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72" r:id="rId3"/>
    <p:sldId id="288" r:id="rId4"/>
    <p:sldId id="284" r:id="rId5"/>
    <p:sldId id="283" r:id="rId6"/>
    <p:sldId id="285" r:id="rId7"/>
    <p:sldId id="286" r:id="rId8"/>
    <p:sldId id="287" r:id="rId9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村田史郎" initials="村田史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F0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8" autoAdjust="0"/>
    <p:restoredTop sz="95879" autoAdjust="0"/>
  </p:normalViewPr>
  <p:slideViewPr>
    <p:cSldViewPr>
      <p:cViewPr varScale="1">
        <p:scale>
          <a:sx n="62" d="100"/>
          <a:sy n="62" d="100"/>
        </p:scale>
        <p:origin x="2325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tar\Desktop\&#24863;&#26579;&#30151;\mite\APMAP\Feeding%20assay\210303~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71356697328417"/>
          <c:y val="6.4182104766137102E-2"/>
          <c:w val="0.71669332659182994"/>
          <c:h val="0.787447228085768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34-4621-AE77-9CC687658A39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34-4621-AE77-9CC687658A39}"/>
              </c:ext>
            </c:extLst>
          </c:dPt>
          <c:cat>
            <c:strRef>
              <c:f>(打ち込みデータ!$O$18,打ち込みデータ!$O$20)</c:f>
              <c:strCache>
                <c:ptCount val="2"/>
                <c:pt idx="0">
                  <c:v>Unimmunized</c:v>
                </c:pt>
                <c:pt idx="1">
                  <c:v>Immunized</c:v>
                </c:pt>
              </c:strCache>
            </c:strRef>
          </c:cat>
          <c:val>
            <c:numRef>
              <c:f>(打ち込みデータ!$Q$18,打ち込みデータ!$Q$20)</c:f>
              <c:numCache>
                <c:formatCode>General</c:formatCode>
                <c:ptCount val="2"/>
                <c:pt idx="0">
                  <c:v>0.21818181818181817</c:v>
                </c:pt>
                <c:pt idx="1">
                  <c:v>0.24615384615384617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34-4621-AE77-9CC687658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0"/>
        <c:axId val="358889080"/>
        <c:axId val="358890360"/>
      </c:barChart>
      <c:catAx>
        <c:axId val="35888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358890360"/>
        <c:crosses val="autoZero"/>
        <c:auto val="1"/>
        <c:lblAlgn val="ctr"/>
        <c:lblOffset val="100"/>
        <c:noMultiLvlLbl val="0"/>
      </c:catAx>
      <c:valAx>
        <c:axId val="358890360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1200" dirty="0"/>
                  <a:t>Reproductive</a:t>
                </a:r>
                <a:r>
                  <a:rPr lang="en-US" altLang="ja-JP" sz="1200" baseline="0" dirty="0"/>
                  <a:t> capacity</a:t>
                </a:r>
                <a:endParaRPr lang="ja-JP" altLang="en-US" sz="1200" dirty="0"/>
              </a:p>
            </c:rich>
          </c:tx>
          <c:layout>
            <c:manualLayout>
              <c:xMode val="edge"/>
              <c:yMode val="edge"/>
              <c:x val="5.8145411379411947E-2"/>
              <c:y val="0.134557531802021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35888908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3DBC5-D0A0-48FF-B3C5-1E5CC43D9034}" type="datetimeFigureOut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71B83-EEFC-47DE-871A-7028F37D9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06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71B83-EEFC-47DE-871A-7028F37D94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47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71B83-EEFC-47DE-871A-7028F37D94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11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7BDB-0F05-4C6F-A77C-6D781E063131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83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50D9-1776-4E09-9052-6B7D3892D96E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95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5C59-58CA-40E0-9DAE-516C6BA70BE6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25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E173-581F-4980-B07D-30C81F15B5E9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87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3F1-4646-4523-8361-2C12F94120F0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5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3D69-0E65-49D1-9DB9-ED3BDC77128F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31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88E-BF67-49E6-A138-C43FA2831558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68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8C9A-2AFB-4ECB-A2F2-5DB49E8954B0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8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9A84-6200-4B73-81F8-4E77A74DC48F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343150" y="9250133"/>
            <a:ext cx="2171700" cy="52740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61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7234-D110-4D15-AD5C-8C0EEE2639AC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70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F91E-F5AB-4BB4-9BBE-0B9F6AD6F588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6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6360E-7B17-4B79-8363-1D0EB9C09613}" type="datetime1">
              <a:rPr kumimoji="1" lang="ja-JP" altLang="en-US" smtClean="0"/>
              <a:t>2021/8/26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121B-1F1E-4C30-AA09-BA036914D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84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G:\180313_0002_Merge.tif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28419"/>
          <a:stretch/>
        </p:blipFill>
        <p:spPr bwMode="auto">
          <a:xfrm>
            <a:off x="2103621" y="3272752"/>
            <a:ext cx="2416528" cy="135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正方形/長方形 51"/>
          <p:cNvSpPr/>
          <p:nvPr/>
        </p:nvSpPr>
        <p:spPr>
          <a:xfrm>
            <a:off x="1374847" y="774161"/>
            <a:ext cx="543740" cy="277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(</a:t>
            </a:r>
            <a:r>
              <a:rPr lang="en-US" altLang="ja-JP" sz="1200" dirty="0" err="1"/>
              <a:t>kDa</a:t>
            </a:r>
            <a:r>
              <a:rPr lang="en-US" altLang="ja-JP" sz="1200" dirty="0"/>
              <a:t>)</a:t>
            </a:r>
            <a:endParaRPr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21308" y="157917"/>
            <a:ext cx="1011437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Supernatants</a:t>
            </a:r>
            <a:endParaRPr kumimoji="1" lang="ja-JP" altLang="en-US" sz="12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687093" y="147836"/>
            <a:ext cx="706106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Cells</a:t>
            </a:r>
            <a:endParaRPr kumimoji="1" lang="ja-JP" altLang="en-US" sz="1200" dirty="0"/>
          </a:p>
        </p:txBody>
      </p:sp>
      <p:sp>
        <p:nvSpPr>
          <p:cNvPr id="75" name="テキスト ボックス 74"/>
          <p:cNvSpPr txBox="1"/>
          <p:nvPr/>
        </p:nvSpPr>
        <p:spPr>
          <a:xfrm rot="18105729">
            <a:off x="3019675" y="520985"/>
            <a:ext cx="607261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60 h</a:t>
            </a:r>
            <a:endParaRPr kumimoji="1" lang="ja-JP" altLang="en-US" sz="1200" dirty="0"/>
          </a:p>
        </p:txBody>
      </p:sp>
      <p:sp>
        <p:nvSpPr>
          <p:cNvPr id="76" name="テキスト ボックス 75"/>
          <p:cNvSpPr txBox="1"/>
          <p:nvPr/>
        </p:nvSpPr>
        <p:spPr>
          <a:xfrm rot="18105729">
            <a:off x="2664416" y="516025"/>
            <a:ext cx="607261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48 h</a:t>
            </a:r>
            <a:endParaRPr kumimoji="1" lang="ja-JP" altLang="en-US" sz="1200" dirty="0"/>
          </a:p>
        </p:txBody>
      </p:sp>
      <p:sp>
        <p:nvSpPr>
          <p:cNvPr id="77" name="テキスト ボックス 76"/>
          <p:cNvSpPr txBox="1"/>
          <p:nvPr/>
        </p:nvSpPr>
        <p:spPr>
          <a:xfrm rot="18105729">
            <a:off x="2334343" y="498960"/>
            <a:ext cx="647401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24 h</a:t>
            </a:r>
            <a:endParaRPr kumimoji="1" lang="ja-JP" altLang="en-US" sz="12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2560039" y="470270"/>
            <a:ext cx="8640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1556272" y="3380136"/>
            <a:ext cx="383172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50</a:t>
            </a:r>
            <a:r>
              <a:rPr kumimoji="1" lang="en-US" altLang="ja-JP" sz="1200" dirty="0"/>
              <a:t> </a:t>
            </a:r>
            <a:endParaRPr kumimoji="1" lang="ja-JP" altLang="en-US" sz="12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556271" y="3887898"/>
            <a:ext cx="383172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37</a:t>
            </a:r>
            <a:r>
              <a:rPr kumimoji="1" lang="en-US" altLang="ja-JP" sz="1200" dirty="0"/>
              <a:t> </a:t>
            </a:r>
            <a:endParaRPr kumimoji="1" lang="ja-JP" altLang="en-US" sz="1200" dirty="0"/>
          </a:p>
        </p:txBody>
      </p:sp>
      <p:cxnSp>
        <p:nvCxnSpPr>
          <p:cNvPr id="113" name="直線コネクタ 112"/>
          <p:cNvCxnSpPr/>
          <p:nvPr/>
        </p:nvCxnSpPr>
        <p:spPr>
          <a:xfrm>
            <a:off x="1925190" y="4026398"/>
            <a:ext cx="128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1932215" y="3518637"/>
            <a:ext cx="128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524375" y="5011511"/>
            <a:ext cx="1783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/>
              <a:t>Supplementary figure 1.</a:t>
            </a:r>
            <a:r>
              <a:rPr kumimoji="1" lang="ja-JP" altLang="en-US" sz="1200" b="1" dirty="0"/>
              <a:t> </a:t>
            </a:r>
            <a:endParaRPr lang="en-US" altLang="ja-JP" sz="1200" dirty="0"/>
          </a:p>
        </p:txBody>
      </p:sp>
      <p:sp>
        <p:nvSpPr>
          <p:cNvPr id="36" name="テキスト ボックス 35"/>
          <p:cNvSpPr txBox="1"/>
          <p:nvPr/>
        </p:nvSpPr>
        <p:spPr>
          <a:xfrm rot="18105729">
            <a:off x="1994679" y="485818"/>
            <a:ext cx="727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Marker</a:t>
            </a:r>
            <a:endParaRPr kumimoji="1" lang="ja-JP" altLang="en-US" sz="12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4591462" y="3734936"/>
            <a:ext cx="1612475" cy="830997"/>
            <a:chOff x="4927827" y="3168575"/>
            <a:chExt cx="1600555" cy="830997"/>
          </a:xfrm>
        </p:grpSpPr>
        <p:sp>
          <p:nvSpPr>
            <p:cNvPr id="37" name="二等辺三角形 36"/>
            <p:cNvSpPr/>
            <p:nvPr/>
          </p:nvSpPr>
          <p:spPr>
            <a:xfrm rot="16200000">
              <a:off x="4977133" y="3176024"/>
              <a:ext cx="161177" cy="25979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5187613" y="3168575"/>
              <a:ext cx="13407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/>
                <a:t>Dg-APMAP-his</a:t>
              </a:r>
            </a:p>
            <a:p>
              <a:r>
                <a:rPr kumimoji="1" lang="en-US" altLang="ja-JP" sz="1200" dirty="0"/>
                <a:t>(44 </a:t>
              </a:r>
              <a:r>
                <a:rPr kumimoji="1" lang="en-US" altLang="ja-JP" sz="1200" dirty="0" err="1"/>
                <a:t>kDa</a:t>
              </a:r>
              <a:r>
                <a:rPr kumimoji="1" lang="en-US" altLang="ja-JP" sz="1200" dirty="0"/>
                <a:t>)</a:t>
              </a:r>
              <a:endParaRPr kumimoji="1" lang="ja-JP" altLang="en-US" sz="1200" dirty="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95EF9AF-E441-4225-8947-DE8BA19B794A}"/>
              </a:ext>
            </a:extLst>
          </p:cNvPr>
          <p:cNvSpPr txBox="1"/>
          <p:nvPr/>
        </p:nvSpPr>
        <p:spPr>
          <a:xfrm rot="18105729">
            <a:off x="4082252" y="520472"/>
            <a:ext cx="607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60 h</a:t>
            </a:r>
            <a:endParaRPr kumimoji="1" lang="ja-JP" altLang="en-US" sz="12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CE2F5E7-632A-45BD-BB8F-CB36980D4053}"/>
              </a:ext>
            </a:extLst>
          </p:cNvPr>
          <p:cNvSpPr txBox="1"/>
          <p:nvPr/>
        </p:nvSpPr>
        <p:spPr>
          <a:xfrm rot="18105729">
            <a:off x="3726993" y="515511"/>
            <a:ext cx="607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48 h</a:t>
            </a:r>
            <a:endParaRPr kumimoji="1" lang="ja-JP" altLang="en-US" sz="12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E3FD2E8-D750-4212-9E28-069C9A531287}"/>
              </a:ext>
            </a:extLst>
          </p:cNvPr>
          <p:cNvSpPr txBox="1"/>
          <p:nvPr/>
        </p:nvSpPr>
        <p:spPr>
          <a:xfrm rot="18105729">
            <a:off x="3396919" y="498446"/>
            <a:ext cx="647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24 h</a:t>
            </a:r>
            <a:endParaRPr kumimoji="1" lang="ja-JP" altLang="en-US" sz="1200" dirty="0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252C808D-A073-4345-89FB-7144AA671E0B}"/>
              </a:ext>
            </a:extLst>
          </p:cNvPr>
          <p:cNvCxnSpPr/>
          <p:nvPr/>
        </p:nvCxnSpPr>
        <p:spPr>
          <a:xfrm>
            <a:off x="3590793" y="470269"/>
            <a:ext cx="8640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>
            <a:extLst>
              <a:ext uri="{FF2B5EF4-FFF2-40B4-BE49-F238E27FC236}">
                <a16:creationId xmlns:a16="http://schemas.microsoft.com/office/drawing/2014/main" id="{D79E609D-C0F5-4E82-9863-B374F40788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" r="31889"/>
          <a:stretch/>
        </p:blipFill>
        <p:spPr bwMode="auto">
          <a:xfrm>
            <a:off x="2103621" y="970748"/>
            <a:ext cx="2416528" cy="135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8D9618A-D065-4B49-93BC-D80D5281C174}"/>
              </a:ext>
            </a:extLst>
          </p:cNvPr>
          <p:cNvGrpSpPr/>
          <p:nvPr/>
        </p:nvGrpSpPr>
        <p:grpSpPr>
          <a:xfrm>
            <a:off x="4591462" y="1622233"/>
            <a:ext cx="1612475" cy="830997"/>
            <a:chOff x="4927827" y="3168575"/>
            <a:chExt cx="1600555" cy="830997"/>
          </a:xfrm>
        </p:grpSpPr>
        <p:sp>
          <p:nvSpPr>
            <p:cNvPr id="27" name="二等辺三角形 26">
              <a:extLst>
                <a:ext uri="{FF2B5EF4-FFF2-40B4-BE49-F238E27FC236}">
                  <a16:creationId xmlns:a16="http://schemas.microsoft.com/office/drawing/2014/main" id="{2262DD4B-0D50-4F12-89A6-581B440C8BB5}"/>
                </a:ext>
              </a:extLst>
            </p:cNvPr>
            <p:cNvSpPr/>
            <p:nvPr/>
          </p:nvSpPr>
          <p:spPr>
            <a:xfrm rot="16200000">
              <a:off x="4977133" y="3176024"/>
              <a:ext cx="161177" cy="25979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B4177B2-03CA-451E-97FC-60EC6735397B}"/>
                </a:ext>
              </a:extLst>
            </p:cNvPr>
            <p:cNvSpPr txBox="1"/>
            <p:nvPr/>
          </p:nvSpPr>
          <p:spPr>
            <a:xfrm>
              <a:off x="5187613" y="3168575"/>
              <a:ext cx="13407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/>
                <a:t>Dg-APMAP-his</a:t>
              </a:r>
            </a:p>
            <a:p>
              <a:r>
                <a:rPr kumimoji="1" lang="en-US" altLang="ja-JP" sz="1200" dirty="0"/>
                <a:t>(44 </a:t>
              </a:r>
              <a:r>
                <a:rPr kumimoji="1" lang="en-US" altLang="ja-JP" sz="1200" dirty="0" err="1"/>
                <a:t>kDa</a:t>
              </a:r>
              <a:r>
                <a:rPr kumimoji="1" lang="en-US" altLang="ja-JP" sz="1200" dirty="0"/>
                <a:t>)</a:t>
              </a:r>
              <a:endParaRPr kumimoji="1" lang="ja-JP" altLang="en-US" sz="1200" dirty="0"/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E140649-A6B1-4157-A5D9-F8429124C44B}"/>
              </a:ext>
            </a:extLst>
          </p:cNvPr>
          <p:cNvSpPr txBox="1"/>
          <p:nvPr/>
        </p:nvSpPr>
        <p:spPr>
          <a:xfrm>
            <a:off x="1543468" y="1242329"/>
            <a:ext cx="383172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50</a:t>
            </a:r>
            <a:r>
              <a:rPr kumimoji="1" lang="en-US" altLang="ja-JP" sz="1200" dirty="0"/>
              <a:t> </a:t>
            </a:r>
            <a:endParaRPr kumimoji="1" lang="ja-JP" altLang="en-US" sz="12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19B9D20-71CC-4C4E-B52C-693D7E78051D}"/>
              </a:ext>
            </a:extLst>
          </p:cNvPr>
          <p:cNvSpPr txBox="1"/>
          <p:nvPr/>
        </p:nvSpPr>
        <p:spPr>
          <a:xfrm>
            <a:off x="1543467" y="1750091"/>
            <a:ext cx="383172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37</a:t>
            </a:r>
            <a:r>
              <a:rPr kumimoji="1" lang="en-US" altLang="ja-JP" sz="1200" dirty="0"/>
              <a:t> </a:t>
            </a:r>
            <a:endParaRPr kumimoji="1" lang="ja-JP" altLang="en-US" sz="1200" dirty="0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A796D19E-299A-4C81-B82B-B3DE8887DD49}"/>
              </a:ext>
            </a:extLst>
          </p:cNvPr>
          <p:cNvCxnSpPr/>
          <p:nvPr/>
        </p:nvCxnSpPr>
        <p:spPr>
          <a:xfrm>
            <a:off x="1912386" y="1888591"/>
            <a:ext cx="128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37F04C7-1B72-4EDC-AB72-E775041CBF04}"/>
              </a:ext>
            </a:extLst>
          </p:cNvPr>
          <p:cNvCxnSpPr/>
          <p:nvPr/>
        </p:nvCxnSpPr>
        <p:spPr>
          <a:xfrm>
            <a:off x="1919411" y="1380830"/>
            <a:ext cx="128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46C0CAE-A957-4130-A71B-5F8579E907B2}"/>
              </a:ext>
            </a:extLst>
          </p:cNvPr>
          <p:cNvSpPr txBox="1"/>
          <p:nvPr/>
        </p:nvSpPr>
        <p:spPr>
          <a:xfrm>
            <a:off x="993535" y="290080"/>
            <a:ext cx="531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(A)</a:t>
            </a:r>
            <a:endParaRPr kumimoji="1" lang="ja-JP" altLang="en-US" sz="12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F5B7C92-4BF9-4B82-8D26-E7CAF5293262}"/>
              </a:ext>
            </a:extLst>
          </p:cNvPr>
          <p:cNvSpPr/>
          <p:nvPr/>
        </p:nvSpPr>
        <p:spPr>
          <a:xfrm>
            <a:off x="1372468" y="2936776"/>
            <a:ext cx="5437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(</a:t>
            </a:r>
            <a:r>
              <a:rPr lang="en-US" altLang="ja-JP" sz="1200" dirty="0" err="1"/>
              <a:t>kDa</a:t>
            </a:r>
            <a:r>
              <a:rPr lang="en-US" altLang="ja-JP" sz="1200" dirty="0"/>
              <a:t>)</a:t>
            </a:r>
            <a:endParaRPr lang="ja-JP" altLang="en-US" sz="12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06D2014-6A26-4E10-BC21-33942DA4FD62}"/>
              </a:ext>
            </a:extLst>
          </p:cNvPr>
          <p:cNvSpPr txBox="1"/>
          <p:nvPr/>
        </p:nvSpPr>
        <p:spPr>
          <a:xfrm>
            <a:off x="993535" y="2576736"/>
            <a:ext cx="531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(B)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4266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05040" y="604046"/>
            <a:ext cx="96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85</a:t>
            </a:r>
            <a:r>
              <a:rPr kumimoji="1" lang="en-US" altLang="ja-JP" sz="1200" dirty="0"/>
              <a:t> </a:t>
            </a:r>
            <a:r>
              <a:rPr kumimoji="1" lang="en-US" altLang="ja-JP" sz="1200" dirty="0" err="1"/>
              <a:t>bp</a:t>
            </a:r>
            <a:endParaRPr kumimoji="1" lang="ja-JP" altLang="en-US" sz="12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203131" y="829837"/>
            <a:ext cx="3908826" cy="109444"/>
            <a:chOff x="1471721" y="4248181"/>
            <a:chExt cx="3908826" cy="109444"/>
          </a:xfrm>
        </p:grpSpPr>
        <p:sp>
          <p:nvSpPr>
            <p:cNvPr id="6" name="正方形/長方形 5"/>
            <p:cNvSpPr/>
            <p:nvPr/>
          </p:nvSpPr>
          <p:spPr>
            <a:xfrm>
              <a:off x="1471721" y="4248181"/>
              <a:ext cx="3908826" cy="1094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708919" y="4248181"/>
              <a:ext cx="1152129" cy="10944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3122645" y="3053910"/>
            <a:ext cx="2069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altLang="ja-JP" sz="1200" dirty="0" err="1"/>
              <a:t>Strictosidine</a:t>
            </a:r>
            <a:r>
              <a:rPr lang="en-IE" altLang="ja-JP" sz="1200" dirty="0"/>
              <a:t> synthase</a:t>
            </a:r>
            <a:r>
              <a:rPr lang="ja-JP" altLang="en-US" sz="1200" dirty="0"/>
              <a:t> </a:t>
            </a:r>
            <a:r>
              <a:rPr lang="en-US" altLang="ja-JP" sz="1200" dirty="0"/>
              <a:t>Domain</a:t>
            </a:r>
            <a:endParaRPr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28022" y="606623"/>
            <a:ext cx="805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499 </a:t>
            </a:r>
            <a:r>
              <a:rPr kumimoji="1" lang="en-US" altLang="ja-JP" sz="1200" dirty="0" err="1"/>
              <a:t>bp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94633" y="606623"/>
            <a:ext cx="762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756</a:t>
            </a:r>
            <a:r>
              <a:rPr kumimoji="1" lang="en-US" altLang="ja-JP" sz="1200" dirty="0"/>
              <a:t> bp</a:t>
            </a:r>
            <a:endParaRPr kumimoji="1" lang="ja-JP" altLang="en-US" sz="12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203132" y="1217109"/>
            <a:ext cx="2533343" cy="109444"/>
            <a:chOff x="1471721" y="4248181"/>
            <a:chExt cx="2533343" cy="109444"/>
          </a:xfrm>
          <a:solidFill>
            <a:schemeClr val="bg1">
              <a:lumMod val="65000"/>
            </a:schemeClr>
          </a:solidFill>
        </p:grpSpPr>
        <p:sp>
          <p:nvSpPr>
            <p:cNvPr id="12" name="正方形/長方形 11"/>
            <p:cNvSpPr/>
            <p:nvPr/>
          </p:nvSpPr>
          <p:spPr>
            <a:xfrm>
              <a:off x="1471721" y="4248181"/>
              <a:ext cx="2533343" cy="109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708919" y="4248181"/>
              <a:ext cx="1152129" cy="10944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3296315" y="1604381"/>
            <a:ext cx="2815643" cy="109444"/>
            <a:chOff x="2564904" y="4248181"/>
            <a:chExt cx="2815643" cy="109444"/>
          </a:xfrm>
        </p:grpSpPr>
        <p:sp>
          <p:nvSpPr>
            <p:cNvPr id="15" name="正方形/長方形 14"/>
            <p:cNvSpPr/>
            <p:nvPr/>
          </p:nvSpPr>
          <p:spPr>
            <a:xfrm>
              <a:off x="2564904" y="4248181"/>
              <a:ext cx="2815643" cy="1094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708919" y="4248181"/>
              <a:ext cx="1152129" cy="10944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4602131" y="2775267"/>
            <a:ext cx="1519314" cy="1094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8" name="正方形/長方形 17"/>
          <p:cNvSpPr/>
          <p:nvPr/>
        </p:nvSpPr>
        <p:spPr>
          <a:xfrm>
            <a:off x="2203132" y="1991652"/>
            <a:ext cx="1237198" cy="1185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grpSp>
        <p:nvGrpSpPr>
          <p:cNvPr id="19" name="グループ化 18"/>
          <p:cNvGrpSpPr/>
          <p:nvPr/>
        </p:nvGrpSpPr>
        <p:grpSpPr>
          <a:xfrm>
            <a:off x="3296315" y="2387998"/>
            <a:ext cx="1449832" cy="109444"/>
            <a:chOff x="2555232" y="4248181"/>
            <a:chExt cx="1449832" cy="109444"/>
          </a:xfrm>
        </p:grpSpPr>
        <p:sp>
          <p:nvSpPr>
            <p:cNvPr id="20" name="正方形/長方形 19"/>
            <p:cNvSpPr/>
            <p:nvPr/>
          </p:nvSpPr>
          <p:spPr>
            <a:xfrm>
              <a:off x="2555232" y="4248181"/>
              <a:ext cx="1449832" cy="1094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708919" y="4248181"/>
              <a:ext cx="1152129" cy="10944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cxnSp>
        <p:nvCxnSpPr>
          <p:cNvPr id="22" name="直線コネクタ 21"/>
          <p:cNvCxnSpPr/>
          <p:nvPr/>
        </p:nvCxnSpPr>
        <p:spPr>
          <a:xfrm>
            <a:off x="3444413" y="857676"/>
            <a:ext cx="0" cy="20488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603848" y="851613"/>
            <a:ext cx="4808" cy="20548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214665" y="857676"/>
            <a:ext cx="0" cy="20488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107990" y="781885"/>
            <a:ext cx="4808" cy="21226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53678" y="1103767"/>
            <a:ext cx="1451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Dg-APMAP-N-his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6007" y="1472330"/>
            <a:ext cx="144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/>
              <a:t>Dg-</a:t>
            </a:r>
            <a:r>
              <a:rPr kumimoji="1" lang="en-US" altLang="ja-JP" sz="1200" dirty="0"/>
              <a:t>APMAP-C-his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9596" y="1887909"/>
            <a:ext cx="1553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Dg-APMAP-N2-his</a:t>
            </a:r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9347" y="2690612"/>
            <a:ext cx="1673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Dg-APMAP-C2-his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25930" y="2255836"/>
            <a:ext cx="1478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Dg-APMAP-D-his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14375" y="756610"/>
            <a:ext cx="1265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Dg-APMAP-his</a:t>
            </a:r>
          </a:p>
        </p:txBody>
      </p:sp>
      <p:sp>
        <p:nvSpPr>
          <p:cNvPr id="32" name="左中かっこ 31"/>
          <p:cNvSpPr/>
          <p:nvPr/>
        </p:nvSpPr>
        <p:spPr>
          <a:xfrm rot="16200000">
            <a:off x="3941129" y="2434068"/>
            <a:ext cx="169876" cy="1152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34793" y="596868"/>
            <a:ext cx="762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1212</a:t>
            </a:r>
            <a:r>
              <a:rPr kumimoji="1" lang="en-US" altLang="ja-JP" sz="1200" dirty="0"/>
              <a:t> </a:t>
            </a:r>
            <a:r>
              <a:rPr kumimoji="1" lang="en-US" altLang="ja-JP" sz="1200" dirty="0" err="1"/>
              <a:t>bp</a:t>
            </a:r>
            <a:endParaRPr kumimoji="1" lang="ja-JP" altLang="en-US" sz="12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32656" y="380696"/>
            <a:ext cx="510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(A)</a:t>
            </a:r>
            <a:endParaRPr kumimoji="1" lang="ja-JP" altLang="en-US" sz="1200" dirty="0"/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061C9A40-7F17-4DB3-9132-5D44531D141D}"/>
              </a:ext>
            </a:extLst>
          </p:cNvPr>
          <p:cNvGrpSpPr/>
          <p:nvPr/>
        </p:nvGrpSpPr>
        <p:grpSpPr>
          <a:xfrm>
            <a:off x="327349" y="3512840"/>
            <a:ext cx="6414017" cy="3729491"/>
            <a:chOff x="327349" y="3464771"/>
            <a:chExt cx="6414017" cy="3729491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6A6304F7-BF2B-419A-B374-4BE37399C872}"/>
                </a:ext>
              </a:extLst>
            </p:cNvPr>
            <p:cNvGrpSpPr/>
            <p:nvPr/>
          </p:nvGrpSpPr>
          <p:grpSpPr>
            <a:xfrm>
              <a:off x="327349" y="3464771"/>
              <a:ext cx="4864965" cy="3729491"/>
              <a:chOff x="327349" y="3464771"/>
              <a:chExt cx="4864965" cy="3729491"/>
            </a:xfrm>
          </p:grpSpPr>
          <p:grpSp>
            <p:nvGrpSpPr>
              <p:cNvPr id="57" name="グループ化 56"/>
              <p:cNvGrpSpPr>
                <a:grpSpLocks noChangeAspect="1"/>
              </p:cNvGrpSpPr>
              <p:nvPr/>
            </p:nvGrpSpPr>
            <p:grpSpPr>
              <a:xfrm>
                <a:off x="327349" y="3464771"/>
                <a:ext cx="4864965" cy="3729491"/>
                <a:chOff x="1688500" y="3611551"/>
                <a:chExt cx="2710768" cy="2078079"/>
              </a:xfrm>
            </p:grpSpPr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1789618" y="4543018"/>
                  <a:ext cx="41852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/>
                    <a:t>37 </a:t>
                  </a:r>
                  <a:endParaRPr kumimoji="1" lang="ja-JP" altLang="en-US" sz="1200" dirty="0"/>
                </a:p>
              </p:txBody>
            </p:sp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1789618" y="4979155"/>
                  <a:ext cx="59155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200" dirty="0"/>
                    <a:t>25</a:t>
                  </a:r>
                  <a:r>
                    <a:rPr kumimoji="1" lang="en-US" altLang="ja-JP" sz="1200" dirty="0"/>
                    <a:t> </a:t>
                  </a:r>
                  <a:endParaRPr kumimoji="1" lang="ja-JP" altLang="en-US" sz="1200" dirty="0"/>
                </a:p>
              </p:txBody>
            </p:sp>
            <p:cxnSp>
              <p:nvCxnSpPr>
                <p:cNvPr id="36" name="直線コネクタ 35"/>
                <p:cNvCxnSpPr/>
                <p:nvPr/>
              </p:nvCxnSpPr>
              <p:spPr>
                <a:xfrm>
                  <a:off x="2063053" y="5119082"/>
                  <a:ext cx="10801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8" name="Picture 8" descr="G:\180516_0002.tif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email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rightnessContrast bright="3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 bwMode="auto">
                <a:xfrm>
                  <a:off x="2245657" y="4603993"/>
                  <a:ext cx="1767910" cy="10856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9" name="Picture 8" descr="G:\180516_0002.tif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email"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brightnessContrast bright="3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 bwMode="auto">
                <a:xfrm>
                  <a:off x="4037354" y="4603993"/>
                  <a:ext cx="293961" cy="10856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1" name="正方形/長方形 40"/>
                <p:cNvSpPr/>
                <p:nvPr/>
              </p:nvSpPr>
              <p:spPr>
                <a:xfrm>
                  <a:off x="2347066" y="4820017"/>
                  <a:ext cx="414499" cy="159138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/>
                </a:p>
              </p:txBody>
            </p:sp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1688500" y="3778160"/>
                  <a:ext cx="290097" cy="1543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/>
                    <a:t>(B)</a:t>
                  </a:r>
                  <a:endParaRPr kumimoji="1" lang="ja-JP" altLang="en-US" sz="1200" dirty="0"/>
                </a:p>
              </p:txBody>
            </p:sp>
            <p:sp>
              <p:nvSpPr>
                <p:cNvPr id="47" name="テキスト ボックス 46"/>
                <p:cNvSpPr txBox="1"/>
                <p:nvPr/>
              </p:nvSpPr>
              <p:spPr>
                <a:xfrm rot="18325630">
                  <a:off x="2382384" y="4175385"/>
                  <a:ext cx="749102" cy="1543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/>
                    <a:t>Dg-APMAP-N-his</a:t>
                  </a:r>
                  <a:endParaRPr kumimoji="1" lang="ja-JP" altLang="en-US" sz="1200" dirty="0"/>
                </a:p>
              </p:txBody>
            </p:sp>
            <p:sp>
              <p:nvSpPr>
                <p:cNvPr id="48" name="テキスト ボックス 47"/>
                <p:cNvSpPr txBox="1"/>
                <p:nvPr/>
              </p:nvSpPr>
              <p:spPr>
                <a:xfrm rot="18325630">
                  <a:off x="3069693" y="4079486"/>
                  <a:ext cx="980801" cy="1543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/>
                    <a:t>Dg-APMAP-N2-his cl. 1</a:t>
                  </a:r>
                </a:p>
              </p:txBody>
            </p:sp>
            <p:sp>
              <p:nvSpPr>
                <p:cNvPr id="49" name="テキスト ボックス 48"/>
                <p:cNvSpPr txBox="1"/>
                <p:nvPr/>
              </p:nvSpPr>
              <p:spPr>
                <a:xfrm rot="18325630">
                  <a:off x="3295929" y="4058071"/>
                  <a:ext cx="1037042" cy="1543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/>
                    <a:t>Dg-APMAP-N2-his cl. 2</a:t>
                  </a:r>
                  <a:endParaRPr kumimoji="1" lang="ja-JP" altLang="en-US" sz="1200" dirty="0"/>
                </a:p>
              </p:txBody>
            </p:sp>
            <p:sp>
              <p:nvSpPr>
                <p:cNvPr id="50" name="テキスト ボックス 49"/>
                <p:cNvSpPr txBox="1"/>
                <p:nvPr/>
              </p:nvSpPr>
              <p:spPr>
                <a:xfrm rot="18325630">
                  <a:off x="3616860" y="4128667"/>
                  <a:ext cx="874330" cy="1543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/>
                    <a:t>Dg-APMAP-D-his</a:t>
                  </a:r>
                  <a:endParaRPr kumimoji="1" lang="ja-JP" altLang="en-US" sz="1200" dirty="0"/>
                </a:p>
              </p:txBody>
            </p:sp>
            <p:sp>
              <p:nvSpPr>
                <p:cNvPr id="51" name="テキスト ボックス 50"/>
                <p:cNvSpPr txBox="1"/>
                <p:nvPr/>
              </p:nvSpPr>
              <p:spPr>
                <a:xfrm rot="18325630">
                  <a:off x="2812194" y="4056391"/>
                  <a:ext cx="1044024" cy="1543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/>
                    <a:t>Dg-APMAP-</a:t>
                  </a:r>
                  <a:r>
                    <a:rPr kumimoji="1" lang="ja-JP" altLang="en-US" sz="1200" dirty="0"/>
                    <a:t>Ｃ</a:t>
                  </a:r>
                  <a:r>
                    <a:rPr kumimoji="1" lang="en-US" altLang="ja-JP" sz="1200" dirty="0"/>
                    <a:t>-his</a:t>
                  </a:r>
                  <a:r>
                    <a:rPr kumimoji="1" lang="ja-JP" altLang="en-US" sz="1200" dirty="0"/>
                    <a:t> </a:t>
                  </a:r>
                  <a:r>
                    <a:rPr kumimoji="1" lang="en-US" altLang="ja-JP" sz="1200" dirty="0"/>
                    <a:t>cl. 2</a:t>
                  </a:r>
                  <a:endParaRPr kumimoji="1" lang="ja-JP" altLang="en-US" sz="1200" dirty="0"/>
                </a:p>
              </p:txBody>
            </p:sp>
            <p:sp>
              <p:nvSpPr>
                <p:cNvPr id="52" name="テキスト ボックス 51"/>
                <p:cNvSpPr txBox="1"/>
                <p:nvPr/>
              </p:nvSpPr>
              <p:spPr>
                <a:xfrm rot="18325630">
                  <a:off x="2587596" y="4088363"/>
                  <a:ext cx="965549" cy="1543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/>
                    <a:t>Dg-APMAP-</a:t>
                  </a:r>
                  <a:r>
                    <a:rPr kumimoji="1" lang="ja-JP" altLang="en-US" sz="1200" dirty="0"/>
                    <a:t>Ｃ</a:t>
                  </a:r>
                  <a:r>
                    <a:rPr kumimoji="1" lang="en-US" altLang="ja-JP" sz="1200" dirty="0"/>
                    <a:t>-his</a:t>
                  </a:r>
                  <a:r>
                    <a:rPr kumimoji="1" lang="ja-JP" altLang="en-US" sz="1200" dirty="0"/>
                    <a:t> </a:t>
                  </a:r>
                  <a:r>
                    <a:rPr kumimoji="1" lang="en-US" altLang="ja-JP" sz="1200" dirty="0"/>
                    <a:t>cl. 1</a:t>
                  </a:r>
                  <a:endParaRPr kumimoji="1" lang="ja-JP" altLang="en-US" sz="1200" dirty="0"/>
                </a:p>
              </p:txBody>
            </p:sp>
            <p:sp>
              <p:nvSpPr>
                <p:cNvPr id="53" name="テキスト ボックス 52"/>
                <p:cNvSpPr txBox="1"/>
                <p:nvPr/>
              </p:nvSpPr>
              <p:spPr>
                <a:xfrm rot="18325630">
                  <a:off x="3922719" y="4153658"/>
                  <a:ext cx="798753" cy="1543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/>
                    <a:t>Dg-APMAP-C2-his</a:t>
                  </a:r>
                  <a:endParaRPr kumimoji="1" lang="ja-JP" altLang="en-US" sz="1200" dirty="0"/>
                </a:p>
              </p:txBody>
            </p:sp>
            <p:cxnSp>
              <p:nvCxnSpPr>
                <p:cNvPr id="54" name="直線コネクタ 53"/>
                <p:cNvCxnSpPr/>
                <p:nvPr/>
              </p:nvCxnSpPr>
              <p:spPr>
                <a:xfrm>
                  <a:off x="2068966" y="4691712"/>
                  <a:ext cx="10801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正方形/長方形 54"/>
                <p:cNvSpPr/>
                <p:nvPr/>
              </p:nvSpPr>
              <p:spPr>
                <a:xfrm>
                  <a:off x="1797774" y="4160938"/>
                  <a:ext cx="543739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1200" dirty="0"/>
                    <a:t>(</a:t>
                  </a:r>
                  <a:r>
                    <a:rPr lang="en-US" altLang="ja-JP" sz="1200" dirty="0" err="1"/>
                    <a:t>kDa</a:t>
                  </a:r>
                  <a:r>
                    <a:rPr lang="en-US" altLang="ja-JP" sz="1200" dirty="0"/>
                    <a:t>)</a:t>
                  </a:r>
                  <a:endParaRPr lang="ja-JP" altLang="en-US" sz="1200" dirty="0"/>
                </a:p>
              </p:txBody>
            </p:sp>
          </p:grpSp>
          <p:sp>
            <p:nvSpPr>
              <p:cNvPr id="59" name="テキスト ボックス 58"/>
              <p:cNvSpPr txBox="1"/>
              <p:nvPr/>
            </p:nvSpPr>
            <p:spPr>
              <a:xfrm rot="18325630">
                <a:off x="1282833" y="4735948"/>
                <a:ext cx="721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dirty="0"/>
                  <a:t>Marker</a:t>
                </a:r>
                <a:endParaRPr kumimoji="1" lang="ja-JP" altLang="en-US" sz="1200" dirty="0"/>
              </a:p>
            </p:txBody>
          </p:sp>
        </p:grpSp>
        <p:grpSp>
          <p:nvGrpSpPr>
            <p:cNvPr id="3" name="グループ化 2"/>
            <p:cNvGrpSpPr/>
            <p:nvPr/>
          </p:nvGrpSpPr>
          <p:grpSpPr>
            <a:xfrm>
              <a:off x="5106226" y="5620938"/>
              <a:ext cx="1635140" cy="461665"/>
              <a:chOff x="4552940" y="4858819"/>
              <a:chExt cx="2030050" cy="461665"/>
            </a:xfrm>
          </p:grpSpPr>
          <p:sp>
            <p:nvSpPr>
              <p:cNvPr id="60" name="二等辺三角形 59"/>
              <p:cNvSpPr/>
              <p:nvPr/>
            </p:nvSpPr>
            <p:spPr>
              <a:xfrm rot="16200000">
                <a:off x="4633895" y="4875356"/>
                <a:ext cx="146138" cy="30804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/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4895922" y="4858819"/>
                <a:ext cx="1687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dirty="0"/>
                  <a:t>Dg-APMAP-N-his</a:t>
                </a:r>
              </a:p>
              <a:p>
                <a:r>
                  <a:rPr kumimoji="1" lang="en-US" altLang="ja-JP" sz="1200" dirty="0"/>
                  <a:t>(28.9 </a:t>
                </a:r>
                <a:r>
                  <a:rPr kumimoji="1" lang="en-US" altLang="ja-JP" sz="1200" dirty="0" err="1"/>
                  <a:t>kDa</a:t>
                </a:r>
                <a:r>
                  <a:rPr kumimoji="1" lang="en-US" altLang="ja-JP" sz="1200" dirty="0"/>
                  <a:t>)</a:t>
                </a:r>
                <a:endParaRPr kumimoji="1" lang="ja-JP" altLang="en-US" sz="1200" dirty="0"/>
              </a:p>
            </p:txBody>
          </p:sp>
        </p:grp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EF04F74-B325-4DCC-8F4D-D4C8D1FAC0DD}"/>
              </a:ext>
            </a:extLst>
          </p:cNvPr>
          <p:cNvSpPr txBox="1"/>
          <p:nvPr/>
        </p:nvSpPr>
        <p:spPr>
          <a:xfrm>
            <a:off x="2588167" y="7710855"/>
            <a:ext cx="1806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Supplementary figure 2.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36953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F569897-22E1-44A6-80B7-E9C07AD71F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150920"/>
              </p:ext>
            </p:extLst>
          </p:nvPr>
        </p:nvGraphicFramePr>
        <p:xfrm>
          <a:off x="1268760" y="776536"/>
          <a:ext cx="331236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1A6BA7-1AE7-4700-95F6-56CCBFE77969}"/>
              </a:ext>
            </a:extLst>
          </p:cNvPr>
          <p:cNvSpPr txBox="1"/>
          <p:nvPr/>
        </p:nvSpPr>
        <p:spPr>
          <a:xfrm>
            <a:off x="2465812" y="3368824"/>
            <a:ext cx="1827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Supplementary figure 3.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01D963F-C3E1-4530-8077-F84A2150EEFC}"/>
              </a:ext>
            </a:extLst>
          </p:cNvPr>
          <p:cNvCxnSpPr/>
          <p:nvPr/>
        </p:nvCxnSpPr>
        <p:spPr>
          <a:xfrm>
            <a:off x="2708920" y="992560"/>
            <a:ext cx="115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0D6DF3-BD19-467E-ADAE-00377135D010}"/>
              </a:ext>
            </a:extLst>
          </p:cNvPr>
          <p:cNvSpPr txBox="1"/>
          <p:nvPr/>
        </p:nvSpPr>
        <p:spPr>
          <a:xfrm>
            <a:off x="3068896" y="69493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N.S.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52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5C300BF-6F21-4404-BD53-E9876BAC02B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037" y="215322"/>
            <a:ext cx="3421064" cy="3398838"/>
            <a:chOff x="1637" y="0"/>
            <a:chExt cx="2155" cy="2141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F4689E70-7197-4FFE-A6BC-8206949B5B8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0" y="0"/>
              <a:ext cx="2112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0AD33729-1762-4EE4-8A1E-2DE4F764C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8" y="1848"/>
              <a:ext cx="164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178482D8-27E9-4EAF-AC63-A8DB5CF74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8" y="1848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F506162D-DECD-47A9-BA85-E0A9E19128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1848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E421CAC2-27E2-4A70-9BC2-A12BA7D06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8" y="1848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3A03AF96-39A8-4EC8-9949-EDBCD2B487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5" y="1848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2F5337BC-D139-4EF7-807E-3D506682C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0" y="1848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CFDBE907-9BFF-4472-B14D-C414A09C7D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1848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2661222C-90FF-4BAB-9226-8D346E4108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9" y="1848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D218A3A4-15FE-4C45-9D5C-F84A11B00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7" y="1848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CB43896D-90DC-416F-ADC8-6BE761FFB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1879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FCA30DEA-BDF7-4C1C-A59C-5C21DD06F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" y="1879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518CA4FE-881D-4D96-919C-0B85E9466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5" y="1879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36FB97B6-B2DF-4C66-AD55-1809FC9EA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" y="1879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224ADA21-86D9-46E2-9D36-5C626F280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7" y="1879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B31515F2-1257-4B4C-A93B-64995BE79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1879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0ED642BE-ABAE-4A3E-9BF0-AC534EF9F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6" y="1879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DFC2C129-1885-4B60-823B-ACE83E5A7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4" y="1879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1DBC898A-05E4-4033-9045-4CC0A31AEB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1" y="312"/>
              <a:ext cx="0" cy="14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1B9962A5-9215-4CDB-ABA0-F25E557DC0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2" y="1787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B29DD4CC-D621-46ED-93F4-34AD7B246C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2" y="1491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351D6C92-33AF-4636-ADCE-881283864E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2" y="1196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E93B0D84-8BFA-41AD-AE2F-D9608FD470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2" y="900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5D5BACC1-CF6D-4319-BDFD-B36B70AA2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2" y="608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B7C47575-7ABF-4378-89A6-4E73719644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2" y="312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7FD7D1E6-0DDC-4C29-A095-FAA0E9B92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" y="1726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FB2F0E98-2FA4-49D8-A5B1-BD05A7B1C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" y="1434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A0F7B41F-FE3D-40B3-92D8-4BD091B44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140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CFC7CF93-BF6B-49F4-8180-B7174CADA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843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13E3F135-308C-4291-9584-D6940AAA1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551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A60FBCA3-3A57-43B1-9382-44501DD41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4" y="251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49253D36-7262-4FF7-BADB-696969F91B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1" y="251"/>
              <a:ext cx="1781" cy="1597"/>
            </a:xfrm>
            <a:custGeom>
              <a:avLst/>
              <a:gdLst>
                <a:gd name="T0" fmla="*/ 0 w 554"/>
                <a:gd name="T1" fmla="*/ 0 h 497"/>
                <a:gd name="T2" fmla="*/ 0 w 554"/>
                <a:gd name="T3" fmla="*/ 497 h 497"/>
                <a:gd name="T4" fmla="*/ 554 w 554"/>
                <a:gd name="T5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4" h="497">
                  <a:moveTo>
                    <a:pt x="0" y="0"/>
                  </a:moveTo>
                  <a:lnTo>
                    <a:pt x="0" y="497"/>
                  </a:lnTo>
                  <a:lnTo>
                    <a:pt x="554" y="497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6">
              <a:extLst>
                <a:ext uri="{FF2B5EF4-FFF2-40B4-BE49-F238E27FC236}">
                  <a16:creationId xmlns:a16="http://schemas.microsoft.com/office/drawing/2014/main" id="{577E2B21-80E9-46E2-A3ED-DC0D57AF1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2005"/>
              <a:ext cx="8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Day</a:t>
              </a: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 post-feeding</a:t>
              </a:r>
              <a:endPara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2D4A32D3-AFE3-481C-B23C-D8D768C62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60" y="991"/>
              <a:ext cx="66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Survival rate</a:t>
              </a: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(%)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8ED7BF9-D249-4D32-8234-28AF88FD2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" y="312"/>
              <a:ext cx="1649" cy="373"/>
            </a:xfrm>
            <a:custGeom>
              <a:avLst/>
              <a:gdLst>
                <a:gd name="T0" fmla="*/ 0 w 513"/>
                <a:gd name="T1" fmla="*/ 0 h 116"/>
                <a:gd name="T2" fmla="*/ 73 w 513"/>
                <a:gd name="T3" fmla="*/ 0 h 116"/>
                <a:gd name="T4" fmla="*/ 73 w 513"/>
                <a:gd name="T5" fmla="*/ 3 h 116"/>
                <a:gd name="T6" fmla="*/ 146 w 513"/>
                <a:gd name="T7" fmla="*/ 3 h 116"/>
                <a:gd name="T8" fmla="*/ 146 w 513"/>
                <a:gd name="T9" fmla="*/ 18 h 116"/>
                <a:gd name="T10" fmla="*/ 220 w 513"/>
                <a:gd name="T11" fmla="*/ 18 h 116"/>
                <a:gd name="T12" fmla="*/ 220 w 513"/>
                <a:gd name="T13" fmla="*/ 25 h 116"/>
                <a:gd name="T14" fmla="*/ 293 w 513"/>
                <a:gd name="T15" fmla="*/ 25 h 116"/>
                <a:gd name="T16" fmla="*/ 293 w 513"/>
                <a:gd name="T17" fmla="*/ 32 h 116"/>
                <a:gd name="T18" fmla="*/ 366 w 513"/>
                <a:gd name="T19" fmla="*/ 32 h 116"/>
                <a:gd name="T20" fmla="*/ 366 w 513"/>
                <a:gd name="T21" fmla="*/ 51 h 116"/>
                <a:gd name="T22" fmla="*/ 439 w 513"/>
                <a:gd name="T23" fmla="*/ 51 h 116"/>
                <a:gd name="T24" fmla="*/ 439 w 513"/>
                <a:gd name="T25" fmla="*/ 87 h 116"/>
                <a:gd name="T26" fmla="*/ 513 w 513"/>
                <a:gd name="T27" fmla="*/ 87 h 116"/>
                <a:gd name="T28" fmla="*/ 513 w 513"/>
                <a:gd name="T2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116">
                  <a:moveTo>
                    <a:pt x="0" y="0"/>
                  </a:moveTo>
                  <a:lnTo>
                    <a:pt x="73" y="0"/>
                  </a:lnTo>
                  <a:lnTo>
                    <a:pt x="73" y="3"/>
                  </a:lnTo>
                  <a:lnTo>
                    <a:pt x="146" y="3"/>
                  </a:lnTo>
                  <a:lnTo>
                    <a:pt x="146" y="18"/>
                  </a:lnTo>
                  <a:lnTo>
                    <a:pt x="220" y="18"/>
                  </a:lnTo>
                  <a:lnTo>
                    <a:pt x="220" y="25"/>
                  </a:lnTo>
                  <a:lnTo>
                    <a:pt x="293" y="25"/>
                  </a:lnTo>
                  <a:lnTo>
                    <a:pt x="293" y="32"/>
                  </a:lnTo>
                  <a:lnTo>
                    <a:pt x="366" y="32"/>
                  </a:lnTo>
                  <a:lnTo>
                    <a:pt x="366" y="51"/>
                  </a:lnTo>
                  <a:lnTo>
                    <a:pt x="439" y="51"/>
                  </a:lnTo>
                  <a:lnTo>
                    <a:pt x="439" y="87"/>
                  </a:lnTo>
                  <a:lnTo>
                    <a:pt x="513" y="87"/>
                  </a:lnTo>
                  <a:lnTo>
                    <a:pt x="513" y="116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Line 39">
              <a:extLst>
                <a:ext uri="{FF2B5EF4-FFF2-40B4-BE49-F238E27FC236}">
                  <a16:creationId xmlns:a16="http://schemas.microsoft.com/office/drawing/2014/main" id="{2D965C3D-AF77-4483-B987-5B43C6D6BD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1" y="640"/>
              <a:ext cx="32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Line 40">
              <a:extLst>
                <a:ext uri="{FF2B5EF4-FFF2-40B4-BE49-F238E27FC236}">
                  <a16:creationId xmlns:a16="http://schemas.microsoft.com/office/drawing/2014/main" id="{B33F404F-FB1F-401F-9C85-E0DA9985B7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7" y="624"/>
              <a:ext cx="0" cy="32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165C04D8-D198-4A57-96FC-7A9FEE838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" y="312"/>
              <a:ext cx="1649" cy="386"/>
            </a:xfrm>
            <a:custGeom>
              <a:avLst/>
              <a:gdLst>
                <a:gd name="T0" fmla="*/ 0 w 513"/>
                <a:gd name="T1" fmla="*/ 0 h 120"/>
                <a:gd name="T2" fmla="*/ 73 w 513"/>
                <a:gd name="T3" fmla="*/ 0 h 120"/>
                <a:gd name="T4" fmla="*/ 73 w 513"/>
                <a:gd name="T5" fmla="*/ 8 h 120"/>
                <a:gd name="T6" fmla="*/ 146 w 513"/>
                <a:gd name="T7" fmla="*/ 8 h 120"/>
                <a:gd name="T8" fmla="*/ 146 w 513"/>
                <a:gd name="T9" fmla="*/ 14 h 120"/>
                <a:gd name="T10" fmla="*/ 220 w 513"/>
                <a:gd name="T11" fmla="*/ 14 h 120"/>
                <a:gd name="T12" fmla="*/ 220 w 513"/>
                <a:gd name="T13" fmla="*/ 20 h 120"/>
                <a:gd name="T14" fmla="*/ 293 w 513"/>
                <a:gd name="T15" fmla="*/ 20 h 120"/>
                <a:gd name="T16" fmla="*/ 293 w 513"/>
                <a:gd name="T17" fmla="*/ 35 h 120"/>
                <a:gd name="T18" fmla="*/ 366 w 513"/>
                <a:gd name="T19" fmla="*/ 35 h 120"/>
                <a:gd name="T20" fmla="*/ 366 w 513"/>
                <a:gd name="T21" fmla="*/ 67 h 120"/>
                <a:gd name="T22" fmla="*/ 439 w 513"/>
                <a:gd name="T23" fmla="*/ 67 h 120"/>
                <a:gd name="T24" fmla="*/ 439 w 513"/>
                <a:gd name="T25" fmla="*/ 87 h 120"/>
                <a:gd name="T26" fmla="*/ 513 w 513"/>
                <a:gd name="T27" fmla="*/ 87 h 120"/>
                <a:gd name="T28" fmla="*/ 513 w 513"/>
                <a:gd name="T2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120">
                  <a:moveTo>
                    <a:pt x="0" y="0"/>
                  </a:moveTo>
                  <a:lnTo>
                    <a:pt x="73" y="0"/>
                  </a:lnTo>
                  <a:lnTo>
                    <a:pt x="73" y="8"/>
                  </a:lnTo>
                  <a:lnTo>
                    <a:pt x="146" y="8"/>
                  </a:lnTo>
                  <a:lnTo>
                    <a:pt x="146" y="14"/>
                  </a:lnTo>
                  <a:lnTo>
                    <a:pt x="220" y="14"/>
                  </a:lnTo>
                  <a:lnTo>
                    <a:pt x="220" y="20"/>
                  </a:lnTo>
                  <a:lnTo>
                    <a:pt x="293" y="20"/>
                  </a:lnTo>
                  <a:lnTo>
                    <a:pt x="293" y="35"/>
                  </a:lnTo>
                  <a:lnTo>
                    <a:pt x="366" y="35"/>
                  </a:lnTo>
                  <a:lnTo>
                    <a:pt x="366" y="67"/>
                  </a:lnTo>
                  <a:lnTo>
                    <a:pt x="439" y="67"/>
                  </a:lnTo>
                  <a:lnTo>
                    <a:pt x="439" y="87"/>
                  </a:lnTo>
                  <a:lnTo>
                    <a:pt x="513" y="87"/>
                  </a:lnTo>
                  <a:lnTo>
                    <a:pt x="513" y="120"/>
                  </a:lnTo>
                </a:path>
              </a:pathLst>
            </a:custGeom>
            <a:noFill/>
            <a:ln w="9525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055D18E4-1E5A-4428-9E8A-6EAC08D6F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1" y="646"/>
              <a:ext cx="32" cy="0"/>
            </a:xfrm>
            <a:prstGeom prst="line">
              <a:avLst/>
            </a:prstGeom>
            <a:noFill/>
            <a:ln w="4763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Line 43">
              <a:extLst>
                <a:ext uri="{FF2B5EF4-FFF2-40B4-BE49-F238E27FC236}">
                  <a16:creationId xmlns:a16="http://schemas.microsoft.com/office/drawing/2014/main" id="{E24EDD53-4FFE-463B-BB26-2338FF2BBD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7" y="627"/>
              <a:ext cx="0" cy="35"/>
            </a:xfrm>
            <a:prstGeom prst="line">
              <a:avLst/>
            </a:prstGeom>
            <a:noFill/>
            <a:ln w="4763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B768B323-52D1-4430-9733-740FDF3AE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2" y="1572"/>
              <a:ext cx="9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Line 45">
              <a:extLst>
                <a:ext uri="{FF2B5EF4-FFF2-40B4-BE49-F238E27FC236}">
                  <a16:creationId xmlns:a16="http://schemas.microsoft.com/office/drawing/2014/main" id="{87D898B9-D757-4871-BEF1-DFD9251348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2" y="1690"/>
              <a:ext cx="94" cy="0"/>
            </a:xfrm>
            <a:prstGeom prst="line">
              <a:avLst/>
            </a:prstGeom>
            <a:noFill/>
            <a:ln w="9525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91D13CA-0F8A-4031-9EBD-0E25F3B99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" y="1513"/>
              <a:ext cx="105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Unimmunized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D2B5C55-CC9A-47B7-89A4-533911413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" y="1632"/>
              <a:ext cx="30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PBS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Group 51">
            <a:extLst>
              <a:ext uri="{FF2B5EF4-FFF2-40B4-BE49-F238E27FC236}">
                <a16:creationId xmlns:a16="http://schemas.microsoft.com/office/drawing/2014/main" id="{5BA25A4D-12B6-4264-A48A-ADFCDEDCAE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89314" y="238620"/>
            <a:ext cx="3417888" cy="3395663"/>
            <a:chOff x="2463" y="371"/>
            <a:chExt cx="2153" cy="2139"/>
          </a:xfrm>
        </p:grpSpPr>
        <p:sp>
          <p:nvSpPr>
            <p:cNvPr id="51" name="AutoShape 50">
              <a:extLst>
                <a:ext uri="{FF2B5EF4-FFF2-40B4-BE49-F238E27FC236}">
                  <a16:creationId xmlns:a16="http://schemas.microsoft.com/office/drawing/2014/main" id="{32FDF6A1-4CBC-4554-B682-F3E3FCDB0AC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04" y="371"/>
              <a:ext cx="2112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Line 52">
              <a:extLst>
                <a:ext uri="{FF2B5EF4-FFF2-40B4-BE49-F238E27FC236}">
                  <a16:creationId xmlns:a16="http://schemas.microsoft.com/office/drawing/2014/main" id="{38955221-992F-4C2C-94C8-B79187470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2219"/>
              <a:ext cx="164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Line 53">
              <a:extLst>
                <a:ext uri="{FF2B5EF4-FFF2-40B4-BE49-F238E27FC236}">
                  <a16:creationId xmlns:a16="http://schemas.microsoft.com/office/drawing/2014/main" id="{94A28C99-D062-4DD5-91A2-DC39C896B4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ne 54">
              <a:extLst>
                <a:ext uri="{FF2B5EF4-FFF2-40B4-BE49-F238E27FC236}">
                  <a16:creationId xmlns:a16="http://schemas.microsoft.com/office/drawing/2014/main" id="{C9ECCD14-4979-4746-8261-F0AD20209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7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Line 55">
              <a:extLst>
                <a:ext uri="{FF2B5EF4-FFF2-40B4-BE49-F238E27FC236}">
                  <a16:creationId xmlns:a16="http://schemas.microsoft.com/office/drawing/2014/main" id="{2917A5EE-2127-473A-8D5E-34819D6792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2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Line 56">
              <a:extLst>
                <a:ext uri="{FF2B5EF4-FFF2-40B4-BE49-F238E27FC236}">
                  <a16:creationId xmlns:a16="http://schemas.microsoft.com/office/drawing/2014/main" id="{84EFA946-ED23-4C9B-9503-94492520D3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9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Line 57">
              <a:extLst>
                <a:ext uri="{FF2B5EF4-FFF2-40B4-BE49-F238E27FC236}">
                  <a16:creationId xmlns:a16="http://schemas.microsoft.com/office/drawing/2014/main" id="{CB9C1ABA-6485-4A13-AC9B-CC539C22D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4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Line 58">
              <a:extLst>
                <a:ext uri="{FF2B5EF4-FFF2-40B4-BE49-F238E27FC236}">
                  <a16:creationId xmlns:a16="http://schemas.microsoft.com/office/drawing/2014/main" id="{A87FA193-12DA-44D8-8436-7737364BF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9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Line 59">
              <a:extLst>
                <a:ext uri="{FF2B5EF4-FFF2-40B4-BE49-F238E27FC236}">
                  <a16:creationId xmlns:a16="http://schemas.microsoft.com/office/drawing/2014/main" id="{7DD5EC51-D5B7-4537-BBD7-60074663C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3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Line 60">
              <a:extLst>
                <a:ext uri="{FF2B5EF4-FFF2-40B4-BE49-F238E27FC236}">
                  <a16:creationId xmlns:a16="http://schemas.microsoft.com/office/drawing/2014/main" id="{BD9AE549-0C85-484D-980F-55634B7EF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1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1">
              <a:extLst>
                <a:ext uri="{FF2B5EF4-FFF2-40B4-BE49-F238E27FC236}">
                  <a16:creationId xmlns:a16="http://schemas.microsoft.com/office/drawing/2014/main" id="{DB413C1C-9AF6-4613-8796-922EB2D82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2">
              <a:extLst>
                <a:ext uri="{FF2B5EF4-FFF2-40B4-BE49-F238E27FC236}">
                  <a16:creationId xmlns:a16="http://schemas.microsoft.com/office/drawing/2014/main" id="{7248D25D-0D13-46E0-8D95-E814D443C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3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3">
              <a:extLst>
                <a:ext uri="{FF2B5EF4-FFF2-40B4-BE49-F238E27FC236}">
                  <a16:creationId xmlns:a16="http://schemas.microsoft.com/office/drawing/2014/main" id="{2D4C1200-658D-4E47-9F7D-4AF934FF5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157A177-DB0D-4AAC-AA19-75EC701E7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5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5">
              <a:extLst>
                <a:ext uri="{FF2B5EF4-FFF2-40B4-BE49-F238E27FC236}">
                  <a16:creationId xmlns:a16="http://schemas.microsoft.com/office/drawing/2014/main" id="{ADD55D7C-0A1E-4C2E-8E62-FCE983E1B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E855AA2B-687D-45DA-AD78-8B85C0458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7">
              <a:extLst>
                <a:ext uri="{FF2B5EF4-FFF2-40B4-BE49-F238E27FC236}">
                  <a16:creationId xmlns:a16="http://schemas.microsoft.com/office/drawing/2014/main" id="{3EE51CF3-325E-4468-9134-A2D80A04B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8">
              <a:extLst>
                <a:ext uri="{FF2B5EF4-FFF2-40B4-BE49-F238E27FC236}">
                  <a16:creationId xmlns:a16="http://schemas.microsoft.com/office/drawing/2014/main" id="{E11BCC09-E3A4-4D01-AE4A-FBFA826AC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Line 69">
              <a:extLst>
                <a:ext uri="{FF2B5EF4-FFF2-40B4-BE49-F238E27FC236}">
                  <a16:creationId xmlns:a16="http://schemas.microsoft.com/office/drawing/2014/main" id="{9E44EA9F-5C7A-4D75-B878-ECBE4DB97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5" y="683"/>
              <a:ext cx="0" cy="14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Line 70">
              <a:extLst>
                <a:ext uri="{FF2B5EF4-FFF2-40B4-BE49-F238E27FC236}">
                  <a16:creationId xmlns:a16="http://schemas.microsoft.com/office/drawing/2014/main" id="{8820929B-A5A0-4A25-AF6C-41075C42E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6" y="2158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Line 71">
              <a:extLst>
                <a:ext uri="{FF2B5EF4-FFF2-40B4-BE49-F238E27FC236}">
                  <a16:creationId xmlns:a16="http://schemas.microsoft.com/office/drawing/2014/main" id="{D50FDF18-E6EC-4B80-84AC-05C14116B3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6" y="1862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Line 72">
              <a:extLst>
                <a:ext uri="{FF2B5EF4-FFF2-40B4-BE49-F238E27FC236}">
                  <a16:creationId xmlns:a16="http://schemas.microsoft.com/office/drawing/2014/main" id="{CE35C5A0-815A-4E6E-A1F3-2E2E8A4A86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6" y="1567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Line 73">
              <a:extLst>
                <a:ext uri="{FF2B5EF4-FFF2-40B4-BE49-F238E27FC236}">
                  <a16:creationId xmlns:a16="http://schemas.microsoft.com/office/drawing/2014/main" id="{1FAA87E3-1C08-4145-8E9C-ED819F3CE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6" y="1271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Line 74">
              <a:extLst>
                <a:ext uri="{FF2B5EF4-FFF2-40B4-BE49-F238E27FC236}">
                  <a16:creationId xmlns:a16="http://schemas.microsoft.com/office/drawing/2014/main" id="{EF8DCCF5-C5EF-4133-9391-B5368A389E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6" y="979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Line 75">
              <a:extLst>
                <a:ext uri="{FF2B5EF4-FFF2-40B4-BE49-F238E27FC236}">
                  <a16:creationId xmlns:a16="http://schemas.microsoft.com/office/drawing/2014/main" id="{C80D0AC0-BE1D-4234-AFB8-8A4E9E15C4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6" y="683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76">
              <a:extLst>
                <a:ext uri="{FF2B5EF4-FFF2-40B4-BE49-F238E27FC236}">
                  <a16:creationId xmlns:a16="http://schemas.microsoft.com/office/drawing/2014/main" id="{347A58DF-A04B-4B88-9944-9A06626D1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2099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7">
              <a:extLst>
                <a:ext uri="{FF2B5EF4-FFF2-40B4-BE49-F238E27FC236}">
                  <a16:creationId xmlns:a16="http://schemas.microsoft.com/office/drawing/2014/main" id="{D45770D1-6DBD-4504-9DCF-C852641A7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1803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78">
              <a:extLst>
                <a:ext uri="{FF2B5EF4-FFF2-40B4-BE49-F238E27FC236}">
                  <a16:creationId xmlns:a16="http://schemas.microsoft.com/office/drawing/2014/main" id="{D8981773-98AE-413D-81F4-313D4842C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1507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79">
              <a:extLst>
                <a:ext uri="{FF2B5EF4-FFF2-40B4-BE49-F238E27FC236}">
                  <a16:creationId xmlns:a16="http://schemas.microsoft.com/office/drawing/2014/main" id="{9E014476-2730-4CFB-81E8-699F7DAAF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1212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80">
              <a:extLst>
                <a:ext uri="{FF2B5EF4-FFF2-40B4-BE49-F238E27FC236}">
                  <a16:creationId xmlns:a16="http://schemas.microsoft.com/office/drawing/2014/main" id="{A7A749A2-61AA-45BE-A3AB-A77DFDF08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916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81">
              <a:extLst>
                <a:ext uri="{FF2B5EF4-FFF2-40B4-BE49-F238E27FC236}">
                  <a16:creationId xmlns:a16="http://schemas.microsoft.com/office/drawing/2014/main" id="{1CBCF432-0212-42B0-A131-21DDEDE75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620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Freeform 82">
              <a:extLst>
                <a:ext uri="{FF2B5EF4-FFF2-40B4-BE49-F238E27FC236}">
                  <a16:creationId xmlns:a16="http://schemas.microsoft.com/office/drawing/2014/main" id="{11B74A77-9838-41DE-9389-E89485D77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622"/>
              <a:ext cx="1781" cy="1597"/>
            </a:xfrm>
            <a:custGeom>
              <a:avLst/>
              <a:gdLst>
                <a:gd name="T0" fmla="*/ 0 w 554"/>
                <a:gd name="T1" fmla="*/ 0 h 497"/>
                <a:gd name="T2" fmla="*/ 0 w 554"/>
                <a:gd name="T3" fmla="*/ 497 h 497"/>
                <a:gd name="T4" fmla="*/ 554 w 554"/>
                <a:gd name="T5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4" h="497">
                  <a:moveTo>
                    <a:pt x="0" y="0"/>
                  </a:moveTo>
                  <a:lnTo>
                    <a:pt x="0" y="497"/>
                  </a:lnTo>
                  <a:lnTo>
                    <a:pt x="554" y="497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Rectangle 83">
              <a:extLst>
                <a:ext uri="{FF2B5EF4-FFF2-40B4-BE49-F238E27FC236}">
                  <a16:creationId xmlns:a16="http://schemas.microsoft.com/office/drawing/2014/main" id="{EEB67327-8BED-41A9-89EA-4D16F93A6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4" y="2374"/>
              <a:ext cx="8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Day</a:t>
              </a: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 post-feeding</a:t>
              </a:r>
              <a:endPara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Rectangle 84">
              <a:extLst>
                <a:ext uri="{FF2B5EF4-FFF2-40B4-BE49-F238E27FC236}">
                  <a16:creationId xmlns:a16="http://schemas.microsoft.com/office/drawing/2014/main" id="{9FDEB664-F95C-4F47-B346-FE3F9C7321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86" y="1360"/>
              <a:ext cx="66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Survival rate</a:t>
              </a: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(%)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Freeform 85">
              <a:extLst>
                <a:ext uri="{FF2B5EF4-FFF2-40B4-BE49-F238E27FC236}">
                  <a16:creationId xmlns:a16="http://schemas.microsoft.com/office/drawing/2014/main" id="{399A03A4-65A3-4880-BB0C-702E2B127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683"/>
              <a:ext cx="1649" cy="305"/>
            </a:xfrm>
            <a:custGeom>
              <a:avLst/>
              <a:gdLst>
                <a:gd name="T0" fmla="*/ 0 w 513"/>
                <a:gd name="T1" fmla="*/ 0 h 95"/>
                <a:gd name="T2" fmla="*/ 146 w 513"/>
                <a:gd name="T3" fmla="*/ 0 h 95"/>
                <a:gd name="T4" fmla="*/ 146 w 513"/>
                <a:gd name="T5" fmla="*/ 9 h 95"/>
                <a:gd name="T6" fmla="*/ 220 w 513"/>
                <a:gd name="T7" fmla="*/ 9 h 95"/>
                <a:gd name="T8" fmla="*/ 220 w 513"/>
                <a:gd name="T9" fmla="*/ 28 h 95"/>
                <a:gd name="T10" fmla="*/ 293 w 513"/>
                <a:gd name="T11" fmla="*/ 28 h 95"/>
                <a:gd name="T12" fmla="*/ 293 w 513"/>
                <a:gd name="T13" fmla="*/ 38 h 95"/>
                <a:gd name="T14" fmla="*/ 366 w 513"/>
                <a:gd name="T15" fmla="*/ 38 h 95"/>
                <a:gd name="T16" fmla="*/ 366 w 513"/>
                <a:gd name="T17" fmla="*/ 47 h 95"/>
                <a:gd name="T18" fmla="*/ 439 w 513"/>
                <a:gd name="T19" fmla="*/ 47 h 95"/>
                <a:gd name="T20" fmla="*/ 439 w 513"/>
                <a:gd name="T21" fmla="*/ 67 h 95"/>
                <a:gd name="T22" fmla="*/ 513 w 513"/>
                <a:gd name="T23" fmla="*/ 67 h 95"/>
                <a:gd name="T24" fmla="*/ 513 w 513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3" h="95">
                  <a:moveTo>
                    <a:pt x="0" y="0"/>
                  </a:moveTo>
                  <a:lnTo>
                    <a:pt x="146" y="0"/>
                  </a:lnTo>
                  <a:lnTo>
                    <a:pt x="146" y="9"/>
                  </a:lnTo>
                  <a:lnTo>
                    <a:pt x="220" y="9"/>
                  </a:lnTo>
                  <a:lnTo>
                    <a:pt x="220" y="28"/>
                  </a:lnTo>
                  <a:lnTo>
                    <a:pt x="293" y="28"/>
                  </a:lnTo>
                  <a:lnTo>
                    <a:pt x="293" y="38"/>
                  </a:lnTo>
                  <a:lnTo>
                    <a:pt x="366" y="38"/>
                  </a:lnTo>
                  <a:lnTo>
                    <a:pt x="366" y="47"/>
                  </a:lnTo>
                  <a:lnTo>
                    <a:pt x="439" y="47"/>
                  </a:lnTo>
                  <a:lnTo>
                    <a:pt x="439" y="67"/>
                  </a:lnTo>
                  <a:lnTo>
                    <a:pt x="513" y="67"/>
                  </a:lnTo>
                  <a:lnTo>
                    <a:pt x="513" y="95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Line 86">
              <a:extLst>
                <a:ext uri="{FF2B5EF4-FFF2-40B4-BE49-F238E27FC236}">
                  <a16:creationId xmlns:a16="http://schemas.microsoft.com/office/drawing/2014/main" id="{F0B3BCFC-B411-47B2-A16D-04F462613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5" y="943"/>
              <a:ext cx="32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Line 87">
              <a:extLst>
                <a:ext uri="{FF2B5EF4-FFF2-40B4-BE49-F238E27FC236}">
                  <a16:creationId xmlns:a16="http://schemas.microsoft.com/office/drawing/2014/main" id="{BC39FC6F-C3B7-403E-926F-C310C73B6D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1" y="927"/>
              <a:ext cx="0" cy="32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Freeform 88">
              <a:extLst>
                <a:ext uri="{FF2B5EF4-FFF2-40B4-BE49-F238E27FC236}">
                  <a16:creationId xmlns:a16="http://schemas.microsoft.com/office/drawing/2014/main" id="{7E2DB48D-A376-435D-BB74-11C54A694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683"/>
              <a:ext cx="1649" cy="331"/>
            </a:xfrm>
            <a:custGeom>
              <a:avLst/>
              <a:gdLst>
                <a:gd name="T0" fmla="*/ 0 w 513"/>
                <a:gd name="T1" fmla="*/ 0 h 103"/>
                <a:gd name="T2" fmla="*/ 73 w 513"/>
                <a:gd name="T3" fmla="*/ 0 h 103"/>
                <a:gd name="T4" fmla="*/ 73 w 513"/>
                <a:gd name="T5" fmla="*/ 8 h 103"/>
                <a:gd name="T6" fmla="*/ 220 w 513"/>
                <a:gd name="T7" fmla="*/ 8 h 103"/>
                <a:gd name="T8" fmla="*/ 220 w 513"/>
                <a:gd name="T9" fmla="*/ 23 h 103"/>
                <a:gd name="T10" fmla="*/ 293 w 513"/>
                <a:gd name="T11" fmla="*/ 23 h 103"/>
                <a:gd name="T12" fmla="*/ 293 w 513"/>
                <a:gd name="T13" fmla="*/ 47 h 103"/>
                <a:gd name="T14" fmla="*/ 366 w 513"/>
                <a:gd name="T15" fmla="*/ 47 h 103"/>
                <a:gd name="T16" fmla="*/ 366 w 513"/>
                <a:gd name="T17" fmla="*/ 71 h 103"/>
                <a:gd name="T18" fmla="*/ 439 w 513"/>
                <a:gd name="T19" fmla="*/ 71 h 103"/>
                <a:gd name="T20" fmla="*/ 439 w 513"/>
                <a:gd name="T21" fmla="*/ 87 h 103"/>
                <a:gd name="T22" fmla="*/ 513 w 513"/>
                <a:gd name="T23" fmla="*/ 87 h 103"/>
                <a:gd name="T24" fmla="*/ 513 w 513"/>
                <a:gd name="T2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3" h="103">
                  <a:moveTo>
                    <a:pt x="0" y="0"/>
                  </a:moveTo>
                  <a:lnTo>
                    <a:pt x="73" y="0"/>
                  </a:lnTo>
                  <a:lnTo>
                    <a:pt x="73" y="8"/>
                  </a:lnTo>
                  <a:lnTo>
                    <a:pt x="220" y="8"/>
                  </a:lnTo>
                  <a:lnTo>
                    <a:pt x="220" y="23"/>
                  </a:lnTo>
                  <a:lnTo>
                    <a:pt x="293" y="23"/>
                  </a:lnTo>
                  <a:lnTo>
                    <a:pt x="293" y="47"/>
                  </a:lnTo>
                  <a:lnTo>
                    <a:pt x="366" y="47"/>
                  </a:lnTo>
                  <a:lnTo>
                    <a:pt x="366" y="71"/>
                  </a:lnTo>
                  <a:lnTo>
                    <a:pt x="439" y="71"/>
                  </a:lnTo>
                  <a:lnTo>
                    <a:pt x="439" y="87"/>
                  </a:lnTo>
                  <a:lnTo>
                    <a:pt x="513" y="87"/>
                  </a:lnTo>
                  <a:lnTo>
                    <a:pt x="513" y="103"/>
                  </a:lnTo>
                </a:path>
              </a:pathLst>
            </a:custGeom>
            <a:noFill/>
            <a:ln w="9525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Line 89">
              <a:extLst>
                <a:ext uri="{FF2B5EF4-FFF2-40B4-BE49-F238E27FC236}">
                  <a16:creationId xmlns:a16="http://schemas.microsoft.com/office/drawing/2014/main" id="{E32951B2-AD5B-4593-AEA0-9AF5726E2F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5" y="988"/>
              <a:ext cx="32" cy="0"/>
            </a:xfrm>
            <a:prstGeom prst="line">
              <a:avLst/>
            </a:prstGeom>
            <a:noFill/>
            <a:ln w="4763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Line 90">
              <a:extLst>
                <a:ext uri="{FF2B5EF4-FFF2-40B4-BE49-F238E27FC236}">
                  <a16:creationId xmlns:a16="http://schemas.microsoft.com/office/drawing/2014/main" id="{3EEA9954-FDFF-462F-963F-C5300B257B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1" y="972"/>
              <a:ext cx="0" cy="32"/>
            </a:xfrm>
            <a:prstGeom prst="line">
              <a:avLst/>
            </a:prstGeom>
            <a:noFill/>
            <a:ln w="4763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Line 91">
              <a:extLst>
                <a:ext uri="{FF2B5EF4-FFF2-40B4-BE49-F238E27FC236}">
                  <a16:creationId xmlns:a16="http://schemas.microsoft.com/office/drawing/2014/main" id="{0B50FA9F-C184-4F31-AD0B-3C8E6859B3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4" y="1939"/>
              <a:ext cx="9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Line 92">
              <a:extLst>
                <a:ext uri="{FF2B5EF4-FFF2-40B4-BE49-F238E27FC236}">
                  <a16:creationId xmlns:a16="http://schemas.microsoft.com/office/drawing/2014/main" id="{4163BB20-3F83-4E8B-817C-760722356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4" y="2058"/>
              <a:ext cx="94" cy="0"/>
            </a:xfrm>
            <a:prstGeom prst="line">
              <a:avLst/>
            </a:prstGeom>
            <a:noFill/>
            <a:ln w="9525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3" name="Rectangle 47">
            <a:extLst>
              <a:ext uri="{FF2B5EF4-FFF2-40B4-BE49-F238E27FC236}">
                <a16:creationId xmlns:a16="http://schemas.microsoft.com/office/drawing/2014/main" id="{C1BCB754-ED01-4C2B-ADA5-6061D51B0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237" y="2635745"/>
            <a:ext cx="1067561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Unimmunized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tangle 48">
            <a:extLst>
              <a:ext uri="{FF2B5EF4-FFF2-40B4-BE49-F238E27FC236}">
                <a16:creationId xmlns:a16="http://schemas.microsoft.com/office/drawing/2014/main" id="{7B200C99-A8E0-42F5-912F-D6C18754B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237" y="2824657"/>
            <a:ext cx="4810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PBS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5" name="Group 98">
            <a:extLst>
              <a:ext uri="{FF2B5EF4-FFF2-40B4-BE49-F238E27FC236}">
                <a16:creationId xmlns:a16="http://schemas.microsoft.com/office/drawing/2014/main" id="{E3AD1E0C-C931-47EE-A3FB-BA1085473D6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670" y="3793326"/>
            <a:ext cx="3462338" cy="3365500"/>
            <a:chOff x="4756" y="371"/>
            <a:chExt cx="2181" cy="2120"/>
          </a:xfrm>
        </p:grpSpPr>
        <p:sp>
          <p:nvSpPr>
            <p:cNvPr id="96" name="AutoShape 97">
              <a:extLst>
                <a:ext uri="{FF2B5EF4-FFF2-40B4-BE49-F238E27FC236}">
                  <a16:creationId xmlns:a16="http://schemas.microsoft.com/office/drawing/2014/main" id="{1B722F11-F650-4F2A-B91A-617B551A4AC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25" y="371"/>
              <a:ext cx="2112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Line 99">
              <a:extLst>
                <a:ext uri="{FF2B5EF4-FFF2-40B4-BE49-F238E27FC236}">
                  <a16:creationId xmlns:a16="http://schemas.microsoft.com/office/drawing/2014/main" id="{8E2816C5-9D23-45C7-8416-4C441CB932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" y="2219"/>
              <a:ext cx="164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Line 100">
              <a:extLst>
                <a:ext uri="{FF2B5EF4-FFF2-40B4-BE49-F238E27FC236}">
                  <a16:creationId xmlns:a16="http://schemas.microsoft.com/office/drawing/2014/main" id="{CDDCC29A-00FD-4813-82C4-855BC81DA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Line 101">
              <a:extLst>
                <a:ext uri="{FF2B5EF4-FFF2-40B4-BE49-F238E27FC236}">
                  <a16:creationId xmlns:a16="http://schemas.microsoft.com/office/drawing/2014/main" id="{D2BDCA4F-41FD-49B2-BED5-9498C162F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Line 102">
              <a:extLst>
                <a:ext uri="{FF2B5EF4-FFF2-40B4-BE49-F238E27FC236}">
                  <a16:creationId xmlns:a16="http://schemas.microsoft.com/office/drawing/2014/main" id="{5681ED04-0EE6-4564-A3D7-5626E0CB2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3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Line 103">
              <a:extLst>
                <a:ext uri="{FF2B5EF4-FFF2-40B4-BE49-F238E27FC236}">
                  <a16:creationId xmlns:a16="http://schemas.microsoft.com/office/drawing/2014/main" id="{456C09BD-8DB1-4748-92F3-0B54C4300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50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Line 104">
              <a:extLst>
                <a:ext uri="{FF2B5EF4-FFF2-40B4-BE49-F238E27FC236}">
                  <a16:creationId xmlns:a16="http://schemas.microsoft.com/office/drawing/2014/main" id="{3C299F18-7CA6-45EF-979D-F2B23D947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5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Line 105">
              <a:extLst>
                <a:ext uri="{FF2B5EF4-FFF2-40B4-BE49-F238E27FC236}">
                  <a16:creationId xmlns:a16="http://schemas.microsoft.com/office/drawing/2014/main" id="{8B35F532-EA0A-4C5A-AC28-9D47AAF96B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0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Line 106">
              <a:extLst>
                <a:ext uri="{FF2B5EF4-FFF2-40B4-BE49-F238E27FC236}">
                  <a16:creationId xmlns:a16="http://schemas.microsoft.com/office/drawing/2014/main" id="{683C1C49-E32A-4E6B-A5C7-F7BDDF03B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54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Line 107">
              <a:extLst>
                <a:ext uri="{FF2B5EF4-FFF2-40B4-BE49-F238E27FC236}">
                  <a16:creationId xmlns:a16="http://schemas.microsoft.com/office/drawing/2014/main" id="{A0F15E8D-66AD-4065-9929-6885E0DDB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92" y="2219"/>
              <a:ext cx="0" cy="2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8">
              <a:extLst>
                <a:ext uri="{FF2B5EF4-FFF2-40B4-BE49-F238E27FC236}">
                  <a16:creationId xmlns:a16="http://schemas.microsoft.com/office/drawing/2014/main" id="{869CCC42-300F-499B-94EA-48E41B1F6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9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9">
              <a:extLst>
                <a:ext uri="{FF2B5EF4-FFF2-40B4-BE49-F238E27FC236}">
                  <a16:creationId xmlns:a16="http://schemas.microsoft.com/office/drawing/2014/main" id="{E5F5158E-B1A8-4D4B-98BD-9B6080B01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4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10">
              <a:extLst>
                <a:ext uri="{FF2B5EF4-FFF2-40B4-BE49-F238E27FC236}">
                  <a16:creationId xmlns:a16="http://schemas.microsoft.com/office/drawing/2014/main" id="{3B528ABF-FEC2-4B29-98F2-ED73FA684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9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11">
              <a:extLst>
                <a:ext uri="{FF2B5EF4-FFF2-40B4-BE49-F238E27FC236}">
                  <a16:creationId xmlns:a16="http://schemas.microsoft.com/office/drawing/2014/main" id="{C73A1CF9-33B3-48E1-8877-42D3CF3AC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6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12">
              <a:extLst>
                <a:ext uri="{FF2B5EF4-FFF2-40B4-BE49-F238E27FC236}">
                  <a16:creationId xmlns:a16="http://schemas.microsoft.com/office/drawing/2014/main" id="{CDBE308D-98C8-4904-A8AC-60002ACF1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1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13">
              <a:extLst>
                <a:ext uri="{FF2B5EF4-FFF2-40B4-BE49-F238E27FC236}">
                  <a16:creationId xmlns:a16="http://schemas.microsoft.com/office/drawing/2014/main" id="{0D014BA9-3788-4161-A507-1102F983E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6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14">
              <a:extLst>
                <a:ext uri="{FF2B5EF4-FFF2-40B4-BE49-F238E27FC236}">
                  <a16:creationId xmlns:a16="http://schemas.microsoft.com/office/drawing/2014/main" id="{F0E752A4-41EE-4AE7-BA02-192598DEC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0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115">
              <a:extLst>
                <a:ext uri="{FF2B5EF4-FFF2-40B4-BE49-F238E27FC236}">
                  <a16:creationId xmlns:a16="http://schemas.microsoft.com/office/drawing/2014/main" id="{64D2081D-8900-4AE4-BF07-2351E7185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8" y="2258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Line 116">
              <a:extLst>
                <a:ext uri="{FF2B5EF4-FFF2-40B4-BE49-F238E27FC236}">
                  <a16:creationId xmlns:a16="http://schemas.microsoft.com/office/drawing/2014/main" id="{EC9AB5F7-29AA-4458-95B4-FAC4FF2063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6" y="683"/>
              <a:ext cx="0" cy="14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Line 117">
              <a:extLst>
                <a:ext uri="{FF2B5EF4-FFF2-40B4-BE49-F238E27FC236}">
                  <a16:creationId xmlns:a16="http://schemas.microsoft.com/office/drawing/2014/main" id="{48F61C53-CFB4-46D4-A17E-DB5D06241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7" y="2158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Line 118">
              <a:extLst>
                <a:ext uri="{FF2B5EF4-FFF2-40B4-BE49-F238E27FC236}">
                  <a16:creationId xmlns:a16="http://schemas.microsoft.com/office/drawing/2014/main" id="{B74C57B2-A788-4D0C-BAD9-53F1F8ADBF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7" y="1862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Line 119">
              <a:extLst>
                <a:ext uri="{FF2B5EF4-FFF2-40B4-BE49-F238E27FC236}">
                  <a16:creationId xmlns:a16="http://schemas.microsoft.com/office/drawing/2014/main" id="{661EC0F1-C892-40E5-B159-1CBE997274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7" y="1567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Line 120">
              <a:extLst>
                <a:ext uri="{FF2B5EF4-FFF2-40B4-BE49-F238E27FC236}">
                  <a16:creationId xmlns:a16="http://schemas.microsoft.com/office/drawing/2014/main" id="{4EB14535-EF12-4376-84CA-A22435011C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7" y="1271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Line 121">
              <a:extLst>
                <a:ext uri="{FF2B5EF4-FFF2-40B4-BE49-F238E27FC236}">
                  <a16:creationId xmlns:a16="http://schemas.microsoft.com/office/drawing/2014/main" id="{CAE89E52-AFE0-4BDD-B14D-4D372E0232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7" y="979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Line 122">
              <a:extLst>
                <a:ext uri="{FF2B5EF4-FFF2-40B4-BE49-F238E27FC236}">
                  <a16:creationId xmlns:a16="http://schemas.microsoft.com/office/drawing/2014/main" id="{8EF4A9F4-4FFE-480A-86B4-B1191953DA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7" y="683"/>
              <a:ext cx="2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Freeform 129">
              <a:extLst>
                <a:ext uri="{FF2B5EF4-FFF2-40B4-BE49-F238E27FC236}">
                  <a16:creationId xmlns:a16="http://schemas.microsoft.com/office/drawing/2014/main" id="{1655CE99-DB3A-4EA1-94CE-A85FAB6BA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622"/>
              <a:ext cx="1781" cy="1597"/>
            </a:xfrm>
            <a:custGeom>
              <a:avLst/>
              <a:gdLst>
                <a:gd name="T0" fmla="*/ 0 w 554"/>
                <a:gd name="T1" fmla="*/ 0 h 497"/>
                <a:gd name="T2" fmla="*/ 0 w 554"/>
                <a:gd name="T3" fmla="*/ 497 h 497"/>
                <a:gd name="T4" fmla="*/ 554 w 554"/>
                <a:gd name="T5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4" h="497">
                  <a:moveTo>
                    <a:pt x="0" y="0"/>
                  </a:moveTo>
                  <a:lnTo>
                    <a:pt x="0" y="497"/>
                  </a:lnTo>
                  <a:lnTo>
                    <a:pt x="554" y="497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30">
              <a:extLst>
                <a:ext uri="{FF2B5EF4-FFF2-40B4-BE49-F238E27FC236}">
                  <a16:creationId xmlns:a16="http://schemas.microsoft.com/office/drawing/2014/main" id="{802337D4-4AE2-40A6-A867-FF14048CA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0" y="2375"/>
              <a:ext cx="70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Day</a:t>
              </a: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 post-feeding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31">
              <a:extLst>
                <a:ext uri="{FF2B5EF4-FFF2-40B4-BE49-F238E27FC236}">
                  <a16:creationId xmlns:a16="http://schemas.microsoft.com/office/drawing/2014/main" id="{E955768B-0771-4819-BCB0-B2CE43E84B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479" y="1327"/>
              <a:ext cx="66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Survival rate</a:t>
              </a:r>
              <a:r>
                <a:rPr kumimoji="0" lang="ja-JP" alt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(%)</a:t>
              </a:r>
              <a:endPara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Freeform 132">
              <a:extLst>
                <a:ext uri="{FF2B5EF4-FFF2-40B4-BE49-F238E27FC236}">
                  <a16:creationId xmlns:a16="http://schemas.microsoft.com/office/drawing/2014/main" id="{9243C86B-3120-49D0-AC1D-554833D41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3" y="683"/>
              <a:ext cx="1649" cy="414"/>
            </a:xfrm>
            <a:custGeom>
              <a:avLst/>
              <a:gdLst>
                <a:gd name="T0" fmla="*/ 0 w 513"/>
                <a:gd name="T1" fmla="*/ 0 h 129"/>
                <a:gd name="T2" fmla="*/ 73 w 513"/>
                <a:gd name="T3" fmla="*/ 0 h 129"/>
                <a:gd name="T4" fmla="*/ 73 w 513"/>
                <a:gd name="T5" fmla="*/ 5 h 129"/>
                <a:gd name="T6" fmla="*/ 146 w 513"/>
                <a:gd name="T7" fmla="*/ 5 h 129"/>
                <a:gd name="T8" fmla="*/ 146 w 513"/>
                <a:gd name="T9" fmla="*/ 23 h 129"/>
                <a:gd name="T10" fmla="*/ 293 w 513"/>
                <a:gd name="T11" fmla="*/ 23 h 129"/>
                <a:gd name="T12" fmla="*/ 293 w 513"/>
                <a:gd name="T13" fmla="*/ 29 h 129"/>
                <a:gd name="T14" fmla="*/ 366 w 513"/>
                <a:gd name="T15" fmla="*/ 29 h 129"/>
                <a:gd name="T16" fmla="*/ 366 w 513"/>
                <a:gd name="T17" fmla="*/ 53 h 129"/>
                <a:gd name="T18" fmla="*/ 439 w 513"/>
                <a:gd name="T19" fmla="*/ 53 h 129"/>
                <a:gd name="T20" fmla="*/ 439 w 513"/>
                <a:gd name="T21" fmla="*/ 100 h 129"/>
                <a:gd name="T22" fmla="*/ 513 w 513"/>
                <a:gd name="T23" fmla="*/ 100 h 129"/>
                <a:gd name="T24" fmla="*/ 513 w 513"/>
                <a:gd name="T2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3" h="129">
                  <a:moveTo>
                    <a:pt x="0" y="0"/>
                  </a:moveTo>
                  <a:lnTo>
                    <a:pt x="73" y="0"/>
                  </a:lnTo>
                  <a:lnTo>
                    <a:pt x="73" y="5"/>
                  </a:lnTo>
                  <a:lnTo>
                    <a:pt x="146" y="5"/>
                  </a:lnTo>
                  <a:lnTo>
                    <a:pt x="146" y="23"/>
                  </a:lnTo>
                  <a:lnTo>
                    <a:pt x="293" y="23"/>
                  </a:lnTo>
                  <a:lnTo>
                    <a:pt x="293" y="29"/>
                  </a:lnTo>
                  <a:lnTo>
                    <a:pt x="366" y="29"/>
                  </a:lnTo>
                  <a:lnTo>
                    <a:pt x="366" y="53"/>
                  </a:lnTo>
                  <a:lnTo>
                    <a:pt x="439" y="53"/>
                  </a:lnTo>
                  <a:lnTo>
                    <a:pt x="439" y="100"/>
                  </a:lnTo>
                  <a:lnTo>
                    <a:pt x="513" y="100"/>
                  </a:lnTo>
                  <a:lnTo>
                    <a:pt x="513" y="129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Line 133">
              <a:extLst>
                <a:ext uri="{FF2B5EF4-FFF2-40B4-BE49-F238E27FC236}">
                  <a16:creationId xmlns:a16="http://schemas.microsoft.com/office/drawing/2014/main" id="{10BFEB19-DC35-47C4-A894-89EE38599E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6" y="1052"/>
              <a:ext cx="32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Line 134">
              <a:extLst>
                <a:ext uri="{FF2B5EF4-FFF2-40B4-BE49-F238E27FC236}">
                  <a16:creationId xmlns:a16="http://schemas.microsoft.com/office/drawing/2014/main" id="{3AEB2D8F-DD3A-473B-B837-7F8E7A2A19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92" y="1033"/>
              <a:ext cx="0" cy="36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Freeform 135">
              <a:extLst>
                <a:ext uri="{FF2B5EF4-FFF2-40B4-BE49-F238E27FC236}">
                  <a16:creationId xmlns:a16="http://schemas.microsoft.com/office/drawing/2014/main" id="{77728C1E-B67E-450B-9CC3-D0860D377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3" y="683"/>
              <a:ext cx="1649" cy="431"/>
            </a:xfrm>
            <a:custGeom>
              <a:avLst/>
              <a:gdLst>
                <a:gd name="T0" fmla="*/ 0 w 513"/>
                <a:gd name="T1" fmla="*/ 0 h 134"/>
                <a:gd name="T2" fmla="*/ 73 w 513"/>
                <a:gd name="T3" fmla="*/ 0 h 134"/>
                <a:gd name="T4" fmla="*/ 73 w 513"/>
                <a:gd name="T5" fmla="*/ 9 h 134"/>
                <a:gd name="T6" fmla="*/ 146 w 513"/>
                <a:gd name="T7" fmla="*/ 9 h 134"/>
                <a:gd name="T8" fmla="*/ 146 w 513"/>
                <a:gd name="T9" fmla="*/ 18 h 134"/>
                <a:gd name="T10" fmla="*/ 293 w 513"/>
                <a:gd name="T11" fmla="*/ 18 h 134"/>
                <a:gd name="T12" fmla="*/ 293 w 513"/>
                <a:gd name="T13" fmla="*/ 27 h 134"/>
                <a:gd name="T14" fmla="*/ 366 w 513"/>
                <a:gd name="T15" fmla="*/ 27 h 134"/>
                <a:gd name="T16" fmla="*/ 366 w 513"/>
                <a:gd name="T17" fmla="*/ 65 h 134"/>
                <a:gd name="T18" fmla="*/ 439 w 513"/>
                <a:gd name="T19" fmla="*/ 65 h 134"/>
                <a:gd name="T20" fmla="*/ 439 w 513"/>
                <a:gd name="T21" fmla="*/ 92 h 134"/>
                <a:gd name="T22" fmla="*/ 513 w 513"/>
                <a:gd name="T23" fmla="*/ 92 h 134"/>
                <a:gd name="T24" fmla="*/ 513 w 513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3" h="134">
                  <a:moveTo>
                    <a:pt x="0" y="0"/>
                  </a:moveTo>
                  <a:lnTo>
                    <a:pt x="73" y="0"/>
                  </a:lnTo>
                  <a:lnTo>
                    <a:pt x="73" y="9"/>
                  </a:lnTo>
                  <a:lnTo>
                    <a:pt x="146" y="9"/>
                  </a:lnTo>
                  <a:lnTo>
                    <a:pt x="146" y="18"/>
                  </a:lnTo>
                  <a:lnTo>
                    <a:pt x="293" y="18"/>
                  </a:lnTo>
                  <a:lnTo>
                    <a:pt x="293" y="27"/>
                  </a:lnTo>
                  <a:lnTo>
                    <a:pt x="366" y="27"/>
                  </a:lnTo>
                  <a:lnTo>
                    <a:pt x="366" y="65"/>
                  </a:lnTo>
                  <a:lnTo>
                    <a:pt x="439" y="65"/>
                  </a:lnTo>
                  <a:lnTo>
                    <a:pt x="439" y="92"/>
                  </a:lnTo>
                  <a:lnTo>
                    <a:pt x="513" y="92"/>
                  </a:lnTo>
                  <a:lnTo>
                    <a:pt x="513" y="134"/>
                  </a:lnTo>
                </a:path>
              </a:pathLst>
            </a:custGeom>
            <a:noFill/>
            <a:ln w="9525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Line 136">
              <a:extLst>
                <a:ext uri="{FF2B5EF4-FFF2-40B4-BE49-F238E27FC236}">
                  <a16:creationId xmlns:a16="http://schemas.microsoft.com/office/drawing/2014/main" id="{848930C4-C731-48F9-919A-DCF517540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6" y="1046"/>
              <a:ext cx="32" cy="0"/>
            </a:xfrm>
            <a:prstGeom prst="line">
              <a:avLst/>
            </a:prstGeom>
            <a:noFill/>
            <a:ln w="4763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Line 137">
              <a:extLst>
                <a:ext uri="{FF2B5EF4-FFF2-40B4-BE49-F238E27FC236}">
                  <a16:creationId xmlns:a16="http://schemas.microsoft.com/office/drawing/2014/main" id="{0BC21154-726C-43F4-8D65-B7D90AB725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92" y="1030"/>
              <a:ext cx="0" cy="32"/>
            </a:xfrm>
            <a:prstGeom prst="line">
              <a:avLst/>
            </a:prstGeom>
            <a:noFill/>
            <a:ln w="4763" cap="rnd">
              <a:solidFill>
                <a:srgbClr val="DF536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0" name="Rectangle 76">
            <a:extLst>
              <a:ext uri="{FF2B5EF4-FFF2-40B4-BE49-F238E27FC236}">
                <a16:creationId xmlns:a16="http://schemas.microsoft.com/office/drawing/2014/main" id="{746EAE69-9BBE-4F27-9245-96B419E2D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94" y="6542966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Rectangle 77">
            <a:extLst>
              <a:ext uri="{FF2B5EF4-FFF2-40B4-BE49-F238E27FC236}">
                <a16:creationId xmlns:a16="http://schemas.microsoft.com/office/drawing/2014/main" id="{B07E8978-8A04-42DD-82FF-8452E7534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44" y="6073066"/>
            <a:ext cx="1539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Rectangle 78">
            <a:extLst>
              <a:ext uri="{FF2B5EF4-FFF2-40B4-BE49-F238E27FC236}">
                <a16:creationId xmlns:a16="http://schemas.microsoft.com/office/drawing/2014/main" id="{D8876FCE-A228-472F-82AA-16EDAFDC9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44" y="5603166"/>
            <a:ext cx="1539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Rectangle 79">
            <a:extLst>
              <a:ext uri="{FF2B5EF4-FFF2-40B4-BE49-F238E27FC236}">
                <a16:creationId xmlns:a16="http://schemas.microsoft.com/office/drawing/2014/main" id="{3995259F-374D-4C37-AD8A-C647760AB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44" y="5134854"/>
            <a:ext cx="1539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Rectangle 80">
            <a:extLst>
              <a:ext uri="{FF2B5EF4-FFF2-40B4-BE49-F238E27FC236}">
                <a16:creationId xmlns:a16="http://schemas.microsoft.com/office/drawing/2014/main" id="{1C0B4E7F-0869-4704-9328-C62782DD1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44" y="4664954"/>
            <a:ext cx="1539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Rectangle 81">
            <a:extLst>
              <a:ext uri="{FF2B5EF4-FFF2-40B4-BE49-F238E27FC236}">
                <a16:creationId xmlns:a16="http://schemas.microsoft.com/office/drawing/2014/main" id="{FB73CC79-46F5-4B38-9869-FA106AC38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519" y="4195054"/>
            <a:ext cx="2301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Rectangle 47">
            <a:extLst>
              <a:ext uri="{FF2B5EF4-FFF2-40B4-BE49-F238E27FC236}">
                <a16:creationId xmlns:a16="http://schemas.microsoft.com/office/drawing/2014/main" id="{B8E3C200-C410-4965-9CCC-3D3EB16F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950" y="6158701"/>
            <a:ext cx="1067561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Unimmunized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Rectangle 48">
            <a:extLst>
              <a:ext uri="{FF2B5EF4-FFF2-40B4-BE49-F238E27FC236}">
                <a16:creationId xmlns:a16="http://schemas.microsoft.com/office/drawing/2014/main" id="{68C278E1-A4B4-44FA-9618-F4052138A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950" y="6347613"/>
            <a:ext cx="4810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PBS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Line 91">
            <a:extLst>
              <a:ext uri="{FF2B5EF4-FFF2-40B4-BE49-F238E27FC236}">
                <a16:creationId xmlns:a16="http://schemas.microsoft.com/office/drawing/2014/main" id="{E3C1BA93-7141-427E-8BCD-531738F52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722" y="6261500"/>
            <a:ext cx="14922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Line 92">
            <a:extLst>
              <a:ext uri="{FF2B5EF4-FFF2-40B4-BE49-F238E27FC236}">
                <a16:creationId xmlns:a16="http://schemas.microsoft.com/office/drawing/2014/main" id="{06C786E1-5B3A-45DD-BCDF-18626C5EC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722" y="6450413"/>
            <a:ext cx="149225" cy="0"/>
          </a:xfrm>
          <a:prstGeom prst="line">
            <a:avLst/>
          </a:prstGeom>
          <a:noFill/>
          <a:ln w="9525" cap="rnd">
            <a:solidFill>
              <a:srgbClr val="DF536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C7BC4B2F-968A-48C4-AD63-C5A8C0516A8E}"/>
              </a:ext>
            </a:extLst>
          </p:cNvPr>
          <p:cNvSpPr txBox="1"/>
          <p:nvPr/>
        </p:nvSpPr>
        <p:spPr>
          <a:xfrm>
            <a:off x="35263" y="257133"/>
            <a:ext cx="58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(</a:t>
            </a:r>
            <a:r>
              <a:rPr lang="en-US" altLang="ja-JP" sz="1050" dirty="0"/>
              <a:t>A</a:t>
            </a:r>
            <a:r>
              <a:rPr kumimoji="1" lang="en-US" altLang="ja-JP" sz="1050" dirty="0"/>
              <a:t>)</a:t>
            </a:r>
            <a:endParaRPr kumimoji="1" lang="ja-JP" altLang="en-US" sz="1050" dirty="0"/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F9FF08C3-260E-43FB-B2CD-BED471E26680}"/>
              </a:ext>
            </a:extLst>
          </p:cNvPr>
          <p:cNvSpPr txBox="1"/>
          <p:nvPr/>
        </p:nvSpPr>
        <p:spPr>
          <a:xfrm>
            <a:off x="3489509" y="200472"/>
            <a:ext cx="58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(B)</a:t>
            </a:r>
            <a:endParaRPr kumimoji="1" lang="ja-JP" altLang="en-US" sz="1050" dirty="0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8154F047-1E2E-453B-BDE4-3F920229362F}"/>
              </a:ext>
            </a:extLst>
          </p:cNvPr>
          <p:cNvSpPr txBox="1"/>
          <p:nvPr/>
        </p:nvSpPr>
        <p:spPr>
          <a:xfrm>
            <a:off x="35263" y="3843253"/>
            <a:ext cx="58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(</a:t>
            </a:r>
            <a:r>
              <a:rPr lang="en-US" altLang="ja-JP" sz="1050" dirty="0"/>
              <a:t>C</a:t>
            </a:r>
            <a:r>
              <a:rPr kumimoji="1" lang="en-US" altLang="ja-JP" sz="1050" dirty="0"/>
              <a:t>)</a:t>
            </a:r>
            <a:endParaRPr kumimoji="1" lang="ja-JP" altLang="en-US" sz="1050" dirty="0"/>
          </a:p>
        </p:txBody>
      </p:sp>
      <p:sp>
        <p:nvSpPr>
          <p:cNvPr id="143" name="Rectangle 65">
            <a:extLst>
              <a:ext uri="{FF2B5EF4-FFF2-40B4-BE49-F238E27FC236}">
                <a16:creationId xmlns:a16="http://schemas.microsoft.com/office/drawing/2014/main" id="{4C4E3817-0622-4637-B7A5-8EE459DD2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799" y="386817"/>
            <a:ext cx="365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Rectangle 131">
            <a:extLst>
              <a:ext uri="{FF2B5EF4-FFF2-40B4-BE49-F238E27FC236}">
                <a16:creationId xmlns:a16="http://schemas.microsoft.com/office/drawing/2014/main" id="{DC73BA37-5DCE-4F23-91CB-424E196A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3023" y="353438"/>
            <a:ext cx="479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Rectangle 197">
            <a:extLst>
              <a:ext uri="{FF2B5EF4-FFF2-40B4-BE49-F238E27FC236}">
                <a16:creationId xmlns:a16="http://schemas.microsoft.com/office/drawing/2014/main" id="{51F81E61-3621-46C5-9F4E-378901CDB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780" y="4044417"/>
            <a:ext cx="609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Nymphs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766C4A44-5C21-40B4-A230-0F4A85A1AC8A}"/>
              </a:ext>
            </a:extLst>
          </p:cNvPr>
          <p:cNvSpPr txBox="1"/>
          <p:nvPr/>
        </p:nvSpPr>
        <p:spPr>
          <a:xfrm>
            <a:off x="2673560" y="7453557"/>
            <a:ext cx="1763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Supplementary figure 4.</a:t>
            </a:r>
          </a:p>
        </p:txBody>
      </p:sp>
      <p:sp>
        <p:nvSpPr>
          <p:cNvPr id="147" name="Rectangle 47">
            <a:extLst>
              <a:ext uri="{FF2B5EF4-FFF2-40B4-BE49-F238E27FC236}">
                <a16:creationId xmlns:a16="http://schemas.microsoft.com/office/drawing/2014/main" id="{2E1C3517-F11B-4ED4-87FE-02E812DF9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1418944"/>
            <a:ext cx="65189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0.868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Rectangle 47">
            <a:extLst>
              <a:ext uri="{FF2B5EF4-FFF2-40B4-BE49-F238E27FC236}">
                <a16:creationId xmlns:a16="http://schemas.microsoft.com/office/drawing/2014/main" id="{156CC189-5AE2-42C1-988D-F390FF7CE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296" y="1358265"/>
            <a:ext cx="65189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0.815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Rectangle 47">
            <a:extLst>
              <a:ext uri="{FF2B5EF4-FFF2-40B4-BE49-F238E27FC236}">
                <a16:creationId xmlns:a16="http://schemas.microsoft.com/office/drawing/2014/main" id="{D1047071-74DE-42F0-A018-C31FF6EAC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5097016"/>
            <a:ext cx="65189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0.884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3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851F161-FCA0-478E-9B9D-FB7B936F5672}"/>
              </a:ext>
            </a:extLst>
          </p:cNvPr>
          <p:cNvSpPr txBox="1"/>
          <p:nvPr/>
        </p:nvSpPr>
        <p:spPr>
          <a:xfrm>
            <a:off x="188640" y="296627"/>
            <a:ext cx="56429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table 1. </a:t>
            </a:r>
            <a:r>
              <a:rPr kumimoji="1"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 expression profiles of a </a:t>
            </a:r>
            <a:r>
              <a:rPr kumimoji="1" lang="en-US" altLang="ja-JP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Dermanyssus</a:t>
            </a:r>
            <a:r>
              <a:rPr kumimoji="1"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gallinae</a:t>
            </a:r>
            <a:r>
              <a:rPr kumimoji="1"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adipocyte plasma membrane-associated protein-like molecule (Dg-APMAP)</a:t>
            </a:r>
            <a:endParaRPr kumimoji="1" lang="ja-JP" alt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F2B5174-9CBA-472B-AEEC-AE276BA84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400668"/>
              </p:ext>
            </p:extLst>
          </p:nvPr>
        </p:nvGraphicFramePr>
        <p:xfrm>
          <a:off x="188640" y="736884"/>
          <a:ext cx="5869466" cy="7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904">
                  <a:extLst>
                    <a:ext uri="{9D8B030D-6E8A-4147-A177-3AD203B41FA5}">
                      <a16:colId xmlns:a16="http://schemas.microsoft.com/office/drawing/2014/main" val="2746738518"/>
                    </a:ext>
                  </a:extLst>
                </a:gridCol>
                <a:gridCol w="716870">
                  <a:extLst>
                    <a:ext uri="{9D8B030D-6E8A-4147-A177-3AD203B41FA5}">
                      <a16:colId xmlns:a16="http://schemas.microsoft.com/office/drawing/2014/main" val="3750785596"/>
                    </a:ext>
                  </a:extLst>
                </a:gridCol>
                <a:gridCol w="716870">
                  <a:extLst>
                    <a:ext uri="{9D8B030D-6E8A-4147-A177-3AD203B41FA5}">
                      <a16:colId xmlns:a16="http://schemas.microsoft.com/office/drawing/2014/main" val="1494733914"/>
                    </a:ext>
                  </a:extLst>
                </a:gridCol>
                <a:gridCol w="1839094">
                  <a:extLst>
                    <a:ext uri="{9D8B030D-6E8A-4147-A177-3AD203B41FA5}">
                      <a16:colId xmlns:a16="http://schemas.microsoft.com/office/drawing/2014/main" val="1321423387"/>
                    </a:ext>
                  </a:extLst>
                </a:gridCol>
                <a:gridCol w="969576">
                  <a:extLst>
                    <a:ext uri="{9D8B030D-6E8A-4147-A177-3AD203B41FA5}">
                      <a16:colId xmlns:a16="http://schemas.microsoft.com/office/drawing/2014/main" val="3991155909"/>
                    </a:ext>
                  </a:extLst>
                </a:gridCol>
                <a:gridCol w="798152">
                  <a:extLst>
                    <a:ext uri="{9D8B030D-6E8A-4147-A177-3AD203B41FA5}">
                      <a16:colId xmlns:a16="http://schemas.microsoft.com/office/drawing/2014/main" val="400942206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FPKM value</a:t>
                      </a:r>
                      <a:r>
                        <a:rPr lang="en-US" sz="105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 Predicted motifs/domains</a:t>
                      </a:r>
                      <a:r>
                        <a:rPr lang="en-US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(b)</a:t>
                      </a:r>
                    </a:p>
                  </a:txBody>
                  <a:tcPr marL="3527" marR="3527" marT="3527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5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1050" b="0" i="1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FDR</a:t>
                      </a:r>
                      <a:r>
                        <a:rPr lang="en-US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(c)</a:t>
                      </a:r>
                    </a:p>
                  </a:txBody>
                  <a:tcPr marL="3527" marR="3527" marT="3527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8283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Blood-fed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Starved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4969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Dg-APMAP</a:t>
                      </a:r>
                    </a:p>
                  </a:txBody>
                  <a:tcPr marL="3527" marR="3527" marT="3527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38.22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0.66</a:t>
                      </a:r>
                    </a:p>
                  </a:txBody>
                  <a:tcPr marL="3527" marR="3527" marT="3527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ja-JP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Strictosidine</a:t>
                      </a:r>
                      <a:r>
                        <a:rPr lang="en-US" altLang="ja-JP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synthase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8.65E-14</a:t>
                      </a:r>
                    </a:p>
                  </a:txBody>
                  <a:tcPr marL="3527" marR="3527" marT="3527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5.25E-12</a:t>
                      </a:r>
                    </a:p>
                  </a:txBody>
                  <a:tcPr marL="3527" marR="3527" marT="3527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15641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E211AD-DDD7-4510-99EB-4A42B11136FE}"/>
              </a:ext>
            </a:extLst>
          </p:cNvPr>
          <p:cNvSpPr txBox="1"/>
          <p:nvPr/>
        </p:nvSpPr>
        <p:spPr>
          <a:xfrm>
            <a:off x="188640" y="1496616"/>
            <a:ext cx="5045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 data were adapted from the data of RNA-seq analysis [12].</a:t>
            </a:r>
          </a:p>
          <a:p>
            <a:pPr marL="228600" indent="-228600">
              <a:buClr>
                <a:schemeClr val="tx1"/>
              </a:buClr>
              <a:buAutoNum type="alphaLcParenBoth"/>
            </a:pPr>
            <a:r>
              <a:rPr kumimoji="1"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FPKM: Fragment per kilobase of exon per million mapped reads.</a:t>
            </a:r>
          </a:p>
          <a:p>
            <a:pPr marL="228600" indent="-228600">
              <a:buAutoNum type="alphaLcParenBoth"/>
            </a:pPr>
            <a:r>
              <a:rPr kumimoji="1"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motifs/domains were predicted using the </a:t>
            </a:r>
            <a:r>
              <a:rPr kumimoji="1" lang="en-US" altLang="ja-JP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InterProScan</a:t>
            </a:r>
            <a:r>
              <a:rPr kumimoji="1"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v5.32-71.0.</a:t>
            </a:r>
          </a:p>
          <a:p>
            <a:pPr marL="228600" indent="-228600">
              <a:buClr>
                <a:schemeClr val="tx1"/>
              </a:buClr>
              <a:buAutoNum type="alphaLcParenBoth"/>
            </a:pPr>
            <a:r>
              <a:rPr kumimoji="1"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FDR: False discovery rate.</a:t>
            </a:r>
          </a:p>
        </p:txBody>
      </p:sp>
    </p:spTree>
    <p:extLst>
      <p:ext uri="{BB962C8B-B14F-4D97-AF65-F5344CB8AC3E}">
        <p14:creationId xmlns:p14="http://schemas.microsoft.com/office/powerpoint/2010/main" val="154506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8EFCAF7-519B-4B3F-8B73-1A05C673B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86170"/>
              </p:ext>
            </p:extLst>
          </p:nvPr>
        </p:nvGraphicFramePr>
        <p:xfrm>
          <a:off x="155039" y="776536"/>
          <a:ext cx="6547922" cy="3456000"/>
        </p:xfrm>
        <a:graphic>
          <a:graphicData uri="http://schemas.openxmlformats.org/drawingml/2006/table">
            <a:tbl>
              <a:tblPr firstRow="1" firstCol="1" bandRow="1"/>
              <a:tblGrid>
                <a:gridCol w="1653704">
                  <a:extLst>
                    <a:ext uri="{9D8B030D-6E8A-4147-A177-3AD203B41FA5}">
                      <a16:colId xmlns:a16="http://schemas.microsoft.com/office/drawing/2014/main" val="2463748005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1148303729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1189040053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1166534070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954015022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3914005051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621122117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66642127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Days post-feeding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9321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16782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Unimmunized (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= 126)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1704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No. of dead PRMs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9268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Survival rate (%)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99.21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96.03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94.44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92.86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88.89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80.95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74.60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002030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PBS (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= 157)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6174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No. of dead PRMs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3935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Survival rate (%)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98.09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96.82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95.54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92.36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85.35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80.89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73.89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7531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 value 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0.631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0.756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0.785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0.478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7826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Odds ratio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2.428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0.797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0.794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1.076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1.372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1.004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1.038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2387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95% CI (lower limit)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0.192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0.179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0.231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0.400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0.642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0.531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0.587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0523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95% CI (upper limit)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128.756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3.547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2.733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2.997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3.028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1.915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1.845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269207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B83DAC9-25A0-4680-9F6D-D65D200505B7}"/>
              </a:ext>
            </a:extLst>
          </p:cNvPr>
          <p:cNvSpPr txBox="1"/>
          <p:nvPr/>
        </p:nvSpPr>
        <p:spPr>
          <a:xfrm>
            <a:off x="83031" y="272480"/>
            <a:ext cx="6774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table 2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survival rates of PRMs fed on the plasmas derived from unimmunized and PBS-immunized chickens (Total)</a:t>
            </a:r>
          </a:p>
        </p:txBody>
      </p:sp>
    </p:spTree>
    <p:extLst>
      <p:ext uri="{BB962C8B-B14F-4D97-AF65-F5344CB8AC3E}">
        <p14:creationId xmlns:p14="http://schemas.microsoft.com/office/powerpoint/2010/main" val="259769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8EFCAF7-519B-4B3F-8B73-1A05C673B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08240"/>
              </p:ext>
            </p:extLst>
          </p:nvPr>
        </p:nvGraphicFramePr>
        <p:xfrm>
          <a:off x="155039" y="776536"/>
          <a:ext cx="6547922" cy="3456000"/>
        </p:xfrm>
        <a:graphic>
          <a:graphicData uri="http://schemas.openxmlformats.org/drawingml/2006/table">
            <a:tbl>
              <a:tblPr firstRow="1" firstCol="1" bandRow="1"/>
              <a:tblGrid>
                <a:gridCol w="1653704">
                  <a:extLst>
                    <a:ext uri="{9D8B030D-6E8A-4147-A177-3AD203B41FA5}">
                      <a16:colId xmlns:a16="http://schemas.microsoft.com/office/drawing/2014/main" val="2463748005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1148303729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1189040053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1166534070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954015022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3914005051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621122117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66642127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Days post-feeding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9321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16782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Unimmunized (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= 48)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1704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No. of dead PRMs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9268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Survival rate (%)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100.00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97.92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93.75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91.67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89.58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85.42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79.17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002030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PBS (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= 58)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6174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No. of dead PRMs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3935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Survival rate (%)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98.28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98.28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94.83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89.66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84.48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81.03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77.59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7531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 value 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0.568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0.611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7826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Odds ratio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N/A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0.826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0.820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1.266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1.573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1.367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1.097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2387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95% CI (lower limit)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0.021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0.010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0.105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0.280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0.433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0.436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0.393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0523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95% CI (upper limit)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N/A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66.054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6.422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6.504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6.454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4.571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3.139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26920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D850D5-819E-4DD9-9ADA-66499818839C}"/>
              </a:ext>
            </a:extLst>
          </p:cNvPr>
          <p:cNvSpPr txBox="1"/>
          <p:nvPr/>
        </p:nvSpPr>
        <p:spPr>
          <a:xfrm>
            <a:off x="83031" y="272480"/>
            <a:ext cx="6774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table 3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survival rates of PRMs fed on the plasmas derived from unimmunized and PBS-immunized chickens (Adults)</a:t>
            </a:r>
          </a:p>
        </p:txBody>
      </p:sp>
    </p:spTree>
    <p:extLst>
      <p:ext uri="{BB962C8B-B14F-4D97-AF65-F5344CB8AC3E}">
        <p14:creationId xmlns:p14="http://schemas.microsoft.com/office/powerpoint/2010/main" val="232935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8EFCAF7-519B-4B3F-8B73-1A05C673B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026013"/>
              </p:ext>
            </p:extLst>
          </p:nvPr>
        </p:nvGraphicFramePr>
        <p:xfrm>
          <a:off x="155039" y="776536"/>
          <a:ext cx="6547922" cy="3456000"/>
        </p:xfrm>
        <a:graphic>
          <a:graphicData uri="http://schemas.openxmlformats.org/drawingml/2006/table">
            <a:tbl>
              <a:tblPr firstRow="1" firstCol="1" bandRow="1"/>
              <a:tblGrid>
                <a:gridCol w="1653704">
                  <a:extLst>
                    <a:ext uri="{9D8B030D-6E8A-4147-A177-3AD203B41FA5}">
                      <a16:colId xmlns:a16="http://schemas.microsoft.com/office/drawing/2014/main" val="2463748005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1148303729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1189040053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1166534070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954015022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3914005051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621122117"/>
                    </a:ext>
                  </a:extLst>
                </a:gridCol>
                <a:gridCol w="699174">
                  <a:extLst>
                    <a:ext uri="{9D8B030D-6E8A-4147-A177-3AD203B41FA5}">
                      <a16:colId xmlns:a16="http://schemas.microsoft.com/office/drawing/2014/main" val="66642127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Days post-feeding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9321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16782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Unimmunized (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= 78)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1704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No. of dead PRMs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9268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Survival rate (%)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98.72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94.87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94.87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93.59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88.46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78.21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71.79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002030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PBS (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= 99)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6174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No. of dead PRMs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3935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Survival rate (%)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97.98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95.96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95.96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93.94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85.86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80.81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71.72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7531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 value 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0.733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0.733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0.659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0.709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7826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Odds ratio</a:t>
                      </a:r>
                      <a:endParaRPr lang="ja-JP" sz="12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1.584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0.780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0.780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0.942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1.261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0.853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1.004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2387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95% CI (lower limit)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0.081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0.140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0.140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0.229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0.475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0.384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0.494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0523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95% CI (upper limit)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94.813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4.335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4.335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4.067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3.516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1.908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2.056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26920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44B0D2-A196-4FC7-8416-4F893DE0A17F}"/>
              </a:ext>
            </a:extLst>
          </p:cNvPr>
          <p:cNvSpPr txBox="1"/>
          <p:nvPr/>
        </p:nvSpPr>
        <p:spPr>
          <a:xfrm>
            <a:off x="83032" y="272480"/>
            <a:ext cx="6619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table 4</a:t>
            </a:r>
            <a:r>
              <a:rPr kumimoji="1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survival rates of PRMs fed on the plasmas derived from unimmunized and PBS-immunized chickens (Nymphs)</a:t>
            </a:r>
          </a:p>
        </p:txBody>
      </p:sp>
    </p:spTree>
    <p:extLst>
      <p:ext uri="{BB962C8B-B14F-4D97-AF65-F5344CB8AC3E}">
        <p14:creationId xmlns:p14="http://schemas.microsoft.com/office/powerpoint/2010/main" val="308764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Times New Roman"/>
        <a:ea typeface="ＭＳ Ｐ明朝"/>
        <a:cs typeface=""/>
      </a:majorFont>
      <a:minorFont>
        <a:latin typeface="Times New Roman"/>
        <a:ea typeface="ＭＳ Ｐ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Office PowerPoint</Application>
  <PresentationFormat>A4 210 x 297 mm</PresentationFormat>
  <Paragraphs>360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sotaro.fujisawa@outlook.jp</cp:lastModifiedBy>
  <cp:revision>245</cp:revision>
  <cp:lastPrinted>2018-11-19T01:20:09Z</cp:lastPrinted>
  <dcterms:created xsi:type="dcterms:W3CDTF">2018-10-28T12:29:31Z</dcterms:created>
  <dcterms:modified xsi:type="dcterms:W3CDTF">2021-08-26T08:27:59Z</dcterms:modified>
</cp:coreProperties>
</file>