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8" r:id="rId7"/>
    <p:sldId id="272" r:id="rId8"/>
    <p:sldId id="273" r:id="rId9"/>
    <p:sldId id="274" r:id="rId10"/>
    <p:sldId id="275" r:id="rId11"/>
  </p:sldIdLst>
  <p:sldSz cx="6858000" cy="9144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20" d="100"/>
          <a:sy n="220" d="100"/>
        </p:scale>
        <p:origin x="2088" y="58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B42F-5892-47F1-9946-1069DC6B7844}" type="datetimeFigureOut">
              <a:rPr kumimoji="1" lang="ja-JP" altLang="en-US" smtClean="0"/>
              <a:t>2012/8/30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5951-94B5-4737-B862-B3DD11C5B4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41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B42F-5892-47F1-9946-1069DC6B7844}" type="datetimeFigureOut">
              <a:rPr kumimoji="1" lang="ja-JP" altLang="en-US" smtClean="0"/>
              <a:t>2012/8/30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5951-94B5-4737-B862-B3DD11C5B4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69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B42F-5892-47F1-9946-1069DC6B7844}" type="datetimeFigureOut">
              <a:rPr kumimoji="1" lang="ja-JP" altLang="en-US" smtClean="0"/>
              <a:t>2012/8/30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5951-94B5-4737-B862-B3DD11C5B4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05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B42F-5892-47F1-9946-1069DC6B7844}" type="datetimeFigureOut">
              <a:rPr kumimoji="1" lang="ja-JP" altLang="en-US" smtClean="0"/>
              <a:t>2012/8/30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5951-94B5-4737-B862-B3DD11C5B4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560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B42F-5892-47F1-9946-1069DC6B7844}" type="datetimeFigureOut">
              <a:rPr kumimoji="1" lang="ja-JP" altLang="en-US" smtClean="0"/>
              <a:t>2012/8/30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5951-94B5-4737-B862-B3DD11C5B4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81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B42F-5892-47F1-9946-1069DC6B7844}" type="datetimeFigureOut">
              <a:rPr kumimoji="1" lang="ja-JP" altLang="en-US" smtClean="0"/>
              <a:t>2012/8/30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5951-94B5-4737-B862-B3DD11C5B4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48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B42F-5892-47F1-9946-1069DC6B7844}" type="datetimeFigureOut">
              <a:rPr kumimoji="1" lang="ja-JP" altLang="en-US" smtClean="0"/>
              <a:t>2012/8/30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5951-94B5-4737-B862-B3DD11C5B4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06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B42F-5892-47F1-9946-1069DC6B7844}" type="datetimeFigureOut">
              <a:rPr kumimoji="1" lang="ja-JP" altLang="en-US" smtClean="0"/>
              <a:t>2012/8/30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5951-94B5-4737-B862-B3DD11C5B4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64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B42F-5892-47F1-9946-1069DC6B7844}" type="datetimeFigureOut">
              <a:rPr kumimoji="1" lang="ja-JP" altLang="en-US" smtClean="0"/>
              <a:t>2012/8/30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5951-94B5-4737-B862-B3DD11C5B4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858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B42F-5892-47F1-9946-1069DC6B7844}" type="datetimeFigureOut">
              <a:rPr kumimoji="1" lang="ja-JP" altLang="en-US" smtClean="0"/>
              <a:t>2012/8/30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5951-94B5-4737-B862-B3DD11C5B4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5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B42F-5892-47F1-9946-1069DC6B7844}" type="datetimeFigureOut">
              <a:rPr kumimoji="1" lang="ja-JP" altLang="en-US" smtClean="0"/>
              <a:t>2012/8/30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5951-94B5-4737-B862-B3DD11C5B4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0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9B42F-5892-47F1-9946-1069DC6B7844}" type="datetimeFigureOut">
              <a:rPr kumimoji="1" lang="ja-JP" altLang="en-US" smtClean="0"/>
              <a:t>2012/8/30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55951-94B5-4737-B862-B3DD11C5B4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581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9"/>
          <p:cNvSpPr txBox="1">
            <a:spLocks noChangeArrowheads="1"/>
          </p:cNvSpPr>
          <p:nvPr/>
        </p:nvSpPr>
        <p:spPr bwMode="auto">
          <a:xfrm>
            <a:off x="5949950" y="8777288"/>
            <a:ext cx="8509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Times New Roman" pitchFamily="18" charset="0"/>
              </a:rPr>
              <a:t>Fig. S1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953125" y="2164299"/>
            <a:ext cx="407988" cy="2806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54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54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54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54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54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54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54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54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54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60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105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67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67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67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67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67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67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67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67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67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76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42900" y="2164299"/>
            <a:ext cx="1095375" cy="2806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LayS38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LayS39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LayS40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LayS41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LayS42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LayS44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LayS45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LayS46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LayS47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 err="1">
                <a:latin typeface="Courier New" pitchFamily="49" charset="0"/>
                <a:ea typeface="ＭＳ 明朝"/>
                <a:cs typeface="Courier New" pitchFamily="49" charset="0"/>
              </a:rPr>
              <a:t>LuloRGD</a:t>
            </a:r>
            <a:endParaRPr lang="en-US" altLang="ja-JP" sz="105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105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LayS38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LayS39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LayS40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LayS41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LayS42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LayS44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LayS45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LayS46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LayS47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 err="1">
                <a:latin typeface="Courier New" pitchFamily="49" charset="0"/>
                <a:ea typeface="ＭＳ 明朝"/>
                <a:cs typeface="Courier New" pitchFamily="49" charset="0"/>
              </a:rPr>
              <a:t>LuloRGD</a:t>
            </a:r>
            <a:endParaRPr lang="en-US" altLang="ja-JP" sz="105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095375" y="2164834"/>
            <a:ext cx="5015761" cy="28069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MNKIIL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SAVF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ALVFCAE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------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AMP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ESVNILN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ENEPDDTVDIDEGLPDAF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EDYE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MNKIIL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SAVF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ALVFCAE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------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AMP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ESVNILN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ENEPDDTVDIDEGLPDAF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EDYE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MNKIIL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SAVF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ALVFCAE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------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AMP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ESVNILN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ENEPDDTVDIDEGLPDAF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EDYE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MNKIIL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SAVF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ALVFCAE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------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AMP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ESVNILN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ENEPDDTVDIDEGLPDAF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EDYE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MNKIIL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SAVF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ALVFCAE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------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AMP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ES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NILN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ENEPDDTVDIDEGLPDAF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EDYE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MNKIIL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SAVF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ALVFCAE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------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AMP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ESVNILN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ENEPDDTVDIDEGLPDAF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EDYE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MNKIIL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SAVF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ALVFCAE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------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AMP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ESVNILN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ENEPDDTVDIDEGLPDAF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EDYE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MNKIIL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SAVF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ALVFCAE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------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AMP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ESVNILN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ENEPDDTVDIDEGLPDAF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EDYE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MNKIIL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SAVF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ALVFCAE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------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AMP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ESVNILN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ENEPDDTVDIDEGLPDAF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EDYE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KLFC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IFV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VF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AL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EV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TVKAME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TE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SV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DA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NEPDD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SL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DEGLPDAF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EDY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 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QDGHNPYPCRGDC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QDGHNPYPCRGDC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QDGHNPYPCRGDC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QDGHNPYPCRGDC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DGHNPYPCRGDC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QDGHNPYPCRGDC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QDGHNPYPCRGDC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QDGHNPYPCRGDC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QDGHNPYPCRGDC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AE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RGD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YRRR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>
            <a:off x="3240088" y="2049999"/>
            <a:ext cx="0" cy="12858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12" name="テキスト ボックス 49"/>
          <p:cNvSpPr txBox="1">
            <a:spLocks noChangeArrowheads="1"/>
          </p:cNvSpPr>
          <p:nvPr/>
        </p:nvSpPr>
        <p:spPr bwMode="auto">
          <a:xfrm>
            <a:off x="2119313" y="3435886"/>
            <a:ext cx="276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200" b="1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2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313" name="テキスト ボックス 51"/>
          <p:cNvSpPr txBox="1">
            <a:spLocks noChangeArrowheads="1"/>
          </p:cNvSpPr>
          <p:nvPr/>
        </p:nvSpPr>
        <p:spPr bwMode="auto">
          <a:xfrm>
            <a:off x="1798638" y="3435886"/>
            <a:ext cx="2778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200" b="1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200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961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9"/>
          <p:cNvSpPr txBox="1">
            <a:spLocks noChangeArrowheads="1"/>
          </p:cNvSpPr>
          <p:nvPr/>
        </p:nvSpPr>
        <p:spPr bwMode="auto">
          <a:xfrm>
            <a:off x="5949950" y="8777288"/>
            <a:ext cx="9667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Times New Roman" pitchFamily="18" charset="0"/>
              </a:rPr>
              <a:t>Fig. S10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6027738" y="2796399"/>
            <a:ext cx="485775" cy="2297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60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60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60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60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45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105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113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120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113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106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88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105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128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135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128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121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102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15913" y="2796399"/>
            <a:ext cx="1095375" cy="2289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LayS4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LayS5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LayS6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LayS7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 err="1">
                <a:latin typeface="Courier New" pitchFamily="49" charset="0"/>
                <a:ea typeface="ＭＳ 明朝"/>
                <a:cs typeface="Courier New" pitchFamily="49" charset="0"/>
              </a:rPr>
              <a:t>Lulo</a:t>
            </a: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 9kDa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105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LayS4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LayS5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LayS6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LayS7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 err="1">
                <a:latin typeface="Courier New" pitchFamily="49" charset="0"/>
                <a:ea typeface="ＭＳ 明朝"/>
                <a:cs typeface="Courier New" pitchFamily="49" charset="0"/>
              </a:rPr>
              <a:t>Lulo</a:t>
            </a: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 9kDa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105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LayS4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LayS5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LayS6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LayS7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 err="1">
                <a:latin typeface="Courier New" pitchFamily="49" charset="0"/>
                <a:ea typeface="ＭＳ 明朝"/>
                <a:cs typeface="Courier New" pitchFamily="49" charset="0"/>
              </a:rPr>
              <a:t>Lulo</a:t>
            </a: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 9kDa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227138" y="2795716"/>
            <a:ext cx="5043487" cy="228985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MNKIILISLALAVL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LCIQAKPR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TVQTLDYEDFIAAYIQRQNANDVRNKRGLEKAIA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MNKIILISLALAVL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LCIQAKPR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TVQTLDYEDFIAAYIQRQNANDVRNKRGLEKAIA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MNKIILISLALAVL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LCIQAKPR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TVQTLDYEDFIAAYIQRQNANDVRNKRGLEKAIA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MNKIILISLALAVL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LCIQAKPR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TVQTLDYEDFIAAYIQRQNANDVRNKRGLEKAIA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RNFA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VV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SLA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AVL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AWP--------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IN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ED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-------N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EVGKA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KRGL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EH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 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TDGFKELIKFELPKFNLPKI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GLPGSSGSSDGSSGSS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SGS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DGSSG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-------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GG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TDGFK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LIKFELPKFNLPKIPGLPGSSGSSDGSSGSS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SGS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DGSSG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SSDGSSG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GG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TDGFKELIKFELPKFNLPKIPGLPGSSGSSDGSSGSS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SGS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DGSSG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-------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GG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TDGFKELIKFELPKFNLPKIPGLPGSSGSSDGSSGSS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-------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DGSSG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-------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GG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GFKEL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----D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LP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LPG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FGKKP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SGSS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GDK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TE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SG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-----------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 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NSKGDSEKSKEQKKD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NSKGDSEKSKEQKKD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NSKGDSEKSKEQKKD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NSKGDSEKSKEQKKD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SK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QS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DNTV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EE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endParaRPr lang="ja-JP" altLang="en-US" sz="105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2903538" y="2686861"/>
            <a:ext cx="0" cy="12858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790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9"/>
          <p:cNvSpPr txBox="1">
            <a:spLocks noChangeArrowheads="1"/>
          </p:cNvSpPr>
          <p:nvPr/>
        </p:nvSpPr>
        <p:spPr bwMode="auto">
          <a:xfrm>
            <a:off x="5949950" y="8777288"/>
            <a:ext cx="8509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Times New Roman" pitchFamily="18" charset="0"/>
              </a:rPr>
              <a:t>Fig. S2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851525" y="2225687"/>
            <a:ext cx="404813" cy="4659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7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139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139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139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139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139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139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139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139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139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139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139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139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139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139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139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139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139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139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139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139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139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139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139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139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139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14338" y="2225687"/>
            <a:ext cx="1008062" cy="4486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LayS48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LayS49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LayS50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LayS51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LayS52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LayS53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LayS54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LayS55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LayS56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LayS58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LayS59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LayS60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LayS61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LayS62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LayS63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LayS64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LayS65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LayS66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LayS67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LayS68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LayS69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LayS70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LayS71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LayS72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LuloSL1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7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LayS48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LayS49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LayS50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LayS51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LayS52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LayS53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LayS54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LayS55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LayS56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LayS58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LayS59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LayS60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LayS61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LayS62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LayS63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LayS64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LayS65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LayS66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LayS67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LayS68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LayS69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LayS70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LayS71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LayS72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LuloSL1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918370" y="2225687"/>
            <a:ext cx="5135561" cy="45735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MKY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CFVLIAIFFWIGQSRAE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KCIRELARTDEVCILHCSYSYYGFTDENYRITKKHIETFRDVLISYNAV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GNEKNKL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DHIKACA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MKY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CFVLIAIFFWIGQSRAE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KCIRELARTDEVCIL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CSYSYYGFTDENYRITKKHIETFRDVLISYNAV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GNEKNKL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DHIKACA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MKY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CFVLIAIFFWIGQSRAE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KCIRELARTDEVCILHCSYSYYGFTDENYRITKKHIETFR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VLISYNAV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GNEKNKL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DHIKACA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MKY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CFVLIAIFFWIGQSRAE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KCIRELARTDEVCILHCSYSYYGFTDENYRITKKHIETFRDVLISYNAV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GNEKNKL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DHIKACA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MKY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CFVLIAIFFWIGQSRAE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KCIRELARTDEVCILHCSYSYYGFTDENYRITKKHIETFRDVLISYNAV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GNEKNKL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DHIKACA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MKY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CFVLIAIFFWIGQSRAE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KCIRELARTDEVCILHCSYSYYGFTDENYRITKKHIETFRDVLISYNAV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GNEKNKL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DHIKACA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CFVLIAIFFWIGQSRAE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KCIRELARTDEVCILHCSYSYYGFTDENYRITKKHIETFRDVLISYNAV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GNEK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KL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DHIKACA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MKY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CFVLIAIFFWIGQSRAE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KCIRELARTDEVCILHCSYSYYGFTDENYRITKKHIETFRDVLISYNAV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GNEKNKL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DHIKACA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MKY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CFVLIAIFFWIGQSRAE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KCIRELARTDEVCILHCSYSYYGFTDENYRITKKHIETFRDVLISYNAV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GNEKNKL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DHIKACA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MKY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CFVLIAIFFWIGQSRAE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KCIRELARTDEVCILHCSYSYYGFTDENYRITKKHIETFRDVLISYNAV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GNEKNKL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DHIKACA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MKY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CFVLIAIFFWIGQSRAE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KCIRELARTDEVCILHCSYSYYGFTDENYRITKKHIETFRDVLISYNAV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GNEKNKL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DHIKACA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MKY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CFVLIAIFFWIGQSRAE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KCIRELARTDEVCILHCSYSYYGFTDENYRITKKHIETFRDVLISYNAV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GNEKNKL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DHIKACA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MKY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CFVLIAIFFWIGQSRAE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KCIRELARTDEVCILHCSYSYYGFTDENYRITKKHIETFRDVLISYNAV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GNEKNKL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DHIKACA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MKY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CFVLIAIFFWIGQSRAE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KCIRELARTDEVCILHCSYSYYGFTDENYRITKKHIETFRDVLISYNAV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GNEKNKL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DHIKACA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MKY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CFVLIAIFFWIGQSRAE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CIRELARTDEVCILHCSYSYYGFTDENYRITKKHIETFRDVLISYNAV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GNEKNKL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DHIKACA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MKY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CFVLIAIFFWIGQSRAE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KCIRELARTDEVCILHCSYSYYGFTDENYRITKKHIETFRDVLISYNAV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GNEKNKL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DHIKACA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MKY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CFVLIAIFFWIGQSRAE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KCIRELARTDEVCILHCSYSYYGFTDENYRITKKHIETFRDVLISYNAV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GNEKNKL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DHIKACA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MKY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CFVLIAIFFWIGQSRAE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KCIRELARTDEVCILHCSYSYYGFTDENYRITKKHIETFRDVLISYNAV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GNEKNKL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DHIKACA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MKY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CFVLIAIFFWIGQSRAE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KCIRELARTDEVCILHCSYSYYGFTDEN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RITKKHIETFRDVLISYNAV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GNEKNKL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DHIKACA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MKY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CFVLIAIFFWIGQSRAE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KCIRELARTDEVCILHCSYSYYGFTDENYRITKKHIETFRDVLISYNAV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GNEKNKL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DHIKACA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MKY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CFVLIAIFFWIG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SRAE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KCIRELARTDEVCILHCSYSYYGFTDENYRITKKHIETFRDVLISYNAV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GNEKNKL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DHIKACA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MKY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CFVLIAIFFWIGQSRAE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KCIRELARTDEVCILHCSYSYYGFTDENYRITKKHIETFRDVLISYNAV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GNEKNKL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DHIKACA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MKY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CFVLIAIFFWIGQSRAE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KCIRELARTDEVCILHCSYSYYGFTDENYRITKKHIETFRDVLISYNAV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GNEKNKL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DHIKACA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MKY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CFVLIAIFFWIGQSRAE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KCIRELARTDEVCILHCSYSYYGFTDENYRITKKHIETFRDVLISYNAV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GNEKNKL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DHIKACA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CF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IA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FF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QS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KCIRELARTDE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CILHC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YSYYGF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RI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KKH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VQ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VTFD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AV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PKK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KL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HI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ACA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 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ANATKPKSHNDKCYKIIHYYRCVVDGK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LSWNSYAAAIIKYDKTK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ANATKPKSHNDKCYKIIHYYRCVVDGK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LSWNSYAAAIIKYDKTK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ANATKPKSHNDKCYKIIHYYRCVVDGK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LSWNSYAAAIIKYDKTK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ANATKPKSHNDKCYKIIHYYRCVVDGK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LSWNSYAAAIIKYDKTK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ANATKPKSHNDKCYKIIHYYRCVVDGK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LSWNSYAAAIIKYDKTK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ANATKPKSHNDKCYKIIHYYRCVVDGK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LSWNSYAAAIIKYDKTK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ANATKPKSHNDKCYKIIHYYRCVVDGK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LSWNSYAAAIIKYDKTK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ANATKPKSHNDKCYKIIHYYRCVVDGK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LSWNSYAAAIIKYDKTK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ANATKPKSHNDKCYKIIHYYRCVVDGK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LSWNSYAAAIIKYDKTK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ANATKPKSHNDKCYKIIHYYRCVVDGK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LSWNSYAAAIIKYDKTK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ANATKPKSHNDKCYKIIHYYRCVVDGK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LSWNSYAAAIIKYDKTK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ANATKPKSHNDKCYKIIHYYRCVVDGK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LSWNSYAAAIIKYDKTK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ANATKPKSHNDKCYKIIHYYRCVVDGK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LSWNSYAAAIIKYDKTK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ANATKPKSHNDKCYKIIHY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RCVVDGK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LSWNSYAAAIIKYDKTK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ANATKPKSHNDKCYKIIHYYRCVVDGK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LSWNSYAAAIIKYDKTK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ANATKPKSHNDKCYKIIHYYRCVVDGK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LSWNSYAAAIIKYDKTK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ANATKPKSHNDKCYKIIHYYRCVVDGK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LSWNSYAAAIIKYDKTK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ANATKPKSHNDKCYKIIHYYRCVVDGK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LSWNSYAAAIIKYDKTK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ANATKPKSHNDKCYKIIHYYRCVVDGK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LSWNSYAAAIIKYDKTK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ANATKPKSHNDKCYKIIHYYRCVVDGK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LSWNSYAAAIIKYDKTK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ANATKPKSHNDKCYKIIHYYRCVVDGK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LSWNSYAAAIIKYDKTK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ANATKPKSHNDKCYKIIHYYRCVVDGK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LSWNSYAAAIIKYDKTK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ANATKPKSHNDKCYKIIHYYRCVVDGK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LSWNSYAAAIIKYDKTK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ANATKPKSHNDKCYKIIHYYRCVVDGK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LSWNSYAAAIIKYDKTK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ANA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QT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KC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KI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YYRCVVDGK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WNSYA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AIIK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DKT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7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7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700" kern="100" dirty="0">
              <a:latin typeface="Courier New" pitchFamily="49" charset="0"/>
              <a:ea typeface="ＭＳ 明朝"/>
              <a:cs typeface="Courier New" pitchFamily="49" charset="0"/>
            </a:endParaRPr>
          </a:p>
        </p:txBody>
      </p:sp>
      <p:cxnSp>
        <p:nvCxnSpPr>
          <p:cNvPr id="109" name="直線コネクタ 108"/>
          <p:cNvCxnSpPr/>
          <p:nvPr/>
        </p:nvCxnSpPr>
        <p:spPr>
          <a:xfrm>
            <a:off x="2073275" y="2120912"/>
            <a:ext cx="0" cy="12858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テキスト ボックス 109"/>
          <p:cNvSpPr txBox="1"/>
          <p:nvPr/>
        </p:nvSpPr>
        <p:spPr>
          <a:xfrm>
            <a:off x="5654675" y="2109799"/>
            <a:ext cx="265113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2314575" y="2109799"/>
            <a:ext cx="265113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3117850" y="2109799"/>
            <a:ext cx="265113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1663700" y="4334890"/>
            <a:ext cx="265113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2149475" y="4334890"/>
            <a:ext cx="265113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2903243" y="2109799"/>
            <a:ext cx="265113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3871495" y="2229853"/>
            <a:ext cx="46522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1938420" y="4451685"/>
            <a:ext cx="46522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33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9"/>
          <p:cNvSpPr txBox="1">
            <a:spLocks noChangeArrowheads="1"/>
          </p:cNvSpPr>
          <p:nvPr/>
        </p:nvSpPr>
        <p:spPr bwMode="auto">
          <a:xfrm>
            <a:off x="5949950" y="8777288"/>
            <a:ext cx="8509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Times New Roman" pitchFamily="18" charset="0"/>
              </a:rPr>
              <a:t>Fig. S3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868226" y="2249879"/>
            <a:ext cx="485775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60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60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60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60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60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58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105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120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120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120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120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120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118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105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143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143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143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143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143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141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02463" y="2249879"/>
            <a:ext cx="827088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LayS32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LayS33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LayS34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LayS36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LayS37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PpeSP09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105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LayS32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LayS33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LayS34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LayS36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LayS37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PpeSP09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105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LayS32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LayS33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LayS34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LayS36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LayS37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100" dirty="0">
                <a:latin typeface="Courier New" pitchFamily="49" charset="0"/>
                <a:ea typeface="ＭＳ 明朝"/>
                <a:cs typeface="Courier New" pitchFamily="49" charset="0"/>
              </a:rPr>
              <a:t>PpeSP09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061335" y="2250336"/>
            <a:ext cx="4949686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MSFLFFLVVLISIGLWVGPCVADNPENRCIKQFAKTNPACIVHCKYNLYKFTDDNYDITD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MSFLFFLVVLISIGLWVGPCVADNPENRCIKQFAKTNPACIVHCKYNLYKFTDDNYDITD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MSFLFFLV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LISIGLWVGPCVADNPENRCIKQFAKTNPACIVHCKYNLYKFTDDNYDITD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MSFLFFLVVLISIGLWVGPCVADNPENRCIKQFAKTNPACIVHCKYNLYKFTDDNYDITD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MSFLFFLVVLISIGLWVGPCVADNPENRCIKQFAKTNPACIVHCKYNLYKFTDDNYDITD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--N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VLIS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AVFLARS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QG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PE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CI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KDK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NPACI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HCKYN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YKFTDD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 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QHINKFTD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LIKNKAVDGSKKSQVQEHLKKC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EESLKKTHGKNCQRLVEYYSCAVDNKLI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QHINKFTD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LIKNKAVDGSKKSQVQEHLKKC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EESLKKTHGKNCQRLVEYYSCAVDNKLI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QHINKFTD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LIKNKAVDGSKKSQVQEHLKKC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EESLKKTHGKNCQRLVEYYSCAVDNKLI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QHINKFTD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LIKNKAVDGSKKSQVQEHLKKC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EESLKKTHGKNCQRLVEYYSCAVDNKLI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QHINKFTD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LIKNKAVDGSKKSQVQEHLKKC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EESLKKTHGKNCQRLVEYYSCAVDNKLI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TD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LIK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KAVD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AE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AR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EK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HL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KC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EE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KTP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IL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YYSC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VD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LI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 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DYFKYESAINSYDR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IYTPPYSG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DYFKYESAINSYDR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IYTPPYSG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DYFKYESAINSYDR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IYTPPYSG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DYFKYESAINSYDR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IYTPPYSG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DYFKYESAINSYDR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IYTPPYSG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DY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KY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ND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YD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IY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LSR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105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105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105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1050" kern="100" dirty="0">
              <a:latin typeface="Courier New" pitchFamily="49" charset="0"/>
              <a:ea typeface="ＭＳ 明朝"/>
              <a:cs typeface="Courier New" pitchFamily="49" charset="0"/>
            </a:endParaRPr>
          </a:p>
        </p:txBody>
      </p:sp>
      <p:cxnSp>
        <p:nvCxnSpPr>
          <p:cNvPr id="33" name="直線コネクタ 32"/>
          <p:cNvCxnSpPr/>
          <p:nvPr/>
        </p:nvCxnSpPr>
        <p:spPr>
          <a:xfrm>
            <a:off x="2882138" y="2140342"/>
            <a:ext cx="0" cy="130175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44" name="テキスト ボックス 2"/>
          <p:cNvSpPr txBox="1">
            <a:spLocks noChangeArrowheads="1"/>
          </p:cNvSpPr>
          <p:nvPr/>
        </p:nvSpPr>
        <p:spPr bwMode="auto">
          <a:xfrm>
            <a:off x="4156901" y="2114942"/>
            <a:ext cx="2778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20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345" name="テキスト ボックス 33"/>
          <p:cNvSpPr txBox="1">
            <a:spLocks noChangeArrowheads="1"/>
          </p:cNvSpPr>
          <p:nvPr/>
        </p:nvSpPr>
        <p:spPr bwMode="auto">
          <a:xfrm>
            <a:off x="3286316" y="2114942"/>
            <a:ext cx="2778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20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346" name="テキスト ボックス 34"/>
          <p:cNvSpPr txBox="1">
            <a:spLocks noChangeArrowheads="1"/>
          </p:cNvSpPr>
          <p:nvPr/>
        </p:nvSpPr>
        <p:spPr bwMode="auto">
          <a:xfrm>
            <a:off x="5191951" y="3015054"/>
            <a:ext cx="2778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200" b="1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2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347" name="テキスト ボックス 35"/>
          <p:cNvSpPr txBox="1">
            <a:spLocks noChangeArrowheads="1"/>
          </p:cNvSpPr>
          <p:nvPr/>
        </p:nvSpPr>
        <p:spPr bwMode="auto">
          <a:xfrm>
            <a:off x="4480751" y="3015054"/>
            <a:ext cx="276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200" b="1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2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テキスト ボックス 2"/>
          <p:cNvSpPr txBox="1">
            <a:spLocks noChangeArrowheads="1"/>
          </p:cNvSpPr>
          <p:nvPr/>
        </p:nvSpPr>
        <p:spPr bwMode="auto">
          <a:xfrm>
            <a:off x="4477465" y="2114942"/>
            <a:ext cx="2778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20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テキスト ボックス 2"/>
          <p:cNvSpPr txBox="1">
            <a:spLocks noChangeArrowheads="1"/>
          </p:cNvSpPr>
          <p:nvPr/>
        </p:nvSpPr>
        <p:spPr bwMode="auto">
          <a:xfrm>
            <a:off x="3438818" y="3015055"/>
            <a:ext cx="2778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20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2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1962483" y="3133558"/>
            <a:ext cx="69515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1328820" y="4034590"/>
            <a:ext cx="7833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070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9"/>
          <p:cNvSpPr txBox="1">
            <a:spLocks noChangeArrowheads="1"/>
          </p:cNvSpPr>
          <p:nvPr/>
        </p:nvSpPr>
        <p:spPr bwMode="auto">
          <a:xfrm>
            <a:off x="5949950" y="8777288"/>
            <a:ext cx="8509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Times New Roman" pitchFamily="18" charset="0"/>
              </a:rPr>
              <a:t>Fig. S4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6240833" y="1633418"/>
            <a:ext cx="376237" cy="24558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180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180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180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180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360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360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360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350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400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400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400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350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80438" y="1633418"/>
            <a:ext cx="610686" cy="25542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LayS22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LayS23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LayS24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 smtClean="0">
                <a:latin typeface="Courier New" pitchFamily="49" charset="0"/>
                <a:ea typeface="ＭＳ 明朝"/>
                <a:cs typeface="Courier New" pitchFamily="49" charset="0"/>
              </a:rPr>
              <a:t>LJM11</a:t>
            </a: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LayS22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LayS23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LayS24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LJM11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LayS22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LayS23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LayS24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LJM11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LayS22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LayS23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LayS24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LJM11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LayS22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LayS23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LayS24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LJM11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50674" y="1633269"/>
            <a:ext cx="5617989" cy="24560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MKLFLLVFTGILFQGILGVEITQGYKWRQILYGDVTPGTYNPDTNIPTAFAHDADGHKLFLTIPRKFPKIP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TLAEVDTEKNPGVSGKRS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MKLFLLVFTGILFQGILGVEITQGYKWRQILYGDVTPGTYNPDTNIPTAFAHDADGHKLFLTIPRKFPKIPYTLAEVDTEKNPGVSGKRS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MKLFLLVFTGILFQGILGVEITQGYKWRQILYGDVTPGTYNPDTNIPTAFAHDADGHKLFLTIPRKFPKIPYTLAEVDTEKNPGVSGKRS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FS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LFQG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TQGYKW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LY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VTPG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YNPD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NM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TAFA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DA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KLFL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PRK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PYTLAEVDT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GV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 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PLLNRFSGHKSG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ELTSVYQPVIDDCRRLWVVDVGSVEYRSRGAKDYPSHRPAIVAYDLKQPNYPEVVR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HFPVRLVEKPTYFGGFAVDV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PLLNRFSGHKSGKELTSVYQPVIDDCRRLWVVDVGSVEYRSR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AKDYPSHRPAIVAYDLKQPNYPEVVRYHFPVRLVEKPTYFGGFAVDV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PLLNRFSGHKSGKELTSVYQPVIDDCRRLWVVDVGSVEYRSRGAKDYPSHRPAIVAYDLKQPNYPEVVRYHFPVRLVEKPTYFGGFAVDV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PLLN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FSGHK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GKELTS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YQPVIDDCRRLWVVD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GSVEYRSRGAKDYPSHRPAIVAYDLKQPNYPEVVRY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RLVEKPTYFGGFAVDV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 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VNPTGDCSETYVYITNFLSNALFIYDHKNQQSWNVTDATFKAERPSTFDHQGKQYTYKAGLFGITLGDRDKDGNRPAYYLAGSSIKVYSV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VNPTGDCSETYVYITNFLSNALFIYDHKNQQSWNVTDATFKAERPSTFDHQGKQYTYKAGLFGITLGDRDKDGNRPAYYLAGSSIKVYSV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VNPTGDCSETYVYITNFLSNALFIYDHKNQQSWNVTDATFKAERPSTFDHQGKQYTYKAGLFGITLGDRDKDGNRPAYYLAGSSIKVYSV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GDCSET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VYITNFL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ALFIYDHK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SWNVT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HP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TFKAERP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KAG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FGITLGDRD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GNRPAYYLAGS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IKVYSV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 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NTKELKQKNKKLNPELLGNRGKLNDAIALAYDPKTK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IFFAES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TRQVSCWNTQKMPLRMQHTDVIYSNTRFVFGTDISVDSKGTLWFMS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NTKELKQKNKKLNPELLGNRGKLNDAIALAYDPKTKVIFFAESNTRQVSCWNTQKMPLRMQHTDVIYSNTRFVFGTDISVDSKGTLWFMS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NTKELKQKNKKLNPELLGNRGKLNDAIALAYDPKTKVIFFAESNTRQVSCWNTQKMPLRMQHTDVIYSNTRFVFGTDISVDSKGTLWFMS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NTKELKQK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KLNPELLGNRGK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NDAIALAYDPKTKVIFFAE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QVSCWNTQKMPLRM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TDV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TSS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RFVFGTDISVD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---------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 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NGFPPVKNSQKFKFDYPRYRLLNVDTQAAIAGTNCEIKPR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NGFPPVKNSQKFKFDYPRYRLLNVDTQAAIAGTNCEIKPR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NGFPPVKNSQKFKFDYPRYRLLNVDTQAAIAGTNCEIKPR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----------------------------------------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>
            <a:off x="1937120" y="1527055"/>
            <a:ext cx="0" cy="12858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3697658" y="2989143"/>
            <a:ext cx="265112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105270" y="2503368"/>
            <a:ext cx="265113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248270" y="2016005"/>
            <a:ext cx="265113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792783" y="3474918"/>
            <a:ext cx="265112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250618" y="5268860"/>
            <a:ext cx="376237" cy="15573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lnSpc>
                <a:spcPct val="85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5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5000"/>
              </a:lnSpc>
              <a:spcAft>
                <a:spcPts val="0"/>
              </a:spcAft>
              <a:defRPr/>
            </a:pP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5000"/>
              </a:lnSpc>
              <a:spcAft>
                <a:spcPts val="0"/>
              </a:spcAft>
              <a:defRPr/>
            </a:pPr>
            <a:r>
              <a:rPr lang="en-US" altLang="ja-JP" sz="800" b="1" kern="100" dirty="0" smtClean="0">
                <a:latin typeface="Courier New" pitchFamily="49" charset="0"/>
                <a:ea typeface="ＭＳ 明朝"/>
                <a:cs typeface="Courier New" pitchFamily="49" charset="0"/>
              </a:rPr>
              <a:t>177</a:t>
            </a: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5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180</a:t>
            </a:r>
          </a:p>
          <a:p>
            <a:pPr algn="r">
              <a:lnSpc>
                <a:spcPct val="85000"/>
              </a:lnSpc>
              <a:spcAft>
                <a:spcPts val="0"/>
              </a:spcAft>
              <a:defRPr/>
            </a:pP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5000"/>
              </a:lnSpc>
              <a:spcAft>
                <a:spcPts val="0"/>
              </a:spcAft>
              <a:defRPr/>
            </a:pPr>
            <a:r>
              <a:rPr lang="en-US" altLang="ja-JP" sz="800" b="1" kern="100" dirty="0" smtClean="0">
                <a:latin typeface="Courier New" pitchFamily="49" charset="0"/>
                <a:ea typeface="ＭＳ 明朝"/>
                <a:cs typeface="Courier New" pitchFamily="49" charset="0"/>
              </a:rPr>
              <a:t>266</a:t>
            </a: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5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270</a:t>
            </a:r>
          </a:p>
          <a:p>
            <a:pPr algn="r">
              <a:lnSpc>
                <a:spcPct val="85000"/>
              </a:lnSpc>
              <a:spcAft>
                <a:spcPts val="0"/>
              </a:spcAft>
              <a:defRPr/>
            </a:pP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5000"/>
              </a:lnSpc>
              <a:spcAft>
                <a:spcPts val="0"/>
              </a:spcAft>
              <a:defRPr/>
            </a:pPr>
            <a:r>
              <a:rPr lang="en-US" altLang="ja-JP" sz="800" b="1" kern="100" dirty="0" smtClean="0">
                <a:latin typeface="Courier New" pitchFamily="49" charset="0"/>
                <a:ea typeface="ＭＳ 明朝"/>
                <a:cs typeface="Courier New" pitchFamily="49" charset="0"/>
              </a:rPr>
              <a:t>356</a:t>
            </a: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5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360</a:t>
            </a:r>
          </a:p>
          <a:p>
            <a:pPr algn="r">
              <a:lnSpc>
                <a:spcPct val="85000"/>
              </a:lnSpc>
              <a:spcAft>
                <a:spcPts val="0"/>
              </a:spcAft>
              <a:defRPr/>
            </a:pP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5000"/>
              </a:lnSpc>
              <a:spcAft>
                <a:spcPts val="0"/>
              </a:spcAft>
              <a:defRPr/>
            </a:pPr>
            <a:r>
              <a:rPr lang="en-US" altLang="ja-JP" sz="800" b="1" kern="100" dirty="0" smtClean="0">
                <a:latin typeface="Courier New" pitchFamily="49" charset="0"/>
                <a:ea typeface="ＭＳ 明朝"/>
                <a:cs typeface="Courier New" pitchFamily="49" charset="0"/>
              </a:rPr>
              <a:t>405</a:t>
            </a: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5000"/>
              </a:lnSpc>
              <a:spcAft>
                <a:spcPts val="0"/>
              </a:spcAft>
              <a:defRPr/>
            </a:pPr>
            <a:r>
              <a:rPr lang="en-US" altLang="ja-JP" sz="800" b="1" kern="100" dirty="0" smtClean="0">
                <a:latin typeface="Courier New" pitchFamily="49" charset="0"/>
                <a:ea typeface="ＭＳ 明朝"/>
                <a:cs typeface="Courier New" pitchFamily="49" charset="0"/>
              </a:rPr>
              <a:t>412</a:t>
            </a: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75" y="5315314"/>
            <a:ext cx="5909364" cy="1556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正方形/長方形 17"/>
          <p:cNvSpPr/>
          <p:nvPr/>
        </p:nvSpPr>
        <p:spPr>
          <a:xfrm>
            <a:off x="279157" y="5268860"/>
            <a:ext cx="610686" cy="15573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Aft>
                <a:spcPts val="0"/>
              </a:spcAft>
              <a:defRPr/>
            </a:pPr>
            <a:r>
              <a:rPr lang="en-US" altLang="ja-JP" sz="800" b="1" kern="100" dirty="0" smtClean="0">
                <a:latin typeface="Courier New" pitchFamily="49" charset="0"/>
                <a:ea typeface="ＭＳ 明朝"/>
                <a:cs typeface="Courier New" pitchFamily="49" charset="0"/>
              </a:rPr>
              <a:t>LayS118</a:t>
            </a: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5000"/>
              </a:lnSpc>
              <a:spcAft>
                <a:spcPts val="0"/>
              </a:spcAft>
              <a:defRPr/>
            </a:pPr>
            <a:r>
              <a:rPr lang="en-US" altLang="ja-JP" sz="800" b="1" kern="100" dirty="0" smtClean="0">
                <a:latin typeface="Courier New" pitchFamily="49" charset="0"/>
                <a:ea typeface="ＭＳ 明朝"/>
                <a:cs typeface="Courier New" pitchFamily="49" charset="0"/>
              </a:rPr>
              <a:t>LJM17</a:t>
            </a: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5000"/>
              </a:lnSpc>
              <a:spcAft>
                <a:spcPts val="0"/>
              </a:spcAft>
              <a:defRPr/>
            </a:pP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5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LayS118</a:t>
            </a:r>
          </a:p>
          <a:p>
            <a:pPr>
              <a:lnSpc>
                <a:spcPct val="85000"/>
              </a:lnSpc>
              <a:spcAft>
                <a:spcPts val="0"/>
              </a:spcAft>
              <a:defRPr/>
            </a:pPr>
            <a:r>
              <a:rPr lang="en-US" altLang="ja-JP" sz="800" b="1" kern="100" dirty="0" smtClean="0">
                <a:latin typeface="Courier New" pitchFamily="49" charset="0"/>
                <a:ea typeface="ＭＳ 明朝"/>
                <a:cs typeface="Courier New" pitchFamily="49" charset="0"/>
              </a:rPr>
              <a:t>LJM17</a:t>
            </a:r>
          </a:p>
          <a:p>
            <a:pPr>
              <a:lnSpc>
                <a:spcPct val="85000"/>
              </a:lnSpc>
              <a:spcAft>
                <a:spcPts val="0"/>
              </a:spcAft>
              <a:defRPr/>
            </a:pP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5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LayS118</a:t>
            </a:r>
          </a:p>
          <a:p>
            <a:pPr>
              <a:lnSpc>
                <a:spcPct val="85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LJM17</a:t>
            </a:r>
          </a:p>
          <a:p>
            <a:pPr>
              <a:lnSpc>
                <a:spcPct val="85000"/>
              </a:lnSpc>
              <a:spcAft>
                <a:spcPts val="0"/>
              </a:spcAft>
              <a:defRPr/>
            </a:pPr>
            <a:endParaRPr lang="en-US" altLang="ja-JP" sz="800" b="1" kern="100" dirty="0" smtClean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5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LayS118</a:t>
            </a:r>
          </a:p>
          <a:p>
            <a:pPr>
              <a:lnSpc>
                <a:spcPct val="85000"/>
              </a:lnSpc>
              <a:spcAft>
                <a:spcPts val="0"/>
              </a:spcAft>
              <a:defRPr/>
            </a:pPr>
            <a:r>
              <a:rPr lang="en-US" altLang="ja-JP" sz="800" b="1" kern="100" dirty="0" smtClean="0">
                <a:latin typeface="Courier New" pitchFamily="49" charset="0"/>
                <a:ea typeface="ＭＳ 明朝"/>
                <a:cs typeface="Courier New" pitchFamily="49" charset="0"/>
              </a:rPr>
              <a:t>LJM17</a:t>
            </a:r>
          </a:p>
          <a:p>
            <a:pPr>
              <a:lnSpc>
                <a:spcPct val="85000"/>
              </a:lnSpc>
              <a:spcAft>
                <a:spcPts val="0"/>
              </a:spcAft>
              <a:defRPr/>
            </a:pPr>
            <a:endParaRPr lang="en-US" altLang="ja-JP" sz="800" b="1" kern="100" dirty="0" smtClean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5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LayS118</a:t>
            </a:r>
          </a:p>
          <a:p>
            <a:pPr>
              <a:lnSpc>
                <a:spcPct val="85000"/>
              </a:lnSpc>
              <a:spcAft>
                <a:spcPts val="0"/>
              </a:spcAft>
              <a:defRPr/>
            </a:pPr>
            <a:r>
              <a:rPr lang="en-US" altLang="ja-JP" sz="800" b="1" kern="100" dirty="0" smtClean="0">
                <a:latin typeface="Courier New" pitchFamily="49" charset="0"/>
                <a:ea typeface="ＭＳ 明朝"/>
                <a:cs typeface="Courier New" pitchFamily="49" charset="0"/>
              </a:rPr>
              <a:t>LJM17</a:t>
            </a: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>
            <a:off x="1925791" y="5178373"/>
            <a:ext cx="0" cy="12858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97104" y="1279152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Arial" pitchFamily="34" charset="0"/>
                <a:cs typeface="Arial" pitchFamily="34" charset="0"/>
              </a:rPr>
              <a:t>A</a:t>
            </a:r>
            <a:endParaRPr kumimoji="1" lang="ja-JP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7104" y="4933113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Arial" pitchFamily="34" charset="0"/>
                <a:cs typeface="Arial" pitchFamily="34" charset="0"/>
              </a:rPr>
              <a:t>B</a:t>
            </a:r>
            <a:endParaRPr kumimoji="1" lang="ja-JP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884452" y="6092522"/>
            <a:ext cx="265112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26550" y="5780990"/>
            <a:ext cx="265113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377366" y="5475686"/>
            <a:ext cx="265113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097271" y="6398997"/>
            <a:ext cx="265112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4887495" y="2132587"/>
            <a:ext cx="5186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5259122" y="2097842"/>
            <a:ext cx="5186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1446467" y="2616524"/>
            <a:ext cx="5186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2176371" y="2619197"/>
            <a:ext cx="5186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842203" y="3103134"/>
            <a:ext cx="1684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5908842" y="2619210"/>
            <a:ext cx="3582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4285917" y="3103134"/>
            <a:ext cx="5186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1927726" y="3595091"/>
            <a:ext cx="72456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4224420" y="5283199"/>
            <a:ext cx="6630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4227093" y="5590673"/>
            <a:ext cx="53206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1572125" y="5898147"/>
            <a:ext cx="53206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4825998" y="6205621"/>
            <a:ext cx="53206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2229853" y="6513095"/>
            <a:ext cx="70852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746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9"/>
          <p:cNvSpPr txBox="1">
            <a:spLocks noChangeArrowheads="1"/>
          </p:cNvSpPr>
          <p:nvPr/>
        </p:nvSpPr>
        <p:spPr bwMode="auto">
          <a:xfrm>
            <a:off x="5949950" y="8777288"/>
            <a:ext cx="8509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Times New Roman" pitchFamily="18" charset="0"/>
              </a:rPr>
              <a:t>Fig. S5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5868988" y="1625745"/>
            <a:ext cx="404812" cy="5176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7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180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180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180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180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180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180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180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180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180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180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180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180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180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172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7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261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7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334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337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345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337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337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334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337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340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334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334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337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334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334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325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71475" y="1625745"/>
            <a:ext cx="611188" cy="5176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LayS10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LayS12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LayS14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LayS16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LayS17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LayS18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LayS19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LayS20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LayS21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 err="1">
                <a:latin typeface="Courier New" pitchFamily="49" charset="0"/>
                <a:ea typeface="ＭＳ 明朝"/>
                <a:cs typeface="Courier New" pitchFamily="49" charset="0"/>
              </a:rPr>
              <a:t>LuloAPY</a:t>
            </a:r>
            <a:endParaRPr lang="en-US" altLang="ja-JP" sz="7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7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LayS10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LayS12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LayS14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LayS16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LayS17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LayS18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LayS19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LayS20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LayS21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 err="1">
                <a:latin typeface="Courier New" pitchFamily="49" charset="0"/>
                <a:ea typeface="ＭＳ 明朝"/>
                <a:cs typeface="Courier New" pitchFamily="49" charset="0"/>
              </a:rPr>
              <a:t>LuloAPY</a:t>
            </a:r>
            <a:endParaRPr lang="en-US" altLang="ja-JP" sz="7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7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LayS10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LayS12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LayS14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LayS16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LayS17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LayS18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LayS19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LayS20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LayS21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 err="1">
                <a:latin typeface="Courier New" pitchFamily="49" charset="0"/>
                <a:ea typeface="ＭＳ 明朝"/>
                <a:cs typeface="Courier New" pitchFamily="49" charset="0"/>
              </a:rPr>
              <a:t>LuloAPY</a:t>
            </a:r>
            <a:endParaRPr lang="en-US" altLang="ja-JP" sz="7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7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LayS10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LayS12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LayS14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LayS16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LayS17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LayS18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LayS19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LayS20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LayS21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100" dirty="0" err="1">
                <a:latin typeface="Courier New" pitchFamily="49" charset="0"/>
                <a:ea typeface="ＭＳ 明朝"/>
                <a:cs typeface="Courier New" pitchFamily="49" charset="0"/>
              </a:rPr>
              <a:t>LuloAPY</a:t>
            </a:r>
            <a:endParaRPr lang="en-US" altLang="ja-JP" sz="7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42671" y="1625745"/>
            <a:ext cx="5041337" cy="517680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FTL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APPGVEWYHFGLIADMD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TFN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IDELRHNT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SRVKKPVSTR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KGRGA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FTL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APPGVEWYHFGLIADMD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TFN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IDELRHNT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SRVKKPVSTR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KGRGA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FTM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APPGVEWYHFGLIADMD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TFN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IDELRHNT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SRVKKPVSTR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KGRGA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FTL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APPGVEWYHFGLIADMD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TFN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IDELRHNT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SRVKKPVSTR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KGRGA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FTL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APPGVEWYHFGLIADMD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TFN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TI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IDELRHNT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SRVKKPVSTR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KGRGA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FTL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APPGVEWYHFGLIADMD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TFN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IDELRHNT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SRVKKPVSTR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KGRGA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FTL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APPGVEWYHFGLIADMD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TFN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IDELRHNT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SRVKKPVSTR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KGRGA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FTL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APPGVEWYHFGLIADMD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TFN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IDELRHNT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SRVKKPVSTR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KGRGA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FTL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APPGVEWYHFGLIADMD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TFN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IDELRHNT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SRVKKPVSTR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KGRGA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FTL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APPGVEWYHFGLIADMD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TFN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IDELRHNT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SRVKKPVSTR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KGRGA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FTL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APPGVEWYHFGLIADMD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TFN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IDELRHNT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SRVKKPVSTR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KGRGA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FTL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APPGVEWYHFGLIADMD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TFN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IDELRHNT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SRVKKPVSTR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KGRGA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FTL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APPGVEWYHFGLIADMD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TFN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IDELRHNT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SRVKKPVSTR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KGRGA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WV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CAF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APPGVEWYHFGLIADMD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A-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TFN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IDELRHNT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SRVKKPVSTR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KGRGA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 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ELSEI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LYT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DDK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FR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TKDGKL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PWV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AN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PDGF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EWAT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IY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GSTG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TFKDEKGNAN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SLW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ITK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ELSEI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LYT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DDK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FR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TKDGKL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PWV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AN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PDGF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EWAT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IY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GSTG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TFKDEKGNAN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SLW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ITK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ELSEI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LYT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DDK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FR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TKDGKL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PWV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AN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PDGF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EWAT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IY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GSTG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TFKDEKGNAN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SLW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ITK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ELSEI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LYT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DDK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FR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TKDGKL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PWV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AN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PDGF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EWAT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IY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GSTG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TFKDEKGNAN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SLW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ITK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ELSEI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LYT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DDK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FR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TKDGKL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PWV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AN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PDGF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EWAT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IY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GSTG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TFKDEKGNAN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SLW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ITK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ELSEI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LYT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DDK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FR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TKDGKL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PWV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PDGF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EWAT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IY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GSTG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TFKDEKGNAN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SLW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ITK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ELSEI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LYT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DDK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FR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TKDGKL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PWV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AN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PDGF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EWAT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IY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GSTG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TFKDEKGNAN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SLW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ITK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ELSEI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LYT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DDK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FR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TKDGKL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PWV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AN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PDGF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EWAT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IY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GSTG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TFKDEKGNAN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SLW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ITK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ELSEI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LYT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DDK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FR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TKDGKL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PWV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AN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PDGF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EWAT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VR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IY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GSTG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TFKDEKGNAN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SLW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ITK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ELSEI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LYT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DDK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FR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TKDGKL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PWV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AN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PDGF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EWAT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IY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GSTG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TFKDEKGNAN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SLW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ITK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ELSEI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LYT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DDK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FR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TKDGKL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PWV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AN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PDGF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EWAT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IY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GSTG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TFKDEKGNAN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SLW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ITK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ELSEI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LYT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DDK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FR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TKDGKL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PWV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AN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PDGF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EWAT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IY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GSTG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TFKDEKGNAN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SLW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ITK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ELSEI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LYT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DDK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FR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TKDGKL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PWV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AN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PDGF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EWAT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IY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GSTG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TFKDEKGNAN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SLW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ITK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ELSEI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LYT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DDK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FR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TKDGKL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PWV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AD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PDGF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EWAT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IY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GSTG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LK-------F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SLW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ITK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 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VTSHDW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GFVWHEAV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RK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KCS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HLA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PSS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GCN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TADE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ASG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VTSHDW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GFVWHEAV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RK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KCS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HLA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PSS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GCN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TADE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ASG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VTSHDW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GFVWHEAV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RK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KCS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HLA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PSS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GCN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TADE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ASG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VTSHDW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GFVWHEAV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RK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KCS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HLA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PSS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GCN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TADE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ASG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VTSHDW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GFVWHEAV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RK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KCS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HLA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PSS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GCN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TADE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ASG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VTSHDW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GFVWHEAV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RK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KCS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HLA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PSS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GCN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TADE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ASG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VTSHDW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GFVWHEAV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RK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KCS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HLA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PSS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GCN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TADE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ASG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VTSHDW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GFVWHEAV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RK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KCS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HLA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PSS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GCN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TADE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ASG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VTSHDW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GFVWHEAV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RK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KCS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HLA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PSS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GCN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TADE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ASG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VTSHDW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GFVWHEAV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RK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KCS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HLA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PSS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GCN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TADE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ASG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VTSHDW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GFVWHEAV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RK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KCS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HLA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PSS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GCN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TADE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ASG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VTSHDW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GFVWHEAV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RK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KCS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HLA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PSS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GCN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TADE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ASG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VTSHDW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GFVWHEAV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RK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KCS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HLA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PSS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GCN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TADE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ASG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VTSHDW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N-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GFVWHEAV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RK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M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KCS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RHP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QEL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GCN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TADE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YN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ASG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 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FIPG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NE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LLALRT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EQ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EKI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DM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VLM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K-----------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FIPG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NE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LLALRT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EQ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EKI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DM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VLM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NKFD--------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FIPG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NE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LLALRT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EQ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EKI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DM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VLM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NKFRLKKLNLKK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FIPG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NE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LLALRT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EQ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EKI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DM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VLM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NKFD--------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FIPG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NE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LLALRT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EQ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EKI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DM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VLM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NKFH--------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FIPG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NE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LLALRT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EQ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EKI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DM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VLM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K-----------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FIPG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NE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LLALRT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EQ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DKI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DM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VLM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NKFD--------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FIPG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NE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LLALRT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EQ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EKI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DM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VLM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NKVRLKD-----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FIPG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NE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LLALRT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EQ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EKI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DM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VLM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K-----------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FIPG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NE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LLALRT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EQ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EKI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DM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VLM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K-----------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FIPG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NE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LLALRT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EQ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EKI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DM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VLM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NKSD--------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FIPG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NE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LLALRT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EQ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EKI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DM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VLM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K-----------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FIPG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NE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LLALRT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EQ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EKI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DM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VLM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K-----------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FIPG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NE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LLALRT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EQ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DQV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W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AV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VM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DM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VLM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LY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EK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FF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7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KK</a:t>
            </a:r>
            <a:r>
              <a:rPr lang="en-US" altLang="ja-JP" sz="7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N-----------</a:t>
            </a:r>
            <a:r>
              <a:rPr lang="en-US" altLang="ja-JP" sz="7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700" kern="100" dirty="0">
              <a:latin typeface="Century"/>
              <a:ea typeface="ＭＳ 明朝"/>
              <a:cs typeface="Times New Roman"/>
            </a:endParaRPr>
          </a:p>
        </p:txBody>
      </p:sp>
      <p:cxnSp>
        <p:nvCxnSpPr>
          <p:cNvPr id="64" name="直線コネクタ 63"/>
          <p:cNvCxnSpPr/>
          <p:nvPr/>
        </p:nvCxnSpPr>
        <p:spPr>
          <a:xfrm>
            <a:off x="2162175" y="1520970"/>
            <a:ext cx="0" cy="12858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972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783515" y="2199697"/>
            <a:ext cx="5657088" cy="3249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MN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ATF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ELGYSWQYPRNADQTLWAF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CQRE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QKF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KW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WELP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ASD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ET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CYVKCVW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LGSYN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DADN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SIKI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QF</a:t>
            </a: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MN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ATF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ELGYSWQYPRNADQTLWAF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CQRE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QKF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KW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WELP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ASE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ET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CYVKCVW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LGSYN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DADN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SIKI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QF</a:t>
            </a: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MN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ATF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ELGYSWQYPRNADQTLWAF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CQRE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QKF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KW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WELP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ASD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ET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CYVKCVW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LGSYN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DADN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SIKI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QF</a:t>
            </a: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MN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ATF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ELGYSWQYPRNADQTLWAF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CQRE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QKF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KW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WELP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SSD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ET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CYVKCVW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LGSYN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DADN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SIKI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QF</a:t>
            </a: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MN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ATF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ELGYSWQYPRNADQTLWAF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CQRE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QKF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KW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WELP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ASD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ET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CYVKCVW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LGSYN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DADN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SIKI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QF</a:t>
            </a: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MN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ATF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ELGYSWQYPRNADQTLWAF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CQRE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QKF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KW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WELP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ASE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ET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CYVKCVW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LGSYN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DADD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SIKI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QF</a:t>
            </a: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MN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ATF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ELGYSWQYPRNADQTLWAF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CQRE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QKF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KW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WELP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ASD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ET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CYVKCVW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LGSYN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DADN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SIKI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QF</a:t>
            </a: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MN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ATF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ELGYSWQYPRNADQTLWAF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CQRE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QKF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KW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WELP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ASD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ET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CYVKCVW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LGSYN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DADN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SIKI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QF</a:t>
            </a: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MN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ATF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ELGYSWQYPRNADQTLWAF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CQRE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QKF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KW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WELP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VSD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ET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CYVKCVW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LGSYN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DADN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SIKI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QF</a:t>
            </a: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MN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FL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CVL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ELGYSWQYPRNADQTLWAF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CQRE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PDL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KW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MN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WELP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NDR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ET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CYVKCVW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LGSYN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HNKH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SIKI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QF</a:t>
            </a: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 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SRG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GPTSGSCK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VY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KTI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FF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QK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AYYGTK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KW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FA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TKPKG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KIS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FCK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-----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CKH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CS</a:t>
            </a: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SRG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GPTSGSCK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VY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KTI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FF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QK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AYYGTK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KW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FA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TKPKG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KIS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FCK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-----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CKH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CS</a:t>
            </a: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SRG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GPTSGSCK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VY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KTI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FF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QK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AYYGTK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KW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FA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TKPKG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KIS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FCK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-----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CKH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CS</a:t>
            </a: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SRG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GPTSGSCK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VY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KTI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FF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QK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AYYGTK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KW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FA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TKPKG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KIS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FCK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-----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CKH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CS</a:t>
            </a: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SRG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GPTSGSCK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VY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KTI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FF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QK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AYYGTK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KW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FA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TKPKG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KIS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FCK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-----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CKH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CS</a:t>
            </a: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SRG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GPTSGSCK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VY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KTI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FF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QK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AYYGTK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KW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FA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TKPKG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KIS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FCK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-----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CKH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CS</a:t>
            </a: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SRG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GPTSGSCK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VY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KTI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FF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QK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AYYGTK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KW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FA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TKPKG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KIS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FCK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-----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CKH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CS</a:t>
            </a: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SRG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GPTSGSCK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VY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KTI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FF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QK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AYYGTK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KW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FA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TKPKG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KIS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FCK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-----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CKH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CS</a:t>
            </a: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SRG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GPTSGSCK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VY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KTI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FF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LE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QK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AYYGTK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KW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FA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H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TKPKG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KIS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FCK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-----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CKH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CS</a:t>
            </a: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SRG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GPTSGSCK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VY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KTI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FF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QK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AYYGTK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KW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YS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TKPKG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KIS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FCK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R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GKEGT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CKH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CS</a:t>
            </a: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 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MYY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RLVDEDNLV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PFRKLPG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YP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ECR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RAT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TGCKVAD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YECL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KRDFPTYLSMI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ES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MYY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RLVDEDNLV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PFRKLPG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YP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ECR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RAT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TGCKVAD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YECL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KRDFPTYLSMI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ES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MYY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RLVDEDNLV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PFRKLPG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YP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ECR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RAT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TGCKVAD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YECL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KRDFPTYLSMI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ES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MYY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RLVDEDNLV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PFRKLPG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YP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ECR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RAT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TGCKVAD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YECL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KRDFPTYLSMI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ES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MYY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RLVDEDNLV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PFRKLPG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YP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ECR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RAT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TGCKVAD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YECL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KRDFPTYLSMI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ES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MYY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RLVDEDNLV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PFRKLPG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YP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ECR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RAT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TGCKVAD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YECL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KRDFPTYLSMI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ES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MYY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RLVDEDNLV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PFRKLPG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YP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ECR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RAT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TGCKVAD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YECL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KRDFPTYLSMI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ES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MYY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RLVDEDNLV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PFRKLPG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YP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ECR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RAT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TGCKVAD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YECL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KRDFPTYLSMI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ES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MYY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RLVDEDNLV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PFRKLPG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YP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PK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ECR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RAT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TGCKVAD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YECL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KRDFPTYLSMI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Q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ES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MYY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RLVDEDNLV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PFRKLPG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IS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ECR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A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SKK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TGCKVAD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YECL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HNVNRKGFEDA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C0C0C0"/>
                </a:highlight>
                <a:latin typeface="Courier New"/>
                <a:ea typeface="ＭＳ 明朝"/>
                <a:cs typeface="Times New Roman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KL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D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ES</a:t>
            </a:r>
            <a:r>
              <a:rPr lang="en-US" altLang="ja-JP" sz="800" b="1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AV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/>
                <a:ea typeface="ＭＳ 明朝"/>
                <a:cs typeface="Times New Roman"/>
              </a:rPr>
              <a:t>Y</a:t>
            </a:r>
            <a:r>
              <a:rPr lang="en-US" altLang="ja-JP" sz="800" kern="0" dirty="0">
                <a:solidFill>
                  <a:srgbClr val="000000"/>
                </a:solidFill>
                <a:latin typeface="Courier New"/>
                <a:ea typeface="ＭＳ 明朝"/>
                <a:cs typeface="Times New Roman"/>
              </a:rPr>
              <a:t> </a:t>
            </a:r>
            <a:endParaRPr lang="ja-JP" altLang="ja-JP" sz="800" kern="100" dirty="0">
              <a:latin typeface="Century"/>
              <a:ea typeface="ＭＳ 明朝"/>
              <a:cs typeface="Times New Roman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251575" y="2199697"/>
            <a:ext cx="404813" cy="32439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 smtClean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 smtClean="0">
                <a:latin typeface="Courier New" pitchFamily="49" charset="0"/>
                <a:ea typeface="ＭＳ 明朝"/>
                <a:cs typeface="Courier New" pitchFamily="49" charset="0"/>
              </a:rPr>
              <a:t>175</a:t>
            </a: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175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175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175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175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175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175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175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175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180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 smtClean="0">
                <a:latin typeface="Courier New" pitchFamily="49" charset="0"/>
                <a:ea typeface="ＭＳ 明朝"/>
                <a:cs typeface="Courier New" pitchFamily="49" charset="0"/>
              </a:rPr>
              <a:t>247</a:t>
            </a: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247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247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247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247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247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247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247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247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252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50825" y="2199697"/>
            <a:ext cx="1008063" cy="32439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 smtClean="0">
                <a:latin typeface="Courier New" pitchFamily="49" charset="0"/>
                <a:ea typeface="ＭＳ 明朝"/>
                <a:cs typeface="Courier New" pitchFamily="49" charset="0"/>
              </a:rPr>
              <a:t>LayS95</a:t>
            </a: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LayS96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LayS97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LayS98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LayS99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LayS100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LayS101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LayS102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LayS103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PpeSP04b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 smtClean="0">
                <a:latin typeface="Courier New" pitchFamily="49" charset="0"/>
                <a:ea typeface="ＭＳ 明朝"/>
                <a:cs typeface="Courier New" pitchFamily="49" charset="0"/>
              </a:rPr>
              <a:t>LayS95</a:t>
            </a: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LayS96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LayS97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LayS98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LayS99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LayS100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LayS101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LayS102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LayS103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PpeSP04b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 smtClean="0">
                <a:latin typeface="Courier New" pitchFamily="49" charset="0"/>
                <a:ea typeface="ＭＳ 明朝"/>
                <a:cs typeface="Courier New" pitchFamily="49" charset="0"/>
              </a:rPr>
              <a:t>LayS95</a:t>
            </a: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LayS96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LayS97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LayS98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LayS99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LayS100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LayS101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LayS102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LayS103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PpeSP04b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2020888" y="2090160"/>
            <a:ext cx="0" cy="12858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4700588" y="2079047"/>
            <a:ext cx="265112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897188" y="2079047"/>
            <a:ext cx="265112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64050" y="2079047"/>
            <a:ext cx="265113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845175" y="3156856"/>
            <a:ext cx="265113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52638" y="3156856"/>
            <a:ext cx="265112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65713" y="3156856"/>
            <a:ext cx="265112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092825" y="3156856"/>
            <a:ext cx="265113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120152" y="4232295"/>
            <a:ext cx="265112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61489" y="4232295"/>
            <a:ext cx="265113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18489" y="4232295"/>
            <a:ext cx="265113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5949950" y="8777288"/>
            <a:ext cx="8509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Times New Roman" pitchFamily="18" charset="0"/>
              </a:rPr>
              <a:t>Fig. S6</a:t>
            </a:r>
          </a:p>
        </p:txBody>
      </p:sp>
    </p:spTree>
    <p:extLst>
      <p:ext uri="{BB962C8B-B14F-4D97-AF65-F5344CB8AC3E}">
        <p14:creationId xmlns:p14="http://schemas.microsoft.com/office/powerpoint/2010/main" val="329620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9"/>
          <p:cNvSpPr txBox="1">
            <a:spLocks noChangeArrowheads="1"/>
          </p:cNvSpPr>
          <p:nvPr/>
        </p:nvSpPr>
        <p:spPr bwMode="auto">
          <a:xfrm>
            <a:off x="5949950" y="8777288"/>
            <a:ext cx="8509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Times New Roman" pitchFamily="18" charset="0"/>
              </a:rPr>
              <a:t>Fig. S7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6411913" y="1702089"/>
            <a:ext cx="404812" cy="4721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88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88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88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88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88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88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88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88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88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88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165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165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165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164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158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158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158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165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165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165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178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252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252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252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251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245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245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245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252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252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252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266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281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281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281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274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274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274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281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281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281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295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1913" y="1702089"/>
            <a:ext cx="1009650" cy="4819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LayS84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LayS85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LayS86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LayS87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LayS89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LayS90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LayS92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 err="1">
                <a:latin typeface="Courier New" pitchFamily="49" charset="0"/>
                <a:ea typeface="ＭＳ 明朝"/>
                <a:cs typeface="Courier New" pitchFamily="49" charset="0"/>
              </a:rPr>
              <a:t>Lulo</a:t>
            </a: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 29.2kDa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LayS84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LayS85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LayS86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LayS87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LayS89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LayS90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LayS92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 err="1">
                <a:latin typeface="Courier New" pitchFamily="49" charset="0"/>
                <a:ea typeface="ＭＳ 明朝"/>
                <a:cs typeface="Courier New" pitchFamily="49" charset="0"/>
              </a:rPr>
              <a:t>Lulo</a:t>
            </a: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 29.2kDa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LayS84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LayS85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LayS86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LayS87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LayS89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LayS90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LayS92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 err="1">
                <a:latin typeface="Courier New" pitchFamily="49" charset="0"/>
                <a:ea typeface="ＭＳ 明朝"/>
                <a:cs typeface="Courier New" pitchFamily="49" charset="0"/>
              </a:rPr>
              <a:t>Lulo</a:t>
            </a: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 29.2kDa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LayS84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LayS85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LayS86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LayS87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LayS89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LayS90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LayS92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LayS93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 err="1">
                <a:latin typeface="Courier New" pitchFamily="49" charset="0"/>
                <a:ea typeface="ＭＳ 明朝"/>
                <a:cs typeface="Courier New" pitchFamily="49" charset="0"/>
              </a:rPr>
              <a:t>Lulo</a:t>
            </a: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 29.2kDa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912767" y="1702089"/>
            <a:ext cx="5701552" cy="47212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MLKEIF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LALLVAVAQCANEIPINQQGKNYP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PIADPDKS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DDYFDDRFYPDINDESIVEAPKDNRGKPGGGSKP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AAPGGARLGAGG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MLKEIF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LALLVAVAQCANEIPINQQGKNYP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PIADPDKS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DDYFDDRFYPDINDESIVEAPKDNRGKPGGGSKP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AAPGGARLGAGG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MLKEIF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LALLVAVAQCANEIPINQQGKNYP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PIADPD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YFDDRFYPDINDESIVEAPKDNRGKPGGGSKP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AAPGGARLGAGG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MLKEIF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LALLVAVAQCANEIPINQQGKNYP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PIADPDKS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DDYFDDRFY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DINDESIVEAPKDNRGKPGGGSKP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AAPGGARLGAGG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MLKEIF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LALLVAVAQCANEIPINQQGKNYP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PIADPDKS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DDYFDDRFYPDINDESIVEAPKDNRGKPGGGSKP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AAPGGARLGAGG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MLKEIF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LALLVAVAQCANEIPINQQGKNYP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PIADPDKS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DDYFDDRFYPDINDESIVEAPKDNRGKPGGGSKP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AAPGGARLGAGG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MLKEIF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LALLVAVAQCANEIPINQQGKNYP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PIADPDKS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DDYFDDRFYPDINDESIVEAPKDNRGKPGGGSKP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AAPGGARLGAGG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MLKEIF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LALLVAVAQCANEIPINQQGKNYP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PIADPDKS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DDYFDDRFYPDINDESIVEAPKDNRGKPGGGSKP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AAPGGARLGAGG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MLKEIF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LALLVAVAQCANEIPINQQGKNYP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PIADPDKS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DDYFDDRFYPDINDESIVEAPKDNRGKPGGGSKP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AAPGGARLGAGG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MLKEIF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LALLVAVAQCANEIPINQQGKNYP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PIADPDKS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DDYFDDRFYPDINDESIVEAPKDNRGKPGGGSKP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AAPGGARLGAGG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LALLVA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AQCANEIPIN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QGK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PI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KS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DDYFDDRFYPDI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EAPKDNRGK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GAAG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RLG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 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TPG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PGGG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GTRPAAG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GTRPSA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GSRQNTGRTRPAAGGTRRGQGGTRADQGRQRPG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NNQG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TRQGGGASRPAQG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--------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TPG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PGGG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GTRPAAG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GTRPSA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GSRQNTGRTRPAAGGTRRGQGGTRADQGRQRPG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NNQG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TRQGGGASRPAQG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--------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TPG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PGGG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GTRPAAG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PSA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GSRQNTGRTRPAAGGTRRGQGGTRADQGRQRPG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NNQG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TRQGGGASRPAQG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--------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TPG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PGGG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GTRPAAG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GTRPSA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GSRQNTGRTRPAAGGTRRGQGGTRADQGRQRPG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NNQG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TRQGGGASRPAQG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--------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TPG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PGGG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GTRPSA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GSRQNTGRTRPAAGGTRRGQGGTRADQGRQRPG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NNQG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TRQGGGASRPAQG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--------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TPG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PGGG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GTRPSA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GSRQNTGRTRPAAGGTRRGQGGTRADQGRQRPG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NNQG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TRQGGGASRPAQG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--------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TPG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GTRPAAG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GTRPSA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GSRQNTGRTRPAAGGTRRGQGGTRADQGRQRPG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NNQG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TRQGGGASRPAQG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--------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TPG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PGGG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GTRPAAG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GTRPSA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GSRQNTGRTRPAAGGTRRGQGGTRADQGRQRPG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NNQG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TRQGGGASRPAQG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--------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TPG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PGGG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GTRPAAG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GTRPSA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GSRQNTGRTRPAAGGTRRGQGGTRADQGRQRPG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NNQG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TRQGGGASRPAQG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--------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TPG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PGGG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GTRPAAG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GTRPSA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GSRQNTGRTRPAAGGTRRGQGGTRADQGRQRPG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NNQG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TRQGGGASRPAQG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--------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GTRPGQG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GTRP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GQG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PGQ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TRP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TR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SVGTKEA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DA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VGGKRPGQA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 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AAGGRKQG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KGTKGANRRSDLSKYKD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PAKYIFKSPSFNEEGKTPIVNYFKTSKKE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TAAGGGPNDEYVLEI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DGDPSGLGLAV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TI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AAGGRKQG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KGTKGANRRSDLSKYKD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PAKYIFKSPSFNEEGKTPIVNYFKTSKKE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TAAGGGPNDEYVLE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DGDPSGLGLAV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TI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AAGGRKQG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KGTKGANRRSDLSKYKD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PAKYIFKSPSFNEEGKTPIVNYFKTSKKE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TAAGGGPNDEYVLEI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DGDPSGLGLAV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TI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AAGGRKQG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KGTKGANRRSDLSKYKD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PAKYIFKSPSFNEEGKTPIVNYFKTSKKE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TAAGGGPNDEYVLEI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DGDPSGLGLAV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TI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AAGGRKQG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KGTKGANRRSDLSKYKD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PAKYIFKSPSFNEEGKTPIVNYFKTSKKE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TAAGGGPNDEYVLEI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DGDPSGLGLAV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TI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AAGGRKQG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KGTKGANRRSDLSKYKD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PAKYIFKSPSFNEEGKTPIVNYFKTSKKE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TAAGGGPNDEYVLEI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DGDPSGLGLAV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TI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AAGGRKQG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KGTKGANRRSDLSKYKD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PAKYIFKSPSFNEEGKTPIVNYFKTSKKE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TAAGGGPNDEYVLEI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DGDPSGLGLAV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TI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AAGGRKQG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KGTKGANRRSDLSKYKD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PAKYIFKSPSFNEEGKTPIVNYFKTSKKE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TAAGGGPNDEYVLEI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DGDPSGLGLAV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TI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AAGGRKQG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KGTKGANRRSDLSKYK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PAKYIFKSPSFNEEGKTPIVNYFKTSKKE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TAAGGGPNDEYVLEI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DGDPSGLGLAV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TI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AAGGRKQG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KGTKGANRRSDLSKYKD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PAKYIFKSPSFNEEGK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PIVNYFKTSKKE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TAAGGGPNDEYVLEI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DGDPSGLGLAV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TI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NAPN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RKQ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-P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DLS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YKD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PAK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FKSP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EGKTP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VNYF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KKE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IVTR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PNDE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VLEI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DGDP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GLGL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KS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TI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 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GKDSRLIL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NPKGN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IV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RVKIY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GKDSRLIL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NPKGN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IV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RVKIY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GKDSRLIL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NPKGN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IV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RVKIY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GKDSRLIL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PKG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WAV----------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GKDSRLIL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NPKGN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IV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RVKIY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GKDSRLIL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NPKGN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IV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RVKIY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GKDSRLIL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NPKGN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IV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RVKIY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GKDSRLIL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NPKGN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IV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RVKIY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GKDSRLIL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NPKGN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IV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RVKIY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GKDSRLIL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NPKGN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IV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RVKIY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GKD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IV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RVKIY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>
            <a:off x="2035175" y="1590964"/>
            <a:ext cx="0" cy="130175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74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6294501" y="1819235"/>
            <a:ext cx="403225" cy="33416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179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179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179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179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179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179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179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179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179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180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271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34125" y="1819235"/>
            <a:ext cx="682625" cy="3243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LayS73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LayS74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LayS75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LayS76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LayS77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LayS78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LayS79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LayS80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 err="1">
                <a:latin typeface="Courier New" pitchFamily="49" charset="0"/>
                <a:ea typeface="ＭＳ 明朝"/>
                <a:cs typeface="Courier New" pitchFamily="49" charset="0"/>
              </a:rPr>
              <a:t>Lulo</a:t>
            </a: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 Ag5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LayS73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LayS74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LayS75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LayS76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LayS77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LayS78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LayS79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LayS80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 err="1">
                <a:latin typeface="Courier New" pitchFamily="49" charset="0"/>
                <a:ea typeface="ＭＳ 明朝"/>
                <a:cs typeface="Courier New" pitchFamily="49" charset="0"/>
              </a:rPr>
              <a:t>Lulo</a:t>
            </a: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 Ag5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LayS73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LayS74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LayS75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LayS76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LayS77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LayS78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LayS79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LayS80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LayS81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 err="1">
                <a:latin typeface="Courier New" pitchFamily="49" charset="0"/>
                <a:ea typeface="ＭＳ 明朝"/>
                <a:cs typeface="Courier New" pitchFamily="49" charset="0"/>
              </a:rPr>
              <a:t>Lulo</a:t>
            </a: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 Ag5</a:t>
            </a:r>
          </a:p>
        </p:txBody>
      </p:sp>
      <p:sp>
        <p:nvSpPr>
          <p:cNvPr id="18438" name="Text Box 49"/>
          <p:cNvSpPr txBox="1">
            <a:spLocks noChangeArrowheads="1"/>
          </p:cNvSpPr>
          <p:nvPr/>
        </p:nvSpPr>
        <p:spPr bwMode="auto">
          <a:xfrm>
            <a:off x="5949950" y="8777288"/>
            <a:ext cx="8509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Times New Roman" pitchFamily="18" charset="0"/>
              </a:rPr>
              <a:t>Fig. S8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767042" y="1820023"/>
            <a:ext cx="5697532" cy="32439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MLQIKQILVYL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VIVAVQAQD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YCKQESCSSSGVAKPHIGCKNNGQFAQTCPKDAEIIPM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KNLLVKIHNRLRDRFAKGAVPGFQSA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MLQIKQILVYL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VIVAVQAQD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YCKQESCSSSGVAKPHIGCKNNGQFAQTCPKDAEIIPM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KNLLVKIHNRLRDRFAKGAVPGFQSA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MLQIKQILVYL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VIVAVQAQD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YCKQESCSSSGVAKPHIGCKNNGQ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AQTCPKDAEIIPM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KNLLVKIHNRLRDRFAKGAVPGFQSA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MLQIKQILVYL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VIVAVQAQD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YCKQESCSSSGVAKPHIGCKNNGQFAQTCPKDAEIIPM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KNLLVKIHNRLRDRFAKGAVPGFQSA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MLQIKQILVYL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VIVAVQAQD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YCKQESCSSSGVAKPHIGCKNNGQFAQTCPKDAEIIPM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KNLLVKIHNRLRDRFAKGAVPGFQSA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MLQIKQILVYL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VIVAVQAQD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YCKQESCSSSGVAKPHIGCKNNGQFAQTCPKDAEIIPM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KNLLVKIHNRLRDRFAKGAVPGFQSA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MLQIKQILVYL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VIVAVQAQD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YCKQESCSSSGVAKPHIGCKNNGQFAQTCPKDAEIIPM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KNLLVKIHNRLRDRFAKGAVPGFQSA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MLQIKQILVYL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VIVAVQAQD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YCKQESCSSSGVAKPHIGCKNNGQFAQTCPKDAEIIPM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KNLLVKIHNRLRDRFAKGAVPGFQSA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MLQIKQILVYL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VIVAVQAQD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YCKQESCSSSGVAKPHIGCKNNGQFAQTCPKDAEIIPM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LVKIHNRLRDRFAKGAVPGFQSA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MLQIK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IFV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AQ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YCKQESCSS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GV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PHIGCKN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TC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DAEI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NLLVK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HNRLRDRFA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GAVPGF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AP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 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AKMPMLKWNDELAKLAEYNVRTCKFAHDKCRATNICPYAGQNLAQ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MSSPTHRDLNYVIKNLTREWFWEFRWAQQSHT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NYVGGPGAGGK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AKMPMLKWNDELAKLAEYNVRTCKFAHDKCRATNICPYAGQNLAQMMSSPTHRDLNYVIKNLTREWFWEFRWAQQSHT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NYVGGPGAGGK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AKMPMLKWNDELAKLAEYNVRTCKFAHDKCRATNICPYAGQNLAQMMSSPTHRDLNYVIKNLTREWFWEFRWAQQSHT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YVGGPGAGGK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AKMPMLKWNDELAKLAEYNVRTCKFAHDKCRATNICPYAGQNLAQMMSSPTHRDLNYVIKNLTREWFWEFRWAQQSHT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NYVGGPGAGGK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AKMPMLKWNDELAKLAEYNVRTCKFAHDKCRATNICPYAGQNLAQMMSSPTHRDLNYVIKNLTREWFWEFRWAQQSHT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NYVGGPGAGGK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AKMPMLKWND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LAKL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EYNVRTCKFAHDKCRATNICPYAGQNLAQMMSSPTHRDLNYVIKNLTREWFWEFRWAQQSHT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NYVGGPGAGGK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PMLKWNDELAKLAEYNVRTCKFAHDKCRATNICPYAGQNLAQMMSSPTHRDLNYVIKNLTREWFWEFRWAQQSHT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NYVGGPGAGGK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AKMPMLKWNDELAKLAEYNVRTCKFAHDKCRATNICPYAGQNLAQMMSSPTHRDLNYVIKNLTREWFWEFRWAQQSHT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NYVGGPGAGGK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AKMPMLKWNDELAKLAEYNVRTCKFAHDKCRATNICPYAGQNLAQMMSSPTHRDLNYVIKNLTREWFWEFRWAQQSHT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NYVGGPGAGGK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AKMPMLKWNDELAKLAEYNVRTCKFAHDKCRA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CPYAGQNLAQMMS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PTHRDLNYV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KNLTREWFWE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RWA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QS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NYVGGPG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KDN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 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QIGHFTAFIHEKSDKVGCALAR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TNQHNFKETLLACNYCYTNMLKEKIYTKGKPCSECQSKKCGPVYKNLCDPSEKVDPTPDVLKQWKQQG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QIGHFTAFIHEKSDKVGCALAR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TNQHNFKETLLACN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CYTNMLKEKIYTKGKPCSECQSKKCGPVY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NLCDPSEKVDPTPDVLKQWKQQG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QIGHFTAFIHEKSDKVGCALAR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TNQHNFKETLLACNYCYTNMLKEKIYTKGKPCSECQSKKCGPVYKNLCDPSEKVDPTPDVLKQWKQQG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QIGHFTAFIHEKSDKVGCALAR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TNQHNFKETLLACNYCYTNMLKEKIYTKG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PCSECQSKKCGPVYKNLCDPSEKVDPTPDVLKQWKQQG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QIGHFTAFIHEKSDKVGCALAR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TNQHNFKETLLACNYCYTNMLKEKIYTKGKPCSECQSKKCGPVYKNL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DPSEKVDPTPDVLKQWKQQG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QIGHFTAFIHEKSDKVGCALAR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TNQHNFKETLLACNYCYTNMLKEKIYTKGKPCSECQSKKCGPVYKNLCDPSEKVDPTPDVLKQWKQQG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QIGHFTAFIHEKSDKVGCALAR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TNQHNFKETLLACNYCYTNMLKEKIYTKGKPCSECQSKKCGPVYKNLCDPSEKVDPTPDVLKQWKQQG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QIGHFTAFIHE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SDKVGCALAR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TNQHNFKETLLACNYCYTNMLKEKIYTKGKPCSECQSKKCGPVYKNLCDPSEKVDPTPDVLKQWKQQG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QIGHFTAFIHEKSDKVGCALAR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TNQHNFKETLLACNYCYTNMLKEKIYTKGKPCSECQSKKCGPVYKNLCDPSEKVDPTPDVLKQWKQQG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QIGHFTAF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HEK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DKVGCA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AR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HNFKETLLACNYCYTNM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IYT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GKPCS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CQSKKCGPVYKNLCDPSEKVDPTPDVLKQWK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HGK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>
            <a:off x="1999425" y="1716047"/>
            <a:ext cx="0" cy="12858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3771075" y="1698585"/>
            <a:ext cx="265112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443925" y="1698585"/>
            <a:ext cx="265112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142300" y="1698585"/>
            <a:ext cx="265112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167825" y="1698585"/>
            <a:ext cx="265112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858262" y="2776497"/>
            <a:ext cx="265113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97900" y="2776497"/>
            <a:ext cx="265112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047175" y="3852822"/>
            <a:ext cx="265112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864612" y="3852822"/>
            <a:ext cx="265113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007612" y="3852822"/>
            <a:ext cx="265113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488625" y="3852822"/>
            <a:ext cx="265112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188587" y="3852822"/>
            <a:ext cx="265113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972812" y="3852822"/>
            <a:ext cx="265113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909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9"/>
          <p:cNvSpPr txBox="1">
            <a:spLocks noChangeArrowheads="1"/>
          </p:cNvSpPr>
          <p:nvPr/>
        </p:nvSpPr>
        <p:spPr bwMode="auto">
          <a:xfrm>
            <a:off x="5949950" y="8777288"/>
            <a:ext cx="8509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Times New Roman" pitchFamily="18" charset="0"/>
              </a:rPr>
              <a:t>Fig. S9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6451600" y="2217062"/>
            <a:ext cx="376238" cy="304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87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90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159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159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159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159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159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159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159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159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159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159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159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159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159</a:t>
            </a:r>
          </a:p>
          <a:p>
            <a:pPr algn="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160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58738" y="2217062"/>
            <a:ext cx="1230312" cy="3046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LayS120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LayS121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LayS122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LayS123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LayS124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LayS125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LayS126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LayS127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LayS128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LayS129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LayS130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LayS131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LayS132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 err="1">
                <a:latin typeface="Courier New" pitchFamily="49" charset="0"/>
                <a:ea typeface="ＭＳ 明朝"/>
                <a:cs typeface="Courier New" pitchFamily="49" charset="0"/>
              </a:rPr>
              <a:t>Lulo</a:t>
            </a: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 16.5kDa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endParaRPr lang="en-US" altLang="ja-JP" sz="800" b="1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LayS120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LayS121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LayS122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LayS123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LayS124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LayS125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LayS126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LayS127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LayS128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LayS129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LayS130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LayS131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LayS132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100" dirty="0" err="1">
                <a:latin typeface="Courier New" pitchFamily="49" charset="0"/>
                <a:ea typeface="ＭＳ 明朝"/>
                <a:cs typeface="Courier New" pitchFamily="49" charset="0"/>
              </a:rPr>
              <a:t>Lulo</a:t>
            </a:r>
            <a:r>
              <a:rPr lang="en-US" altLang="ja-JP" sz="800" b="1" kern="100" dirty="0">
                <a:latin typeface="Courier New" pitchFamily="49" charset="0"/>
                <a:ea typeface="ＭＳ 明朝"/>
                <a:cs typeface="Courier New" pitchFamily="49" charset="0"/>
              </a:rPr>
              <a:t> 16.5kDa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924339" y="2217306"/>
            <a:ext cx="5685182" cy="29484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MANH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AFL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LTFLTL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TAENFVVRKLSSGKVIYVSKTFLSWYDALDFCN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NLSLVSINSAKENTELAKTIRP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ILPE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NEVHVW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GG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MANH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AFL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LTFLTL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TAENFVVRKLSSGKVIYVSKTFLSWYDALDFCN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NLSLVSINSAKENTELAKTIRP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ILPE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NEVHVW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GG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MANH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AFL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LTFLTL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TAENFVVRKLSSGKVIYVS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TFLSWYDALDFCN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NLSLVSINSAKENTELAKTIRP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ILPE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NEVHVW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GG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MANH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AFL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LTFLTL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TAENFVVRKLSSGKVIYVSKTFLSWYDALDFCN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NLSLVSINSAKENTELAKTIRP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ILPE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NEVHVW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GG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MANH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AFL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LTFLTL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TAENFVVRKLSSGKVIYVSKTFLSWYDALDFCN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NLSLVSINSAKENTELAKTIRP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ILPE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NEVHVW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GG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MANH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AFL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LTFLTL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TAENFVVRKLSSGKVIYV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KTFLSWYDALDFCN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NLSLVSINSAKENTELAKTIRP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ILPE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NEVHVW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GG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MANH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AFL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LTFLTL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TAENFVVRKLSSGKVIYVSKTFLSWYDALDFCN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NLSLVSINSAKENTELAKTIRP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ILPE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NEVHVW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GG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MANH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AFL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LTFLTL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TAENFVVRKLSSGKVIYVSKTFLSWYDALDFCN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NLSLVSINSAKENTELAKTIRP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ILPE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NEVHVW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GG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MANH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AFL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LTFLTL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TAENFVVRKLSSGKVIYVSKTFLSWYDALDFCN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NLSLVSINSAKENTELAKTIRP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ILPE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NEVHVW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GG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MANH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AFL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LTFLTL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TAENFVVRKLSSGKVIYVSKTFLSWYDALDFCN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NLSLVSINSAKENTELAKTIRP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ILPE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NEVHVW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GG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MANH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AFL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LTFLTL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TAENFVVRKLSSGKVIYVSKTFLSWYDALDFCN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NLSLVSINSAKENTELAKTIRP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ILPE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NEVHVW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GG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MANH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AFL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LTFLTL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TAENFVVRKLSSGKVIYVSKTFLSWYDALDFCN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NLSLVSINSAKENTELAKTIRP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ILPE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NEVHVW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GG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MANH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AFL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LTFLTL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TAENFVVRKLSSGKVIYVSKTFLSWYDALDFCN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NLSLVSINSAKENTELAKTIRP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ILPE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NEVHVW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GG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LAII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VSY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TA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LS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DC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W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ALDFC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SI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SA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AEVH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S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W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GG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 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YKF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DENGENSQRWVNGGRNVT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YTNWSSGEPNN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ANGREYCLE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YYRQYRGAT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KWNDRFCTDKHPFVCERKC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YKF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DENGENSQRWVNGGRNVT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YTNWSSGEP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ANGREYCLE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YYRQYRGAT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KWNDRFCTDKHPFVCERKC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YKF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DENGENSQRWVNGGRNVT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YTNWSSGEPNN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ANGREYCLE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YYRQYRGAT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KWNDRFCTDKHPFVCERKC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YKF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DENGENSQRWVNGGRNVT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YTNWSSGEPNN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ANGREYCLE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YYRQYRGAT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KWNDRFCTDKHPFVCERKC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YKF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DENGENSQRWVNGGRNVT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YTNWSSGEPNN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ANGREYCLE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YYRQYRGAT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KWNDRFCTDKHPFVCERKC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YKF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DENGENSQRWVNGGRNVT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YTNWSSGEPNN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ANGREYCLE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YYRQYRGAT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KWNDRFCTDKHPFVCERKC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YKF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DENGENSQRWVNGGRNVT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YTNWSSGEPNN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ANGREYCLE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YYRQYRGAT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KWNDRFCTDKHPFVCERKC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YKF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DENGENSQRWVNGGRNVT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YTNWSSGEPNN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ANGREYCLE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YYRQYRGAT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KWNDRFCTDKHPFVCERKC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YKF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DENGENSQRWVNGGRNVT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YTNWSSGEPNN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ANGREYCLE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YYRQYRGAT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KWNDRFCTDKHPFVCERKC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YKF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DENGENSQRWVNGGRNVT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YTNWSSGEPNN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ANGREYCLE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YYRQYRGAT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KWNDRFCTDKHPFVCERKC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YKF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DENGENSQRWVNGGRNVT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YTNWSSGEPNN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ANGREYCLE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YYRQYRGAT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KWNDRFCTDKHPFVCERKC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YKF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DENGENSQRWVNGGRNVT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YTNWSSGEPNN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ANGREYCLE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YYRQYRGAT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KWNDRFCTDKHPFVCERKC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YKF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DENGENSQRWVNGGRNVT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YTNWSSGEPNN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ANGREYCLE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YYRQYRGAT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KWNDRFCTDKHPFVCERKC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RY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DQ---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KDF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RW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IS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TT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VT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KTV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NW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GEPN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GGRYQ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M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L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Y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TPA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G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---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WND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DI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CT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A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KH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H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F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I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C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C0C0C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Q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E</a:t>
            </a:r>
            <a:r>
              <a:rPr lang="en-US" altLang="ja-JP" sz="800" b="1" kern="0" dirty="0">
                <a:solidFill>
                  <a:srgbClr val="FFFFFF"/>
                </a:solidFill>
                <a:highlight>
                  <a:srgbClr val="000000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ＭＳ 明朝"/>
                <a:cs typeface="Courier New" pitchFamily="49" charset="0"/>
              </a:rPr>
              <a:t>K</a:t>
            </a:r>
            <a:r>
              <a:rPr lang="en-US" altLang="ja-JP" sz="800" kern="0" dirty="0">
                <a:solidFill>
                  <a:srgbClr val="000000"/>
                </a:solidFill>
                <a:latin typeface="Courier New" pitchFamily="49" charset="0"/>
                <a:ea typeface="ＭＳ 明朝"/>
                <a:cs typeface="Courier New" pitchFamily="49" charset="0"/>
              </a:rPr>
              <a:t> </a:t>
            </a:r>
            <a:endParaRPr lang="ja-JP" altLang="ja-JP" sz="800" kern="100" dirty="0">
              <a:latin typeface="Courier New" pitchFamily="49" charset="0"/>
              <a:ea typeface="ＭＳ 明朝"/>
              <a:cs typeface="Courier New" pitchFamily="49" charset="0"/>
            </a:endParaRPr>
          </a:p>
        </p:txBody>
      </p:sp>
      <p:cxnSp>
        <p:nvCxnSpPr>
          <p:cNvPr id="54" name="直線コネクタ 53"/>
          <p:cNvCxnSpPr/>
          <p:nvPr/>
        </p:nvCxnSpPr>
        <p:spPr>
          <a:xfrm>
            <a:off x="2163763" y="2113874"/>
            <a:ext cx="0" cy="130175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4716463" y="3566437"/>
            <a:ext cx="265112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509963" y="3566437"/>
            <a:ext cx="265112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437188" y="3566437"/>
            <a:ext cx="265112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b="1" dirty="0">
                <a:latin typeface="Courier New" pitchFamily="49" charset="0"/>
                <a:cs typeface="Courier New" pitchFamily="49" charset="0"/>
              </a:rPr>
              <a:t>*</a:t>
            </a:r>
            <a:endParaRPr lang="ja-JP" altLang="en-US" sz="105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856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914</Words>
  <Application>Microsoft Office PowerPoint</Application>
  <PresentationFormat>画面に合わせる (4:3)</PresentationFormat>
  <Paragraphs>1083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 </dc:creator>
  <cp:lastModifiedBy> </cp:lastModifiedBy>
  <cp:revision>29</cp:revision>
  <cp:lastPrinted>2012-08-29T02:48:39Z</cp:lastPrinted>
  <dcterms:created xsi:type="dcterms:W3CDTF">2012-06-01T02:59:40Z</dcterms:created>
  <dcterms:modified xsi:type="dcterms:W3CDTF">2012-08-30T05:39:00Z</dcterms:modified>
</cp:coreProperties>
</file>