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6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06BDD-63E0-B545-86D3-C5BFB5F7FBB2}" type="datetimeFigureOut">
              <a:rPr lang="ja-JP" altLang="en-US" smtClean="0"/>
              <a:t>11.3.9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0C179-BCE5-FD46-A032-EB01E173A27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0B3AC8-03D8-5B46-93B0-00A0C77BF949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7DDE-81AF-9C46-AB29-AE2F27F2733B}" type="datetimeFigureOut">
              <a:rPr lang="ja-JP" altLang="en-US" smtClean="0"/>
              <a:t>11.3.9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99D0E-D2CA-1749-B72F-1C4AC747886F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7DDE-81AF-9C46-AB29-AE2F27F2733B}" type="datetimeFigureOut">
              <a:rPr lang="ja-JP" altLang="en-US" smtClean="0"/>
              <a:t>11.3.9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99D0E-D2CA-1749-B72F-1C4AC747886F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7DDE-81AF-9C46-AB29-AE2F27F2733B}" type="datetimeFigureOut">
              <a:rPr lang="ja-JP" altLang="en-US" smtClean="0"/>
              <a:t>11.3.9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99D0E-D2CA-1749-B72F-1C4AC747886F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7DDE-81AF-9C46-AB29-AE2F27F2733B}" type="datetimeFigureOut">
              <a:rPr lang="ja-JP" altLang="en-US" smtClean="0"/>
              <a:t>11.3.9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99D0E-D2CA-1749-B72F-1C4AC747886F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7DDE-81AF-9C46-AB29-AE2F27F2733B}" type="datetimeFigureOut">
              <a:rPr lang="ja-JP" altLang="en-US" smtClean="0"/>
              <a:t>11.3.9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99D0E-D2CA-1749-B72F-1C4AC747886F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7DDE-81AF-9C46-AB29-AE2F27F2733B}" type="datetimeFigureOut">
              <a:rPr lang="ja-JP" altLang="en-US" smtClean="0"/>
              <a:t>11.3.9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99D0E-D2CA-1749-B72F-1C4AC747886F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7DDE-81AF-9C46-AB29-AE2F27F2733B}" type="datetimeFigureOut">
              <a:rPr lang="ja-JP" altLang="en-US" smtClean="0"/>
              <a:t>11.3.9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99D0E-D2CA-1749-B72F-1C4AC747886F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7DDE-81AF-9C46-AB29-AE2F27F2733B}" type="datetimeFigureOut">
              <a:rPr lang="ja-JP" altLang="en-US" smtClean="0"/>
              <a:t>11.3.9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99D0E-D2CA-1749-B72F-1C4AC747886F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7DDE-81AF-9C46-AB29-AE2F27F2733B}" type="datetimeFigureOut">
              <a:rPr lang="ja-JP" altLang="en-US" smtClean="0"/>
              <a:t>11.3.9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99D0E-D2CA-1749-B72F-1C4AC747886F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7DDE-81AF-9C46-AB29-AE2F27F2733B}" type="datetimeFigureOut">
              <a:rPr lang="ja-JP" altLang="en-US" smtClean="0"/>
              <a:t>11.3.9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99D0E-D2CA-1749-B72F-1C4AC747886F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7DDE-81AF-9C46-AB29-AE2F27F2733B}" type="datetimeFigureOut">
              <a:rPr lang="ja-JP" altLang="en-US" smtClean="0"/>
              <a:t>11.3.9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99D0E-D2CA-1749-B72F-1C4AC747886F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E7DDE-81AF-9C46-AB29-AE2F27F2733B}" type="datetimeFigureOut">
              <a:rPr lang="ja-JP" altLang="en-US" smtClean="0"/>
              <a:t>11.3.9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99D0E-D2CA-1749-B72F-1C4AC747886F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Rectangle 18"/>
          <p:cNvSpPr>
            <a:spLocks noChangeAspect="1" noChangeArrowheads="1"/>
          </p:cNvSpPr>
          <p:nvPr/>
        </p:nvSpPr>
        <p:spPr bwMode="auto">
          <a:xfrm>
            <a:off x="1616075" y="1770063"/>
            <a:ext cx="530225" cy="1763712"/>
          </a:xfrm>
          <a:prstGeom prst="rect">
            <a:avLst/>
          </a:prstGeom>
          <a:solidFill>
            <a:schemeClr val="bg1"/>
          </a:solidFill>
          <a:ln w="11176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67" name="Rectangle 19" descr="25%"/>
          <p:cNvSpPr>
            <a:spLocks noChangeAspect="1" noChangeArrowheads="1"/>
          </p:cNvSpPr>
          <p:nvPr/>
        </p:nvSpPr>
        <p:spPr bwMode="auto">
          <a:xfrm>
            <a:off x="2146300" y="1357313"/>
            <a:ext cx="528638" cy="2176462"/>
          </a:xfrm>
          <a:prstGeom prst="rect">
            <a:avLst/>
          </a:prstGeom>
          <a:pattFill prst="pct25">
            <a:fgClr>
              <a:schemeClr val="tx1"/>
            </a:fgClr>
            <a:bgClr>
              <a:srgbClr val="FFFFFF"/>
            </a:bgClr>
          </a:pattFill>
          <a:ln w="11176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68" name="Rectangle 20" descr="25%"/>
          <p:cNvSpPr>
            <a:spLocks noChangeAspect="1" noChangeArrowheads="1"/>
          </p:cNvSpPr>
          <p:nvPr/>
        </p:nvSpPr>
        <p:spPr bwMode="auto">
          <a:xfrm>
            <a:off x="2674938" y="2122488"/>
            <a:ext cx="531812" cy="1411287"/>
          </a:xfrm>
          <a:prstGeom prst="rect">
            <a:avLst/>
          </a:prstGeom>
          <a:pattFill prst="pct25">
            <a:fgClr>
              <a:schemeClr val="tx1"/>
            </a:fgClr>
            <a:bgClr>
              <a:srgbClr val="FFFFFF"/>
            </a:bgClr>
          </a:pattFill>
          <a:ln w="11176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69" name="Rectangle 21" descr="10%"/>
          <p:cNvSpPr>
            <a:spLocks noChangeAspect="1" noChangeArrowheads="1"/>
          </p:cNvSpPr>
          <p:nvPr/>
        </p:nvSpPr>
        <p:spPr bwMode="auto">
          <a:xfrm>
            <a:off x="3208338" y="3175000"/>
            <a:ext cx="530225" cy="358775"/>
          </a:xfrm>
          <a:prstGeom prst="rect">
            <a:avLst/>
          </a:prstGeom>
          <a:pattFill prst="pct10">
            <a:fgClr>
              <a:schemeClr val="tx1"/>
            </a:fgClr>
            <a:bgClr>
              <a:srgbClr val="FFFFFF"/>
            </a:bgClr>
          </a:pattFill>
          <a:ln w="11176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70" name="Rectangle 22" descr="10%"/>
          <p:cNvSpPr>
            <a:spLocks noChangeAspect="1" noChangeArrowheads="1"/>
          </p:cNvSpPr>
          <p:nvPr/>
        </p:nvSpPr>
        <p:spPr bwMode="auto">
          <a:xfrm>
            <a:off x="3738563" y="3367088"/>
            <a:ext cx="528637" cy="166687"/>
          </a:xfrm>
          <a:prstGeom prst="rect">
            <a:avLst/>
          </a:prstGeom>
          <a:pattFill prst="pct10">
            <a:fgClr>
              <a:schemeClr val="tx1"/>
            </a:fgClr>
            <a:bgClr>
              <a:srgbClr val="FFFFFF"/>
            </a:bgClr>
          </a:pattFill>
          <a:ln w="11176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71" name="Rectangle 23" descr="10%"/>
          <p:cNvSpPr>
            <a:spLocks noChangeAspect="1" noChangeArrowheads="1"/>
          </p:cNvSpPr>
          <p:nvPr/>
        </p:nvSpPr>
        <p:spPr bwMode="auto">
          <a:xfrm>
            <a:off x="4267200" y="3441700"/>
            <a:ext cx="530225" cy="92075"/>
          </a:xfrm>
          <a:prstGeom prst="rect">
            <a:avLst/>
          </a:prstGeom>
          <a:pattFill prst="pct10">
            <a:fgClr>
              <a:schemeClr val="tx1"/>
            </a:fgClr>
            <a:bgClr>
              <a:srgbClr val="FFFFFF"/>
            </a:bgClr>
          </a:pattFill>
          <a:ln w="11176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72" name="Rectangle 24" descr="10%"/>
          <p:cNvSpPr>
            <a:spLocks noChangeAspect="1" noChangeArrowheads="1"/>
          </p:cNvSpPr>
          <p:nvPr/>
        </p:nvSpPr>
        <p:spPr bwMode="auto">
          <a:xfrm>
            <a:off x="4799013" y="3494088"/>
            <a:ext cx="531812" cy="39687"/>
          </a:xfrm>
          <a:prstGeom prst="rect">
            <a:avLst/>
          </a:prstGeom>
          <a:pattFill prst="pct10">
            <a:fgClr>
              <a:schemeClr val="tx1"/>
            </a:fgClr>
            <a:bgClr>
              <a:srgbClr val="FFFFFF"/>
            </a:bgClr>
          </a:pattFill>
          <a:ln w="11176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73" name="Rectangle 25" descr="10%"/>
          <p:cNvSpPr>
            <a:spLocks noChangeAspect="1" noChangeArrowheads="1"/>
          </p:cNvSpPr>
          <p:nvPr/>
        </p:nvSpPr>
        <p:spPr bwMode="auto">
          <a:xfrm>
            <a:off x="5330825" y="3494088"/>
            <a:ext cx="528638" cy="39687"/>
          </a:xfrm>
          <a:prstGeom prst="rect">
            <a:avLst/>
          </a:prstGeom>
          <a:pattFill prst="pct10">
            <a:fgClr>
              <a:schemeClr val="tx1"/>
            </a:fgClr>
            <a:bgClr>
              <a:srgbClr val="FFFFFF"/>
            </a:bgClr>
          </a:pattFill>
          <a:ln w="11176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74" name="Rectangle 26" descr="10%"/>
          <p:cNvSpPr>
            <a:spLocks noChangeAspect="1" noChangeArrowheads="1"/>
          </p:cNvSpPr>
          <p:nvPr/>
        </p:nvSpPr>
        <p:spPr bwMode="auto">
          <a:xfrm>
            <a:off x="5862638" y="3479800"/>
            <a:ext cx="528637" cy="53975"/>
          </a:xfrm>
          <a:prstGeom prst="rect">
            <a:avLst/>
          </a:prstGeom>
          <a:pattFill prst="pct10">
            <a:fgClr>
              <a:schemeClr val="tx1"/>
            </a:fgClr>
            <a:bgClr>
              <a:srgbClr val="FFFFFF"/>
            </a:bgClr>
          </a:pattFill>
          <a:ln w="11176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75" name="Rectangle 27" descr="10%"/>
          <p:cNvSpPr>
            <a:spLocks noChangeAspect="1" noChangeArrowheads="1"/>
          </p:cNvSpPr>
          <p:nvPr/>
        </p:nvSpPr>
        <p:spPr bwMode="auto">
          <a:xfrm>
            <a:off x="6921500" y="3494088"/>
            <a:ext cx="528638" cy="39687"/>
          </a:xfrm>
          <a:prstGeom prst="rect">
            <a:avLst/>
          </a:prstGeom>
          <a:pattFill prst="pct10">
            <a:fgClr>
              <a:schemeClr val="tx1"/>
            </a:fgClr>
            <a:bgClr>
              <a:srgbClr val="FFFFFF"/>
            </a:bgClr>
          </a:pattFill>
          <a:ln w="11176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88" name="Rectangle 40"/>
          <p:cNvSpPr>
            <a:spLocks noChangeAspect="1" noChangeArrowheads="1"/>
          </p:cNvSpPr>
          <p:nvPr/>
        </p:nvSpPr>
        <p:spPr bwMode="auto">
          <a:xfrm>
            <a:off x="981075" y="3425825"/>
            <a:ext cx="9683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r"/>
            <a:r>
              <a:rPr lang="en-US" altLang="ja-JP" sz="1400">
                <a:solidFill>
                  <a:srgbClr val="000000"/>
                </a:solidFill>
              </a:rPr>
              <a:t>0</a:t>
            </a:r>
            <a:endParaRPr lang="en-US" altLang="ja-JP" sz="1400"/>
          </a:p>
        </p:txBody>
      </p:sp>
      <p:sp>
        <p:nvSpPr>
          <p:cNvPr id="2090" name="Rectangle 42"/>
          <p:cNvSpPr>
            <a:spLocks noChangeAspect="1" noChangeArrowheads="1"/>
          </p:cNvSpPr>
          <p:nvPr/>
        </p:nvSpPr>
        <p:spPr bwMode="auto">
          <a:xfrm>
            <a:off x="884238" y="2814638"/>
            <a:ext cx="196850" cy="21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r"/>
            <a:r>
              <a:rPr lang="en-US" altLang="ja-JP" sz="1400">
                <a:solidFill>
                  <a:srgbClr val="000000"/>
                </a:solidFill>
              </a:rPr>
              <a:t>10</a:t>
            </a:r>
            <a:endParaRPr lang="en-US" altLang="ja-JP" sz="1400"/>
          </a:p>
        </p:txBody>
      </p:sp>
      <p:sp>
        <p:nvSpPr>
          <p:cNvPr id="2092" name="Rectangle 44"/>
          <p:cNvSpPr>
            <a:spLocks noChangeAspect="1" noChangeArrowheads="1"/>
          </p:cNvSpPr>
          <p:nvPr/>
        </p:nvSpPr>
        <p:spPr bwMode="auto">
          <a:xfrm>
            <a:off x="884238" y="2203450"/>
            <a:ext cx="196850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r"/>
            <a:r>
              <a:rPr lang="en-US" altLang="ja-JP" sz="1400">
                <a:solidFill>
                  <a:srgbClr val="000000"/>
                </a:solidFill>
              </a:rPr>
              <a:t>20</a:t>
            </a:r>
            <a:endParaRPr lang="en-US" altLang="ja-JP" sz="1400"/>
          </a:p>
        </p:txBody>
      </p:sp>
      <p:sp>
        <p:nvSpPr>
          <p:cNvPr id="2094" name="Rectangle 46"/>
          <p:cNvSpPr>
            <a:spLocks noChangeAspect="1" noChangeArrowheads="1"/>
          </p:cNvSpPr>
          <p:nvPr/>
        </p:nvSpPr>
        <p:spPr bwMode="auto">
          <a:xfrm>
            <a:off x="884238" y="1584325"/>
            <a:ext cx="196850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r"/>
            <a:r>
              <a:rPr lang="en-US" altLang="ja-JP" sz="1400">
                <a:solidFill>
                  <a:srgbClr val="000000"/>
                </a:solidFill>
              </a:rPr>
              <a:t>30</a:t>
            </a:r>
            <a:endParaRPr lang="en-US" altLang="ja-JP" sz="1400"/>
          </a:p>
        </p:txBody>
      </p:sp>
      <p:sp>
        <p:nvSpPr>
          <p:cNvPr id="2096" name="Rectangle 48"/>
          <p:cNvSpPr>
            <a:spLocks noChangeAspect="1" noChangeArrowheads="1"/>
          </p:cNvSpPr>
          <p:nvPr/>
        </p:nvSpPr>
        <p:spPr bwMode="auto">
          <a:xfrm>
            <a:off x="884238" y="968375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r"/>
            <a:r>
              <a:rPr lang="en-US" altLang="ja-JP" sz="1400">
                <a:solidFill>
                  <a:srgbClr val="000000"/>
                </a:solidFill>
              </a:rPr>
              <a:t>40</a:t>
            </a:r>
            <a:endParaRPr lang="en-US" altLang="ja-JP" sz="1400"/>
          </a:p>
        </p:txBody>
      </p:sp>
      <p:sp>
        <p:nvSpPr>
          <p:cNvPr id="2097" name="Rectangle 49"/>
          <p:cNvSpPr>
            <a:spLocks noChangeAspect="1" noChangeArrowheads="1"/>
          </p:cNvSpPr>
          <p:nvPr/>
        </p:nvSpPr>
        <p:spPr bwMode="auto">
          <a:xfrm>
            <a:off x="1962150" y="3609975"/>
            <a:ext cx="342900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ja-JP" sz="1400"/>
              <a:t>0.55</a:t>
            </a:r>
          </a:p>
        </p:txBody>
      </p:sp>
      <p:sp>
        <p:nvSpPr>
          <p:cNvPr id="2122" name="Rectangle 74"/>
          <p:cNvSpPr>
            <a:spLocks noChangeAspect="1" noChangeArrowheads="1"/>
          </p:cNvSpPr>
          <p:nvPr/>
        </p:nvSpPr>
        <p:spPr bwMode="auto">
          <a:xfrm>
            <a:off x="2540000" y="3609975"/>
            <a:ext cx="246063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ja-JP" sz="1400"/>
              <a:t>1.1</a:t>
            </a:r>
          </a:p>
        </p:txBody>
      </p:sp>
      <p:sp>
        <p:nvSpPr>
          <p:cNvPr id="2123" name="Rectangle 75"/>
          <p:cNvSpPr>
            <a:spLocks noChangeAspect="1" noChangeArrowheads="1"/>
          </p:cNvSpPr>
          <p:nvPr/>
        </p:nvSpPr>
        <p:spPr bwMode="auto">
          <a:xfrm>
            <a:off x="3024188" y="3609975"/>
            <a:ext cx="344487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ja-JP" sz="1400"/>
              <a:t>1.65</a:t>
            </a:r>
          </a:p>
        </p:txBody>
      </p:sp>
      <p:sp>
        <p:nvSpPr>
          <p:cNvPr id="2124" name="Rectangle 76"/>
          <p:cNvSpPr>
            <a:spLocks noChangeAspect="1" noChangeArrowheads="1"/>
          </p:cNvSpPr>
          <p:nvPr/>
        </p:nvSpPr>
        <p:spPr bwMode="auto">
          <a:xfrm>
            <a:off x="3597275" y="3609975"/>
            <a:ext cx="244475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ja-JP" sz="1400"/>
              <a:t>2.2</a:t>
            </a:r>
          </a:p>
        </p:txBody>
      </p:sp>
      <p:sp>
        <p:nvSpPr>
          <p:cNvPr id="2125" name="Rectangle 77"/>
          <p:cNvSpPr>
            <a:spLocks noChangeAspect="1" noChangeArrowheads="1"/>
          </p:cNvSpPr>
          <p:nvPr/>
        </p:nvSpPr>
        <p:spPr bwMode="auto">
          <a:xfrm>
            <a:off x="4086225" y="3609975"/>
            <a:ext cx="342900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ja-JP" sz="1400"/>
              <a:t>2.75</a:t>
            </a:r>
          </a:p>
        </p:txBody>
      </p:sp>
      <p:sp>
        <p:nvSpPr>
          <p:cNvPr id="2126" name="Rectangle 78"/>
          <p:cNvSpPr>
            <a:spLocks noChangeAspect="1" noChangeArrowheads="1"/>
          </p:cNvSpPr>
          <p:nvPr/>
        </p:nvSpPr>
        <p:spPr bwMode="auto">
          <a:xfrm>
            <a:off x="4664075" y="3609975"/>
            <a:ext cx="244475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ja-JP" sz="1400"/>
              <a:t>3.3</a:t>
            </a:r>
          </a:p>
        </p:txBody>
      </p:sp>
      <p:sp>
        <p:nvSpPr>
          <p:cNvPr id="2127" name="Rectangle 79"/>
          <p:cNvSpPr>
            <a:spLocks noChangeAspect="1" noChangeArrowheads="1"/>
          </p:cNvSpPr>
          <p:nvPr/>
        </p:nvSpPr>
        <p:spPr bwMode="auto">
          <a:xfrm>
            <a:off x="5156200" y="3609975"/>
            <a:ext cx="342900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ja-JP" sz="1400"/>
              <a:t>3.85</a:t>
            </a:r>
          </a:p>
        </p:txBody>
      </p:sp>
      <p:sp>
        <p:nvSpPr>
          <p:cNvPr id="2128" name="Rectangle 80"/>
          <p:cNvSpPr>
            <a:spLocks noChangeAspect="1" noChangeArrowheads="1"/>
          </p:cNvSpPr>
          <p:nvPr/>
        </p:nvSpPr>
        <p:spPr bwMode="auto">
          <a:xfrm>
            <a:off x="5734050" y="3609975"/>
            <a:ext cx="242888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ja-JP" sz="1400"/>
              <a:t>4.4</a:t>
            </a:r>
          </a:p>
        </p:txBody>
      </p:sp>
      <p:sp>
        <p:nvSpPr>
          <p:cNvPr id="2129" name="Rectangle 81"/>
          <p:cNvSpPr>
            <a:spLocks noChangeAspect="1" noChangeArrowheads="1"/>
          </p:cNvSpPr>
          <p:nvPr/>
        </p:nvSpPr>
        <p:spPr bwMode="auto">
          <a:xfrm>
            <a:off x="6219825" y="3609975"/>
            <a:ext cx="342900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ja-JP" sz="1400"/>
              <a:t>4.95</a:t>
            </a:r>
          </a:p>
        </p:txBody>
      </p:sp>
      <p:sp>
        <p:nvSpPr>
          <p:cNvPr id="2130" name="Rectangle 82"/>
          <p:cNvSpPr>
            <a:spLocks noChangeAspect="1" noChangeArrowheads="1"/>
          </p:cNvSpPr>
          <p:nvPr/>
        </p:nvSpPr>
        <p:spPr bwMode="auto">
          <a:xfrm>
            <a:off x="1558925" y="3609975"/>
            <a:ext cx="98425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ja-JP" sz="1400"/>
              <a:t>0</a:t>
            </a:r>
          </a:p>
        </p:txBody>
      </p:sp>
      <p:sp>
        <p:nvSpPr>
          <p:cNvPr id="2131" name="Rectangle 83"/>
          <p:cNvSpPr>
            <a:spLocks noChangeAspect="1" noChangeArrowheads="1"/>
          </p:cNvSpPr>
          <p:nvPr/>
        </p:nvSpPr>
        <p:spPr bwMode="auto">
          <a:xfrm>
            <a:off x="7015163" y="3608388"/>
            <a:ext cx="3476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ja-JP" sz="1400"/>
              <a:t>&gt;5.5</a:t>
            </a:r>
          </a:p>
        </p:txBody>
      </p:sp>
      <p:sp>
        <p:nvSpPr>
          <p:cNvPr id="2132" name="Line 84"/>
          <p:cNvSpPr>
            <a:spLocks noChangeAspect="1" noChangeShapeType="1"/>
          </p:cNvSpPr>
          <p:nvPr/>
        </p:nvSpPr>
        <p:spPr bwMode="auto">
          <a:xfrm>
            <a:off x="1220788" y="879475"/>
            <a:ext cx="0" cy="266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33" name="Line 85"/>
          <p:cNvSpPr>
            <a:spLocks noChangeAspect="1" noChangeShapeType="1"/>
          </p:cNvSpPr>
          <p:nvPr/>
        </p:nvSpPr>
        <p:spPr bwMode="auto">
          <a:xfrm>
            <a:off x="1206500" y="3532188"/>
            <a:ext cx="65643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34" name="Line 86"/>
          <p:cNvSpPr>
            <a:spLocks noChangeAspect="1" noChangeShapeType="1"/>
          </p:cNvSpPr>
          <p:nvPr/>
        </p:nvSpPr>
        <p:spPr bwMode="auto">
          <a:xfrm>
            <a:off x="1219200" y="1077913"/>
            <a:ext cx="1063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35" name="Line 87"/>
          <p:cNvSpPr>
            <a:spLocks noChangeAspect="1" noChangeShapeType="1"/>
          </p:cNvSpPr>
          <p:nvPr/>
        </p:nvSpPr>
        <p:spPr bwMode="auto">
          <a:xfrm>
            <a:off x="1219200" y="1384300"/>
            <a:ext cx="71438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36" name="Line 88"/>
          <p:cNvSpPr>
            <a:spLocks noChangeAspect="1" noChangeShapeType="1"/>
          </p:cNvSpPr>
          <p:nvPr/>
        </p:nvSpPr>
        <p:spPr bwMode="auto">
          <a:xfrm>
            <a:off x="1219200" y="1690688"/>
            <a:ext cx="1063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37" name="Line 89"/>
          <p:cNvSpPr>
            <a:spLocks noChangeAspect="1" noChangeShapeType="1"/>
          </p:cNvSpPr>
          <p:nvPr/>
        </p:nvSpPr>
        <p:spPr bwMode="auto">
          <a:xfrm>
            <a:off x="1219200" y="1995488"/>
            <a:ext cx="71438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38" name="Line 90"/>
          <p:cNvSpPr>
            <a:spLocks noChangeAspect="1" noChangeShapeType="1"/>
          </p:cNvSpPr>
          <p:nvPr/>
        </p:nvSpPr>
        <p:spPr bwMode="auto">
          <a:xfrm>
            <a:off x="1219200" y="2309813"/>
            <a:ext cx="1063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39" name="Line 91"/>
          <p:cNvSpPr>
            <a:spLocks noChangeAspect="1" noChangeShapeType="1"/>
          </p:cNvSpPr>
          <p:nvPr/>
        </p:nvSpPr>
        <p:spPr bwMode="auto">
          <a:xfrm>
            <a:off x="1219200" y="2616200"/>
            <a:ext cx="71438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40" name="Line 92"/>
          <p:cNvSpPr>
            <a:spLocks noChangeAspect="1" noChangeShapeType="1"/>
          </p:cNvSpPr>
          <p:nvPr/>
        </p:nvSpPr>
        <p:spPr bwMode="auto">
          <a:xfrm>
            <a:off x="1219200" y="2922588"/>
            <a:ext cx="106363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41" name="Line 93"/>
          <p:cNvSpPr>
            <a:spLocks noChangeAspect="1" noChangeShapeType="1"/>
          </p:cNvSpPr>
          <p:nvPr/>
        </p:nvSpPr>
        <p:spPr bwMode="auto">
          <a:xfrm>
            <a:off x="1219200" y="3227388"/>
            <a:ext cx="71438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46" name="Text Box 98"/>
          <p:cNvSpPr txBox="1">
            <a:spLocks noChangeArrowheads="1"/>
          </p:cNvSpPr>
          <p:nvPr/>
        </p:nvSpPr>
        <p:spPr bwMode="auto">
          <a:xfrm>
            <a:off x="7586663" y="3562350"/>
            <a:ext cx="793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sz="1400"/>
              <a:t>(pg/mL)</a:t>
            </a:r>
          </a:p>
        </p:txBody>
      </p:sp>
      <p:sp>
        <p:nvSpPr>
          <p:cNvPr id="2148" name="Text Box 100"/>
          <p:cNvSpPr txBox="1">
            <a:spLocks noChangeArrowheads="1"/>
          </p:cNvSpPr>
          <p:nvPr/>
        </p:nvSpPr>
        <p:spPr bwMode="auto">
          <a:xfrm>
            <a:off x="3409950" y="3924300"/>
            <a:ext cx="1895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sz="1600"/>
              <a:t>Baseline-TNF level</a:t>
            </a:r>
          </a:p>
        </p:txBody>
      </p:sp>
      <p:sp>
        <p:nvSpPr>
          <p:cNvPr id="2150" name="Text Box 102"/>
          <p:cNvSpPr txBox="1">
            <a:spLocks noChangeArrowheads="1"/>
          </p:cNvSpPr>
          <p:nvPr/>
        </p:nvSpPr>
        <p:spPr bwMode="auto">
          <a:xfrm rot="-5400000">
            <a:off x="-710406" y="2070894"/>
            <a:ext cx="2592388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sz="1600"/>
              <a:t>Percentage of patients (%)</a:t>
            </a:r>
          </a:p>
        </p:txBody>
      </p:sp>
      <p:sp>
        <p:nvSpPr>
          <p:cNvPr id="2151" name="Text Box 103"/>
          <p:cNvSpPr txBox="1">
            <a:spLocks noChangeArrowheads="1"/>
          </p:cNvSpPr>
          <p:nvPr/>
        </p:nvSpPr>
        <p:spPr bwMode="auto">
          <a:xfrm>
            <a:off x="0" y="0"/>
            <a:ext cx="224155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Supplement figure-1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Macintosh PowerPoint</Application>
  <PresentationFormat>画面に合わせる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Keio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竹内 勤</dc:creator>
  <cp:lastModifiedBy>竹内 勤</cp:lastModifiedBy>
  <cp:revision>1</cp:revision>
  <dcterms:created xsi:type="dcterms:W3CDTF">2011-03-08T23:24:34Z</dcterms:created>
  <dcterms:modified xsi:type="dcterms:W3CDTF">2011-03-08T23:24:58Z</dcterms:modified>
</cp:coreProperties>
</file>