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5" r:id="rId2"/>
    <p:sldId id="262" r:id="rId3"/>
    <p:sldId id="263" r:id="rId4"/>
    <p:sldId id="259" r:id="rId5"/>
  </p:sldIdLst>
  <p:sldSz cx="6858000" cy="9144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81" d="100"/>
          <a:sy n="81" d="100"/>
        </p:scale>
        <p:origin x="-1380" y="-6"/>
      </p:cViewPr>
      <p:guideLst>
        <p:guide orient="horz" pos="2208"/>
        <p:guide pos="39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bayashishintarou:Desktop:WNV%20DATA:WNV%20reverse%20genetics:Plaque%20assay:1601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bayashishintarou:Desktop:WNV%20DATA:WNV%20reverse%20genetics:Plaque%20assay:1601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bayashishintarou:Desktop:WNV%20DATA:WNV%20reverse%20genetics:Plaque%20assay:1512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obayashishintarou:Desktop:WNV%20DATA:WNV%20reverse%20genetics:Plaque%20assay:160204:1602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85000"/>
                <a:lumOff val="15000"/>
              </a:schemeClr>
            </a:solidFill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Sheet1!$B$6:$C$6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396.86269665968859</c:v>
                  </c:pt>
                </c:numCache>
              </c:numRef>
            </c:plus>
            <c:minus>
              <c:numRef>
                <c:f>Sheet1!$B$6:$C$6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396.86269665968859</c:v>
                  </c:pt>
                </c:numCache>
              </c:numRef>
            </c:minus>
          </c:errBars>
          <c:cat>
            <c:strRef>
              <c:f>Sheet1!$B$1:$C$1</c:f>
              <c:strCache>
                <c:ptCount val="2"/>
                <c:pt idx="0">
                  <c:v>PCR product</c:v>
                </c:pt>
                <c:pt idx="1">
                  <c:v>PCR product + Replicon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</c:v>
                </c:pt>
                <c:pt idx="1">
                  <c:v>4800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03520"/>
        <c:axId val="27017600"/>
      </c:barChart>
      <c:catAx>
        <c:axId val="270035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27017600"/>
        <c:crosses val="autoZero"/>
        <c:auto val="1"/>
        <c:lblAlgn val="ctr"/>
        <c:lblOffset val="100"/>
        <c:noMultiLvlLbl val="0"/>
      </c:catAx>
      <c:valAx>
        <c:axId val="27017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ja-JP"/>
          </a:p>
        </c:txPr>
        <c:crossAx val="27003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70034995626"/>
          <c:y val="8.3333333333333301E-2"/>
          <c:w val="0.71777209098862604"/>
          <c:h val="0.822469378827647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Sheet1!$B$6:$C$6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995.19261117299936</c:v>
                  </c:pt>
                </c:numCache>
              </c:numRef>
            </c:plus>
            <c:minus>
              <c:numRef>
                <c:f>Sheet1!$B$6:$C$6</c:f>
                <c:numCache>
                  <c:formatCode>General</c:formatCode>
                  <c:ptCount val="2"/>
                  <c:pt idx="0">
                    <c:v>0</c:v>
                  </c:pt>
                  <c:pt idx="1">
                    <c:v>995.19261117299936</c:v>
                  </c:pt>
                </c:numCache>
              </c:numRef>
            </c:minus>
          </c:errBars>
          <c:cat>
            <c:strRef>
              <c:f>Sheet1!$B$1:$C$1</c:f>
              <c:strCache>
                <c:ptCount val="2"/>
                <c:pt idx="0">
                  <c:v>RE fragment</c:v>
                </c:pt>
                <c:pt idx="1">
                  <c:v>RE fragment + Replicon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</c:v>
                </c:pt>
                <c:pt idx="1">
                  <c:v>1178.333333333333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37696"/>
        <c:axId val="27039232"/>
      </c:barChart>
      <c:catAx>
        <c:axId val="270376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ja-JP"/>
          </a:p>
        </c:txPr>
        <c:crossAx val="27039232"/>
        <c:crosses val="autoZero"/>
        <c:auto val="1"/>
        <c:lblAlgn val="ctr"/>
        <c:lblOffset val="100"/>
        <c:noMultiLvlLbl val="0"/>
      </c:catAx>
      <c:valAx>
        <c:axId val="27039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7037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  <a:effectLst/>
            </c:spPr>
          </c:marker>
          <c:dPt>
            <c:idx val="2"/>
            <c:marker>
              <c:symbol val="dash"/>
              <c:size val="8"/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6"/>
            <c:marker>
              <c:symbol val="dash"/>
              <c:size val="8"/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dPt>
            <c:idx val="10"/>
            <c:marker>
              <c:symbol val="dash"/>
              <c:size val="8"/>
              <c:spPr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</c:dPt>
          <c:xVal>
            <c:numRef>
              <c:f>Sheet1!$A$9:$A$24</c:f>
              <c:numCache>
                <c:formatCode>General</c:formatCode>
                <c:ptCount val="16"/>
                <c:pt idx="0">
                  <c:v>0.9</c:v>
                </c:pt>
                <c:pt idx="1">
                  <c:v>1</c:v>
                </c:pt>
                <c:pt idx="2">
                  <c:v>1</c:v>
                </c:pt>
                <c:pt idx="3">
                  <c:v>1.1000000000000001</c:v>
                </c:pt>
                <c:pt idx="4">
                  <c:v>1.9</c:v>
                </c:pt>
                <c:pt idx="5">
                  <c:v>2</c:v>
                </c:pt>
                <c:pt idx="6">
                  <c:v>2</c:v>
                </c:pt>
                <c:pt idx="7">
                  <c:v>2.1</c:v>
                </c:pt>
                <c:pt idx="8">
                  <c:v>2.9</c:v>
                </c:pt>
                <c:pt idx="9">
                  <c:v>3</c:v>
                </c:pt>
                <c:pt idx="10">
                  <c:v>3</c:v>
                </c:pt>
                <c:pt idx="11">
                  <c:v>3.1</c:v>
                </c:pt>
                <c:pt idx="12">
                  <c:v>3.9</c:v>
                </c:pt>
                <c:pt idx="13">
                  <c:v>4</c:v>
                </c:pt>
                <c:pt idx="14">
                  <c:v>4</c:v>
                </c:pt>
                <c:pt idx="15">
                  <c:v>4.0999999999999996</c:v>
                </c:pt>
              </c:numCache>
            </c:numRef>
          </c:xVal>
          <c:yVal>
            <c:numRef>
              <c:f>Sheet1!$B$9:$B$24</c:f>
              <c:numCache>
                <c:formatCode>0.0_);[Red]\(0.0\)</c:formatCode>
                <c:ptCount val="16"/>
                <c:pt idx="0">
                  <c:v>1400</c:v>
                </c:pt>
                <c:pt idx="1">
                  <c:v>5600</c:v>
                </c:pt>
                <c:pt idx="2">
                  <c:v>4666.6666666666697</c:v>
                </c:pt>
                <c:pt idx="3">
                  <c:v>7000</c:v>
                </c:pt>
                <c:pt idx="4">
                  <c:v>1200</c:v>
                </c:pt>
                <c:pt idx="5">
                  <c:v>750</c:v>
                </c:pt>
                <c:pt idx="6">
                  <c:v>1366.666666666667</c:v>
                </c:pt>
                <c:pt idx="7">
                  <c:v>2150</c:v>
                </c:pt>
                <c:pt idx="8">
                  <c:v>550</c:v>
                </c:pt>
                <c:pt idx="9">
                  <c:v>35</c:v>
                </c:pt>
                <c:pt idx="10">
                  <c:v>195</c:v>
                </c:pt>
                <c:pt idx="11">
                  <c:v>0</c:v>
                </c:pt>
                <c:pt idx="12">
                  <c:v>15</c:v>
                </c:pt>
                <c:pt idx="13">
                  <c:v>0</c:v>
                </c:pt>
                <c:pt idx="14">
                  <c:v>5</c:v>
                </c:pt>
                <c:pt idx="1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64000"/>
        <c:axId val="28073984"/>
      </c:scatterChart>
      <c:valAx>
        <c:axId val="280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8073984"/>
        <c:crosses val="autoZero"/>
        <c:crossBetween val="midCat"/>
      </c:valAx>
      <c:valAx>
        <c:axId val="2807398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80640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Sheet1!$C$20</c:f>
              <c:strCache>
                <c:ptCount val="1"/>
                <c:pt idx="0">
                  <c:v>Parental NY99</c:v>
                </c:pt>
              </c:strCache>
            </c:strRef>
          </c:tx>
          <c:spPr>
            <a:ln w="19050"/>
          </c:spPr>
          <c:errBars>
            <c:errDir val="y"/>
            <c:errBarType val="both"/>
            <c:errValType val="cust"/>
            <c:noEndCap val="0"/>
            <c:plus>
              <c:numRef>
                <c:f>Sheet1!$C$26:$C$29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104083.2999733067</c:v>
                  </c:pt>
                  <c:pt idx="2">
                    <c:v>8660254.0378444009</c:v>
                  </c:pt>
                  <c:pt idx="3">
                    <c:v>20207259.421636999</c:v>
                  </c:pt>
                </c:numCache>
              </c:numRef>
            </c:plus>
            <c:minus>
              <c:numRef>
                <c:f>Sheet1!$C$26:$C$29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104083.2999733067</c:v>
                  </c:pt>
                  <c:pt idx="2">
                    <c:v>8660254.0378444009</c:v>
                  </c:pt>
                  <c:pt idx="3">
                    <c:v>20207259.421636999</c:v>
                  </c:pt>
                </c:numCache>
              </c:numRef>
            </c:minus>
          </c:errBars>
          <c:cat>
            <c:numRef>
              <c:f>Sheet1!$B$21:$B$24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</c:numCache>
            </c:numRef>
          </c:cat>
          <c:val>
            <c:numRef>
              <c:f>Sheet1!$C$21:$C$24</c:f>
              <c:numCache>
                <c:formatCode>General</c:formatCode>
                <c:ptCount val="4"/>
                <c:pt idx="0">
                  <c:v>1</c:v>
                </c:pt>
                <c:pt idx="1">
                  <c:v>383333.33333333331</c:v>
                </c:pt>
                <c:pt idx="2">
                  <c:v>215000000</c:v>
                </c:pt>
                <c:pt idx="3">
                  <c:v>111666666.666667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Sheet1!$D$20</c:f>
              <c:strCache>
                <c:ptCount val="1"/>
                <c:pt idx="0">
                  <c:v>Parental Eg101</c:v>
                </c:pt>
              </c:strCache>
            </c:strRef>
          </c:tx>
          <c:spPr>
            <a:ln w="19050"/>
          </c:spPr>
          <c:errBars>
            <c:errDir val="y"/>
            <c:errBarType val="both"/>
            <c:errValType val="cust"/>
            <c:noEndCap val="0"/>
            <c:plus>
              <c:numRef>
                <c:f>Sheet1!$D$26:$D$29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45825.756949558403</c:v>
                  </c:pt>
                  <c:pt idx="2">
                    <c:v>8660254.0378444009</c:v>
                  </c:pt>
                  <c:pt idx="3">
                    <c:v>18027756.377319898</c:v>
                  </c:pt>
                </c:numCache>
              </c:numRef>
            </c:plus>
            <c:minus>
              <c:numRef>
                <c:f>Sheet1!$D$26:$D$29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45825.756949558403</c:v>
                  </c:pt>
                  <c:pt idx="2">
                    <c:v>8660254.0378444009</c:v>
                  </c:pt>
                  <c:pt idx="3">
                    <c:v>18027756.377319898</c:v>
                  </c:pt>
                </c:numCache>
              </c:numRef>
            </c:minus>
          </c:errBars>
          <c:cat>
            <c:numRef>
              <c:f>Sheet1!$B$21:$B$24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</c:numCache>
            </c:numRef>
          </c:cat>
          <c:val>
            <c:numRef>
              <c:f>Sheet1!$D$21:$D$24</c:f>
              <c:numCache>
                <c:formatCode>General</c:formatCode>
                <c:ptCount val="4"/>
                <c:pt idx="0">
                  <c:v>1</c:v>
                </c:pt>
                <c:pt idx="1">
                  <c:v>175000</c:v>
                </c:pt>
                <c:pt idx="2">
                  <c:v>220000000</c:v>
                </c:pt>
                <c:pt idx="3">
                  <c:v>40000000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Sheet1!$E$20</c:f>
              <c:strCache>
                <c:ptCount val="1"/>
                <c:pt idx="0">
                  <c:v>NY99-HR</c:v>
                </c:pt>
              </c:strCache>
            </c:strRef>
          </c:tx>
          <c:spPr>
            <a:ln w="19050"/>
          </c:spPr>
          <c:errBars>
            <c:errDir val="y"/>
            <c:errBarType val="both"/>
            <c:errValType val="cust"/>
            <c:noEndCap val="0"/>
            <c:plus>
              <c:numRef>
                <c:f>Sheet1!$E$26:$E$29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161167.614612862</c:v>
                  </c:pt>
                  <c:pt idx="2">
                    <c:v>11547005.383792499</c:v>
                  </c:pt>
                  <c:pt idx="3">
                    <c:v>2886751.3459481299</c:v>
                  </c:pt>
                </c:numCache>
              </c:numRef>
            </c:plus>
            <c:minus>
              <c:numRef>
                <c:f>Sheet1!$E$26:$E$29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161167.614612862</c:v>
                  </c:pt>
                  <c:pt idx="2">
                    <c:v>11547005.383792499</c:v>
                  </c:pt>
                  <c:pt idx="3">
                    <c:v>2886751.3459481299</c:v>
                  </c:pt>
                </c:numCache>
              </c:numRef>
            </c:minus>
          </c:errBars>
          <c:cat>
            <c:numRef>
              <c:f>Sheet1!$B$21:$B$24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</c:numCache>
            </c:numRef>
          </c:cat>
          <c:val>
            <c:numRef>
              <c:f>Sheet1!$E$21:$E$24</c:f>
              <c:numCache>
                <c:formatCode>General</c:formatCode>
                <c:ptCount val="4"/>
                <c:pt idx="0">
                  <c:v>1</c:v>
                </c:pt>
                <c:pt idx="1">
                  <c:v>265000</c:v>
                </c:pt>
                <c:pt idx="2">
                  <c:v>176666666.66666701</c:v>
                </c:pt>
                <c:pt idx="3">
                  <c:v>136666666.66666701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Sheet1!$F$20</c:f>
              <c:strCache>
                <c:ptCount val="1"/>
                <c:pt idx="0">
                  <c:v>NY99-CMEEg101</c:v>
                </c:pt>
              </c:strCache>
            </c:strRef>
          </c:tx>
          <c:spPr>
            <a:ln w="19050"/>
          </c:spPr>
          <c:errBars>
            <c:errDir val="y"/>
            <c:errBarType val="both"/>
            <c:errValType val="cust"/>
            <c:noEndCap val="0"/>
            <c:plus>
              <c:numRef>
                <c:f>Sheet1!$F$26:$F$29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11547.005383792521</c:v>
                  </c:pt>
                  <c:pt idx="2">
                    <c:v>11094292.827095101</c:v>
                  </c:pt>
                  <c:pt idx="3">
                    <c:v>39686269.665968999</c:v>
                  </c:pt>
                </c:numCache>
              </c:numRef>
            </c:plus>
            <c:minus>
              <c:numRef>
                <c:f>Sheet1!$F$26:$F$29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11547.005383792521</c:v>
                  </c:pt>
                  <c:pt idx="2">
                    <c:v>11094292.827095101</c:v>
                  </c:pt>
                  <c:pt idx="3">
                    <c:v>39686269.665968999</c:v>
                  </c:pt>
                </c:numCache>
              </c:numRef>
            </c:minus>
          </c:errBars>
          <c:cat>
            <c:numRef>
              <c:f>Sheet1!$B$21:$B$24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</c:numCache>
            </c:numRef>
          </c:cat>
          <c:val>
            <c:numRef>
              <c:f>Sheet1!$F$21:$F$24</c:f>
              <c:numCache>
                <c:formatCode>General</c:formatCode>
                <c:ptCount val="4"/>
                <c:pt idx="0">
                  <c:v>1</c:v>
                </c:pt>
                <c:pt idx="1">
                  <c:v>16666.666666666672</c:v>
                </c:pt>
                <c:pt idx="2">
                  <c:v>19666666.666666701</c:v>
                </c:pt>
                <c:pt idx="3">
                  <c:v>60000000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66912"/>
        <c:axId val="34568448"/>
      </c:lineChart>
      <c:catAx>
        <c:axId val="3456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ja-JP"/>
          </a:p>
        </c:txPr>
        <c:crossAx val="34568448"/>
        <c:crosses val="autoZero"/>
        <c:auto val="1"/>
        <c:lblAlgn val="ctr"/>
        <c:lblOffset val="100"/>
        <c:noMultiLvlLbl val="0"/>
      </c:catAx>
      <c:valAx>
        <c:axId val="34568448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E+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ja-JP"/>
          </a:p>
        </c:txPr>
        <c:crossAx val="3456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/>
          <a:cs typeface="Arial"/>
        </a:defRPr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5897A-472B-E54D-B385-ED9E08FFF251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F7CEE-6AB8-ED41-A3CE-68F26DDE7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94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7CEE-6AB8-ED41-A3CE-68F26DDE7EB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86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7CEE-6AB8-ED41-A3CE-68F26DDE7EB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73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7CEE-6AB8-ED41-A3CE-68F26DDE7EB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37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7CEE-6AB8-ED41-A3CE-68F26DDE7EB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07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35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44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47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01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72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99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00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98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53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44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03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114A-D5BD-3249-9D56-64993AEEBFB7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22621-1D6C-024F-96BC-58AA13A915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25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tif"/><Relationship Id="rId10" Type="http://schemas.openxmlformats.org/officeDocument/2006/relationships/image" Target="../media/image8.png"/><Relationship Id="rId4" Type="http://schemas.openxmlformats.org/officeDocument/2006/relationships/chart" Target="../charts/char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chart" Target="../charts/chart4.xml"/><Relationship Id="rId5" Type="http://schemas.openxmlformats.org/officeDocument/2006/relationships/image" Target="../media/image13.jpe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8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Arial"/>
                <a:cs typeface="Arial"/>
              </a:rPr>
              <a:t>Fig. 1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02611" y="704191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A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02611" y="4049534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B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105534" y="5838638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C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grpSp>
        <p:nvGrpSpPr>
          <p:cNvPr id="84" name="図形グループ 83"/>
          <p:cNvGrpSpPr/>
          <p:nvPr/>
        </p:nvGrpSpPr>
        <p:grpSpPr>
          <a:xfrm>
            <a:off x="377816" y="909468"/>
            <a:ext cx="5321211" cy="2910267"/>
            <a:chOff x="377816" y="909468"/>
            <a:chExt cx="5321211" cy="2910267"/>
          </a:xfrm>
        </p:grpSpPr>
        <p:grpSp>
          <p:nvGrpSpPr>
            <p:cNvPr id="7" name="図形グループ 6"/>
            <p:cNvGrpSpPr/>
            <p:nvPr/>
          </p:nvGrpSpPr>
          <p:grpSpPr>
            <a:xfrm>
              <a:off x="2446188" y="909468"/>
              <a:ext cx="2936201" cy="310142"/>
              <a:chOff x="1482754" y="940505"/>
              <a:chExt cx="4050094" cy="427799"/>
            </a:xfrm>
          </p:grpSpPr>
          <p:grpSp>
            <p:nvGrpSpPr>
              <p:cNvPr id="29" name="図形グループ 28"/>
              <p:cNvGrpSpPr>
                <a:grpSpLocks noChangeAspect="1"/>
              </p:cNvGrpSpPr>
              <p:nvPr/>
            </p:nvGrpSpPr>
            <p:grpSpPr>
              <a:xfrm>
                <a:off x="1482754" y="1243778"/>
                <a:ext cx="4050094" cy="124526"/>
                <a:chOff x="-328671" y="2547473"/>
                <a:chExt cx="6673909" cy="205209"/>
              </a:xfrm>
            </p:grpSpPr>
            <p:cxnSp>
              <p:nvCxnSpPr>
                <p:cNvPr id="16" name="直線コネクタ 15"/>
                <p:cNvCxnSpPr/>
                <p:nvPr/>
              </p:nvCxnSpPr>
              <p:spPr>
                <a:xfrm>
                  <a:off x="-328671" y="2650078"/>
                  <a:ext cx="6673909" cy="0"/>
                </a:xfrm>
                <a:prstGeom prst="line">
                  <a:avLst/>
                </a:prstGeom>
                <a:ln w="63500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4"/>
                <p:cNvSpPr>
                  <a:spLocks noChangeArrowheads="1"/>
                </p:cNvSpPr>
                <p:nvPr/>
              </p:nvSpPr>
              <p:spPr bwMode="auto">
                <a:xfrm>
                  <a:off x="-161337" y="2547475"/>
                  <a:ext cx="511894" cy="20520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353235" y="2547473"/>
                  <a:ext cx="511894" cy="20520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" name="Rectangle 6"/>
                <p:cNvSpPr>
                  <a:spLocks noChangeArrowheads="1"/>
                </p:cNvSpPr>
                <p:nvPr/>
              </p:nvSpPr>
              <p:spPr bwMode="auto">
                <a:xfrm>
                  <a:off x="867806" y="2547473"/>
                  <a:ext cx="922314" cy="205207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" name="Rectangle 7"/>
                <p:cNvSpPr>
                  <a:spLocks noChangeArrowheads="1"/>
                </p:cNvSpPr>
                <p:nvPr/>
              </p:nvSpPr>
              <p:spPr bwMode="auto">
                <a:xfrm>
                  <a:off x="1792797" y="2547473"/>
                  <a:ext cx="707342" cy="20520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" name="Rectangle 8"/>
                <p:cNvSpPr>
                  <a:spLocks noChangeArrowheads="1"/>
                </p:cNvSpPr>
                <p:nvPr/>
              </p:nvSpPr>
              <p:spPr bwMode="auto">
                <a:xfrm>
                  <a:off x="2502817" y="2547473"/>
                  <a:ext cx="276964" cy="20520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3062103" y="2547473"/>
                  <a:ext cx="981497" cy="20520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" name="Rectangle 10"/>
                <p:cNvSpPr>
                  <a:spLocks noChangeArrowheads="1"/>
                </p:cNvSpPr>
                <p:nvPr/>
              </p:nvSpPr>
              <p:spPr bwMode="auto">
                <a:xfrm>
                  <a:off x="4046278" y="2547473"/>
                  <a:ext cx="192150" cy="20284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4" name="Rectangle 11"/>
                <p:cNvSpPr>
                  <a:spLocks noChangeArrowheads="1"/>
                </p:cNvSpPr>
                <p:nvPr/>
              </p:nvSpPr>
              <p:spPr bwMode="auto">
                <a:xfrm>
                  <a:off x="4520743" y="2547473"/>
                  <a:ext cx="1538471" cy="20520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2782459" y="2547473"/>
                  <a:ext cx="276964" cy="20520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6" name="Rectangle 8"/>
                <p:cNvSpPr>
                  <a:spLocks noChangeArrowheads="1"/>
                </p:cNvSpPr>
                <p:nvPr/>
              </p:nvSpPr>
              <p:spPr bwMode="auto">
                <a:xfrm>
                  <a:off x="4241106" y="2547473"/>
                  <a:ext cx="276964" cy="20520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8" name="テキスト ボックス 7"/>
              <p:cNvSpPr txBox="1"/>
              <p:nvPr/>
            </p:nvSpPr>
            <p:spPr>
              <a:xfrm>
                <a:off x="1540894" y="940505"/>
                <a:ext cx="408015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  <a:endParaRPr kumimoji="1" lang="ja-JP" altLang="en-US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743291" y="940505"/>
                <a:ext cx="620282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prM</a:t>
                </a:r>
                <a:endParaRPr kumimoji="1" lang="ja-JP" altLang="en-US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2290597" y="940505"/>
                <a:ext cx="396303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  <a:endParaRPr kumimoji="1" lang="ja-JP" altLang="en-US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2545622" y="940505"/>
                <a:ext cx="667650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NS1</a:t>
                </a:r>
                <a:endParaRPr kumimoji="1" lang="ja-JP" altLang="en-US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2961292" y="940505"/>
                <a:ext cx="821253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2A 2B</a:t>
                </a:r>
                <a:endParaRPr kumimoji="1" lang="ja-JP" altLang="en-US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3654581" y="940505"/>
                <a:ext cx="372775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3</a:t>
                </a:r>
                <a:endParaRPr kumimoji="1" lang="ja-JP" altLang="en-US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4728027" y="940505"/>
                <a:ext cx="372775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5</a:t>
                </a:r>
                <a:endParaRPr kumimoji="1" lang="ja-JP" altLang="en-US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3850459" y="940505"/>
                <a:ext cx="821253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4A 4B</a:t>
                </a:r>
                <a:endParaRPr kumimoji="1" lang="ja-JP" altLang="en-US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7" name="テキスト ボックス 66"/>
            <p:cNvSpPr txBox="1"/>
            <p:nvPr/>
          </p:nvSpPr>
          <p:spPr>
            <a:xfrm>
              <a:off x="771405" y="1745989"/>
              <a:ext cx="12706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err="1" smtClean="0">
                  <a:latin typeface="Arial"/>
                  <a:cs typeface="Arial"/>
                </a:rPr>
                <a:t>pWNrep-DsRed</a:t>
              </a:r>
              <a:endParaRPr kumimoji="1" lang="en-US" altLang="ja-JP" sz="1200" dirty="0" smtClean="0">
                <a:latin typeface="Arial"/>
                <a:cs typeface="Arial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77816" y="2500591"/>
              <a:ext cx="1664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err="1" smtClean="0">
                  <a:latin typeface="Arial"/>
                  <a:cs typeface="Arial"/>
                </a:rPr>
                <a:t>pCMV-WNrep-DsRed</a:t>
              </a:r>
              <a:endParaRPr kumimoji="1" lang="en-US" altLang="ja-JP" sz="1200" dirty="0" smtClean="0">
                <a:latin typeface="Arial"/>
                <a:cs typeface="Arial"/>
              </a:endParaRPr>
            </a:p>
            <a:p>
              <a:r>
                <a:rPr lang="en-US" altLang="ja-JP" sz="1200" dirty="0" smtClean="0">
                  <a:latin typeface="Arial"/>
                  <a:cs typeface="Arial"/>
                </a:rPr>
                <a:t>(DNA-based replicon)</a:t>
              </a:r>
              <a:endParaRPr kumimoji="1" lang="en-US" altLang="ja-JP" sz="1200" dirty="0" smtClean="0">
                <a:latin typeface="Arial"/>
                <a:cs typeface="Arial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899520" y="1036909"/>
              <a:ext cx="11425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WNV genome</a:t>
              </a:r>
            </a:p>
          </p:txBody>
        </p:sp>
        <p:grpSp>
          <p:nvGrpSpPr>
            <p:cNvPr id="160" name="図形グループ 159"/>
            <p:cNvGrpSpPr/>
            <p:nvPr/>
          </p:nvGrpSpPr>
          <p:grpSpPr>
            <a:xfrm>
              <a:off x="1890924" y="2094767"/>
              <a:ext cx="3808103" cy="833707"/>
              <a:chOff x="1370333" y="2481887"/>
              <a:chExt cx="5252765" cy="1149985"/>
            </a:xfrm>
          </p:grpSpPr>
          <p:sp>
            <p:nvSpPr>
              <p:cNvPr id="159" name="角丸四角形 158"/>
              <p:cNvSpPr/>
              <p:nvPr/>
            </p:nvSpPr>
            <p:spPr bwMode="auto">
              <a:xfrm>
                <a:off x="1652129" y="3183091"/>
                <a:ext cx="4689677" cy="448781"/>
              </a:xfrm>
              <a:prstGeom prst="round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ja-JP" altLang="en-US">
                  <a:latin typeface="Arial"/>
                  <a:cs typeface="Arial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1370333" y="2481887"/>
                <a:ext cx="1104104" cy="636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CMV</a:t>
                </a:r>
              </a:p>
              <a:p>
                <a:r>
                  <a:rPr lang="en-US" altLang="ja-JP" sz="1200" dirty="0" smtClean="0">
                    <a:latin typeface="Arial"/>
                    <a:cs typeface="Arial"/>
                  </a:rPr>
                  <a:t>promoter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4988323" y="2497274"/>
                <a:ext cx="1634775" cy="636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kumimoji="1" lang="en-US" altLang="ja-JP" sz="1200" dirty="0" smtClean="0">
                    <a:latin typeface="Arial"/>
                    <a:cs typeface="Arial"/>
                  </a:rPr>
                  <a:t>HDV ribozyme</a:t>
                </a:r>
              </a:p>
              <a:p>
                <a:pPr algn="r"/>
                <a:r>
                  <a:rPr kumimoji="1" lang="en-US" altLang="ja-JP" sz="1200" dirty="0" err="1" smtClean="0">
                    <a:latin typeface="Arial"/>
                    <a:cs typeface="Arial"/>
                  </a:rPr>
                  <a:t>polyA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64" name="Rectangle 6"/>
              <p:cNvSpPr>
                <a:spLocks noChangeArrowheads="1"/>
              </p:cNvSpPr>
              <p:nvPr/>
            </p:nvSpPr>
            <p:spPr bwMode="auto">
              <a:xfrm>
                <a:off x="6083051" y="3121881"/>
                <a:ext cx="98924" cy="124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5" name="Rectangle 6"/>
              <p:cNvSpPr>
                <a:spLocks noChangeArrowheads="1"/>
              </p:cNvSpPr>
              <p:nvPr/>
            </p:nvSpPr>
            <p:spPr bwMode="auto">
              <a:xfrm>
                <a:off x="6186338" y="3121881"/>
                <a:ext cx="98924" cy="124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2237791" y="3123318"/>
                <a:ext cx="86906" cy="1245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2324698" y="3123318"/>
                <a:ext cx="998419" cy="124525"/>
              </a:xfrm>
              <a:prstGeom prst="rect">
                <a:avLst/>
              </a:prstGeom>
              <a:pattFill prst="dkUpDiag">
                <a:fgClr>
                  <a:srgbClr val="FF0000"/>
                </a:fgClr>
                <a:bgClr>
                  <a:prstClr val="white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3208817" y="3123318"/>
                <a:ext cx="98925" cy="1245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3309368" y="3123318"/>
                <a:ext cx="429256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3740247" y="3123318"/>
                <a:ext cx="168077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4079651" y="3123318"/>
                <a:ext cx="595626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4676902" y="3123318"/>
                <a:ext cx="116607" cy="1230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4964835" y="3123318"/>
                <a:ext cx="933627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0" name="Rectangle 8"/>
              <p:cNvSpPr>
                <a:spLocks noChangeArrowheads="1"/>
              </p:cNvSpPr>
              <p:nvPr/>
            </p:nvSpPr>
            <p:spPr bwMode="auto">
              <a:xfrm>
                <a:off x="3909949" y="3123318"/>
                <a:ext cx="168077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1" name="Rectangle 8"/>
              <p:cNvSpPr>
                <a:spLocks noChangeArrowheads="1"/>
              </p:cNvSpPr>
              <p:nvPr/>
            </p:nvSpPr>
            <p:spPr bwMode="auto">
              <a:xfrm>
                <a:off x="4795135" y="3123318"/>
                <a:ext cx="168077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2" name="右矢印 101"/>
              <p:cNvSpPr/>
              <p:nvPr/>
            </p:nvSpPr>
            <p:spPr>
              <a:xfrm>
                <a:off x="1706817" y="3028264"/>
                <a:ext cx="429427" cy="312560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161" name="図形グループ 160"/>
            <p:cNvGrpSpPr/>
            <p:nvPr/>
          </p:nvGrpSpPr>
          <p:grpSpPr>
            <a:xfrm>
              <a:off x="1890924" y="1241860"/>
              <a:ext cx="3808103" cy="830936"/>
              <a:chOff x="1370333" y="1409868"/>
              <a:chExt cx="5252765" cy="1146163"/>
            </a:xfrm>
          </p:grpSpPr>
          <p:sp>
            <p:nvSpPr>
              <p:cNvPr id="158" name="角丸四角形 157"/>
              <p:cNvSpPr/>
              <p:nvPr/>
            </p:nvSpPr>
            <p:spPr bwMode="auto">
              <a:xfrm>
                <a:off x="1655560" y="2107248"/>
                <a:ext cx="4689677" cy="448783"/>
              </a:xfrm>
              <a:prstGeom prst="round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ja-JP" altLang="en-US">
                  <a:latin typeface="Arial"/>
                  <a:cs typeface="Arial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2237790" y="2040620"/>
                <a:ext cx="86905" cy="1245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3" name="Rectangle 5"/>
              <p:cNvSpPr>
                <a:spLocks noChangeArrowheads="1"/>
              </p:cNvSpPr>
              <p:nvPr/>
            </p:nvSpPr>
            <p:spPr bwMode="auto">
              <a:xfrm>
                <a:off x="2324699" y="2040620"/>
                <a:ext cx="998419" cy="124525"/>
              </a:xfrm>
              <a:prstGeom prst="rect">
                <a:avLst/>
              </a:prstGeom>
              <a:pattFill prst="dkUpDiag">
                <a:fgClr>
                  <a:srgbClr val="FF0000"/>
                </a:fgClr>
                <a:bgClr>
                  <a:prstClr val="white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4" name="Rectangle 6"/>
              <p:cNvSpPr>
                <a:spLocks noChangeArrowheads="1"/>
              </p:cNvSpPr>
              <p:nvPr/>
            </p:nvSpPr>
            <p:spPr bwMode="auto">
              <a:xfrm>
                <a:off x="3208818" y="2040620"/>
                <a:ext cx="98925" cy="1245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3309366" y="2040620"/>
                <a:ext cx="429256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6" name="Rectangle 8"/>
              <p:cNvSpPr>
                <a:spLocks noChangeArrowheads="1"/>
              </p:cNvSpPr>
              <p:nvPr/>
            </p:nvSpPr>
            <p:spPr bwMode="auto">
              <a:xfrm>
                <a:off x="3740247" y="2040620"/>
                <a:ext cx="168077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4079651" y="2040620"/>
                <a:ext cx="595626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8" name="Rectangle 10"/>
              <p:cNvSpPr>
                <a:spLocks noChangeArrowheads="1"/>
              </p:cNvSpPr>
              <p:nvPr/>
            </p:nvSpPr>
            <p:spPr bwMode="auto">
              <a:xfrm>
                <a:off x="4676902" y="2040620"/>
                <a:ext cx="116607" cy="1230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4964835" y="2040620"/>
                <a:ext cx="933629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0" name="Rectangle 8"/>
              <p:cNvSpPr>
                <a:spLocks noChangeArrowheads="1"/>
              </p:cNvSpPr>
              <p:nvPr/>
            </p:nvSpPr>
            <p:spPr bwMode="auto">
              <a:xfrm>
                <a:off x="3909949" y="2040620"/>
                <a:ext cx="168077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1" name="Rectangle 8"/>
              <p:cNvSpPr>
                <a:spLocks noChangeArrowheads="1"/>
              </p:cNvSpPr>
              <p:nvPr/>
            </p:nvSpPr>
            <p:spPr bwMode="auto">
              <a:xfrm>
                <a:off x="4795135" y="2040620"/>
                <a:ext cx="168077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43" name="右矢印 42"/>
              <p:cNvSpPr/>
              <p:nvPr/>
            </p:nvSpPr>
            <p:spPr>
              <a:xfrm>
                <a:off x="1716986" y="1946604"/>
                <a:ext cx="429427" cy="312559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kumimoji="1" lang="ja-JP" altLang="en-US">
                  <a:latin typeface="Arial"/>
                  <a:cs typeface="Arial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1370333" y="1409868"/>
                <a:ext cx="1104104" cy="636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SP6</a:t>
                </a:r>
              </a:p>
              <a:p>
                <a:r>
                  <a:rPr lang="en-US" altLang="ja-JP" sz="1200" dirty="0" smtClean="0">
                    <a:latin typeface="Arial"/>
                    <a:cs typeface="Arial"/>
                  </a:rPr>
                  <a:t>promoter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5542417" y="1538873"/>
                <a:ext cx="1080681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err="1" smtClean="0">
                    <a:latin typeface="Arial"/>
                    <a:cs typeface="Arial"/>
                  </a:rPr>
                  <a:t>XbaI</a:t>
                </a:r>
                <a:r>
                  <a:rPr kumimoji="1" lang="en-US" altLang="ja-JP" sz="1200" dirty="0" smtClean="0">
                    <a:latin typeface="Arial"/>
                    <a:cs typeface="Arial"/>
                  </a:rPr>
                  <a:t> site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2102606" y="2163710"/>
                <a:ext cx="608882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189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2945313" y="2163710"/>
                <a:ext cx="726935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2380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2314123" y="1711067"/>
                <a:ext cx="903549" cy="382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err="1" smtClean="0">
                    <a:latin typeface="Arial"/>
                    <a:cs typeface="Arial"/>
                  </a:rPr>
                  <a:t>DsRed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103" name="二等辺三角形 102"/>
              <p:cNvSpPr/>
              <p:nvPr/>
            </p:nvSpPr>
            <p:spPr>
              <a:xfrm rot="10800000">
                <a:off x="6012761" y="1869800"/>
                <a:ext cx="138112" cy="1778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ja-JP" altLang="en-US">
                  <a:latin typeface="Arial"/>
                  <a:cs typeface="Arial"/>
                </a:endParaRPr>
              </a:p>
            </p:txBody>
          </p:sp>
        </p:grpSp>
        <p:sp>
          <p:nvSpPr>
            <p:cNvPr id="82" name="テキスト ボックス 133"/>
            <p:cNvSpPr txBox="1">
              <a:spLocks noChangeArrowheads="1"/>
            </p:cNvSpPr>
            <p:nvPr/>
          </p:nvSpPr>
          <p:spPr bwMode="auto">
            <a:xfrm>
              <a:off x="377816" y="3358070"/>
              <a:ext cx="1659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pCXSN-NY99CME or</a:t>
              </a:r>
            </a:p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pCXSN-Eg101CME</a:t>
              </a:r>
              <a:endParaRPr lang="ja-JP" altLang="en-US" sz="1200" dirty="0" smtClean="0">
                <a:latin typeface="Arial"/>
                <a:cs typeface="Arial"/>
              </a:endParaRPr>
            </a:p>
          </p:txBody>
        </p:sp>
        <p:grpSp>
          <p:nvGrpSpPr>
            <p:cNvPr id="49" name="図形グループ 48"/>
            <p:cNvGrpSpPr/>
            <p:nvPr/>
          </p:nvGrpSpPr>
          <p:grpSpPr>
            <a:xfrm>
              <a:off x="2403403" y="3425263"/>
              <a:ext cx="1121150" cy="370668"/>
              <a:chOff x="2362617" y="3678866"/>
              <a:chExt cx="1121150" cy="370668"/>
            </a:xfrm>
          </p:grpSpPr>
          <p:sp>
            <p:nvSpPr>
              <p:cNvPr id="69" name="角丸四角形 68"/>
              <p:cNvSpPr/>
              <p:nvPr/>
            </p:nvSpPr>
            <p:spPr bwMode="auto">
              <a:xfrm>
                <a:off x="2362617" y="3724026"/>
                <a:ext cx="1121150" cy="325508"/>
              </a:xfrm>
              <a:prstGeom prst="round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ja-JP" altLang="en-US">
                  <a:latin typeface="Arial"/>
                  <a:cs typeface="Arial"/>
                </a:endParaRPr>
              </a:p>
            </p:txBody>
          </p:sp>
          <p:grpSp>
            <p:nvGrpSpPr>
              <p:cNvPr id="117" name="図形グループ 116"/>
              <p:cNvGrpSpPr/>
              <p:nvPr/>
            </p:nvGrpSpPr>
            <p:grpSpPr>
              <a:xfrm>
                <a:off x="2483340" y="3678866"/>
                <a:ext cx="858957" cy="90320"/>
                <a:chOff x="2656654" y="5197572"/>
                <a:chExt cx="1184251" cy="124525"/>
              </a:xfrm>
            </p:grpSpPr>
            <p:sp>
              <p:nvSpPr>
                <p:cNvPr id="114" name="Rectangle 4"/>
                <p:cNvSpPr>
                  <a:spLocks noChangeArrowheads="1"/>
                </p:cNvSpPr>
                <p:nvPr/>
              </p:nvSpPr>
              <p:spPr bwMode="auto">
                <a:xfrm>
                  <a:off x="2656654" y="5197572"/>
                  <a:ext cx="310645" cy="12452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" name="Rectangle 5"/>
                <p:cNvSpPr>
                  <a:spLocks noChangeArrowheads="1"/>
                </p:cNvSpPr>
                <p:nvPr/>
              </p:nvSpPr>
              <p:spPr bwMode="auto">
                <a:xfrm>
                  <a:off x="2968924" y="5197572"/>
                  <a:ext cx="310645" cy="124525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6" name="Rectangle 6"/>
                <p:cNvSpPr>
                  <a:spLocks noChangeArrowheads="1"/>
                </p:cNvSpPr>
                <p:nvPr/>
              </p:nvSpPr>
              <p:spPr bwMode="auto">
                <a:xfrm>
                  <a:off x="3281195" y="5197572"/>
                  <a:ext cx="559710" cy="124525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144" name="テキスト ボックス 133"/>
            <p:cNvSpPr txBox="1">
              <a:spLocks noChangeArrowheads="1"/>
            </p:cNvSpPr>
            <p:nvPr/>
          </p:nvSpPr>
          <p:spPr bwMode="auto">
            <a:xfrm>
              <a:off x="3432406" y="2953787"/>
              <a:ext cx="10486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Homologous</a:t>
              </a:r>
            </a:p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sequences</a:t>
              </a:r>
              <a:endParaRPr lang="ja-JP" altLang="en-US" sz="1200" dirty="0" smtClean="0">
                <a:latin typeface="Arial"/>
                <a:cs typeface="Arial"/>
              </a:endParaRPr>
            </a:p>
          </p:txBody>
        </p:sp>
        <p:cxnSp>
          <p:nvCxnSpPr>
            <p:cNvPr id="166" name="直線コネクタ 165"/>
            <p:cNvCxnSpPr/>
            <p:nvPr/>
          </p:nvCxnSpPr>
          <p:spPr>
            <a:xfrm>
              <a:off x="2519805" y="2644579"/>
              <a:ext cx="5176" cy="811671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/>
            <p:cNvCxnSpPr/>
            <p:nvPr/>
          </p:nvCxnSpPr>
          <p:spPr>
            <a:xfrm>
              <a:off x="3296668" y="2654300"/>
              <a:ext cx="87907" cy="765951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>
              <a:off x="3319159" y="3425263"/>
              <a:ext cx="0" cy="88577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コネクタ 172"/>
            <p:cNvCxnSpPr/>
            <p:nvPr/>
          </p:nvCxnSpPr>
          <p:spPr>
            <a:xfrm flipH="1">
              <a:off x="2583552" y="2608862"/>
              <a:ext cx="224" cy="905863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コネクタ 173"/>
            <p:cNvCxnSpPr/>
            <p:nvPr/>
          </p:nvCxnSpPr>
          <p:spPr>
            <a:xfrm>
              <a:off x="3226818" y="2657475"/>
              <a:ext cx="87907" cy="765951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テキスト ボックス 193"/>
            <p:cNvSpPr txBox="1"/>
            <p:nvPr/>
          </p:nvSpPr>
          <p:spPr>
            <a:xfrm>
              <a:off x="2510584" y="3173164"/>
              <a:ext cx="295799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C</a:t>
              </a:r>
              <a:endParaRPr kumimoji="1" lang="ja-JP" alt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2657316" y="3173164"/>
              <a:ext cx="449687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prM</a:t>
              </a:r>
              <a:endParaRPr kumimoji="1" lang="ja-JP" alt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96" name="テキスト ボックス 195"/>
            <p:cNvSpPr txBox="1"/>
            <p:nvPr/>
          </p:nvSpPr>
          <p:spPr>
            <a:xfrm>
              <a:off x="3054097" y="3173164"/>
              <a:ext cx="28730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solidFill>
                    <a:srgbClr val="000000"/>
                  </a:solidFill>
                  <a:latin typeface="Arial"/>
                  <a:cs typeface="Arial"/>
                </a:rPr>
                <a:t>E</a:t>
              </a:r>
              <a:endParaRPr kumimoji="1" lang="ja-JP" alt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1" name="図形グループ 90"/>
          <p:cNvGrpSpPr/>
          <p:nvPr/>
        </p:nvGrpSpPr>
        <p:grpSpPr>
          <a:xfrm>
            <a:off x="200520" y="5989026"/>
            <a:ext cx="6427411" cy="2906543"/>
            <a:chOff x="200520" y="5872905"/>
            <a:chExt cx="6427411" cy="2906543"/>
          </a:xfrm>
        </p:grpSpPr>
        <p:sp>
          <p:nvSpPr>
            <p:cNvPr id="86" name="右矢印 85"/>
            <p:cNvSpPr/>
            <p:nvPr/>
          </p:nvSpPr>
          <p:spPr>
            <a:xfrm rot="5400000">
              <a:off x="2342034" y="6908262"/>
              <a:ext cx="303853" cy="207169"/>
            </a:xfrm>
            <a:prstGeom prst="right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cs typeface="Arial"/>
              </a:endParaRPr>
            </a:p>
          </p:txBody>
        </p:sp>
        <p:sp>
          <p:nvSpPr>
            <p:cNvPr id="89" name="テキスト ボックス 133"/>
            <p:cNvSpPr txBox="1">
              <a:spLocks noChangeArrowheads="1"/>
            </p:cNvSpPr>
            <p:nvPr/>
          </p:nvSpPr>
          <p:spPr bwMode="auto">
            <a:xfrm>
              <a:off x="868533" y="6732211"/>
              <a:ext cx="1433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PCR or </a:t>
              </a:r>
            </a:p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restriction enzyme</a:t>
              </a:r>
              <a:endParaRPr lang="ja-JP" altLang="en-US" sz="1200" dirty="0" smtClean="0">
                <a:latin typeface="Arial"/>
                <a:cs typeface="Arial"/>
              </a:endParaRPr>
            </a:p>
          </p:txBody>
        </p:sp>
        <p:sp>
          <p:nvSpPr>
            <p:cNvPr id="113" name="テキスト ボックス 133"/>
            <p:cNvSpPr txBox="1">
              <a:spLocks noChangeArrowheads="1"/>
            </p:cNvSpPr>
            <p:nvPr/>
          </p:nvSpPr>
          <p:spPr bwMode="auto">
            <a:xfrm>
              <a:off x="452217" y="7180508"/>
              <a:ext cx="1407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DNA fragment for </a:t>
              </a:r>
            </a:p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structural proteins</a:t>
              </a:r>
              <a:endParaRPr lang="ja-JP" altLang="en-US" sz="1200" dirty="0" smtClean="0">
                <a:latin typeface="Arial"/>
                <a:cs typeface="Arial"/>
              </a:endParaRPr>
            </a:p>
          </p:txBody>
        </p:sp>
        <p:grpSp>
          <p:nvGrpSpPr>
            <p:cNvPr id="163" name="図形グループ 162"/>
            <p:cNvGrpSpPr/>
            <p:nvPr/>
          </p:nvGrpSpPr>
          <p:grpSpPr>
            <a:xfrm>
              <a:off x="3226429" y="7001981"/>
              <a:ext cx="3401502" cy="440328"/>
              <a:chOff x="2614260" y="7245829"/>
              <a:chExt cx="4689677" cy="607084"/>
            </a:xfrm>
          </p:grpSpPr>
          <p:sp>
            <p:nvSpPr>
              <p:cNvPr id="162" name="角丸四角形 161"/>
              <p:cNvSpPr/>
              <p:nvPr/>
            </p:nvSpPr>
            <p:spPr bwMode="auto">
              <a:xfrm>
                <a:off x="2614260" y="7404131"/>
                <a:ext cx="4689677" cy="448782"/>
              </a:xfrm>
              <a:prstGeom prst="round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Arial"/>
                  <a:cs typeface="Arial"/>
                </a:endParaRPr>
              </a:p>
            </p:txBody>
          </p:sp>
          <p:sp>
            <p:nvSpPr>
              <p:cNvPr id="131" name="Rectangle 6"/>
              <p:cNvSpPr>
                <a:spLocks noChangeArrowheads="1"/>
              </p:cNvSpPr>
              <p:nvPr/>
            </p:nvSpPr>
            <p:spPr bwMode="auto">
              <a:xfrm>
                <a:off x="7056861" y="7339445"/>
                <a:ext cx="98924" cy="124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2" name="Rectangle 6"/>
              <p:cNvSpPr>
                <a:spLocks noChangeArrowheads="1"/>
              </p:cNvSpPr>
              <p:nvPr/>
            </p:nvSpPr>
            <p:spPr bwMode="auto">
              <a:xfrm>
                <a:off x="7160147" y="7339445"/>
                <a:ext cx="98924" cy="1245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4" name="Rectangle 4"/>
              <p:cNvSpPr>
                <a:spLocks noChangeArrowheads="1"/>
              </p:cNvSpPr>
              <p:nvPr/>
            </p:nvSpPr>
            <p:spPr bwMode="auto">
              <a:xfrm>
                <a:off x="3211600" y="7340883"/>
                <a:ext cx="86906" cy="1245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5" name="Rectangle 5"/>
              <p:cNvSpPr>
                <a:spLocks noChangeArrowheads="1"/>
              </p:cNvSpPr>
              <p:nvPr/>
            </p:nvSpPr>
            <p:spPr bwMode="auto">
              <a:xfrm>
                <a:off x="3298507" y="7340883"/>
                <a:ext cx="998419" cy="124525"/>
              </a:xfrm>
              <a:prstGeom prst="rect">
                <a:avLst/>
              </a:prstGeom>
              <a:pattFill prst="dkUpDiag">
                <a:fgClr>
                  <a:srgbClr val="FF0000"/>
                </a:fgClr>
                <a:bgClr>
                  <a:prstClr val="white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6" name="Rectangle 6"/>
              <p:cNvSpPr>
                <a:spLocks noChangeArrowheads="1"/>
              </p:cNvSpPr>
              <p:nvPr/>
            </p:nvSpPr>
            <p:spPr bwMode="auto">
              <a:xfrm>
                <a:off x="4182626" y="7340883"/>
                <a:ext cx="98925" cy="1245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7" name="Rectangle 7"/>
              <p:cNvSpPr>
                <a:spLocks noChangeArrowheads="1"/>
              </p:cNvSpPr>
              <p:nvPr/>
            </p:nvSpPr>
            <p:spPr bwMode="auto">
              <a:xfrm>
                <a:off x="4283176" y="7340883"/>
                <a:ext cx="429255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8" name="Rectangle 8"/>
              <p:cNvSpPr>
                <a:spLocks noChangeArrowheads="1"/>
              </p:cNvSpPr>
              <p:nvPr/>
            </p:nvSpPr>
            <p:spPr bwMode="auto">
              <a:xfrm>
                <a:off x="4714056" y="7340883"/>
                <a:ext cx="168077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9" name="Rectangle 9"/>
              <p:cNvSpPr>
                <a:spLocks noChangeArrowheads="1"/>
              </p:cNvSpPr>
              <p:nvPr/>
            </p:nvSpPr>
            <p:spPr bwMode="auto">
              <a:xfrm>
                <a:off x="5053460" y="7340883"/>
                <a:ext cx="595626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0" name="Rectangle 10"/>
              <p:cNvSpPr>
                <a:spLocks noChangeArrowheads="1"/>
              </p:cNvSpPr>
              <p:nvPr/>
            </p:nvSpPr>
            <p:spPr bwMode="auto">
              <a:xfrm>
                <a:off x="5650711" y="7340883"/>
                <a:ext cx="116607" cy="1230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1" name="Rectangle 11"/>
              <p:cNvSpPr>
                <a:spLocks noChangeArrowheads="1"/>
              </p:cNvSpPr>
              <p:nvPr/>
            </p:nvSpPr>
            <p:spPr bwMode="auto">
              <a:xfrm>
                <a:off x="5938643" y="7340883"/>
                <a:ext cx="933628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2" name="Rectangle 8"/>
              <p:cNvSpPr>
                <a:spLocks noChangeArrowheads="1"/>
              </p:cNvSpPr>
              <p:nvPr/>
            </p:nvSpPr>
            <p:spPr bwMode="auto">
              <a:xfrm>
                <a:off x="4883758" y="7340883"/>
                <a:ext cx="168077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43" name="Rectangle 8"/>
              <p:cNvSpPr>
                <a:spLocks noChangeArrowheads="1"/>
              </p:cNvSpPr>
              <p:nvPr/>
            </p:nvSpPr>
            <p:spPr bwMode="auto">
              <a:xfrm>
                <a:off x="5768944" y="7340883"/>
                <a:ext cx="168077" cy="12452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0" name="右矢印 129"/>
              <p:cNvSpPr/>
              <p:nvPr/>
            </p:nvSpPr>
            <p:spPr>
              <a:xfrm>
                <a:off x="2680626" y="7245829"/>
                <a:ext cx="429427" cy="312560"/>
              </a:xfrm>
              <a:prstGeom prst="rightArrow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Arial"/>
                  <a:cs typeface="Arial"/>
                </a:endParaRPr>
              </a:p>
            </p:txBody>
          </p:sp>
        </p:grpSp>
        <p:grpSp>
          <p:nvGrpSpPr>
            <p:cNvPr id="121" name="図形グループ 120"/>
            <p:cNvGrpSpPr/>
            <p:nvPr/>
          </p:nvGrpSpPr>
          <p:grpSpPr>
            <a:xfrm>
              <a:off x="2072619" y="7352406"/>
              <a:ext cx="858957" cy="90320"/>
              <a:chOff x="2656654" y="5197572"/>
              <a:chExt cx="1184251" cy="124525"/>
            </a:xfrm>
          </p:grpSpPr>
          <p:sp>
            <p:nvSpPr>
              <p:cNvPr id="122" name="Rectangle 4"/>
              <p:cNvSpPr>
                <a:spLocks noChangeArrowheads="1"/>
              </p:cNvSpPr>
              <p:nvPr/>
            </p:nvSpPr>
            <p:spPr bwMode="auto">
              <a:xfrm>
                <a:off x="2656654" y="5197572"/>
                <a:ext cx="310645" cy="1245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Rectangle 5"/>
              <p:cNvSpPr>
                <a:spLocks noChangeArrowheads="1"/>
              </p:cNvSpPr>
              <p:nvPr/>
            </p:nvSpPr>
            <p:spPr bwMode="auto">
              <a:xfrm>
                <a:off x="2968924" y="5197572"/>
                <a:ext cx="310645" cy="124525"/>
              </a:xfrm>
              <a:prstGeom prst="rect">
                <a:avLst/>
              </a:prstGeom>
              <a:solidFill>
                <a:srgbClr val="7F7F7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4" name="Rectangle 6"/>
              <p:cNvSpPr>
                <a:spLocks noChangeArrowheads="1"/>
              </p:cNvSpPr>
              <p:nvPr/>
            </p:nvSpPr>
            <p:spPr bwMode="auto">
              <a:xfrm>
                <a:off x="3281195" y="5197572"/>
                <a:ext cx="559710" cy="124525"/>
              </a:xfrm>
              <a:prstGeom prst="rect">
                <a:avLst/>
              </a:prstGeom>
              <a:solidFill>
                <a:srgbClr val="7F7F7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 sz="3000" kern="12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6" name="テキスト ボックス 155"/>
            <p:cNvSpPr txBox="1"/>
            <p:nvPr/>
          </p:nvSpPr>
          <p:spPr>
            <a:xfrm>
              <a:off x="4100102" y="7163773"/>
              <a:ext cx="16553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err="1" smtClean="0">
                  <a:latin typeface="Arial"/>
                  <a:cs typeface="Arial"/>
                </a:rPr>
                <a:t>pCMV-WNrep-DsRed</a:t>
              </a:r>
              <a:endParaRPr kumimoji="1" lang="en-US" altLang="ja-JP" sz="1200" dirty="0" smtClean="0">
                <a:latin typeface="Arial"/>
                <a:cs typeface="Arial"/>
              </a:endParaRPr>
            </a:p>
          </p:txBody>
        </p:sp>
        <p:cxnSp>
          <p:nvCxnSpPr>
            <p:cNvPr id="5" name="直線矢印コネクタ 4"/>
            <p:cNvCxnSpPr/>
            <p:nvPr/>
          </p:nvCxnSpPr>
          <p:spPr>
            <a:xfrm>
              <a:off x="2528308" y="7593267"/>
              <a:ext cx="216708" cy="2807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矢印コネクタ 124"/>
            <p:cNvCxnSpPr/>
            <p:nvPr/>
          </p:nvCxnSpPr>
          <p:spPr>
            <a:xfrm flipH="1">
              <a:off x="3127664" y="7593267"/>
              <a:ext cx="505262" cy="2659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テキスト ボックス 133"/>
            <p:cNvSpPr txBox="1">
              <a:spLocks noChangeArrowheads="1"/>
            </p:cNvSpPr>
            <p:nvPr/>
          </p:nvSpPr>
          <p:spPr bwMode="auto">
            <a:xfrm>
              <a:off x="2517321" y="8030982"/>
              <a:ext cx="8832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293T cells</a:t>
              </a:r>
              <a:endParaRPr lang="ja-JP" altLang="en-US" sz="1200" dirty="0" smtClean="0">
                <a:latin typeface="Arial"/>
                <a:cs typeface="Arial"/>
              </a:endParaRPr>
            </a:p>
          </p:txBody>
        </p:sp>
        <p:sp>
          <p:nvSpPr>
            <p:cNvPr id="150" name="右矢印 149"/>
            <p:cNvSpPr/>
            <p:nvPr/>
          </p:nvSpPr>
          <p:spPr>
            <a:xfrm>
              <a:off x="3714341" y="8086498"/>
              <a:ext cx="474958" cy="208115"/>
            </a:xfrm>
            <a:prstGeom prst="rightArrow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/>
                <a:cs typeface="Arial"/>
              </a:endParaRPr>
            </a:p>
          </p:txBody>
        </p:sp>
        <p:sp>
          <p:nvSpPr>
            <p:cNvPr id="152" name="テキスト ボックス 133"/>
            <p:cNvSpPr txBox="1">
              <a:spLocks noChangeArrowheads="1"/>
            </p:cNvSpPr>
            <p:nvPr/>
          </p:nvSpPr>
          <p:spPr bwMode="auto">
            <a:xfrm>
              <a:off x="3393026" y="8317783"/>
              <a:ext cx="11512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ja-JP" sz="1200" dirty="0">
                  <a:latin typeface="Arial"/>
                  <a:cs typeface="Arial"/>
                </a:rPr>
                <a:t>H</a:t>
              </a:r>
              <a:r>
                <a:rPr lang="en-US" altLang="ja-JP" sz="1200" dirty="0" smtClean="0">
                  <a:latin typeface="Arial"/>
                  <a:cs typeface="Arial"/>
                </a:rPr>
                <a:t>omologous</a:t>
              </a:r>
            </a:p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recombination</a:t>
              </a:r>
              <a:endParaRPr lang="ja-JP" altLang="en-US" sz="1200" dirty="0" smtClean="0">
                <a:latin typeface="Arial"/>
                <a:cs typeface="Arial"/>
              </a:endParaRPr>
            </a:p>
          </p:txBody>
        </p:sp>
        <p:sp>
          <p:nvSpPr>
            <p:cNvPr id="155" name="テキスト ボックス 133"/>
            <p:cNvSpPr txBox="1">
              <a:spLocks noChangeArrowheads="1"/>
            </p:cNvSpPr>
            <p:nvPr/>
          </p:nvSpPr>
          <p:spPr bwMode="auto">
            <a:xfrm>
              <a:off x="4544303" y="8030982"/>
              <a:ext cx="12490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Infectious WNV</a:t>
              </a:r>
              <a:endParaRPr lang="ja-JP" altLang="en-US" sz="1200" dirty="0" smtClean="0">
                <a:latin typeface="Arial"/>
                <a:cs typeface="Arial"/>
              </a:endParaRPr>
            </a:p>
          </p:txBody>
        </p:sp>
        <p:grpSp>
          <p:nvGrpSpPr>
            <p:cNvPr id="177" name="図形グループ 176"/>
            <p:cNvGrpSpPr/>
            <p:nvPr/>
          </p:nvGrpSpPr>
          <p:grpSpPr>
            <a:xfrm>
              <a:off x="1625960" y="5872905"/>
              <a:ext cx="1705499" cy="805834"/>
              <a:chOff x="3720738" y="4517091"/>
              <a:chExt cx="2351385" cy="1111014"/>
            </a:xfrm>
          </p:grpSpPr>
          <p:sp>
            <p:nvSpPr>
              <p:cNvPr id="178" name="角丸四角形 177"/>
              <p:cNvSpPr/>
              <p:nvPr/>
            </p:nvSpPr>
            <p:spPr bwMode="auto">
              <a:xfrm>
                <a:off x="4157291" y="5179323"/>
                <a:ext cx="1545738" cy="448782"/>
              </a:xfrm>
              <a:prstGeom prst="round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ja-JP" altLang="en-US">
                  <a:latin typeface="Arial"/>
                  <a:cs typeface="Arial"/>
                </a:endParaRPr>
              </a:p>
            </p:txBody>
          </p:sp>
          <p:cxnSp>
            <p:nvCxnSpPr>
              <p:cNvPr id="179" name="直線コネクタ 178"/>
              <p:cNvCxnSpPr/>
              <p:nvPr/>
            </p:nvCxnSpPr>
            <p:spPr>
              <a:xfrm>
                <a:off x="4312537" y="5319272"/>
                <a:ext cx="28575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/>
              <p:cNvCxnSpPr/>
              <p:nvPr/>
            </p:nvCxnSpPr>
            <p:spPr>
              <a:xfrm flipH="1">
                <a:off x="5200684" y="5319272"/>
                <a:ext cx="282574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二等辺三角形 180"/>
              <p:cNvSpPr/>
              <p:nvPr/>
            </p:nvSpPr>
            <p:spPr>
              <a:xfrm rot="10800000">
                <a:off x="4197141" y="4899156"/>
                <a:ext cx="136525" cy="1778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ja-JP" altLang="en-US">
                  <a:latin typeface="Arial"/>
                  <a:cs typeface="Arial"/>
                </a:endParaRPr>
              </a:p>
            </p:txBody>
          </p:sp>
          <p:sp>
            <p:nvSpPr>
              <p:cNvPr id="182" name="二等辺三角形 181"/>
              <p:cNvSpPr/>
              <p:nvPr/>
            </p:nvSpPr>
            <p:spPr>
              <a:xfrm rot="10800000">
                <a:off x="5483260" y="4899156"/>
                <a:ext cx="138112" cy="1778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ja-JP" altLang="en-US">
                  <a:latin typeface="Arial"/>
                  <a:cs typeface="Arial"/>
                </a:endParaRPr>
              </a:p>
            </p:txBody>
          </p:sp>
          <p:sp>
            <p:nvSpPr>
              <p:cNvPr id="183" name="テキスト ボックス 87"/>
              <p:cNvSpPr txBox="1">
                <a:spLocks noChangeArrowheads="1"/>
              </p:cNvSpPr>
              <p:nvPr/>
            </p:nvSpPr>
            <p:spPr bwMode="auto">
              <a:xfrm>
                <a:off x="4418901" y="5239828"/>
                <a:ext cx="961858" cy="381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dirty="0" smtClean="0">
                    <a:latin typeface="Arial"/>
                    <a:cs typeface="Arial"/>
                  </a:rPr>
                  <a:t>primers</a:t>
                </a:r>
                <a:endParaRPr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184" name="テキスト ボックス 87"/>
              <p:cNvSpPr txBox="1">
                <a:spLocks noChangeArrowheads="1"/>
              </p:cNvSpPr>
              <p:nvPr/>
            </p:nvSpPr>
            <p:spPr bwMode="auto">
              <a:xfrm>
                <a:off x="3720738" y="4517091"/>
                <a:ext cx="1080167" cy="381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altLang="ja-JP" sz="1200" dirty="0" err="1" smtClean="0">
                    <a:latin typeface="Arial"/>
                    <a:cs typeface="Arial"/>
                  </a:rPr>
                  <a:t>XhoI</a:t>
                </a:r>
                <a:r>
                  <a:rPr lang="en-US" altLang="ja-JP" sz="1200" dirty="0" smtClean="0">
                    <a:latin typeface="Arial"/>
                    <a:cs typeface="Arial"/>
                  </a:rPr>
                  <a:t> site</a:t>
                </a:r>
                <a:endParaRPr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185" name="テキスト ボックス 87"/>
              <p:cNvSpPr txBox="1">
                <a:spLocks noChangeArrowheads="1"/>
              </p:cNvSpPr>
              <p:nvPr/>
            </p:nvSpPr>
            <p:spPr bwMode="auto">
              <a:xfrm>
                <a:off x="5039301" y="4517091"/>
                <a:ext cx="1032822" cy="381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11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altLang="ja-JP" sz="1200" dirty="0" err="1" smtClean="0">
                    <a:latin typeface="Arial"/>
                    <a:cs typeface="Arial"/>
                  </a:rPr>
                  <a:t>NotI</a:t>
                </a:r>
                <a:r>
                  <a:rPr lang="en-US" altLang="ja-JP" sz="1200" dirty="0" smtClean="0">
                    <a:latin typeface="Arial"/>
                    <a:cs typeface="Arial"/>
                  </a:rPr>
                  <a:t> site</a:t>
                </a:r>
                <a:endParaRPr lang="ja-JP" altLang="en-US" sz="1200" dirty="0">
                  <a:latin typeface="Arial"/>
                  <a:cs typeface="Arial"/>
                </a:endParaRPr>
              </a:p>
            </p:txBody>
          </p:sp>
          <p:grpSp>
            <p:nvGrpSpPr>
              <p:cNvPr id="186" name="図形グループ 185"/>
              <p:cNvGrpSpPr/>
              <p:nvPr/>
            </p:nvGrpSpPr>
            <p:grpSpPr>
              <a:xfrm>
                <a:off x="4323733" y="5117060"/>
                <a:ext cx="1184251" cy="124525"/>
                <a:chOff x="2656654" y="5197572"/>
                <a:chExt cx="1184251" cy="124525"/>
              </a:xfrm>
            </p:grpSpPr>
            <p:sp>
              <p:nvSpPr>
                <p:cNvPr id="190" name="Rectangle 4"/>
                <p:cNvSpPr>
                  <a:spLocks noChangeArrowheads="1"/>
                </p:cNvSpPr>
                <p:nvPr/>
              </p:nvSpPr>
              <p:spPr bwMode="auto">
                <a:xfrm>
                  <a:off x="2656654" y="5197572"/>
                  <a:ext cx="310645" cy="12452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" name="Rectangle 5"/>
                <p:cNvSpPr>
                  <a:spLocks noChangeArrowheads="1"/>
                </p:cNvSpPr>
                <p:nvPr/>
              </p:nvSpPr>
              <p:spPr bwMode="auto">
                <a:xfrm>
                  <a:off x="2968924" y="5197572"/>
                  <a:ext cx="310645" cy="124525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" name="Rectangle 6"/>
                <p:cNvSpPr>
                  <a:spLocks noChangeArrowheads="1"/>
                </p:cNvSpPr>
                <p:nvPr/>
              </p:nvSpPr>
              <p:spPr bwMode="auto">
                <a:xfrm>
                  <a:off x="3281195" y="5197572"/>
                  <a:ext cx="559710" cy="124525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 sz="3000" kern="12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87" name="テキスト ボックス 186"/>
              <p:cNvSpPr txBox="1"/>
              <p:nvPr/>
            </p:nvSpPr>
            <p:spPr>
              <a:xfrm>
                <a:off x="4310689" y="4770019"/>
                <a:ext cx="407820" cy="381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C</a:t>
                </a:r>
                <a:endParaRPr kumimoji="1" lang="ja-JP" altLang="en-US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8" name="テキスト ボックス 187"/>
              <p:cNvSpPr txBox="1"/>
              <p:nvPr/>
            </p:nvSpPr>
            <p:spPr>
              <a:xfrm>
                <a:off x="4513137" y="4770019"/>
                <a:ext cx="619987" cy="381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prM</a:t>
                </a:r>
                <a:endParaRPr kumimoji="1" lang="ja-JP" altLang="en-US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9" name="テキスト ボックス 188"/>
              <p:cNvSpPr txBox="1"/>
              <p:nvPr/>
            </p:nvSpPr>
            <p:spPr>
              <a:xfrm>
                <a:off x="5060390" y="4770019"/>
                <a:ext cx="396114" cy="381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  <a:endParaRPr kumimoji="1" lang="ja-JP" altLang="en-US" sz="12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3" name="テキスト ボックス 133"/>
            <p:cNvSpPr txBox="1">
              <a:spLocks noChangeArrowheads="1"/>
            </p:cNvSpPr>
            <p:nvPr/>
          </p:nvSpPr>
          <p:spPr bwMode="auto">
            <a:xfrm>
              <a:off x="200520" y="6254111"/>
              <a:ext cx="1659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pCXSN-NY99CME or</a:t>
              </a:r>
            </a:p>
            <a:p>
              <a:pPr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pCXSN-Eg101CME</a:t>
              </a:r>
              <a:endParaRPr lang="ja-JP" altLang="en-US" sz="1200" dirty="0" smtClean="0">
                <a:latin typeface="Arial"/>
                <a:cs typeface="Arial"/>
              </a:endParaRPr>
            </a:p>
          </p:txBody>
        </p:sp>
        <p:sp>
          <p:nvSpPr>
            <p:cNvPr id="197" name="テキスト ボックス 133"/>
            <p:cNvSpPr txBox="1">
              <a:spLocks noChangeArrowheads="1"/>
            </p:cNvSpPr>
            <p:nvPr/>
          </p:nvSpPr>
          <p:spPr bwMode="auto">
            <a:xfrm>
              <a:off x="2549901" y="7458435"/>
              <a:ext cx="102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altLang="ja-JP" sz="1200" dirty="0">
                  <a:latin typeface="Arial"/>
                  <a:cs typeface="Arial"/>
                </a:rPr>
                <a:t>T</a:t>
              </a:r>
              <a:r>
                <a:rPr lang="en-US" altLang="ja-JP" sz="1200" dirty="0" smtClean="0">
                  <a:latin typeface="Arial"/>
                  <a:cs typeface="Arial"/>
                </a:rPr>
                <a:t>ransfection</a:t>
              </a:r>
              <a:endParaRPr lang="ja-JP" altLang="en-US" sz="1200" dirty="0" smtClean="0">
                <a:latin typeface="Arial"/>
                <a:cs typeface="Arial"/>
              </a:endParaRPr>
            </a:p>
          </p:txBody>
        </p:sp>
      </p:grpSp>
      <p:grpSp>
        <p:nvGrpSpPr>
          <p:cNvPr id="6" name="図形グループ 5"/>
          <p:cNvGrpSpPr/>
          <p:nvPr/>
        </p:nvGrpSpPr>
        <p:grpSpPr>
          <a:xfrm>
            <a:off x="441411" y="4191981"/>
            <a:ext cx="2785407" cy="1544234"/>
            <a:chOff x="787307" y="3914982"/>
            <a:chExt cx="2785407" cy="1544234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307" y="4199216"/>
              <a:ext cx="1259998" cy="1259998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5016" y="4199216"/>
              <a:ext cx="1260000" cy="1260000"/>
            </a:xfrm>
            <a:prstGeom prst="rect">
              <a:avLst/>
            </a:prstGeom>
          </p:spPr>
        </p:pic>
        <p:sp>
          <p:nvSpPr>
            <p:cNvPr id="145" name="テキスト ボックス 133"/>
            <p:cNvSpPr txBox="1">
              <a:spLocks noChangeArrowheads="1"/>
            </p:cNvSpPr>
            <p:nvPr/>
          </p:nvSpPr>
          <p:spPr bwMode="auto">
            <a:xfrm>
              <a:off x="1139025" y="3914982"/>
              <a:ext cx="5565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sz="1200" dirty="0" smtClean="0">
                  <a:latin typeface="Arial"/>
                  <a:cs typeface="Arial"/>
                </a:rPr>
                <a:t>Mock</a:t>
              </a:r>
              <a:endParaRPr lang="ja-JP" altLang="en-US" sz="1200" dirty="0" smtClean="0">
                <a:latin typeface="Arial"/>
                <a:cs typeface="Arial"/>
              </a:endParaRPr>
            </a:p>
          </p:txBody>
        </p:sp>
        <p:sp>
          <p:nvSpPr>
            <p:cNvPr id="146" name="テキスト ボックス 133"/>
            <p:cNvSpPr txBox="1">
              <a:spLocks noChangeArrowheads="1"/>
            </p:cNvSpPr>
            <p:nvPr/>
          </p:nvSpPr>
          <p:spPr bwMode="auto">
            <a:xfrm>
              <a:off x="1917318" y="3914982"/>
              <a:ext cx="16553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sz="1200" dirty="0" err="1" smtClean="0">
                  <a:latin typeface="Arial"/>
                  <a:cs typeface="Arial"/>
                </a:rPr>
                <a:t>pCMV-WNrep-DsRed</a:t>
              </a:r>
              <a:endParaRPr lang="ja-JP" altLang="en-US" sz="1200" dirty="0" smtClean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1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0" y="0"/>
            <a:ext cx="98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Arial"/>
                <a:cs typeface="Arial"/>
              </a:rPr>
              <a:t>Fig. 2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 rot="16200000">
            <a:off x="-62932" y="1919989"/>
            <a:ext cx="706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>
                <a:latin typeface="Arial"/>
                <a:cs typeface="Arial"/>
              </a:rPr>
              <a:t>P</a:t>
            </a:r>
            <a:r>
              <a:rPr kumimoji="1" lang="en-US" altLang="ja-JP" sz="1200" dirty="0" err="1" smtClean="0">
                <a:latin typeface="Arial"/>
                <a:cs typeface="Arial"/>
              </a:rPr>
              <a:t>fu</a:t>
            </a:r>
            <a:r>
              <a:rPr kumimoji="1" lang="en-US" altLang="ja-JP" sz="1200" dirty="0" smtClean="0">
                <a:latin typeface="Arial"/>
                <a:cs typeface="Arial"/>
              </a:rPr>
              <a:t> / ml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87215" y="2758970"/>
            <a:ext cx="466650" cy="2366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N. D.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139" y="3581842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B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139" y="704191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A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139" y="6845626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C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graphicFrame>
        <p:nvGraphicFramePr>
          <p:cNvPr id="56" name="グラフ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4519"/>
              </p:ext>
            </p:extLst>
          </p:nvPr>
        </p:nvGraphicFramePr>
        <p:xfrm>
          <a:off x="410974" y="962839"/>
          <a:ext cx="2550129" cy="263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テキスト ボックス 48"/>
          <p:cNvSpPr txBox="1"/>
          <p:nvPr/>
        </p:nvSpPr>
        <p:spPr>
          <a:xfrm>
            <a:off x="3492955" y="3581842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E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492955" y="704191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D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3644795" y="934512"/>
            <a:ext cx="2699235" cy="2565400"/>
            <a:chOff x="3145940" y="3707574"/>
            <a:chExt cx="2699235" cy="2565400"/>
          </a:xfrm>
        </p:grpSpPr>
        <p:sp>
          <p:nvSpPr>
            <p:cNvPr id="69" name="テキスト ボックス 68"/>
            <p:cNvSpPr txBox="1"/>
            <p:nvPr/>
          </p:nvSpPr>
          <p:spPr>
            <a:xfrm rot="16200000">
              <a:off x="2931293" y="4623378"/>
              <a:ext cx="7062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Arial"/>
                  <a:cs typeface="Arial"/>
                </a:rPr>
                <a:t>P</a:t>
              </a:r>
              <a:r>
                <a:rPr kumimoji="1" lang="en-US" altLang="ja-JP" sz="1200" dirty="0" err="1" smtClean="0">
                  <a:latin typeface="Arial"/>
                  <a:cs typeface="Arial"/>
                </a:rPr>
                <a:t>fu</a:t>
              </a:r>
              <a:r>
                <a:rPr kumimoji="1" lang="en-US" altLang="ja-JP" sz="1200" dirty="0" smtClean="0">
                  <a:latin typeface="Arial"/>
                  <a:cs typeface="Arial"/>
                </a:rPr>
                <a:t> / ml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4135310" y="5522799"/>
              <a:ext cx="530328" cy="268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N. D.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graphicFrame>
          <p:nvGraphicFramePr>
            <p:cNvPr id="71" name="グラフ 7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60393545"/>
                </p:ext>
              </p:extLst>
            </p:nvPr>
          </p:nvGraphicFramePr>
          <p:xfrm>
            <a:off x="3438379" y="3707574"/>
            <a:ext cx="2406796" cy="256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8" name="図形グループ 7"/>
          <p:cNvGrpSpPr/>
          <p:nvPr/>
        </p:nvGrpSpPr>
        <p:grpSpPr>
          <a:xfrm>
            <a:off x="307324" y="6888572"/>
            <a:ext cx="2550392" cy="2185485"/>
            <a:chOff x="2205370" y="6845626"/>
            <a:chExt cx="2550392" cy="2185485"/>
          </a:xfrm>
        </p:grpSpPr>
        <p:sp>
          <p:nvSpPr>
            <p:cNvPr id="12" name="テキスト ボックス 11"/>
            <p:cNvSpPr txBox="1"/>
            <p:nvPr/>
          </p:nvSpPr>
          <p:spPr>
            <a:xfrm rot="16200000">
              <a:off x="2556021" y="7560936"/>
              <a:ext cx="663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Marker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16200000">
              <a:off x="3087744" y="7359859"/>
              <a:ext cx="10656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PCR product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16200000">
              <a:off x="3791057" y="7267526"/>
              <a:ext cx="1065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PCR</a:t>
              </a:r>
              <a:r>
                <a:rPr lang="en-US" altLang="ja-JP" sz="1200" dirty="0">
                  <a:latin typeface="Arial"/>
                  <a:cs typeface="Arial"/>
                </a:rPr>
                <a:t> </a:t>
              </a:r>
              <a:r>
                <a:rPr lang="en-US" altLang="ja-JP" sz="1200" dirty="0" smtClean="0">
                  <a:latin typeface="Arial"/>
                  <a:cs typeface="Arial"/>
                </a:rPr>
                <a:t>product</a:t>
              </a:r>
            </a:p>
            <a:p>
              <a:r>
                <a:rPr lang="en-US" altLang="ja-JP" sz="1200" dirty="0" smtClean="0">
                  <a:latin typeface="Arial"/>
                  <a:cs typeface="Arial"/>
                </a:rPr>
                <a:t>+ Replicon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14" name="二等辺三角形 13"/>
            <p:cNvSpPr/>
            <p:nvPr/>
          </p:nvSpPr>
          <p:spPr>
            <a:xfrm rot="16200000">
              <a:off x="4645560" y="8118911"/>
              <a:ext cx="106467" cy="113937"/>
            </a:xfrm>
            <a:prstGeom prst="triangl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205370" y="8539764"/>
              <a:ext cx="527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>
                  <a:latin typeface="Arial"/>
                  <a:cs typeface="Arial"/>
                </a:rPr>
                <a:t>1</a:t>
              </a:r>
              <a:r>
                <a:rPr kumimoji="1" lang="en-US" altLang="ja-JP" sz="1200" dirty="0" smtClean="0">
                  <a:latin typeface="Arial"/>
                  <a:cs typeface="Arial"/>
                </a:rPr>
                <a:t>000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205370" y="7940417"/>
              <a:ext cx="527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3000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205370" y="8122646"/>
              <a:ext cx="527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2000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205370" y="8314019"/>
              <a:ext cx="5270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1500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266262" y="8754112"/>
              <a:ext cx="4583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(</a:t>
              </a:r>
              <a:r>
                <a:rPr kumimoji="1" lang="en-US" altLang="ja-JP" sz="1200" dirty="0" err="1" smtClean="0">
                  <a:latin typeface="Arial"/>
                  <a:cs typeface="Arial"/>
                </a:rPr>
                <a:t>bp</a:t>
              </a:r>
              <a:r>
                <a:rPr kumimoji="1" lang="en-US" altLang="ja-JP" sz="1200" dirty="0" smtClean="0">
                  <a:latin typeface="Arial"/>
                  <a:cs typeface="Arial"/>
                </a:rPr>
                <a:t>)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pic>
          <p:nvPicPr>
            <p:cNvPr id="6" name="図 5" descr="160929 cropped.t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893" y="8023251"/>
              <a:ext cx="1819804" cy="71209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 rot="16200000">
              <a:off x="3545502" y="7500936"/>
              <a:ext cx="783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Replicon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 rot="16200000">
              <a:off x="2649464" y="7299897"/>
              <a:ext cx="1185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Arial"/>
                  <a:cs typeface="Arial"/>
                </a:rPr>
                <a:t>Parental NY99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345901" y="3772482"/>
            <a:ext cx="2919183" cy="2950342"/>
            <a:chOff x="345901" y="3772482"/>
            <a:chExt cx="2919183" cy="2950342"/>
          </a:xfrm>
        </p:grpSpPr>
        <p:grpSp>
          <p:nvGrpSpPr>
            <p:cNvPr id="45" name="図形グループ 44"/>
            <p:cNvGrpSpPr/>
            <p:nvPr/>
          </p:nvGrpSpPr>
          <p:grpSpPr>
            <a:xfrm>
              <a:off x="345901" y="5640531"/>
              <a:ext cx="1440000" cy="1082293"/>
              <a:chOff x="349495" y="1492640"/>
              <a:chExt cx="1440000" cy="1082293"/>
            </a:xfrm>
          </p:grpSpPr>
          <p:pic>
            <p:nvPicPr>
              <p:cNvPr id="83" name="図 8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495" y="1492640"/>
                <a:ext cx="1440000" cy="1082293"/>
              </a:xfrm>
              <a:prstGeom prst="rect">
                <a:avLst/>
              </a:prstGeom>
            </p:spPr>
          </p:pic>
          <p:cxnSp>
            <p:nvCxnSpPr>
              <p:cNvPr id="84" name="直線コネクタ 83"/>
              <p:cNvCxnSpPr/>
              <p:nvPr/>
            </p:nvCxnSpPr>
            <p:spPr>
              <a:xfrm flipH="1">
                <a:off x="1421064" y="2508250"/>
                <a:ext cx="316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図形グループ 45"/>
            <p:cNvGrpSpPr/>
            <p:nvPr/>
          </p:nvGrpSpPr>
          <p:grpSpPr>
            <a:xfrm>
              <a:off x="345901" y="4234146"/>
              <a:ext cx="1440000" cy="1082293"/>
              <a:chOff x="349495" y="410347"/>
              <a:chExt cx="1440000" cy="1082293"/>
            </a:xfrm>
          </p:grpSpPr>
          <p:pic>
            <p:nvPicPr>
              <p:cNvPr id="81" name="図 8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495" y="410347"/>
                <a:ext cx="1440000" cy="1082293"/>
              </a:xfrm>
              <a:prstGeom prst="rect">
                <a:avLst/>
              </a:prstGeom>
            </p:spPr>
          </p:pic>
          <p:cxnSp>
            <p:nvCxnSpPr>
              <p:cNvPr id="82" name="直線コネクタ 81"/>
              <p:cNvCxnSpPr/>
              <p:nvPr/>
            </p:nvCxnSpPr>
            <p:spPr>
              <a:xfrm flipH="1">
                <a:off x="1415064" y="1417386"/>
                <a:ext cx="316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図形グループ 50"/>
            <p:cNvGrpSpPr/>
            <p:nvPr/>
          </p:nvGrpSpPr>
          <p:grpSpPr>
            <a:xfrm>
              <a:off x="1825084" y="5636719"/>
              <a:ext cx="1440000" cy="1082293"/>
              <a:chOff x="1789495" y="1492640"/>
              <a:chExt cx="1440000" cy="1082293"/>
            </a:xfrm>
          </p:grpSpPr>
          <p:pic>
            <p:nvPicPr>
              <p:cNvPr id="66" name="図 6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9495" y="1492640"/>
                <a:ext cx="1440000" cy="1082293"/>
              </a:xfrm>
              <a:prstGeom prst="rect">
                <a:avLst/>
              </a:prstGeom>
            </p:spPr>
          </p:pic>
          <p:cxnSp>
            <p:nvCxnSpPr>
              <p:cNvPr id="67" name="直線コネクタ 66"/>
              <p:cNvCxnSpPr/>
              <p:nvPr/>
            </p:nvCxnSpPr>
            <p:spPr>
              <a:xfrm flipH="1">
                <a:off x="2856829" y="2508250"/>
                <a:ext cx="316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図形グループ 51"/>
            <p:cNvGrpSpPr/>
            <p:nvPr/>
          </p:nvGrpSpPr>
          <p:grpSpPr>
            <a:xfrm>
              <a:off x="1825084" y="4237955"/>
              <a:ext cx="1440000" cy="1082293"/>
              <a:chOff x="1789495" y="410347"/>
              <a:chExt cx="1440000" cy="1082293"/>
            </a:xfrm>
          </p:grpSpPr>
          <p:pic>
            <p:nvPicPr>
              <p:cNvPr id="64" name="図 6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89495" y="410347"/>
                <a:ext cx="1440000" cy="1082293"/>
              </a:xfrm>
              <a:prstGeom prst="rect">
                <a:avLst/>
              </a:prstGeom>
            </p:spPr>
          </p:pic>
          <p:cxnSp>
            <p:nvCxnSpPr>
              <p:cNvPr id="65" name="直線コネクタ 64"/>
              <p:cNvCxnSpPr/>
              <p:nvPr/>
            </p:nvCxnSpPr>
            <p:spPr>
              <a:xfrm flipH="1">
                <a:off x="2850829" y="1417386"/>
                <a:ext cx="316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テキスト ボックス 54"/>
            <p:cNvSpPr txBox="1"/>
            <p:nvPr/>
          </p:nvSpPr>
          <p:spPr>
            <a:xfrm>
              <a:off x="533093" y="5359721"/>
              <a:ext cx="10656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PCR product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005283" y="3772482"/>
              <a:ext cx="1065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PCR</a:t>
              </a:r>
              <a:r>
                <a:rPr lang="en-US" altLang="ja-JP" sz="1200" dirty="0">
                  <a:latin typeface="Arial"/>
                  <a:cs typeface="Arial"/>
                </a:rPr>
                <a:t> </a:t>
              </a:r>
              <a:r>
                <a:rPr lang="en-US" altLang="ja-JP" sz="1200" dirty="0" smtClean="0">
                  <a:latin typeface="Arial"/>
                  <a:cs typeface="Arial"/>
                </a:rPr>
                <a:t>product</a:t>
              </a:r>
              <a:endParaRPr kumimoji="1" lang="en-US" altLang="ja-JP" sz="1200" dirty="0" smtClean="0">
                <a:latin typeface="Arial"/>
                <a:cs typeface="Arial"/>
              </a:endParaRPr>
            </a:p>
            <a:p>
              <a:pPr algn="ctr"/>
              <a:r>
                <a:rPr lang="en-US" altLang="ja-JP" sz="1200" dirty="0" smtClean="0">
                  <a:latin typeface="Arial"/>
                  <a:cs typeface="Arial"/>
                </a:rPr>
                <a:t>+ Replicon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473131" y="3957148"/>
              <a:ext cx="11855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Parental NY99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2144599" y="5359721"/>
              <a:ext cx="783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 smtClean="0">
                  <a:latin typeface="Arial"/>
                  <a:cs typeface="Arial"/>
                </a:rPr>
                <a:t>Replicon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</p:grpSp>
      <p:grpSp>
        <p:nvGrpSpPr>
          <p:cNvPr id="85" name="図形グループ 84"/>
          <p:cNvGrpSpPr/>
          <p:nvPr/>
        </p:nvGrpSpPr>
        <p:grpSpPr>
          <a:xfrm>
            <a:off x="3620552" y="3772481"/>
            <a:ext cx="2907310" cy="2946531"/>
            <a:chOff x="3620552" y="3772481"/>
            <a:chExt cx="2907310" cy="2946531"/>
          </a:xfrm>
        </p:grpSpPr>
        <p:grpSp>
          <p:nvGrpSpPr>
            <p:cNvPr id="86" name="図形グループ 85"/>
            <p:cNvGrpSpPr/>
            <p:nvPr/>
          </p:nvGrpSpPr>
          <p:grpSpPr>
            <a:xfrm>
              <a:off x="3620552" y="5359720"/>
              <a:ext cx="1440000" cy="1359292"/>
              <a:chOff x="3620552" y="5359720"/>
              <a:chExt cx="1440000" cy="1359292"/>
            </a:xfrm>
          </p:grpSpPr>
          <p:pic>
            <p:nvPicPr>
              <p:cNvPr id="100" name="図 9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20552" y="5636719"/>
                <a:ext cx="1440000" cy="1082293"/>
              </a:xfrm>
              <a:prstGeom prst="rect">
                <a:avLst/>
              </a:prstGeom>
            </p:spPr>
          </p:pic>
          <p:cxnSp>
            <p:nvCxnSpPr>
              <p:cNvPr id="101" name="直線コネクタ 100"/>
              <p:cNvCxnSpPr/>
              <p:nvPr/>
            </p:nvCxnSpPr>
            <p:spPr>
              <a:xfrm flipH="1">
                <a:off x="4647020" y="6625593"/>
                <a:ext cx="316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H="1">
                <a:off x="4641020" y="5534729"/>
                <a:ext cx="316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テキスト ボックス 102"/>
              <p:cNvSpPr txBox="1"/>
              <p:nvPr/>
            </p:nvSpPr>
            <p:spPr>
              <a:xfrm>
                <a:off x="3816002" y="5359720"/>
                <a:ext cx="10484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latin typeface="Arial"/>
                    <a:cs typeface="Arial"/>
                  </a:rPr>
                  <a:t>RE fragment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87" name="図形グループ 86"/>
            <p:cNvGrpSpPr/>
            <p:nvPr/>
          </p:nvGrpSpPr>
          <p:grpSpPr>
            <a:xfrm>
              <a:off x="5087862" y="5359720"/>
              <a:ext cx="1440000" cy="1359292"/>
              <a:chOff x="5087862" y="5359720"/>
              <a:chExt cx="1440000" cy="1359292"/>
            </a:xfrm>
          </p:grpSpPr>
          <p:pic>
            <p:nvPicPr>
              <p:cNvPr id="96" name="図 9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87862" y="5636719"/>
                <a:ext cx="1440000" cy="1082293"/>
              </a:xfrm>
              <a:prstGeom prst="rect">
                <a:avLst/>
              </a:prstGeom>
            </p:spPr>
          </p:pic>
          <p:cxnSp>
            <p:nvCxnSpPr>
              <p:cNvPr id="97" name="直線コネクタ 96"/>
              <p:cNvCxnSpPr/>
              <p:nvPr/>
            </p:nvCxnSpPr>
            <p:spPr>
              <a:xfrm flipH="1">
                <a:off x="6110095" y="6625593"/>
                <a:ext cx="316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 flipH="1">
                <a:off x="6104095" y="5534729"/>
                <a:ext cx="316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テキスト ボックス 98"/>
              <p:cNvSpPr txBox="1"/>
              <p:nvPr/>
            </p:nvSpPr>
            <p:spPr>
              <a:xfrm>
                <a:off x="5418938" y="5359720"/>
                <a:ext cx="7834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dirty="0" smtClean="0">
                    <a:latin typeface="Arial"/>
                    <a:cs typeface="Arial"/>
                  </a:rPr>
                  <a:t>Replicon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88" name="図形グループ 87"/>
            <p:cNvGrpSpPr/>
            <p:nvPr/>
          </p:nvGrpSpPr>
          <p:grpSpPr>
            <a:xfrm>
              <a:off x="3620552" y="3957147"/>
              <a:ext cx="1440000" cy="1359292"/>
              <a:chOff x="3620552" y="3957147"/>
              <a:chExt cx="1440000" cy="1359292"/>
            </a:xfrm>
          </p:grpSpPr>
          <p:pic>
            <p:nvPicPr>
              <p:cNvPr id="93" name="図 9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20552" y="4234146"/>
                <a:ext cx="1440000" cy="1082293"/>
              </a:xfrm>
              <a:prstGeom prst="rect">
                <a:avLst/>
              </a:prstGeom>
            </p:spPr>
          </p:pic>
          <p:sp>
            <p:nvSpPr>
              <p:cNvPr id="94" name="テキスト ボックス 93"/>
              <p:cNvSpPr txBox="1"/>
              <p:nvPr/>
            </p:nvSpPr>
            <p:spPr>
              <a:xfrm>
                <a:off x="3747470" y="3957147"/>
                <a:ext cx="1185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latin typeface="Arial"/>
                    <a:cs typeface="Arial"/>
                  </a:rPr>
                  <a:t>Parental NY99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cxnSp>
            <p:nvCxnSpPr>
              <p:cNvPr id="95" name="直線コネクタ 94"/>
              <p:cNvCxnSpPr/>
              <p:nvPr/>
            </p:nvCxnSpPr>
            <p:spPr>
              <a:xfrm flipH="1">
                <a:off x="4647020" y="5245198"/>
                <a:ext cx="316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図形グループ 88"/>
            <p:cNvGrpSpPr/>
            <p:nvPr/>
          </p:nvGrpSpPr>
          <p:grpSpPr>
            <a:xfrm>
              <a:off x="5087862" y="3772481"/>
              <a:ext cx="1440000" cy="1543958"/>
              <a:chOff x="5087862" y="3772481"/>
              <a:chExt cx="1440000" cy="1543958"/>
            </a:xfrm>
          </p:grpSpPr>
          <p:pic>
            <p:nvPicPr>
              <p:cNvPr id="90" name="図 8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87862" y="4234146"/>
                <a:ext cx="1440000" cy="1082293"/>
              </a:xfrm>
              <a:prstGeom prst="rect">
                <a:avLst/>
              </a:prstGeom>
            </p:spPr>
          </p:pic>
          <p:sp>
            <p:nvSpPr>
              <p:cNvPr id="91" name="テキスト ボックス 90"/>
              <p:cNvSpPr txBox="1"/>
              <p:nvPr/>
            </p:nvSpPr>
            <p:spPr>
              <a:xfrm>
                <a:off x="5288189" y="3772481"/>
                <a:ext cx="1048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latin typeface="Arial"/>
                    <a:cs typeface="Arial"/>
                  </a:rPr>
                  <a:t>RE fragment</a:t>
                </a:r>
              </a:p>
              <a:p>
                <a:pPr algn="ctr"/>
                <a:r>
                  <a:rPr lang="en-US" altLang="ja-JP" sz="1200" dirty="0" smtClean="0">
                    <a:latin typeface="Arial"/>
                    <a:cs typeface="Arial"/>
                  </a:rPr>
                  <a:t>+ Replicon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cxnSp>
            <p:nvCxnSpPr>
              <p:cNvPr id="92" name="直線コネクタ 91"/>
              <p:cNvCxnSpPr/>
              <p:nvPr/>
            </p:nvCxnSpPr>
            <p:spPr>
              <a:xfrm flipH="1">
                <a:off x="6110095" y="5245198"/>
                <a:ext cx="316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540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0"/>
            <a:ext cx="98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Arial"/>
                <a:cs typeface="Arial"/>
              </a:rPr>
              <a:t>Fig. 3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253960" y="709213"/>
            <a:ext cx="3366592" cy="2517352"/>
            <a:chOff x="253960" y="709213"/>
            <a:chExt cx="3366592" cy="2517352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1124680" y="2461165"/>
              <a:ext cx="84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full </a:t>
              </a:r>
              <a:r>
                <a:rPr lang="en-US" altLang="ja-JP" sz="1200" dirty="0" smtClean="0">
                  <a:latin typeface="Arial"/>
                  <a:cs typeface="Arial"/>
                </a:rPr>
                <a:t>length</a:t>
              </a:r>
            </a:p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(90)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858432" y="2461167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60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327229" y="2461166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30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806591" y="2461166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15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39313" y="1469919"/>
              <a:ext cx="7062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err="1">
                  <a:latin typeface="Arial"/>
                  <a:cs typeface="Arial"/>
                </a:rPr>
                <a:t>P</a:t>
              </a:r>
              <a:r>
                <a:rPr kumimoji="1" lang="en-US" altLang="ja-JP" sz="1200" dirty="0" err="1" smtClean="0">
                  <a:latin typeface="Arial"/>
                  <a:cs typeface="Arial"/>
                </a:rPr>
                <a:t>fu</a:t>
              </a:r>
              <a:r>
                <a:rPr kumimoji="1" lang="en-US" altLang="ja-JP" sz="1200" dirty="0" smtClean="0">
                  <a:latin typeface="Arial"/>
                  <a:cs typeface="Arial"/>
                </a:rPr>
                <a:t> / ml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graphicFrame>
          <p:nvGraphicFramePr>
            <p:cNvPr id="9" name="グラフ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8555909"/>
                </p:ext>
              </p:extLst>
            </p:nvPr>
          </p:nvGraphicFramePr>
          <p:xfrm>
            <a:off x="456324" y="709213"/>
            <a:ext cx="3164228" cy="19110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>
              <a:off x="1465394" y="1407826"/>
              <a:ext cx="5769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dirty="0" smtClean="0">
                  <a:latin typeface="Arial"/>
                  <a:cs typeface="Arial"/>
                </a:rPr>
                <a:t>4666.7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005283" y="1998905"/>
              <a:ext cx="5769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13</a:t>
              </a:r>
              <a:r>
                <a:rPr kumimoji="1" lang="en-US" altLang="ja-JP" sz="1000" dirty="0" smtClean="0">
                  <a:latin typeface="Arial"/>
                  <a:cs typeface="Arial"/>
                </a:rPr>
                <a:t>66.7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428729" y="2168235"/>
              <a:ext cx="5055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195.0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953385" y="2172808"/>
              <a:ext cx="3629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>
                  <a:latin typeface="Arial"/>
                  <a:cs typeface="Arial"/>
                </a:rPr>
                <a:t>5.0</a:t>
              </a:r>
              <a:endParaRPr kumimoji="1" lang="ja-JP" altLang="en-US" sz="1000" dirty="0">
                <a:latin typeface="Arial"/>
                <a:cs typeface="Arial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197021" y="2949566"/>
              <a:ext cx="21182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>
                  <a:latin typeface="Arial"/>
                  <a:cs typeface="Arial"/>
                </a:rPr>
                <a:t>L</a:t>
              </a:r>
              <a:r>
                <a:rPr kumimoji="1" lang="en-US" altLang="ja-JP" sz="1200" dirty="0" smtClean="0">
                  <a:latin typeface="Arial"/>
                  <a:cs typeface="Arial"/>
                </a:rPr>
                <a:t>ength of overlap nucleotide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1164784" y="2941068"/>
              <a:ext cx="219164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37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0"/>
            <a:ext cx="988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Arial"/>
                <a:cs typeface="Arial"/>
              </a:rPr>
              <a:t>Fig. 4</a:t>
            </a:r>
            <a:endParaRPr kumimoji="1" lang="ja-JP" altLang="en-US" sz="2400" b="1" dirty="0">
              <a:latin typeface="Arial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6074" y="2714190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B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30228" y="2714190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C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4081549" y="2824961"/>
            <a:ext cx="2732970" cy="2793538"/>
            <a:chOff x="1829829" y="4689592"/>
            <a:chExt cx="2732970" cy="2793538"/>
          </a:xfrm>
        </p:grpSpPr>
        <p:sp>
          <p:nvSpPr>
            <p:cNvPr id="38" name="テキスト ボックス 37"/>
            <p:cNvSpPr txBox="1"/>
            <p:nvPr/>
          </p:nvSpPr>
          <p:spPr>
            <a:xfrm rot="16200000">
              <a:off x="1589410" y="5360035"/>
              <a:ext cx="757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Parental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 rot="16200000">
              <a:off x="1422634" y="6798935"/>
              <a:ext cx="1091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dirty="0">
                  <a:latin typeface="Arial"/>
                  <a:cs typeface="Arial"/>
                </a:rPr>
                <a:t>R</a:t>
              </a:r>
              <a:r>
                <a:rPr kumimoji="1" lang="en-US" altLang="ja-JP" sz="1200" dirty="0" smtClean="0">
                  <a:latin typeface="Arial"/>
                  <a:cs typeface="Arial"/>
                </a:rPr>
                <a:t>ecombinant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2365735" y="4689592"/>
              <a:ext cx="569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NY99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544069" y="4689592"/>
              <a:ext cx="6296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Eg101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92778" y="4962919"/>
              <a:ext cx="1080000" cy="1080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06829" y="6396320"/>
              <a:ext cx="1080000" cy="1080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84076" y="4962919"/>
              <a:ext cx="1080000" cy="1080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84076" y="6396320"/>
              <a:ext cx="1080000" cy="1080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2224784" y="6119321"/>
              <a:ext cx="851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NY99-HR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154992" y="6119321"/>
              <a:ext cx="14078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NY99-CMEEg101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322338" y="2919163"/>
            <a:ext cx="3759064" cy="2985123"/>
            <a:chOff x="258875" y="919698"/>
            <a:chExt cx="3759064" cy="2985123"/>
          </a:xfrm>
        </p:grpSpPr>
        <p:sp>
          <p:nvSpPr>
            <p:cNvPr id="35" name="テキスト ボックス 34"/>
            <p:cNvSpPr txBox="1"/>
            <p:nvPr/>
          </p:nvSpPr>
          <p:spPr>
            <a:xfrm rot="16200000">
              <a:off x="-188132" y="1745703"/>
              <a:ext cx="11710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Arial"/>
                  <a:cs typeface="Arial"/>
                </a:rPr>
                <a:t>log</a:t>
              </a:r>
              <a:r>
                <a:rPr lang="en-US" altLang="ja-JP" sz="1200" baseline="-25000" dirty="0" smtClean="0">
                  <a:latin typeface="Arial"/>
                  <a:cs typeface="Arial"/>
                </a:rPr>
                <a:t>10</a:t>
              </a:r>
              <a:r>
                <a:rPr lang="en-US" altLang="ja-JP" sz="1200" dirty="0" smtClean="0">
                  <a:latin typeface="Arial"/>
                  <a:cs typeface="Arial"/>
                </a:rPr>
                <a:t> (</a:t>
              </a:r>
              <a:r>
                <a:rPr lang="en-US" altLang="ja-JP" sz="1200" dirty="0" err="1" smtClean="0">
                  <a:latin typeface="Arial"/>
                  <a:cs typeface="Arial"/>
                </a:rPr>
                <a:t>P</a:t>
              </a:r>
              <a:r>
                <a:rPr kumimoji="1" lang="en-US" altLang="ja-JP" sz="1200" dirty="0" err="1" smtClean="0">
                  <a:latin typeface="Arial"/>
                  <a:cs typeface="Arial"/>
                </a:rPr>
                <a:t>fu</a:t>
              </a:r>
              <a:r>
                <a:rPr kumimoji="1" lang="en-US" altLang="ja-JP" sz="1200" dirty="0" smtClean="0">
                  <a:latin typeface="Arial"/>
                  <a:cs typeface="Arial"/>
                </a:rPr>
                <a:t> / ml)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  <p:graphicFrame>
          <p:nvGraphicFramePr>
            <p:cNvPr id="18" name="グラフ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0026333"/>
                </p:ext>
              </p:extLst>
            </p:nvPr>
          </p:nvGraphicFramePr>
          <p:xfrm>
            <a:off x="463606" y="919698"/>
            <a:ext cx="3554333" cy="22596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pSp>
          <p:nvGrpSpPr>
            <p:cNvPr id="26" name="図形グループ 25"/>
            <p:cNvGrpSpPr/>
            <p:nvPr/>
          </p:nvGrpSpPr>
          <p:grpSpPr>
            <a:xfrm>
              <a:off x="745741" y="3333246"/>
              <a:ext cx="3184280" cy="571575"/>
              <a:chOff x="721774" y="4499543"/>
              <a:chExt cx="3184280" cy="571575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981421" y="4503324"/>
                <a:ext cx="11855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Parental NY99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2498247" y="4503324"/>
                <a:ext cx="12455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Parental Eg101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981421" y="4783351"/>
                <a:ext cx="8515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NY99-HR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2498247" y="4780323"/>
                <a:ext cx="14078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Arial"/>
                    <a:cs typeface="Arial"/>
                  </a:rPr>
                  <a:t>NY99-CMEEg101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grpSp>
            <p:nvGrpSpPr>
              <p:cNvPr id="14" name="図形グループ 13"/>
              <p:cNvGrpSpPr/>
              <p:nvPr/>
            </p:nvGrpSpPr>
            <p:grpSpPr>
              <a:xfrm>
                <a:off x="783621" y="4605825"/>
                <a:ext cx="252234" cy="71997"/>
                <a:chOff x="1053865" y="6782032"/>
                <a:chExt cx="252234" cy="71997"/>
              </a:xfrm>
            </p:grpSpPr>
            <p:cxnSp>
              <p:nvCxnSpPr>
                <p:cNvPr id="7" name="直線コネクタ 6"/>
                <p:cNvCxnSpPr/>
                <p:nvPr/>
              </p:nvCxnSpPr>
              <p:spPr>
                <a:xfrm>
                  <a:off x="1053865" y="6818030"/>
                  <a:ext cx="252234" cy="0"/>
                </a:xfrm>
                <a:prstGeom prst="line">
                  <a:avLst/>
                </a:prstGeom>
                <a:ln w="19050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正方形/長方形 7"/>
                <p:cNvSpPr>
                  <a:spLocks noChangeAspect="1"/>
                </p:cNvSpPr>
                <p:nvPr/>
              </p:nvSpPr>
              <p:spPr>
                <a:xfrm rot="18900000">
                  <a:off x="1143984" y="6782032"/>
                  <a:ext cx="71997" cy="71997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5" name="図形グループ 14"/>
              <p:cNvGrpSpPr/>
              <p:nvPr/>
            </p:nvGrpSpPr>
            <p:grpSpPr>
              <a:xfrm>
                <a:off x="2299202" y="4605824"/>
                <a:ext cx="252234" cy="71997"/>
                <a:chOff x="1206265" y="6936799"/>
                <a:chExt cx="252234" cy="71997"/>
              </a:xfrm>
            </p:grpSpPr>
            <p:cxnSp>
              <p:nvCxnSpPr>
                <p:cNvPr id="27" name="直線コネクタ 26"/>
                <p:cNvCxnSpPr/>
                <p:nvPr/>
              </p:nvCxnSpPr>
              <p:spPr>
                <a:xfrm>
                  <a:off x="1206265" y="6972797"/>
                  <a:ext cx="252234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正方形/長方形 27"/>
                <p:cNvSpPr>
                  <a:spLocks noChangeAspect="1"/>
                </p:cNvSpPr>
                <p:nvPr/>
              </p:nvSpPr>
              <p:spPr>
                <a:xfrm>
                  <a:off x="1296384" y="6936799"/>
                  <a:ext cx="71997" cy="71997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4" name="図形グループ 23"/>
              <p:cNvGrpSpPr/>
              <p:nvPr/>
            </p:nvGrpSpPr>
            <p:grpSpPr>
              <a:xfrm>
                <a:off x="2299202" y="4867852"/>
                <a:ext cx="252234" cy="107996"/>
                <a:chOff x="1524864" y="7229374"/>
                <a:chExt cx="252234" cy="107996"/>
              </a:xfrm>
            </p:grpSpPr>
            <p:cxnSp>
              <p:nvCxnSpPr>
                <p:cNvPr id="31" name="直線コネクタ 30"/>
                <p:cNvCxnSpPr/>
                <p:nvPr/>
              </p:nvCxnSpPr>
              <p:spPr>
                <a:xfrm>
                  <a:off x="1524864" y="7283372"/>
                  <a:ext cx="252234" cy="0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乗算記号 8"/>
                <p:cNvSpPr>
                  <a:spLocks noChangeAspect="1"/>
                </p:cNvSpPr>
                <p:nvPr/>
              </p:nvSpPr>
              <p:spPr>
                <a:xfrm>
                  <a:off x="1596983" y="7229374"/>
                  <a:ext cx="107996" cy="107996"/>
                </a:xfrm>
                <a:prstGeom prst="mathMultiply">
                  <a:avLst>
                    <a:gd name="adj1" fmla="val 0"/>
                  </a:avLst>
                </a:prstGeom>
                <a:ln>
                  <a:solidFill>
                    <a:srgbClr val="8064A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6" name="図形グループ 15"/>
              <p:cNvGrpSpPr/>
              <p:nvPr/>
            </p:nvGrpSpPr>
            <p:grpSpPr>
              <a:xfrm>
                <a:off x="783621" y="4885852"/>
                <a:ext cx="252234" cy="71996"/>
                <a:chOff x="1358665" y="7078426"/>
                <a:chExt cx="252234" cy="71996"/>
              </a:xfrm>
            </p:grpSpPr>
            <p:cxnSp>
              <p:nvCxnSpPr>
                <p:cNvPr id="29" name="直線コネクタ 28"/>
                <p:cNvCxnSpPr/>
                <p:nvPr/>
              </p:nvCxnSpPr>
              <p:spPr>
                <a:xfrm>
                  <a:off x="1358665" y="7114424"/>
                  <a:ext cx="252234" cy="0"/>
                </a:xfrm>
                <a:prstGeom prst="line">
                  <a:avLst/>
                </a:prstGeom>
                <a:ln w="190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二等辺三角形 9"/>
                <p:cNvSpPr>
                  <a:spLocks noChangeAspect="1"/>
                </p:cNvSpPr>
                <p:nvPr/>
              </p:nvSpPr>
              <p:spPr>
                <a:xfrm>
                  <a:off x="1443024" y="7078426"/>
                  <a:ext cx="83517" cy="71996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5" name="正方形/長方形 24"/>
              <p:cNvSpPr/>
              <p:nvPr/>
            </p:nvSpPr>
            <p:spPr>
              <a:xfrm>
                <a:off x="721774" y="4499543"/>
                <a:ext cx="3137093" cy="5715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6" name="テキスト ボックス 45"/>
            <p:cNvSpPr txBox="1"/>
            <p:nvPr/>
          </p:nvSpPr>
          <p:spPr>
            <a:xfrm>
              <a:off x="1643348" y="3053249"/>
              <a:ext cx="17097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Arial"/>
                  <a:cs typeface="Arial"/>
                </a:rPr>
                <a:t>Time post-infection (h)</a:t>
              </a:r>
              <a:endParaRPr kumimoji="1" lang="ja-JP" altLang="en-US" sz="1200" dirty="0">
                <a:latin typeface="Arial"/>
                <a:cs typeface="Arial"/>
              </a:endParaRPr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166074" y="687713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/>
                <a:cs typeface="Arial"/>
              </a:rPr>
              <a:t>A</a:t>
            </a:r>
            <a:endParaRPr kumimoji="1" lang="ja-JP" altLang="en-US" b="1" dirty="0">
              <a:latin typeface="Arial"/>
              <a:cs typeface="Arial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450585" y="886283"/>
            <a:ext cx="3479643" cy="1716325"/>
            <a:chOff x="450585" y="886283"/>
            <a:chExt cx="3479643" cy="1716325"/>
          </a:xfrm>
        </p:grpSpPr>
        <p:grpSp>
          <p:nvGrpSpPr>
            <p:cNvPr id="47" name="図形グループ 46"/>
            <p:cNvGrpSpPr/>
            <p:nvPr/>
          </p:nvGrpSpPr>
          <p:grpSpPr>
            <a:xfrm>
              <a:off x="450585" y="886283"/>
              <a:ext cx="3479643" cy="1716325"/>
              <a:chOff x="3200279" y="967935"/>
              <a:chExt cx="3479643" cy="1716325"/>
            </a:xfrm>
          </p:grpSpPr>
          <p:pic>
            <p:nvPicPr>
              <p:cNvPr id="48" name="図 4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242876" y="1424260"/>
                <a:ext cx="1670561" cy="1260000"/>
              </a:xfrm>
              <a:prstGeom prst="rect">
                <a:avLst/>
              </a:prstGeom>
            </p:spPr>
          </p:pic>
          <p:pic>
            <p:nvPicPr>
              <p:cNvPr id="53" name="図 5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53541" y="1424260"/>
                <a:ext cx="1670561" cy="1260000"/>
              </a:xfrm>
              <a:prstGeom prst="rect">
                <a:avLst/>
              </a:prstGeom>
            </p:spPr>
          </p:pic>
          <p:sp>
            <p:nvSpPr>
              <p:cNvPr id="50" name="テキスト ボックス 49"/>
              <p:cNvSpPr txBox="1"/>
              <p:nvPr/>
            </p:nvSpPr>
            <p:spPr>
              <a:xfrm>
                <a:off x="3200279" y="1152601"/>
                <a:ext cx="17923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latin typeface="Arial"/>
                    <a:cs typeface="Arial"/>
                  </a:rPr>
                  <a:t>PCR product (CME-</a:t>
                </a:r>
                <a:r>
                  <a:rPr kumimoji="1" lang="en-US" altLang="ja-JP" sz="1200" dirty="0" err="1" smtClean="0">
                    <a:latin typeface="Arial"/>
                    <a:cs typeface="Arial"/>
                  </a:rPr>
                  <a:t>Eg</a:t>
                </a:r>
                <a:r>
                  <a:rPr kumimoji="1" lang="en-US" altLang="ja-JP" sz="1200" dirty="0" smtClean="0">
                    <a:latin typeface="Arial"/>
                    <a:cs typeface="Arial"/>
                  </a:rPr>
                  <a:t>)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887619" y="967935"/>
                <a:ext cx="179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dirty="0" smtClean="0">
                    <a:latin typeface="Arial"/>
                    <a:cs typeface="Arial"/>
                  </a:rPr>
                  <a:t>PCR product (CME-</a:t>
                </a:r>
                <a:r>
                  <a:rPr kumimoji="1" lang="en-US" altLang="ja-JP" sz="1200" dirty="0" err="1" smtClean="0">
                    <a:latin typeface="Arial"/>
                    <a:cs typeface="Arial"/>
                  </a:rPr>
                  <a:t>Eg</a:t>
                </a:r>
                <a:r>
                  <a:rPr kumimoji="1" lang="en-US" altLang="ja-JP" sz="1200" dirty="0" smtClean="0">
                    <a:latin typeface="Arial"/>
                    <a:cs typeface="Arial"/>
                  </a:rPr>
                  <a:t>)</a:t>
                </a:r>
              </a:p>
              <a:p>
                <a:pPr algn="ctr"/>
                <a:r>
                  <a:rPr lang="en-US" altLang="ja-JP" sz="1200" dirty="0" smtClean="0">
                    <a:latin typeface="Arial"/>
                    <a:cs typeface="Arial"/>
                  </a:rPr>
                  <a:t>+ Replicon</a:t>
                </a:r>
                <a:endParaRPr kumimoji="1" lang="ja-JP" altLang="en-US" sz="1200" dirty="0">
                  <a:latin typeface="Arial"/>
                  <a:cs typeface="Arial"/>
                </a:endParaRPr>
              </a:p>
            </p:txBody>
          </p:sp>
        </p:grpSp>
        <p:cxnSp>
          <p:nvCxnSpPr>
            <p:cNvPr id="49" name="直線コネクタ 48"/>
            <p:cNvCxnSpPr/>
            <p:nvPr/>
          </p:nvCxnSpPr>
          <p:spPr>
            <a:xfrm>
              <a:off x="3401971" y="2519327"/>
              <a:ext cx="37412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1706994" y="2519327"/>
              <a:ext cx="374121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70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17032</TotalTime>
  <Words>198</Words>
  <Application>Microsoft Office PowerPoint</Application>
  <PresentationFormat>画面に合わせる (4:3)</PresentationFormat>
  <Paragraphs>119</Paragraphs>
  <Slides>4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北海道大学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進太郎</dc:creator>
  <cp:lastModifiedBy>staff</cp:lastModifiedBy>
  <cp:revision>198</cp:revision>
  <cp:lastPrinted>2016-09-13T23:05:15Z</cp:lastPrinted>
  <dcterms:created xsi:type="dcterms:W3CDTF">2015-10-16T07:14:48Z</dcterms:created>
  <dcterms:modified xsi:type="dcterms:W3CDTF">2017-07-13T06:47:25Z</dcterms:modified>
</cp:coreProperties>
</file>