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handoutMasterIdLst>
    <p:handoutMasterId r:id="rId13"/>
  </p:handoutMasterIdLst>
  <p:sldIdLst>
    <p:sldId id="284" r:id="rId2"/>
    <p:sldId id="303" r:id="rId3"/>
    <p:sldId id="304" r:id="rId4"/>
    <p:sldId id="305" r:id="rId5"/>
    <p:sldId id="306" r:id="rId6"/>
    <p:sldId id="310" r:id="rId7"/>
    <p:sldId id="311" r:id="rId8"/>
    <p:sldId id="312" r:id="rId9"/>
    <p:sldId id="309" r:id="rId10"/>
    <p:sldId id="287" r:id="rId1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4" d="100"/>
          <a:sy n="104" d="100"/>
        </p:scale>
        <p:origin x="174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18831" cy="493315"/>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7" y="0"/>
            <a:ext cx="2918831" cy="493315"/>
          </a:xfrm>
          <a:prstGeom prst="rect">
            <a:avLst/>
          </a:prstGeom>
        </p:spPr>
        <p:txBody>
          <a:bodyPr vert="horz" lIns="91425" tIns="45713" rIns="91425" bIns="45713"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3" y="9371285"/>
            <a:ext cx="2918831" cy="493315"/>
          </a:xfrm>
          <a:prstGeom prst="rect">
            <a:avLst/>
          </a:prstGeom>
        </p:spPr>
        <p:txBody>
          <a:bodyPr vert="horz" lIns="91425" tIns="45713" rIns="91425" bIns="4571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7" y="9371285"/>
            <a:ext cx="2918831" cy="493315"/>
          </a:xfrm>
          <a:prstGeom prst="rect">
            <a:avLst/>
          </a:prstGeom>
        </p:spPr>
        <p:txBody>
          <a:bodyPr vert="horz" lIns="91425" tIns="45713" rIns="91425" bIns="45713" rtlCol="0" anchor="b"/>
          <a:lstStyle>
            <a:lvl1pPr algn="r">
              <a:defRPr sz="1200"/>
            </a:lvl1pPr>
          </a:lstStyle>
          <a:p>
            <a:fld id="{0F448CEC-1943-4060-BE78-038A1FBAD4C0}" type="slidenum">
              <a:rPr kumimoji="1" lang="ja-JP" altLang="en-US" smtClean="0"/>
              <a:t>‹#›</a:t>
            </a:fld>
            <a:endParaRPr kumimoji="1" lang="ja-JP" altLang="en-US"/>
          </a:p>
        </p:txBody>
      </p:sp>
    </p:spTree>
    <p:extLst>
      <p:ext uri="{BB962C8B-B14F-4D97-AF65-F5344CB8AC3E}">
        <p14:creationId xmlns:p14="http://schemas.microsoft.com/office/powerpoint/2010/main" val="42041121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9413" cy="495300"/>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2"/>
            <a:ext cx="2919412" cy="495300"/>
          </a:xfrm>
          <a:prstGeom prst="rect">
            <a:avLst/>
          </a:prstGeom>
        </p:spPr>
        <p:txBody>
          <a:bodyPr vert="horz" lIns="91425" tIns="45713" rIns="91425" bIns="45713"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147763" y="1231900"/>
            <a:ext cx="4440237" cy="3330575"/>
          </a:xfrm>
          <a:prstGeom prst="rect">
            <a:avLst/>
          </a:prstGeom>
          <a:noFill/>
          <a:ln w="12700">
            <a:solidFill>
              <a:prstClr val="black"/>
            </a:solidFill>
          </a:ln>
        </p:spPr>
        <p:txBody>
          <a:bodyPr vert="horz" lIns="91425" tIns="45713" rIns="91425" bIns="45713" rtlCol="0" anchor="ctr"/>
          <a:lstStyle/>
          <a:p>
            <a:endParaRPr lang="ja-JP" altLang="en-US"/>
          </a:p>
        </p:txBody>
      </p:sp>
      <p:sp>
        <p:nvSpPr>
          <p:cNvPr id="5" name="ノート プレースホルダー 4"/>
          <p:cNvSpPr>
            <a:spLocks noGrp="1"/>
          </p:cNvSpPr>
          <p:nvPr>
            <p:ph type="body" sz="quarter" idx="3"/>
          </p:nvPr>
        </p:nvSpPr>
        <p:spPr>
          <a:xfrm>
            <a:off x="673102" y="4748215"/>
            <a:ext cx="5389563" cy="3884612"/>
          </a:xfrm>
          <a:prstGeom prst="rect">
            <a:avLst/>
          </a:prstGeom>
        </p:spPr>
        <p:txBody>
          <a:bodyPr vert="horz" lIns="91425" tIns="45713" rIns="91425"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015"/>
            <a:ext cx="2919413" cy="495300"/>
          </a:xfrm>
          <a:prstGeom prst="rect">
            <a:avLst/>
          </a:prstGeom>
        </p:spPr>
        <p:txBody>
          <a:bodyPr vert="horz" lIns="91425" tIns="45713" rIns="91425"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5"/>
            <a:ext cx="2919412" cy="495300"/>
          </a:xfrm>
          <a:prstGeom prst="rect">
            <a:avLst/>
          </a:prstGeom>
        </p:spPr>
        <p:txBody>
          <a:bodyPr vert="horz" lIns="91425" tIns="45713" rIns="91425" bIns="45713" rtlCol="0" anchor="b"/>
          <a:lstStyle>
            <a:lvl1pPr algn="r">
              <a:defRPr sz="1200"/>
            </a:lvl1pPr>
          </a:lstStyle>
          <a:p>
            <a:fld id="{2C1E3683-5106-4CA6-BE8E-C173AB91E21F}" type="slidenum">
              <a:rPr kumimoji="1" lang="ja-JP" altLang="en-US" smtClean="0"/>
              <a:t>‹#›</a:t>
            </a:fld>
            <a:endParaRPr kumimoji="1" lang="ja-JP" altLang="en-US"/>
          </a:p>
        </p:txBody>
      </p:sp>
    </p:spTree>
    <p:extLst>
      <p:ext uri="{BB962C8B-B14F-4D97-AF65-F5344CB8AC3E}">
        <p14:creationId xmlns:p14="http://schemas.microsoft.com/office/powerpoint/2010/main" val="186152348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61425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993265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942EFF1-C9F4-411C-B826-8C1DFD0FCB40}" type="datetimeFigureOut">
              <a:rPr kumimoji="1" lang="ja-JP" altLang="en-US" smtClean="0"/>
              <a:t>2020/5/8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F61520-669D-42A3-8421-BF2DBA2B7CF1}" type="slidenum">
              <a:rPr kumimoji="1" lang="ja-JP" altLang="en-US" smtClean="0"/>
              <a:t>‹#›</a:t>
            </a:fld>
            <a:endParaRPr kumimoji="1" lang="ja-JP" altLang="en-US"/>
          </a:p>
        </p:txBody>
      </p:sp>
    </p:spTree>
    <p:extLst>
      <p:ext uri="{BB962C8B-B14F-4D97-AF65-F5344CB8AC3E}">
        <p14:creationId xmlns:p14="http://schemas.microsoft.com/office/powerpoint/2010/main" val="1558928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942EFF1-C9F4-411C-B826-8C1DFD0FCB40}" type="datetimeFigureOut">
              <a:rPr kumimoji="1" lang="ja-JP" altLang="en-US" smtClean="0"/>
              <a:t>2020/5/8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F61520-669D-42A3-8421-BF2DBA2B7CF1}" type="slidenum">
              <a:rPr kumimoji="1" lang="ja-JP" altLang="en-US" smtClean="0"/>
              <a:t>‹#›</a:t>
            </a:fld>
            <a:endParaRPr kumimoji="1" lang="ja-JP" altLang="en-US"/>
          </a:p>
        </p:txBody>
      </p:sp>
    </p:spTree>
    <p:extLst>
      <p:ext uri="{BB962C8B-B14F-4D97-AF65-F5344CB8AC3E}">
        <p14:creationId xmlns:p14="http://schemas.microsoft.com/office/powerpoint/2010/main" val="199820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7" y="365125"/>
            <a:ext cx="1478756"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71488" y="365125"/>
            <a:ext cx="4321969"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942EFF1-C9F4-411C-B826-8C1DFD0FCB40}" type="datetimeFigureOut">
              <a:rPr kumimoji="1" lang="ja-JP" altLang="en-US" smtClean="0"/>
              <a:t>2020/5/8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F61520-669D-42A3-8421-BF2DBA2B7CF1}" type="slidenum">
              <a:rPr kumimoji="1" lang="ja-JP" altLang="en-US" smtClean="0"/>
              <a:t>‹#›</a:t>
            </a:fld>
            <a:endParaRPr kumimoji="1" lang="ja-JP" altLang="en-US"/>
          </a:p>
        </p:txBody>
      </p:sp>
    </p:spTree>
    <p:extLst>
      <p:ext uri="{BB962C8B-B14F-4D97-AF65-F5344CB8AC3E}">
        <p14:creationId xmlns:p14="http://schemas.microsoft.com/office/powerpoint/2010/main" val="214456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942EFF1-C9F4-411C-B826-8C1DFD0FCB40}" type="datetimeFigureOut">
              <a:rPr kumimoji="1" lang="ja-JP" altLang="en-US" smtClean="0"/>
              <a:t>2020/5/8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F61520-669D-42A3-8421-BF2DBA2B7CF1}" type="slidenum">
              <a:rPr kumimoji="1" lang="ja-JP" altLang="en-US" smtClean="0"/>
              <a:t>‹#›</a:t>
            </a:fld>
            <a:endParaRPr kumimoji="1" lang="ja-JP" altLang="en-US"/>
          </a:p>
        </p:txBody>
      </p:sp>
    </p:spTree>
    <p:extLst>
      <p:ext uri="{BB962C8B-B14F-4D97-AF65-F5344CB8AC3E}">
        <p14:creationId xmlns:p14="http://schemas.microsoft.com/office/powerpoint/2010/main" val="1410822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942EFF1-C9F4-411C-B826-8C1DFD0FCB40}" type="datetimeFigureOut">
              <a:rPr kumimoji="1" lang="ja-JP" altLang="en-US" smtClean="0"/>
              <a:t>2020/5/8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EF61520-669D-42A3-8421-BF2DBA2B7CF1}" type="slidenum">
              <a:rPr kumimoji="1" lang="ja-JP" altLang="en-US" smtClean="0"/>
              <a:t>‹#›</a:t>
            </a:fld>
            <a:endParaRPr kumimoji="1" lang="ja-JP" altLang="en-US" dirty="0"/>
          </a:p>
        </p:txBody>
      </p:sp>
    </p:spTree>
    <p:extLst>
      <p:ext uri="{BB962C8B-B14F-4D97-AF65-F5344CB8AC3E}">
        <p14:creationId xmlns:p14="http://schemas.microsoft.com/office/powerpoint/2010/main" val="2258330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71487" y="1825625"/>
            <a:ext cx="29003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86150" y="1825625"/>
            <a:ext cx="2900363"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942EFF1-C9F4-411C-B826-8C1DFD0FCB40}" type="datetimeFigureOut">
              <a:rPr kumimoji="1" lang="ja-JP" altLang="en-US" smtClean="0"/>
              <a:t>2020/5/8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F61520-669D-42A3-8421-BF2DBA2B7CF1}" type="slidenum">
              <a:rPr kumimoji="1" lang="ja-JP" altLang="en-US" smtClean="0"/>
              <a:t>‹#›</a:t>
            </a:fld>
            <a:endParaRPr kumimoji="1" lang="ja-JP" altLang="en-US"/>
          </a:p>
        </p:txBody>
      </p:sp>
    </p:spTree>
    <p:extLst>
      <p:ext uri="{BB962C8B-B14F-4D97-AF65-F5344CB8AC3E}">
        <p14:creationId xmlns:p14="http://schemas.microsoft.com/office/powerpoint/2010/main" val="1903865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942EFF1-C9F4-411C-B826-8C1DFD0FCB40}" type="datetimeFigureOut">
              <a:rPr kumimoji="1" lang="ja-JP" altLang="en-US" smtClean="0"/>
              <a:t>2020/5/8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EF61520-669D-42A3-8421-BF2DBA2B7CF1}" type="slidenum">
              <a:rPr kumimoji="1" lang="ja-JP" altLang="en-US" smtClean="0"/>
              <a:t>‹#›</a:t>
            </a:fld>
            <a:endParaRPr kumimoji="1" lang="ja-JP" altLang="en-US"/>
          </a:p>
        </p:txBody>
      </p:sp>
    </p:spTree>
    <p:extLst>
      <p:ext uri="{BB962C8B-B14F-4D97-AF65-F5344CB8AC3E}">
        <p14:creationId xmlns:p14="http://schemas.microsoft.com/office/powerpoint/2010/main" val="94684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942EFF1-C9F4-411C-B826-8C1DFD0FCB40}" type="datetimeFigureOut">
              <a:rPr kumimoji="1" lang="ja-JP" altLang="en-US" smtClean="0"/>
              <a:t>2020/5/8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EF61520-669D-42A3-8421-BF2DBA2B7CF1}" type="slidenum">
              <a:rPr kumimoji="1" lang="ja-JP" altLang="en-US" smtClean="0"/>
              <a:t>‹#›</a:t>
            </a:fld>
            <a:endParaRPr kumimoji="1" lang="ja-JP" altLang="en-US"/>
          </a:p>
        </p:txBody>
      </p:sp>
    </p:spTree>
    <p:extLst>
      <p:ext uri="{BB962C8B-B14F-4D97-AF65-F5344CB8AC3E}">
        <p14:creationId xmlns:p14="http://schemas.microsoft.com/office/powerpoint/2010/main" val="419632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942EFF1-C9F4-411C-B826-8C1DFD0FCB40}" type="datetimeFigureOut">
              <a:rPr kumimoji="1" lang="ja-JP" altLang="en-US" smtClean="0"/>
              <a:t>2020/5/8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lvl1pPr>
              <a:defRPr>
                <a:solidFill>
                  <a:schemeClr val="accent3">
                    <a:lumMod val="50000"/>
                  </a:schemeClr>
                </a:solidFill>
              </a:defRPr>
            </a:lvl1pPr>
          </a:lstStyle>
          <a:p>
            <a:fld id="{5EF61520-669D-42A3-8421-BF2DBA2B7CF1}" type="slidenum">
              <a:rPr lang="ja-JP" altLang="en-US" smtClean="0"/>
              <a:pPr/>
              <a:t>‹#›</a:t>
            </a:fld>
            <a:endParaRPr lang="ja-JP" altLang="en-US" dirty="0"/>
          </a:p>
        </p:txBody>
      </p:sp>
    </p:spTree>
    <p:extLst>
      <p:ext uri="{BB962C8B-B14F-4D97-AF65-F5344CB8AC3E}">
        <p14:creationId xmlns:p14="http://schemas.microsoft.com/office/powerpoint/2010/main" val="208641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942EFF1-C9F4-411C-B826-8C1DFD0FCB40}" type="datetimeFigureOut">
              <a:rPr kumimoji="1" lang="ja-JP" altLang="en-US" smtClean="0"/>
              <a:t>2020/5/8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F61520-669D-42A3-8421-BF2DBA2B7CF1}" type="slidenum">
              <a:rPr kumimoji="1" lang="ja-JP" altLang="en-US" smtClean="0"/>
              <a:t>‹#›</a:t>
            </a:fld>
            <a:endParaRPr kumimoji="1" lang="ja-JP" altLang="en-US"/>
          </a:p>
        </p:txBody>
      </p:sp>
    </p:spTree>
    <p:extLst>
      <p:ext uri="{BB962C8B-B14F-4D97-AF65-F5344CB8AC3E}">
        <p14:creationId xmlns:p14="http://schemas.microsoft.com/office/powerpoint/2010/main" val="403838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942EFF1-C9F4-411C-B826-8C1DFD0FCB40}" type="datetimeFigureOut">
              <a:rPr kumimoji="1" lang="ja-JP" altLang="en-US" smtClean="0"/>
              <a:t>2020/5/8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EF61520-669D-42A3-8421-BF2DBA2B7CF1}" type="slidenum">
              <a:rPr kumimoji="1" lang="ja-JP" altLang="en-US" smtClean="0"/>
              <a:t>‹#›</a:t>
            </a:fld>
            <a:endParaRPr kumimoji="1" lang="ja-JP" altLang="en-US"/>
          </a:p>
        </p:txBody>
      </p:sp>
    </p:spTree>
    <p:extLst>
      <p:ext uri="{BB962C8B-B14F-4D97-AF65-F5344CB8AC3E}">
        <p14:creationId xmlns:p14="http://schemas.microsoft.com/office/powerpoint/2010/main" val="238835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2EFF1-C9F4-411C-B826-8C1DFD0FCB40}" type="datetimeFigureOut">
              <a:rPr kumimoji="1" lang="ja-JP" altLang="en-US" smtClean="0"/>
              <a:t>2020/5/8</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5892801"/>
            <a:ext cx="2446991" cy="828676"/>
          </a:xfrm>
          <a:prstGeom prst="rect">
            <a:avLst/>
          </a:prstGeom>
        </p:spPr>
        <p:txBody>
          <a:bodyPr vert="horz" lIns="91440" tIns="45720" rIns="91440" bIns="45720" rtlCol="0" anchor="b"/>
          <a:lstStyle>
            <a:lvl1pPr algn="r">
              <a:defRPr sz="2800">
                <a:solidFill>
                  <a:schemeClr val="tx1">
                    <a:tint val="75000"/>
                  </a:schemeClr>
                </a:solidFill>
              </a:defRPr>
            </a:lvl1pPr>
          </a:lstStyle>
          <a:p>
            <a:fld id="{5EF61520-669D-42A3-8421-BF2DBA2B7CF1}" type="slidenum">
              <a:rPr lang="ja-JP" altLang="en-US" smtClean="0"/>
              <a:pPr/>
              <a:t>‹#›</a:t>
            </a:fld>
            <a:endParaRPr lang="ja-JP" altLang="en-US" dirty="0"/>
          </a:p>
        </p:txBody>
      </p:sp>
    </p:spTree>
    <p:extLst>
      <p:ext uri="{BB962C8B-B14F-4D97-AF65-F5344CB8AC3E}">
        <p14:creationId xmlns:p14="http://schemas.microsoft.com/office/powerpoint/2010/main" val="29374360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38103FB-E565-4A26-9303-508A391003B3}" type="slidenum">
              <a:rPr kumimoji="1" lang="ja-JP" altLang="en-US" smtClean="0"/>
              <a:t>1</a:t>
            </a:fld>
            <a:endParaRPr kumimoji="1" lang="ja-JP" altLang="en-US" dirty="0"/>
          </a:p>
        </p:txBody>
      </p:sp>
      <p:sp>
        <p:nvSpPr>
          <p:cNvPr id="5" name="正方形/長方形 4"/>
          <p:cNvSpPr/>
          <p:nvPr/>
        </p:nvSpPr>
        <p:spPr>
          <a:xfrm>
            <a:off x="-566057" y="0"/>
            <a:ext cx="10406743" cy="90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200" dirty="0">
              <a:solidFill>
                <a:schemeClr val="accent3">
                  <a:lumMod val="50000"/>
                </a:schemeClr>
              </a:solidFill>
            </a:endParaRPr>
          </a:p>
        </p:txBody>
      </p:sp>
      <p:sp>
        <p:nvSpPr>
          <p:cNvPr id="6" name="正方形/長方形 5"/>
          <p:cNvSpPr/>
          <p:nvPr/>
        </p:nvSpPr>
        <p:spPr>
          <a:xfrm>
            <a:off x="251999" y="0"/>
            <a:ext cx="8787225"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bg1">
                    <a:lumMod val="95000"/>
                  </a:schemeClr>
                </a:solidFill>
              </a:rPr>
              <a:t>北キャンパス図書室 オンデマンドガイダンス</a:t>
            </a:r>
            <a:endParaRPr lang="en-US" altLang="ja-JP" sz="2400" dirty="0">
              <a:solidFill>
                <a:schemeClr val="bg1">
                  <a:lumMod val="95000"/>
                </a:schemeClr>
              </a:solidFill>
            </a:endParaRPr>
          </a:p>
        </p:txBody>
      </p:sp>
      <p:sp>
        <p:nvSpPr>
          <p:cNvPr id="7" name="正方形/長方形 6"/>
          <p:cNvSpPr/>
          <p:nvPr/>
        </p:nvSpPr>
        <p:spPr>
          <a:xfrm>
            <a:off x="252000" y="1269579"/>
            <a:ext cx="8640000" cy="4318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a:solidFill>
                <a:schemeClr val="accent3">
                  <a:lumMod val="50000"/>
                </a:schemeClr>
              </a:solidFill>
            </a:endParaRPr>
          </a:p>
          <a:p>
            <a:endParaRPr lang="en-US" altLang="ja-JP" sz="2400" dirty="0">
              <a:solidFill>
                <a:schemeClr val="accent3">
                  <a:lumMod val="50000"/>
                </a:schemeClr>
              </a:solidFill>
            </a:endParaRPr>
          </a:p>
          <a:p>
            <a:endParaRPr lang="en-US" altLang="ja-JP" sz="2400" dirty="0">
              <a:solidFill>
                <a:schemeClr val="accent3">
                  <a:lumMod val="50000"/>
                </a:schemeClr>
              </a:solidFill>
            </a:endParaRPr>
          </a:p>
          <a:p>
            <a:endParaRPr lang="en-US" altLang="ja-JP" sz="2400" dirty="0">
              <a:solidFill>
                <a:schemeClr val="accent3">
                  <a:lumMod val="50000"/>
                </a:schemeClr>
              </a:solidFill>
            </a:endParaRPr>
          </a:p>
          <a:p>
            <a:endParaRPr lang="en-US" altLang="ja-JP" sz="2400" dirty="0">
              <a:solidFill>
                <a:schemeClr val="accent3">
                  <a:lumMod val="50000"/>
                </a:schemeClr>
              </a:solidFill>
            </a:endParaRPr>
          </a:p>
          <a:p>
            <a:endParaRPr lang="en-US" altLang="ja-JP" sz="2400" dirty="0">
              <a:solidFill>
                <a:schemeClr val="accent3">
                  <a:lumMod val="50000"/>
                </a:schemeClr>
              </a:solidFill>
            </a:endParaRPr>
          </a:p>
          <a:p>
            <a:endParaRPr lang="en-US" altLang="ja-JP" sz="2400" dirty="0">
              <a:solidFill>
                <a:schemeClr val="accent3">
                  <a:lumMod val="50000"/>
                </a:schemeClr>
              </a:solidFill>
            </a:endParaRPr>
          </a:p>
          <a:p>
            <a:r>
              <a:rPr lang="ja-JP" altLang="en-US" sz="2800" dirty="0">
                <a:solidFill>
                  <a:schemeClr val="accent3">
                    <a:lumMod val="50000"/>
                  </a:schemeClr>
                </a:solidFill>
              </a:rPr>
              <a:t>北キャンパス図書室と北大図書館の使い方</a:t>
            </a:r>
            <a:endParaRPr lang="en-US" altLang="ja-JP" sz="2800" dirty="0">
              <a:solidFill>
                <a:schemeClr val="accent3">
                  <a:lumMod val="50000"/>
                </a:schemeClr>
              </a:solidFill>
            </a:endParaRPr>
          </a:p>
          <a:p>
            <a:endParaRPr lang="en-US" altLang="ja-JP" sz="2400" dirty="0">
              <a:solidFill>
                <a:schemeClr val="accent3">
                  <a:lumMod val="50000"/>
                </a:schemeClr>
              </a:solidFill>
            </a:endParaRPr>
          </a:p>
          <a:p>
            <a:endParaRPr lang="en-US" altLang="ja-JP" sz="2400" dirty="0">
              <a:solidFill>
                <a:schemeClr val="accent3">
                  <a:lumMod val="50000"/>
                </a:schemeClr>
              </a:solidFill>
            </a:endParaRPr>
          </a:p>
          <a:p>
            <a:endParaRPr lang="en-US" altLang="ja-JP" sz="2400" dirty="0">
              <a:solidFill>
                <a:schemeClr val="accent3">
                  <a:lumMod val="50000"/>
                </a:schemeClr>
              </a:solidFill>
            </a:endParaRPr>
          </a:p>
          <a:p>
            <a:endParaRPr lang="en-US" altLang="ja-JP" sz="2400" dirty="0">
              <a:solidFill>
                <a:schemeClr val="accent3">
                  <a:lumMod val="50000"/>
                </a:schemeClr>
              </a:solidFill>
            </a:endParaRPr>
          </a:p>
          <a:p>
            <a:pPr algn="r"/>
            <a:r>
              <a:rPr lang="ja-JP" altLang="en-US" sz="2400" dirty="0">
                <a:solidFill>
                  <a:schemeClr val="accent3">
                    <a:lumMod val="50000"/>
                  </a:schemeClr>
                </a:solidFill>
              </a:rPr>
              <a:t>北海道大学 北キャンパス図書室</a:t>
            </a:r>
            <a:endParaRPr lang="en-US" altLang="ja-JP" sz="2400" dirty="0">
              <a:solidFill>
                <a:schemeClr val="accent3">
                  <a:lumMod val="50000"/>
                </a:schemeClr>
              </a:solidFill>
            </a:endParaRPr>
          </a:p>
          <a:p>
            <a:pPr algn="r"/>
            <a:r>
              <a:rPr lang="en-US" altLang="ja-JP" sz="2400" dirty="0">
                <a:solidFill>
                  <a:schemeClr val="accent3">
                    <a:lumMod val="50000"/>
                  </a:schemeClr>
                </a:solidFill>
              </a:rPr>
              <a:t>2018</a:t>
            </a:r>
            <a:r>
              <a:rPr lang="ja-JP" altLang="en-US" sz="2400" dirty="0">
                <a:solidFill>
                  <a:schemeClr val="accent3">
                    <a:lumMod val="50000"/>
                  </a:schemeClr>
                </a:solidFill>
              </a:rPr>
              <a:t>年</a:t>
            </a:r>
            <a:r>
              <a:rPr lang="en-US" altLang="ja-JP" sz="2400" dirty="0">
                <a:solidFill>
                  <a:schemeClr val="accent3">
                    <a:lumMod val="50000"/>
                  </a:schemeClr>
                </a:solidFill>
              </a:rPr>
              <a:t>4</a:t>
            </a:r>
            <a:r>
              <a:rPr lang="ja-JP" altLang="en-US" sz="2400" dirty="0">
                <a:solidFill>
                  <a:schemeClr val="accent3">
                    <a:lumMod val="50000"/>
                  </a:schemeClr>
                </a:solidFill>
              </a:rPr>
              <a:t>月</a:t>
            </a:r>
            <a:endParaRPr kumimoji="1" lang="en-US" altLang="ja-JP" sz="2400" dirty="0">
              <a:solidFill>
                <a:schemeClr val="accent3">
                  <a:lumMod val="50000"/>
                </a:schemeClr>
              </a:solidFill>
            </a:endParaRPr>
          </a:p>
        </p:txBody>
      </p:sp>
    </p:spTree>
    <p:extLst>
      <p:ext uri="{BB962C8B-B14F-4D97-AF65-F5344CB8AC3E}">
        <p14:creationId xmlns:p14="http://schemas.microsoft.com/office/powerpoint/2010/main" val="1235552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chemeClr val="bg1">
                    <a:lumMod val="95000"/>
                  </a:schemeClr>
                </a:solidFill>
              </a:rPr>
              <a:t>TRY</a:t>
            </a:r>
          </a:p>
          <a:p>
            <a:pPr algn="ctr"/>
            <a:r>
              <a:rPr lang="en-US" altLang="ja-JP" sz="4800" dirty="0">
                <a:solidFill>
                  <a:schemeClr val="bg1">
                    <a:lumMod val="95000"/>
                  </a:schemeClr>
                </a:solidFill>
              </a:rPr>
              <a:t>LATER</a:t>
            </a:r>
          </a:p>
          <a:p>
            <a:pPr algn="ctr"/>
            <a:r>
              <a:rPr lang="en-US" altLang="ja-JP" sz="2400" dirty="0">
                <a:solidFill>
                  <a:schemeClr val="bg1">
                    <a:lumMod val="95000"/>
                  </a:schemeClr>
                </a:solidFill>
              </a:rPr>
              <a:t>AND</a:t>
            </a:r>
          </a:p>
          <a:p>
            <a:pPr algn="ctr"/>
            <a:r>
              <a:rPr lang="en-US" altLang="ja-JP" sz="4800" dirty="0">
                <a:solidFill>
                  <a:schemeClr val="bg1">
                    <a:lumMod val="95000"/>
                  </a:schemeClr>
                </a:solidFill>
              </a:rPr>
              <a:t>ASK</a:t>
            </a:r>
          </a:p>
          <a:p>
            <a:pPr algn="ctr"/>
            <a:r>
              <a:rPr lang="en-US" altLang="ja-JP" sz="4800" dirty="0">
                <a:solidFill>
                  <a:schemeClr val="bg1">
                    <a:lumMod val="95000"/>
                  </a:schemeClr>
                </a:solidFill>
              </a:rPr>
              <a:t>ME</a:t>
            </a:r>
          </a:p>
          <a:p>
            <a:pPr algn="ctr"/>
            <a:r>
              <a:rPr lang="en-US" altLang="ja-JP" sz="4800" dirty="0">
                <a:solidFill>
                  <a:schemeClr val="bg1">
                    <a:lumMod val="95000"/>
                  </a:schemeClr>
                </a:solidFill>
              </a:rPr>
              <a:t>ANYTIME:</a:t>
            </a:r>
          </a:p>
          <a:p>
            <a:pPr algn="ctr"/>
            <a:r>
              <a:rPr lang="en-US" altLang="ja-JP" sz="2400" dirty="0">
                <a:solidFill>
                  <a:schemeClr val="bg1">
                    <a:lumMod val="95000"/>
                  </a:schemeClr>
                </a:solidFill>
              </a:rPr>
              <a:t>kitacam@lib.hokudai.ac.jp</a:t>
            </a:r>
          </a:p>
        </p:txBody>
      </p:sp>
      <p:sp>
        <p:nvSpPr>
          <p:cNvPr id="2" name="スライド番号プレースホルダー 1"/>
          <p:cNvSpPr>
            <a:spLocks noGrp="1"/>
          </p:cNvSpPr>
          <p:nvPr>
            <p:ph type="sldNum" sz="quarter" idx="12"/>
          </p:nvPr>
        </p:nvSpPr>
        <p:spPr/>
        <p:txBody>
          <a:bodyPr/>
          <a:lstStyle/>
          <a:p>
            <a:fld id="{B38103FB-E565-4A26-9303-508A391003B3}" type="slidenum">
              <a:rPr kumimoji="1" lang="ja-JP" altLang="en-US" smtClean="0"/>
              <a:t>10</a:t>
            </a:fld>
            <a:endParaRPr kumimoji="1" lang="ja-JP" altLang="en-US" dirty="0"/>
          </a:p>
        </p:txBody>
      </p:sp>
    </p:spTree>
    <p:extLst>
      <p:ext uri="{BB962C8B-B14F-4D97-AF65-F5344CB8AC3E}">
        <p14:creationId xmlns:p14="http://schemas.microsoft.com/office/powerpoint/2010/main" val="3538876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1684" y="1670400"/>
            <a:ext cx="2730316" cy="5187600"/>
          </a:xfrm>
          <a:prstGeom prst="rect">
            <a:avLst/>
          </a:prstGeom>
        </p:spPr>
      </p:pic>
      <p:sp>
        <p:nvSpPr>
          <p:cNvPr id="10" name="スライド番号プレースホルダー 1"/>
          <p:cNvSpPr>
            <a:spLocks noGrp="1"/>
          </p:cNvSpPr>
          <p:nvPr>
            <p:ph type="sldNum" sz="quarter" idx="12"/>
          </p:nvPr>
        </p:nvSpPr>
        <p:spPr>
          <a:xfrm>
            <a:off x="6457950" y="5892801"/>
            <a:ext cx="2446991" cy="828676"/>
          </a:xfrm>
        </p:spPr>
        <p:txBody>
          <a:bodyPr/>
          <a:lstStyle/>
          <a:p>
            <a:fld id="{B38103FB-E565-4A26-9303-508A391003B3}" type="slidenum">
              <a:rPr kumimoji="1" lang="ja-JP" altLang="en-US" smtClean="0">
                <a:solidFill>
                  <a:schemeClr val="accent3">
                    <a:lumMod val="50000"/>
                  </a:schemeClr>
                </a:solidFill>
              </a:rPr>
              <a:t>2</a:t>
            </a:fld>
            <a:endParaRPr kumimoji="1" lang="ja-JP" altLang="en-US" dirty="0">
              <a:solidFill>
                <a:schemeClr val="accent3">
                  <a:lumMod val="50000"/>
                </a:schemeClr>
              </a:solidFill>
            </a:endParaRPr>
          </a:p>
        </p:txBody>
      </p:sp>
      <p:sp>
        <p:nvSpPr>
          <p:cNvPr id="11" name="正方形/長方形 10"/>
          <p:cNvSpPr/>
          <p:nvPr/>
        </p:nvSpPr>
        <p:spPr>
          <a:xfrm>
            <a:off x="251999" y="1281600"/>
            <a:ext cx="7595351" cy="388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rgbClr val="C00000"/>
                </a:solidFill>
              </a:rPr>
              <a:t>北キャンパス図書室はこちら！</a:t>
            </a:r>
            <a:endParaRPr lang="en-US" altLang="ja-JP" dirty="0">
              <a:solidFill>
                <a:srgbClr val="C00000"/>
              </a:solidFill>
            </a:endParaRPr>
          </a:p>
        </p:txBody>
      </p:sp>
      <p:sp>
        <p:nvSpPr>
          <p:cNvPr id="17" name="正方形/長方形 16"/>
          <p:cNvSpPr/>
          <p:nvPr/>
        </p:nvSpPr>
        <p:spPr>
          <a:xfrm>
            <a:off x="-566057" y="0"/>
            <a:ext cx="10406743" cy="90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200" dirty="0">
              <a:solidFill>
                <a:schemeClr val="accent3">
                  <a:lumMod val="50000"/>
                </a:schemeClr>
              </a:solidFill>
            </a:endParaRPr>
          </a:p>
        </p:txBody>
      </p:sp>
      <p:sp>
        <p:nvSpPr>
          <p:cNvPr id="18" name="正方形/長方形 17"/>
          <p:cNvSpPr/>
          <p:nvPr/>
        </p:nvSpPr>
        <p:spPr>
          <a:xfrm>
            <a:off x="252000" y="0"/>
            <a:ext cx="8640000"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bg1">
                    <a:lumMod val="95000"/>
                  </a:schemeClr>
                </a:solidFill>
              </a:rPr>
              <a:t>北キャンパス図書室を利用する</a:t>
            </a:r>
            <a:endParaRPr lang="en-US" altLang="ja-JP" sz="2400" dirty="0">
              <a:solidFill>
                <a:schemeClr val="bg1">
                  <a:lumMod val="95000"/>
                </a:schemeClr>
              </a:solidFill>
            </a:endParaRPr>
          </a:p>
        </p:txBody>
      </p:sp>
      <p:sp>
        <p:nvSpPr>
          <p:cNvPr id="9" name="正方形/長方形 8"/>
          <p:cNvSpPr/>
          <p:nvPr/>
        </p:nvSpPr>
        <p:spPr>
          <a:xfrm>
            <a:off x="251999" y="1670400"/>
            <a:ext cx="7595351" cy="4494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accent3">
                    <a:lumMod val="50000"/>
                  </a:schemeClr>
                </a:solidFill>
              </a:rPr>
              <a:t>開室時間：平日の午前</a:t>
            </a:r>
            <a:r>
              <a:rPr lang="en-US" altLang="ja-JP" dirty="0">
                <a:solidFill>
                  <a:schemeClr val="accent3">
                    <a:lumMod val="50000"/>
                  </a:schemeClr>
                </a:solidFill>
              </a:rPr>
              <a:t>9</a:t>
            </a:r>
            <a:r>
              <a:rPr lang="ja-JP" altLang="en-US" dirty="0">
                <a:solidFill>
                  <a:schemeClr val="accent3">
                    <a:lumMod val="50000"/>
                  </a:schemeClr>
                </a:solidFill>
              </a:rPr>
              <a:t>時から午後</a:t>
            </a:r>
            <a:r>
              <a:rPr lang="en-US" altLang="ja-JP" dirty="0">
                <a:solidFill>
                  <a:schemeClr val="accent3">
                    <a:lumMod val="50000"/>
                  </a:schemeClr>
                </a:solidFill>
              </a:rPr>
              <a:t>5</a:t>
            </a:r>
            <a:r>
              <a:rPr lang="ja-JP" altLang="en-US" dirty="0">
                <a:solidFill>
                  <a:schemeClr val="accent3">
                    <a:lumMod val="50000"/>
                  </a:schemeClr>
                </a:solidFill>
              </a:rPr>
              <a:t>時</a:t>
            </a:r>
            <a:endParaRPr lang="en-US" altLang="ja-JP" dirty="0">
              <a:solidFill>
                <a:schemeClr val="accent3">
                  <a:lumMod val="50000"/>
                </a:schemeClr>
              </a:solidFill>
            </a:endParaRPr>
          </a:p>
          <a:p>
            <a:r>
              <a:rPr lang="en-US" altLang="ja-JP" dirty="0">
                <a:solidFill>
                  <a:schemeClr val="accent3">
                    <a:lumMod val="50000"/>
                  </a:schemeClr>
                </a:solidFill>
              </a:rPr>
              <a:t>* </a:t>
            </a:r>
            <a:r>
              <a:rPr lang="ja-JP" altLang="en-US" dirty="0">
                <a:solidFill>
                  <a:schemeClr val="accent3">
                    <a:lumMod val="50000"/>
                  </a:schemeClr>
                </a:solidFill>
              </a:rPr>
              <a:t>スタッフの休暇時は午後</a:t>
            </a:r>
            <a:r>
              <a:rPr lang="en-US" altLang="ja-JP" dirty="0">
                <a:solidFill>
                  <a:schemeClr val="accent3">
                    <a:lumMod val="50000"/>
                  </a:schemeClr>
                </a:solidFill>
              </a:rPr>
              <a:t>1</a:t>
            </a:r>
            <a:r>
              <a:rPr lang="ja-JP" altLang="en-US" dirty="0">
                <a:solidFill>
                  <a:schemeClr val="accent3">
                    <a:lumMod val="50000"/>
                  </a:schemeClr>
                </a:solidFill>
              </a:rPr>
              <a:t>時まで閉室することも</a:t>
            </a:r>
            <a:r>
              <a:rPr lang="en-US" altLang="ja-JP" dirty="0">
                <a:solidFill>
                  <a:schemeClr val="accent3">
                    <a:lumMod val="50000"/>
                  </a:schemeClr>
                </a:solidFill>
              </a:rPr>
              <a:t>……</a:t>
            </a:r>
          </a:p>
          <a:p>
            <a:endParaRPr lang="en-US" altLang="ja-JP" dirty="0">
              <a:solidFill>
                <a:schemeClr val="accent3">
                  <a:lumMod val="50000"/>
                </a:schemeClr>
              </a:solidFill>
            </a:endParaRPr>
          </a:p>
          <a:p>
            <a:r>
              <a:rPr lang="ja-JP" altLang="en-US" dirty="0">
                <a:solidFill>
                  <a:schemeClr val="accent3">
                    <a:lumMod val="50000"/>
                  </a:schemeClr>
                </a:solidFill>
              </a:rPr>
              <a:t>もし閉室していても</a:t>
            </a:r>
            <a:endParaRPr lang="en-US" altLang="ja-JP" dirty="0">
              <a:solidFill>
                <a:schemeClr val="accent3">
                  <a:lumMod val="50000"/>
                </a:schemeClr>
              </a:solidFill>
            </a:endParaRPr>
          </a:p>
          <a:p>
            <a:r>
              <a:rPr lang="ja-JP" altLang="en-US" dirty="0">
                <a:solidFill>
                  <a:schemeClr val="accent3">
                    <a:lumMod val="50000"/>
                  </a:schemeClr>
                </a:solidFill>
              </a:rPr>
              <a:t>北キャンパス創成科学研究棟</a:t>
            </a:r>
            <a:endParaRPr lang="en-US" altLang="ja-JP" dirty="0">
              <a:solidFill>
                <a:schemeClr val="accent3">
                  <a:lumMod val="50000"/>
                </a:schemeClr>
              </a:solidFill>
            </a:endParaRPr>
          </a:p>
          <a:p>
            <a:r>
              <a:rPr lang="ja-JP" altLang="en-US" dirty="0">
                <a:solidFill>
                  <a:schemeClr val="accent3">
                    <a:lumMod val="50000"/>
                  </a:schemeClr>
                </a:solidFill>
              </a:rPr>
              <a:t>北キャンパス総合研究棟</a:t>
            </a:r>
            <a:r>
              <a:rPr lang="en-US" altLang="ja-JP" dirty="0">
                <a:solidFill>
                  <a:schemeClr val="accent3">
                    <a:lumMod val="50000"/>
                  </a:schemeClr>
                </a:solidFill>
              </a:rPr>
              <a:t>5</a:t>
            </a:r>
            <a:r>
              <a:rPr lang="ja-JP" altLang="en-US" dirty="0">
                <a:solidFill>
                  <a:schemeClr val="accent3">
                    <a:lumMod val="50000"/>
                  </a:schemeClr>
                </a:solidFill>
              </a:rPr>
              <a:t>号館（この建物）</a:t>
            </a:r>
            <a:endParaRPr lang="en-US" altLang="ja-JP" dirty="0">
              <a:solidFill>
                <a:schemeClr val="accent3">
                  <a:lumMod val="50000"/>
                </a:schemeClr>
              </a:solidFill>
            </a:endParaRPr>
          </a:p>
          <a:p>
            <a:r>
              <a:rPr lang="ja-JP" altLang="en-US" dirty="0">
                <a:solidFill>
                  <a:schemeClr val="accent3">
                    <a:lumMod val="50000"/>
                  </a:schemeClr>
                </a:solidFill>
              </a:rPr>
              <a:t>に研究室がある方で、</a:t>
            </a:r>
            <a:br>
              <a:rPr lang="en-US" altLang="ja-JP" dirty="0">
                <a:solidFill>
                  <a:schemeClr val="accent3">
                    <a:lumMod val="50000"/>
                  </a:schemeClr>
                </a:solidFill>
              </a:rPr>
            </a:br>
            <a:r>
              <a:rPr lang="ja-JP" altLang="en-US" dirty="0">
                <a:solidFill>
                  <a:schemeClr val="accent3">
                    <a:lumMod val="50000"/>
                  </a:schemeClr>
                </a:solidFill>
              </a:rPr>
              <a:t>学生証もしくは職員証の</a:t>
            </a:r>
            <a:r>
              <a:rPr lang="en-US" altLang="ja-JP" dirty="0">
                <a:solidFill>
                  <a:schemeClr val="accent3">
                    <a:lumMod val="50000"/>
                  </a:schemeClr>
                </a:solidFill>
              </a:rPr>
              <a:t>IC</a:t>
            </a:r>
            <a:r>
              <a:rPr lang="ja-JP" altLang="en-US" dirty="0">
                <a:solidFill>
                  <a:schemeClr val="accent3">
                    <a:lumMod val="50000"/>
                  </a:schemeClr>
                </a:solidFill>
              </a:rPr>
              <a:t>カードをお持ちの方は</a:t>
            </a:r>
            <a:endParaRPr lang="en-US" altLang="ja-JP" dirty="0">
              <a:solidFill>
                <a:schemeClr val="accent3">
                  <a:lumMod val="50000"/>
                </a:schemeClr>
              </a:solidFill>
            </a:endParaRPr>
          </a:p>
          <a:p>
            <a:r>
              <a:rPr lang="ja-JP" altLang="en-US" dirty="0">
                <a:solidFill>
                  <a:schemeClr val="accent3">
                    <a:lumMod val="50000"/>
                  </a:schemeClr>
                </a:solidFill>
              </a:rPr>
              <a:t>それを使って、入室できます。</a:t>
            </a:r>
            <a:endParaRPr lang="en-US" altLang="ja-JP" dirty="0">
              <a:solidFill>
                <a:schemeClr val="accent3">
                  <a:lumMod val="50000"/>
                </a:schemeClr>
              </a:solidFill>
            </a:endParaRPr>
          </a:p>
          <a:p>
            <a:endParaRPr lang="en-US" altLang="ja-JP" dirty="0">
              <a:solidFill>
                <a:schemeClr val="accent3">
                  <a:lumMod val="50000"/>
                </a:schemeClr>
              </a:solidFill>
            </a:endParaRPr>
          </a:p>
        </p:txBody>
      </p:sp>
      <p:pic>
        <p:nvPicPr>
          <p:cNvPr id="1027" name="Picture 3" descr="C:\Users\staff\Desktop\IMG_81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97" y="4293096"/>
            <a:ext cx="3167873" cy="2376208"/>
          </a:xfrm>
          <a:prstGeom prst="rect">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cxnSp>
        <p:nvCxnSpPr>
          <p:cNvPr id="16" name="直線矢印コネクタ 15"/>
          <p:cNvCxnSpPr/>
          <p:nvPr/>
        </p:nvCxnSpPr>
        <p:spPr>
          <a:xfrm flipV="1">
            <a:off x="4464053" y="2181705"/>
            <a:ext cx="2124171" cy="63486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2987870" y="4828627"/>
            <a:ext cx="432000" cy="43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カギ線コネクタ 4"/>
          <p:cNvCxnSpPr/>
          <p:nvPr/>
        </p:nvCxnSpPr>
        <p:spPr>
          <a:xfrm>
            <a:off x="3923928" y="1475696"/>
            <a:ext cx="3024336" cy="536148"/>
          </a:xfrm>
          <a:prstGeom prst="bentConnector3">
            <a:avLst>
              <a:gd name="adj1" fmla="val 100018"/>
            </a:avLst>
          </a:prstGeom>
          <a:ln w="63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251997" y="2817172"/>
            <a:ext cx="5043511" cy="52543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flipH="1">
            <a:off x="3491880" y="4725144"/>
            <a:ext cx="360040" cy="21602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フリーフォーム 23"/>
          <p:cNvSpPr/>
          <p:nvPr/>
        </p:nvSpPr>
        <p:spPr>
          <a:xfrm>
            <a:off x="6653824" y="1986696"/>
            <a:ext cx="388592" cy="322356"/>
          </a:xfrm>
          <a:custGeom>
            <a:avLst/>
            <a:gdLst>
              <a:gd name="connsiteX0" fmla="*/ 0 w 388592"/>
              <a:gd name="connsiteY0" fmla="*/ 0 h 322356"/>
              <a:gd name="connsiteX1" fmla="*/ 127335 w 388592"/>
              <a:gd name="connsiteY1" fmla="*/ 0 h 322356"/>
              <a:gd name="connsiteX2" fmla="*/ 127335 w 388592"/>
              <a:gd name="connsiteY2" fmla="*/ 218622 h 322356"/>
              <a:gd name="connsiteX3" fmla="*/ 388592 w 388592"/>
              <a:gd name="connsiteY3" fmla="*/ 218622 h 322356"/>
              <a:gd name="connsiteX4" fmla="*/ 388592 w 388592"/>
              <a:gd name="connsiteY4" fmla="*/ 322356 h 322356"/>
              <a:gd name="connsiteX5" fmla="*/ 0 w 388592"/>
              <a:gd name="connsiteY5" fmla="*/ 322356 h 322356"/>
              <a:gd name="connsiteX6" fmla="*/ 0 w 388592"/>
              <a:gd name="connsiteY6" fmla="*/ 233990 h 322356"/>
              <a:gd name="connsiteX7" fmla="*/ 0 w 388592"/>
              <a:gd name="connsiteY7" fmla="*/ 218622 h 32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8592" h="322356">
                <a:moveTo>
                  <a:pt x="0" y="0"/>
                </a:moveTo>
                <a:lnTo>
                  <a:pt x="127335" y="0"/>
                </a:lnTo>
                <a:lnTo>
                  <a:pt x="127335" y="218622"/>
                </a:lnTo>
                <a:lnTo>
                  <a:pt x="388592" y="218622"/>
                </a:lnTo>
                <a:lnTo>
                  <a:pt x="388592" y="322356"/>
                </a:lnTo>
                <a:lnTo>
                  <a:pt x="0" y="322356"/>
                </a:lnTo>
                <a:lnTo>
                  <a:pt x="0" y="233990"/>
                </a:lnTo>
                <a:lnTo>
                  <a:pt x="0" y="218622"/>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Tree>
    <p:extLst>
      <p:ext uri="{BB962C8B-B14F-4D97-AF65-F5344CB8AC3E}">
        <p14:creationId xmlns:p14="http://schemas.microsoft.com/office/powerpoint/2010/main" val="284596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fade">
                                      <p:cBhvr>
                                        <p:cTn id="7" dur="500"/>
                                        <p:tgtEl>
                                          <p:spTgt spid="9">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4" end="4"/>
                                            </p:txEl>
                                          </p:spTgt>
                                        </p:tgtEl>
                                        <p:attrNameLst>
                                          <p:attrName>style.visibility</p:attrName>
                                        </p:attrNameLst>
                                      </p:cBhvr>
                                      <p:to>
                                        <p:strVal val="visible"/>
                                      </p:to>
                                    </p:set>
                                    <p:animEffect transition="in" filter="fade">
                                      <p:cBhvr>
                                        <p:cTn id="10" dur="500"/>
                                        <p:tgtEl>
                                          <p:spTgt spid="9">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animEffect transition="in" filter="fade">
                                      <p:cBhvr>
                                        <p:cTn id="13" dur="500"/>
                                        <p:tgtEl>
                                          <p:spTgt spid="9">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6" end="6"/>
                                            </p:txEl>
                                          </p:spTgt>
                                        </p:tgtEl>
                                        <p:attrNameLst>
                                          <p:attrName>style.visibility</p:attrName>
                                        </p:attrNameLst>
                                      </p:cBhvr>
                                      <p:to>
                                        <p:strVal val="visible"/>
                                      </p:to>
                                    </p:set>
                                    <p:animEffect transition="in" filter="fade">
                                      <p:cBhvr>
                                        <p:cTn id="16" dur="500"/>
                                        <p:tgtEl>
                                          <p:spTgt spid="9">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animEffect transition="in" filter="fade">
                                      <p:cBhvr>
                                        <p:cTn id="19" dur="500"/>
                                        <p:tgtEl>
                                          <p:spTgt spid="9">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fade">
                                      <p:cBhvr>
                                        <p:cTn id="31" dur="500"/>
                                        <p:tgtEl>
                                          <p:spTgt spid="1027"/>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staff\Desktop\IMG_80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4000" y="3573016"/>
            <a:ext cx="4128000" cy="3096000"/>
          </a:xfrm>
          <a:prstGeom prst="rect">
            <a:avLst/>
          </a:prstGeom>
          <a:noFill/>
          <a:extLst>
            <a:ext uri="{909E8E84-426E-40DD-AFC4-6F175D3DCCD1}">
              <a14:hiddenFill xmlns:a14="http://schemas.microsoft.com/office/drawing/2010/main">
                <a:solidFill>
                  <a:srgbClr val="FFFFFF"/>
                </a:solidFill>
              </a14:hiddenFill>
            </a:ext>
          </a:extLst>
        </p:spPr>
      </p:pic>
      <p:sp>
        <p:nvSpPr>
          <p:cNvPr id="10" name="スライド番号プレースホルダー 1"/>
          <p:cNvSpPr>
            <a:spLocks noGrp="1"/>
          </p:cNvSpPr>
          <p:nvPr>
            <p:ph type="sldNum" sz="quarter" idx="12"/>
          </p:nvPr>
        </p:nvSpPr>
        <p:spPr>
          <a:xfrm>
            <a:off x="6457950" y="5892801"/>
            <a:ext cx="2446991" cy="828676"/>
          </a:xfrm>
        </p:spPr>
        <p:txBody>
          <a:bodyPr/>
          <a:lstStyle/>
          <a:p>
            <a:fld id="{B38103FB-E565-4A26-9303-508A391003B3}" type="slidenum">
              <a:rPr kumimoji="1" lang="ja-JP" altLang="en-US" smtClean="0">
                <a:solidFill>
                  <a:schemeClr val="accent3">
                    <a:lumMod val="50000"/>
                  </a:schemeClr>
                </a:solidFill>
              </a:rPr>
              <a:t>3</a:t>
            </a:fld>
            <a:endParaRPr kumimoji="1" lang="ja-JP" altLang="en-US" dirty="0">
              <a:solidFill>
                <a:schemeClr val="accent3">
                  <a:lumMod val="50000"/>
                </a:schemeClr>
              </a:solidFill>
            </a:endParaRPr>
          </a:p>
        </p:txBody>
      </p:sp>
      <p:sp>
        <p:nvSpPr>
          <p:cNvPr id="11" name="正方形/長方形 10"/>
          <p:cNvSpPr/>
          <p:nvPr/>
        </p:nvSpPr>
        <p:spPr>
          <a:xfrm>
            <a:off x="251999" y="1281600"/>
            <a:ext cx="7595351" cy="388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accent3">
                    <a:lumMod val="50000"/>
                  </a:schemeClr>
                </a:solidFill>
              </a:rPr>
              <a:t>閲覧室（入口入って左手）</a:t>
            </a:r>
            <a:endParaRPr lang="en-US" altLang="ja-JP" dirty="0">
              <a:solidFill>
                <a:schemeClr val="accent3">
                  <a:lumMod val="50000"/>
                </a:schemeClr>
              </a:solidFill>
            </a:endParaRPr>
          </a:p>
        </p:txBody>
      </p:sp>
      <p:sp>
        <p:nvSpPr>
          <p:cNvPr id="17" name="正方形/長方形 16"/>
          <p:cNvSpPr/>
          <p:nvPr/>
        </p:nvSpPr>
        <p:spPr>
          <a:xfrm>
            <a:off x="-566057" y="0"/>
            <a:ext cx="10406743" cy="90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200" dirty="0">
              <a:solidFill>
                <a:schemeClr val="accent3">
                  <a:lumMod val="50000"/>
                </a:schemeClr>
              </a:solidFill>
            </a:endParaRPr>
          </a:p>
        </p:txBody>
      </p:sp>
      <p:sp>
        <p:nvSpPr>
          <p:cNvPr id="18" name="正方形/長方形 17"/>
          <p:cNvSpPr/>
          <p:nvPr/>
        </p:nvSpPr>
        <p:spPr>
          <a:xfrm>
            <a:off x="252000" y="0"/>
            <a:ext cx="8640000"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bg1">
                    <a:lumMod val="95000"/>
                  </a:schemeClr>
                </a:solidFill>
              </a:rPr>
              <a:t>北キャンパス図書室を利用する</a:t>
            </a:r>
            <a:endParaRPr lang="en-US" altLang="ja-JP" sz="2400" dirty="0">
              <a:solidFill>
                <a:schemeClr val="bg1">
                  <a:lumMod val="95000"/>
                </a:schemeClr>
              </a:solidFill>
            </a:endParaRPr>
          </a:p>
        </p:txBody>
      </p:sp>
      <p:sp>
        <p:nvSpPr>
          <p:cNvPr id="9" name="正方形/長方形 8"/>
          <p:cNvSpPr/>
          <p:nvPr/>
        </p:nvSpPr>
        <p:spPr>
          <a:xfrm>
            <a:off x="4572000" y="1670399"/>
            <a:ext cx="3744416" cy="15473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rgbClr val="C00000"/>
                </a:solidFill>
              </a:rPr>
              <a:t>左から</a:t>
            </a:r>
            <a:endParaRPr lang="en-US" altLang="ja-JP" sz="1200" dirty="0">
              <a:solidFill>
                <a:srgbClr val="C00000"/>
              </a:solidFill>
            </a:endParaRPr>
          </a:p>
          <a:p>
            <a:pPr marL="285750" indent="-285750">
              <a:buFontTx/>
              <a:buChar char="-"/>
            </a:pPr>
            <a:r>
              <a:rPr lang="ja-JP" altLang="en-US" sz="1200" dirty="0">
                <a:solidFill>
                  <a:srgbClr val="C00000"/>
                </a:solidFill>
              </a:rPr>
              <a:t>インターネット用端末＋プリンタ</a:t>
            </a:r>
            <a:br>
              <a:rPr lang="en-US" altLang="ja-JP" sz="1200" dirty="0">
                <a:solidFill>
                  <a:srgbClr val="C00000"/>
                </a:solidFill>
              </a:rPr>
            </a:br>
            <a:r>
              <a:rPr lang="en-US" altLang="ja-JP" sz="1200" dirty="0">
                <a:solidFill>
                  <a:srgbClr val="C00000"/>
                </a:solidFill>
              </a:rPr>
              <a:t>* ID/PW</a:t>
            </a:r>
            <a:r>
              <a:rPr lang="ja-JP" altLang="en-US" sz="1200" dirty="0">
                <a:solidFill>
                  <a:srgbClr val="C00000"/>
                </a:solidFill>
              </a:rPr>
              <a:t>が必要</a:t>
            </a:r>
            <a:endParaRPr lang="en-US" altLang="ja-JP" sz="1200" dirty="0">
              <a:solidFill>
                <a:srgbClr val="C00000"/>
              </a:solidFill>
            </a:endParaRPr>
          </a:p>
          <a:p>
            <a:pPr marL="285750" indent="-285750">
              <a:buFontTx/>
              <a:buChar char="-"/>
            </a:pPr>
            <a:r>
              <a:rPr lang="ja-JP" altLang="en-US" sz="1200" dirty="0">
                <a:solidFill>
                  <a:srgbClr val="C00000"/>
                </a:solidFill>
              </a:rPr>
              <a:t>「北海道大学蔵書目録」にのみ</a:t>
            </a:r>
            <a:br>
              <a:rPr lang="en-US" altLang="ja-JP" sz="1200" dirty="0">
                <a:solidFill>
                  <a:srgbClr val="C00000"/>
                </a:solidFill>
              </a:rPr>
            </a:br>
            <a:r>
              <a:rPr lang="ja-JP" altLang="en-US" sz="1200" dirty="0">
                <a:solidFill>
                  <a:srgbClr val="C00000"/>
                </a:solidFill>
              </a:rPr>
              <a:t>アクセスできる端末</a:t>
            </a:r>
            <a:br>
              <a:rPr lang="en-US" altLang="ja-JP" sz="1200" dirty="0">
                <a:solidFill>
                  <a:srgbClr val="C00000"/>
                </a:solidFill>
              </a:rPr>
            </a:br>
            <a:r>
              <a:rPr lang="en-US" altLang="ja-JP" sz="1200" dirty="0">
                <a:solidFill>
                  <a:srgbClr val="C00000"/>
                </a:solidFill>
              </a:rPr>
              <a:t>* </a:t>
            </a:r>
            <a:r>
              <a:rPr lang="ja-JP" altLang="en-US" sz="1200" dirty="0">
                <a:solidFill>
                  <a:srgbClr val="C00000"/>
                </a:solidFill>
              </a:rPr>
              <a:t>自由に利用可能</a:t>
            </a:r>
            <a:endParaRPr lang="en-US" altLang="ja-JP" sz="1200" dirty="0">
              <a:solidFill>
                <a:srgbClr val="C00000"/>
              </a:solidFill>
            </a:endParaRPr>
          </a:p>
          <a:p>
            <a:pPr marL="285750" indent="-285750">
              <a:buFontTx/>
              <a:buChar char="-"/>
            </a:pPr>
            <a:r>
              <a:rPr lang="ja-JP" altLang="en-US" sz="1200" dirty="0">
                <a:solidFill>
                  <a:srgbClr val="C00000"/>
                </a:solidFill>
              </a:rPr>
              <a:t>コピー機</a:t>
            </a:r>
            <a:endParaRPr lang="en-US" altLang="ja-JP" sz="1200" dirty="0">
              <a:solidFill>
                <a:srgbClr val="C00000"/>
              </a:solidFill>
            </a:endParaRPr>
          </a:p>
          <a:p>
            <a:pPr marL="285750" indent="-285750">
              <a:buFontTx/>
              <a:buChar char="-"/>
            </a:pPr>
            <a:r>
              <a:rPr lang="en-US" altLang="ja-JP" sz="1200" dirty="0">
                <a:solidFill>
                  <a:srgbClr val="C00000"/>
                </a:solidFill>
              </a:rPr>
              <a:t>* RICOH</a:t>
            </a:r>
            <a:r>
              <a:rPr lang="ja-JP" altLang="en-US" sz="1200" dirty="0">
                <a:solidFill>
                  <a:srgbClr val="C00000"/>
                </a:solidFill>
              </a:rPr>
              <a:t>カードが必要</a:t>
            </a:r>
            <a:endParaRPr lang="en-US" altLang="ja-JP" sz="1200" dirty="0">
              <a:solidFill>
                <a:srgbClr val="C00000"/>
              </a:solidFill>
            </a:endParaRPr>
          </a:p>
          <a:p>
            <a:endParaRPr lang="en-US" altLang="ja-JP" sz="1200" dirty="0">
              <a:solidFill>
                <a:srgbClr val="C00000"/>
              </a:solidFill>
            </a:endParaRPr>
          </a:p>
        </p:txBody>
      </p:sp>
      <p:pic>
        <p:nvPicPr>
          <p:cNvPr id="8" name="Picture 2" descr="C:\Users\staff\Desktop\IMG_80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99" y="1669793"/>
            <a:ext cx="4128000" cy="3096000"/>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1907704" y="4882718"/>
            <a:ext cx="2472295" cy="15117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Tx/>
              <a:buChar char="-"/>
            </a:pPr>
            <a:r>
              <a:rPr lang="ja-JP" altLang="en-US" sz="1200" dirty="0">
                <a:solidFill>
                  <a:srgbClr val="C00000"/>
                </a:solidFill>
              </a:rPr>
              <a:t>新着雑誌</a:t>
            </a:r>
            <a:endParaRPr lang="en-US" altLang="ja-JP" sz="1200" dirty="0">
              <a:solidFill>
                <a:srgbClr val="C00000"/>
              </a:solidFill>
            </a:endParaRPr>
          </a:p>
          <a:p>
            <a:pPr marL="285750" indent="-285750">
              <a:buFontTx/>
              <a:buChar char="-"/>
            </a:pPr>
            <a:r>
              <a:rPr lang="ja-JP" altLang="en-US" sz="1200" dirty="0">
                <a:solidFill>
                  <a:srgbClr val="C00000"/>
                </a:solidFill>
              </a:rPr>
              <a:t>新聞</a:t>
            </a:r>
            <a:r>
              <a:rPr lang="en-US" altLang="ja-JP" sz="1200" dirty="0">
                <a:solidFill>
                  <a:srgbClr val="C00000"/>
                </a:solidFill>
              </a:rPr>
              <a:t>5</a:t>
            </a:r>
            <a:r>
              <a:rPr lang="ja-JP" altLang="en-US" sz="1200" dirty="0">
                <a:solidFill>
                  <a:srgbClr val="C00000"/>
                </a:solidFill>
              </a:rPr>
              <a:t>紙</a:t>
            </a:r>
            <a:br>
              <a:rPr lang="en-US" altLang="ja-JP" sz="1200" dirty="0">
                <a:solidFill>
                  <a:srgbClr val="C00000"/>
                </a:solidFill>
              </a:rPr>
            </a:br>
            <a:r>
              <a:rPr lang="en-US" altLang="ja-JP" sz="1200" dirty="0">
                <a:solidFill>
                  <a:srgbClr val="C00000"/>
                </a:solidFill>
              </a:rPr>
              <a:t>- </a:t>
            </a:r>
            <a:r>
              <a:rPr lang="ja-JP" altLang="en-US" sz="1200" dirty="0">
                <a:solidFill>
                  <a:srgbClr val="C00000"/>
                </a:solidFill>
              </a:rPr>
              <a:t>北海道新聞</a:t>
            </a:r>
            <a:br>
              <a:rPr lang="en-US" altLang="ja-JP" sz="1200" dirty="0">
                <a:solidFill>
                  <a:srgbClr val="C00000"/>
                </a:solidFill>
              </a:rPr>
            </a:br>
            <a:r>
              <a:rPr lang="en-US" altLang="ja-JP" sz="1200" dirty="0">
                <a:solidFill>
                  <a:srgbClr val="C00000"/>
                </a:solidFill>
              </a:rPr>
              <a:t>- </a:t>
            </a:r>
            <a:r>
              <a:rPr lang="ja-JP" altLang="en-US" sz="1200" dirty="0">
                <a:solidFill>
                  <a:srgbClr val="C00000"/>
                </a:solidFill>
              </a:rPr>
              <a:t>朝日新聞</a:t>
            </a:r>
            <a:br>
              <a:rPr lang="en-US" altLang="ja-JP" sz="1200" dirty="0">
                <a:solidFill>
                  <a:srgbClr val="C00000"/>
                </a:solidFill>
              </a:rPr>
            </a:br>
            <a:r>
              <a:rPr lang="en-US" altLang="ja-JP" sz="1200" dirty="0">
                <a:solidFill>
                  <a:srgbClr val="C00000"/>
                </a:solidFill>
              </a:rPr>
              <a:t>- </a:t>
            </a:r>
            <a:r>
              <a:rPr lang="ja-JP" altLang="en-US" sz="1200" dirty="0">
                <a:solidFill>
                  <a:srgbClr val="C00000"/>
                </a:solidFill>
              </a:rPr>
              <a:t>日本経済新聞</a:t>
            </a:r>
            <a:br>
              <a:rPr lang="en-US" altLang="ja-JP" sz="1200" dirty="0">
                <a:solidFill>
                  <a:srgbClr val="C00000"/>
                </a:solidFill>
              </a:rPr>
            </a:br>
            <a:r>
              <a:rPr lang="en-US" altLang="ja-JP" sz="1200" dirty="0">
                <a:solidFill>
                  <a:srgbClr val="C00000"/>
                </a:solidFill>
              </a:rPr>
              <a:t>- </a:t>
            </a:r>
            <a:r>
              <a:rPr lang="ja-JP" altLang="en-US" sz="1200" dirty="0">
                <a:solidFill>
                  <a:srgbClr val="C00000"/>
                </a:solidFill>
              </a:rPr>
              <a:t>日刊工業新聞</a:t>
            </a:r>
            <a:br>
              <a:rPr lang="en-US" altLang="ja-JP" sz="1200" dirty="0">
                <a:solidFill>
                  <a:srgbClr val="C00000"/>
                </a:solidFill>
              </a:rPr>
            </a:br>
            <a:r>
              <a:rPr lang="en-US" altLang="ja-JP" sz="1200" dirty="0">
                <a:solidFill>
                  <a:srgbClr val="C00000"/>
                </a:solidFill>
              </a:rPr>
              <a:t>- </a:t>
            </a:r>
            <a:r>
              <a:rPr lang="ja-JP" altLang="en-US" sz="1200" dirty="0">
                <a:solidFill>
                  <a:srgbClr val="C00000"/>
                </a:solidFill>
              </a:rPr>
              <a:t>日本農業新聞</a:t>
            </a:r>
            <a:endParaRPr lang="en-US" altLang="ja-JP" sz="1200" dirty="0">
              <a:solidFill>
                <a:srgbClr val="C00000"/>
              </a:solidFill>
            </a:endParaRPr>
          </a:p>
          <a:p>
            <a:pPr marL="285750" indent="-285750">
              <a:buFontTx/>
              <a:buChar char="-"/>
            </a:pPr>
            <a:r>
              <a:rPr lang="ja-JP" altLang="en-US" sz="1200" dirty="0">
                <a:solidFill>
                  <a:srgbClr val="C00000"/>
                </a:solidFill>
              </a:rPr>
              <a:t>閲覧席</a:t>
            </a:r>
            <a:r>
              <a:rPr lang="en-US" altLang="ja-JP" sz="1200" dirty="0">
                <a:solidFill>
                  <a:srgbClr val="C00000"/>
                </a:solidFill>
              </a:rPr>
              <a:t>20</a:t>
            </a:r>
            <a:r>
              <a:rPr lang="ja-JP" altLang="en-US" sz="1200" dirty="0">
                <a:solidFill>
                  <a:srgbClr val="C00000"/>
                </a:solidFill>
              </a:rPr>
              <a:t>席とソファー</a:t>
            </a:r>
            <a:endParaRPr lang="en-US" altLang="ja-JP" sz="1200" dirty="0">
              <a:solidFill>
                <a:srgbClr val="C00000"/>
              </a:solidFill>
            </a:endParaRPr>
          </a:p>
        </p:txBody>
      </p:sp>
      <p:sp>
        <p:nvSpPr>
          <p:cNvPr id="15" name="正方形/長方形 14"/>
          <p:cNvSpPr/>
          <p:nvPr/>
        </p:nvSpPr>
        <p:spPr>
          <a:xfrm>
            <a:off x="1907704" y="6515716"/>
            <a:ext cx="2472295" cy="269621"/>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200" dirty="0">
                <a:solidFill>
                  <a:schemeClr val="accent5">
                    <a:lumMod val="50000"/>
                  </a:schemeClr>
                </a:solidFill>
              </a:rPr>
              <a:t>Wi-Fi</a:t>
            </a:r>
            <a:r>
              <a:rPr lang="ja-JP" altLang="en-US" sz="1200" dirty="0">
                <a:solidFill>
                  <a:schemeClr val="accent5">
                    <a:lumMod val="50000"/>
                  </a:schemeClr>
                </a:solidFill>
              </a:rPr>
              <a:t>は走っていません。</a:t>
            </a:r>
            <a:endParaRPr lang="en-US" altLang="ja-JP" sz="1200" dirty="0">
              <a:solidFill>
                <a:schemeClr val="accent5">
                  <a:lumMod val="50000"/>
                </a:schemeClr>
              </a:solidFill>
            </a:endParaRPr>
          </a:p>
        </p:txBody>
      </p:sp>
      <p:sp>
        <p:nvSpPr>
          <p:cNvPr id="21" name="フリーフォーム 20"/>
          <p:cNvSpPr/>
          <p:nvPr/>
        </p:nvSpPr>
        <p:spPr>
          <a:xfrm>
            <a:off x="2555776" y="3036815"/>
            <a:ext cx="1778099" cy="801760"/>
          </a:xfrm>
          <a:custGeom>
            <a:avLst/>
            <a:gdLst>
              <a:gd name="connsiteX0" fmla="*/ 936105 w 1778099"/>
              <a:gd name="connsiteY0" fmla="*/ 0 h 801760"/>
              <a:gd name="connsiteX1" fmla="*/ 1778099 w 1778099"/>
              <a:gd name="connsiteY1" fmla="*/ 0 h 801760"/>
              <a:gd name="connsiteX2" fmla="*/ 1778099 w 1778099"/>
              <a:gd name="connsiteY2" fmla="*/ 801760 h 801760"/>
              <a:gd name="connsiteX3" fmla="*/ 936105 w 1778099"/>
              <a:gd name="connsiteY3" fmla="*/ 801760 h 801760"/>
              <a:gd name="connsiteX4" fmla="*/ 936105 w 1778099"/>
              <a:gd name="connsiteY4" fmla="*/ 392184 h 801760"/>
              <a:gd name="connsiteX5" fmla="*/ 636329 w 1778099"/>
              <a:gd name="connsiteY5" fmla="*/ 392184 h 801760"/>
              <a:gd name="connsiteX6" fmla="*/ 636329 w 1778099"/>
              <a:gd name="connsiteY6" fmla="*/ 392185 h 801760"/>
              <a:gd name="connsiteX7" fmla="*/ 0 w 1778099"/>
              <a:gd name="connsiteY7" fmla="*/ 392185 h 801760"/>
              <a:gd name="connsiteX8" fmla="*/ 0 w 1778099"/>
              <a:gd name="connsiteY8" fmla="*/ 66677 h 801760"/>
              <a:gd name="connsiteX9" fmla="*/ 636329 w 1778099"/>
              <a:gd name="connsiteY9" fmla="*/ 66677 h 801760"/>
              <a:gd name="connsiteX10" fmla="*/ 636329 w 1778099"/>
              <a:gd name="connsiteY10" fmla="*/ 124655 h 801760"/>
              <a:gd name="connsiteX11" fmla="*/ 936105 w 1778099"/>
              <a:gd name="connsiteY11" fmla="*/ 124655 h 80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8099" h="801760">
                <a:moveTo>
                  <a:pt x="936105" y="0"/>
                </a:moveTo>
                <a:lnTo>
                  <a:pt x="1778099" y="0"/>
                </a:lnTo>
                <a:lnTo>
                  <a:pt x="1778099" y="801760"/>
                </a:lnTo>
                <a:lnTo>
                  <a:pt x="936105" y="801760"/>
                </a:lnTo>
                <a:lnTo>
                  <a:pt x="936105" y="392184"/>
                </a:lnTo>
                <a:lnTo>
                  <a:pt x="636329" y="392184"/>
                </a:lnTo>
                <a:lnTo>
                  <a:pt x="636329" y="392185"/>
                </a:lnTo>
                <a:lnTo>
                  <a:pt x="0" y="392185"/>
                </a:lnTo>
                <a:lnTo>
                  <a:pt x="0" y="66677"/>
                </a:lnTo>
                <a:lnTo>
                  <a:pt x="636329" y="66677"/>
                </a:lnTo>
                <a:lnTo>
                  <a:pt x="636329" y="124655"/>
                </a:lnTo>
                <a:lnTo>
                  <a:pt x="936105" y="124655"/>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cxnSp>
        <p:nvCxnSpPr>
          <p:cNvPr id="12" name="直線矢印コネクタ 11"/>
          <p:cNvCxnSpPr>
            <a:stCxn id="9" idx="1"/>
          </p:cNvCxnSpPr>
          <p:nvPr/>
        </p:nvCxnSpPr>
        <p:spPr>
          <a:xfrm flipH="1">
            <a:off x="3923928" y="2444096"/>
            <a:ext cx="648072"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14" idx="3"/>
          </p:cNvCxnSpPr>
          <p:nvPr/>
        </p:nvCxnSpPr>
        <p:spPr>
          <a:xfrm flipV="1">
            <a:off x="4379998" y="5301207"/>
            <a:ext cx="64800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83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C:\Users\staff\Desktop\IMG_808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5" y="1670400"/>
            <a:ext cx="6624256" cy="4968192"/>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直線矢印コネクタ 27"/>
          <p:cNvCxnSpPr>
            <a:stCxn id="15" idx="3"/>
          </p:cNvCxnSpPr>
          <p:nvPr/>
        </p:nvCxnSpPr>
        <p:spPr>
          <a:xfrm flipV="1">
            <a:off x="2411640" y="4088568"/>
            <a:ext cx="4775676" cy="130361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スライド番号プレースホルダー 1"/>
          <p:cNvSpPr>
            <a:spLocks noGrp="1"/>
          </p:cNvSpPr>
          <p:nvPr>
            <p:ph type="sldNum" sz="quarter" idx="12"/>
          </p:nvPr>
        </p:nvSpPr>
        <p:spPr>
          <a:xfrm>
            <a:off x="6457950" y="5892801"/>
            <a:ext cx="2446991" cy="828676"/>
          </a:xfrm>
        </p:spPr>
        <p:txBody>
          <a:bodyPr/>
          <a:lstStyle/>
          <a:p>
            <a:fld id="{B38103FB-E565-4A26-9303-508A391003B3}" type="slidenum">
              <a:rPr kumimoji="1" lang="ja-JP" altLang="en-US" smtClean="0">
                <a:solidFill>
                  <a:schemeClr val="accent3">
                    <a:lumMod val="50000"/>
                  </a:schemeClr>
                </a:solidFill>
              </a:rPr>
              <a:t>4</a:t>
            </a:fld>
            <a:endParaRPr kumimoji="1" lang="ja-JP" altLang="en-US" dirty="0">
              <a:solidFill>
                <a:schemeClr val="accent3">
                  <a:lumMod val="50000"/>
                </a:schemeClr>
              </a:solidFill>
            </a:endParaRPr>
          </a:p>
        </p:txBody>
      </p:sp>
      <p:sp>
        <p:nvSpPr>
          <p:cNvPr id="11" name="正方形/長方形 10"/>
          <p:cNvSpPr/>
          <p:nvPr/>
        </p:nvSpPr>
        <p:spPr>
          <a:xfrm>
            <a:off x="251999" y="1281600"/>
            <a:ext cx="7595351" cy="388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accent3">
                    <a:lumMod val="50000"/>
                  </a:schemeClr>
                </a:solidFill>
              </a:rPr>
              <a:t>図書室（入口入って右手）には</a:t>
            </a:r>
            <a:r>
              <a:rPr lang="en-US" altLang="ja-JP" dirty="0">
                <a:solidFill>
                  <a:schemeClr val="accent3">
                    <a:lumMod val="50000"/>
                  </a:schemeClr>
                </a:solidFill>
              </a:rPr>
              <a:t>21,000</a:t>
            </a:r>
            <a:r>
              <a:rPr lang="ja-JP" altLang="en-US" dirty="0">
                <a:solidFill>
                  <a:schemeClr val="accent3">
                    <a:lumMod val="50000"/>
                  </a:schemeClr>
                </a:solidFill>
              </a:rPr>
              <a:t>冊の蔵書</a:t>
            </a:r>
            <a:endParaRPr lang="en-US" altLang="ja-JP" dirty="0">
              <a:solidFill>
                <a:schemeClr val="accent3">
                  <a:lumMod val="50000"/>
                </a:schemeClr>
              </a:solidFill>
            </a:endParaRPr>
          </a:p>
        </p:txBody>
      </p:sp>
      <p:sp>
        <p:nvSpPr>
          <p:cNvPr id="17" name="正方形/長方形 16"/>
          <p:cNvSpPr/>
          <p:nvPr/>
        </p:nvSpPr>
        <p:spPr>
          <a:xfrm>
            <a:off x="-566057" y="0"/>
            <a:ext cx="10406743" cy="90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200" dirty="0">
              <a:solidFill>
                <a:schemeClr val="accent3">
                  <a:lumMod val="50000"/>
                </a:schemeClr>
              </a:solidFill>
            </a:endParaRPr>
          </a:p>
        </p:txBody>
      </p:sp>
      <p:sp>
        <p:nvSpPr>
          <p:cNvPr id="18" name="正方形/長方形 17"/>
          <p:cNvSpPr/>
          <p:nvPr/>
        </p:nvSpPr>
        <p:spPr>
          <a:xfrm>
            <a:off x="252000" y="0"/>
            <a:ext cx="8640000"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bg1">
                    <a:lumMod val="95000"/>
                  </a:schemeClr>
                </a:solidFill>
              </a:rPr>
              <a:t>北キャンパス図書室を利用する</a:t>
            </a:r>
          </a:p>
        </p:txBody>
      </p:sp>
      <p:sp>
        <p:nvSpPr>
          <p:cNvPr id="15" name="正方形/長方形 14"/>
          <p:cNvSpPr/>
          <p:nvPr/>
        </p:nvSpPr>
        <p:spPr>
          <a:xfrm>
            <a:off x="1331640" y="5266178"/>
            <a:ext cx="1080000" cy="252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dirty="0">
                <a:solidFill>
                  <a:schemeClr val="accent5">
                    <a:lumMod val="50000"/>
                  </a:schemeClr>
                </a:solidFill>
              </a:rPr>
              <a:t>語学辞書</a:t>
            </a:r>
            <a:endParaRPr lang="en-US" altLang="ja-JP" sz="1200" dirty="0">
              <a:solidFill>
                <a:schemeClr val="accent5">
                  <a:lumMod val="50000"/>
                </a:schemeClr>
              </a:solidFill>
            </a:endParaRPr>
          </a:p>
        </p:txBody>
      </p:sp>
      <p:sp>
        <p:nvSpPr>
          <p:cNvPr id="23" name="正方形/長方形 22"/>
          <p:cNvSpPr/>
          <p:nvPr/>
        </p:nvSpPr>
        <p:spPr>
          <a:xfrm>
            <a:off x="3747623" y="4019730"/>
            <a:ext cx="1656064" cy="62662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dirty="0">
                <a:solidFill>
                  <a:srgbClr val="C00000"/>
                </a:solidFill>
              </a:rPr>
              <a:t>図書</a:t>
            </a:r>
            <a:endParaRPr lang="en-US" altLang="ja-JP" sz="1200" dirty="0">
              <a:solidFill>
                <a:srgbClr val="C00000"/>
              </a:solidFill>
            </a:endParaRPr>
          </a:p>
          <a:p>
            <a:pPr algn="ctr"/>
            <a:r>
              <a:rPr lang="en-US" altLang="ja-JP" sz="1200" dirty="0">
                <a:solidFill>
                  <a:srgbClr val="C00000"/>
                </a:solidFill>
              </a:rPr>
              <a:t>“</a:t>
            </a:r>
            <a:r>
              <a:rPr lang="ja-JP" altLang="en-US" sz="1200" dirty="0">
                <a:solidFill>
                  <a:srgbClr val="C00000"/>
                </a:solidFill>
              </a:rPr>
              <a:t>請求記号</a:t>
            </a:r>
            <a:r>
              <a:rPr lang="en-US" altLang="ja-JP" sz="1200" dirty="0">
                <a:solidFill>
                  <a:srgbClr val="C00000"/>
                </a:solidFill>
              </a:rPr>
              <a:t>”</a:t>
            </a:r>
            <a:r>
              <a:rPr lang="ja-JP" altLang="en-US" sz="1200" dirty="0">
                <a:solidFill>
                  <a:srgbClr val="C00000"/>
                </a:solidFill>
              </a:rPr>
              <a:t>順</a:t>
            </a:r>
            <a:endParaRPr lang="en-US" altLang="ja-JP" sz="1200" dirty="0">
              <a:solidFill>
                <a:srgbClr val="C00000"/>
              </a:solidFill>
            </a:endParaRPr>
          </a:p>
          <a:p>
            <a:pPr algn="ctr"/>
            <a:r>
              <a:rPr lang="en-US" altLang="ja-JP" sz="1200" dirty="0">
                <a:solidFill>
                  <a:srgbClr val="C00000"/>
                </a:solidFill>
              </a:rPr>
              <a:t>000</a:t>
            </a:r>
            <a:r>
              <a:rPr lang="ja-JP" altLang="en-US" sz="1200" dirty="0">
                <a:solidFill>
                  <a:srgbClr val="C00000"/>
                </a:solidFill>
              </a:rPr>
              <a:t>→</a:t>
            </a:r>
            <a:r>
              <a:rPr lang="en-US" altLang="ja-JP" sz="1200" dirty="0">
                <a:solidFill>
                  <a:srgbClr val="C00000"/>
                </a:solidFill>
              </a:rPr>
              <a:t>999</a:t>
            </a:r>
          </a:p>
        </p:txBody>
      </p:sp>
      <p:sp>
        <p:nvSpPr>
          <p:cNvPr id="24" name="正方形/長方形 23"/>
          <p:cNvSpPr/>
          <p:nvPr/>
        </p:nvSpPr>
        <p:spPr>
          <a:xfrm>
            <a:off x="5955682" y="3601702"/>
            <a:ext cx="900000" cy="62662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C00000"/>
                </a:solidFill>
              </a:rPr>
              <a:t>和雑誌</a:t>
            </a:r>
            <a:endParaRPr lang="en-US" altLang="ja-JP" sz="1200" dirty="0">
              <a:solidFill>
                <a:srgbClr val="C00000"/>
              </a:solidFill>
            </a:endParaRPr>
          </a:p>
          <a:p>
            <a:pPr algn="ctr"/>
            <a:r>
              <a:rPr lang="en-US" altLang="ja-JP" sz="1200" dirty="0">
                <a:solidFill>
                  <a:srgbClr val="C00000"/>
                </a:solidFill>
              </a:rPr>
              <a:t>A</a:t>
            </a:r>
            <a:r>
              <a:rPr lang="ja-JP" altLang="en-US" sz="1200" dirty="0">
                <a:solidFill>
                  <a:srgbClr val="C00000"/>
                </a:solidFill>
              </a:rPr>
              <a:t>→</a:t>
            </a:r>
            <a:r>
              <a:rPr lang="en-US" altLang="ja-JP" sz="1200" dirty="0">
                <a:solidFill>
                  <a:srgbClr val="C00000"/>
                </a:solidFill>
              </a:rPr>
              <a:t>Z</a:t>
            </a:r>
          </a:p>
        </p:txBody>
      </p:sp>
      <p:sp>
        <p:nvSpPr>
          <p:cNvPr id="25" name="正方形/長方形 24"/>
          <p:cNvSpPr/>
          <p:nvPr/>
        </p:nvSpPr>
        <p:spPr>
          <a:xfrm>
            <a:off x="7024217" y="4189802"/>
            <a:ext cx="900000" cy="62662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C00000"/>
                </a:solidFill>
              </a:rPr>
              <a:t>欧文雑誌</a:t>
            </a:r>
            <a:endParaRPr lang="en-US" altLang="ja-JP" sz="1200" dirty="0">
              <a:solidFill>
                <a:srgbClr val="C00000"/>
              </a:solidFill>
            </a:endParaRPr>
          </a:p>
          <a:p>
            <a:pPr algn="ctr"/>
            <a:r>
              <a:rPr lang="en-US" altLang="ja-JP" sz="1200" dirty="0">
                <a:solidFill>
                  <a:srgbClr val="C00000"/>
                </a:solidFill>
              </a:rPr>
              <a:t>A</a:t>
            </a:r>
            <a:r>
              <a:rPr lang="ja-JP" altLang="en-US" sz="1200" dirty="0">
                <a:solidFill>
                  <a:srgbClr val="C00000"/>
                </a:solidFill>
              </a:rPr>
              <a:t>→</a:t>
            </a:r>
            <a:r>
              <a:rPr lang="en-US" altLang="ja-JP" sz="1200" dirty="0">
                <a:solidFill>
                  <a:srgbClr val="C00000"/>
                </a:solidFill>
              </a:rPr>
              <a:t>Z</a:t>
            </a:r>
          </a:p>
        </p:txBody>
      </p:sp>
      <p:sp>
        <p:nvSpPr>
          <p:cNvPr id="26" name="正方形/長方形 25"/>
          <p:cNvSpPr/>
          <p:nvPr/>
        </p:nvSpPr>
        <p:spPr>
          <a:xfrm>
            <a:off x="7301136" y="2899664"/>
            <a:ext cx="900000" cy="62662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C00000"/>
                </a:solidFill>
              </a:rPr>
              <a:t>露文雑誌</a:t>
            </a:r>
            <a:r>
              <a:rPr lang="az-Cyrl-AZ" altLang="ja-JP" sz="1200" dirty="0">
                <a:solidFill>
                  <a:srgbClr val="C00000"/>
                </a:solidFill>
              </a:rPr>
              <a:t>А→Я</a:t>
            </a:r>
            <a:endParaRPr lang="en-US" altLang="ja-JP" sz="1200" dirty="0">
              <a:solidFill>
                <a:srgbClr val="C00000"/>
              </a:solidFill>
            </a:endParaRPr>
          </a:p>
        </p:txBody>
      </p:sp>
      <p:sp>
        <p:nvSpPr>
          <p:cNvPr id="27" name="正方形/長方形 26"/>
          <p:cNvSpPr/>
          <p:nvPr/>
        </p:nvSpPr>
        <p:spPr>
          <a:xfrm>
            <a:off x="7524328" y="5892801"/>
            <a:ext cx="1440000" cy="252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dirty="0">
                <a:solidFill>
                  <a:schemeClr val="accent5">
                    <a:lumMod val="50000"/>
                  </a:schemeClr>
                </a:solidFill>
              </a:rPr>
              <a:t>参考図書</a:t>
            </a:r>
            <a:endParaRPr lang="en-US" altLang="ja-JP" sz="1200" dirty="0">
              <a:solidFill>
                <a:schemeClr val="accent5">
                  <a:lumMod val="50000"/>
                </a:schemeClr>
              </a:solidFill>
            </a:endParaRPr>
          </a:p>
        </p:txBody>
      </p:sp>
      <p:cxnSp>
        <p:nvCxnSpPr>
          <p:cNvPr id="29" name="直線矢印コネクタ 28"/>
          <p:cNvCxnSpPr>
            <a:stCxn id="25" idx="0"/>
          </p:cNvCxnSpPr>
          <p:nvPr/>
        </p:nvCxnSpPr>
        <p:spPr>
          <a:xfrm flipH="1" flipV="1">
            <a:off x="7024218" y="3994366"/>
            <a:ext cx="449999" cy="19543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6" idx="2"/>
          </p:cNvCxnSpPr>
          <p:nvPr/>
        </p:nvCxnSpPr>
        <p:spPr>
          <a:xfrm flipH="1">
            <a:off x="7380192" y="3526287"/>
            <a:ext cx="370944" cy="15083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251999" y="6298004"/>
            <a:ext cx="4103977" cy="423473"/>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accent5">
                    <a:lumMod val="50000"/>
                  </a:schemeClr>
                </a:solidFill>
              </a:rPr>
              <a:t>これらの資料と、新着雑誌、新聞は、図書室内もしくは</a:t>
            </a:r>
            <a:endParaRPr lang="en-US" altLang="ja-JP" sz="1200" dirty="0">
              <a:solidFill>
                <a:schemeClr val="accent5">
                  <a:lumMod val="50000"/>
                </a:schemeClr>
              </a:solidFill>
            </a:endParaRPr>
          </a:p>
          <a:p>
            <a:r>
              <a:rPr lang="ja-JP" altLang="en-US" sz="1200" dirty="0">
                <a:solidFill>
                  <a:schemeClr val="accent5">
                    <a:lumMod val="50000"/>
                  </a:schemeClr>
                </a:solidFill>
              </a:rPr>
              <a:t>一時持ち出し（その日のうちに返却）</a:t>
            </a:r>
            <a:r>
              <a:rPr lang="ja-JP" altLang="en-US" sz="1200" u="sng" dirty="0">
                <a:solidFill>
                  <a:schemeClr val="accent5">
                    <a:lumMod val="50000"/>
                  </a:schemeClr>
                </a:solidFill>
              </a:rPr>
              <a:t>でのみ</a:t>
            </a:r>
            <a:r>
              <a:rPr lang="ja-JP" altLang="en-US" sz="1200" dirty="0">
                <a:solidFill>
                  <a:schemeClr val="accent5">
                    <a:lumMod val="50000"/>
                  </a:schemeClr>
                </a:solidFill>
              </a:rPr>
              <a:t>利用可能。</a:t>
            </a:r>
            <a:endParaRPr lang="en-US" altLang="ja-JP" sz="1200" dirty="0">
              <a:solidFill>
                <a:schemeClr val="accent5">
                  <a:lumMod val="50000"/>
                </a:schemeClr>
              </a:solidFill>
            </a:endParaRPr>
          </a:p>
        </p:txBody>
      </p:sp>
      <p:cxnSp>
        <p:nvCxnSpPr>
          <p:cNvPr id="20" name="直線矢印コネクタ 19"/>
          <p:cNvCxnSpPr>
            <a:stCxn id="19" idx="0"/>
            <a:endCxn id="15" idx="2"/>
          </p:cNvCxnSpPr>
          <p:nvPr/>
        </p:nvCxnSpPr>
        <p:spPr>
          <a:xfrm flipH="1" flipV="1">
            <a:off x="1871640" y="5518178"/>
            <a:ext cx="432348" cy="779826"/>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19" idx="3"/>
          </p:cNvCxnSpPr>
          <p:nvPr/>
        </p:nvCxnSpPr>
        <p:spPr>
          <a:xfrm flipV="1">
            <a:off x="4355976" y="6018802"/>
            <a:ext cx="3096025" cy="490939"/>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60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4" grpId="0" animBg="1"/>
      <p:bldP spid="25" grpId="0" animBg="1"/>
      <p:bldP spid="26" grpId="0" animBg="1"/>
      <p:bldP spid="27"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t="10622"/>
          <a:stretch/>
        </p:blipFill>
        <p:spPr>
          <a:xfrm>
            <a:off x="251998" y="1669793"/>
            <a:ext cx="5400000" cy="2564050"/>
          </a:xfrm>
          <a:prstGeom prst="rect">
            <a:avLst/>
          </a:prstGeom>
          <a:ln>
            <a:solidFill>
              <a:schemeClr val="accent3">
                <a:lumMod val="50000"/>
              </a:schemeClr>
            </a:solidFill>
          </a:ln>
        </p:spPr>
      </p:pic>
      <p:pic>
        <p:nvPicPr>
          <p:cNvPr id="5" name="図 4"/>
          <p:cNvPicPr>
            <a:picLocks noChangeAspect="1"/>
          </p:cNvPicPr>
          <p:nvPr/>
        </p:nvPicPr>
        <p:blipFill rotWithShape="1">
          <a:blip r:embed="rId3"/>
          <a:srcRect t="10466" b="199"/>
          <a:stretch/>
        </p:blipFill>
        <p:spPr>
          <a:xfrm>
            <a:off x="3492000" y="4068446"/>
            <a:ext cx="5400000" cy="2563200"/>
          </a:xfrm>
          <a:prstGeom prst="rect">
            <a:avLst/>
          </a:prstGeom>
          <a:ln>
            <a:solidFill>
              <a:schemeClr val="accent3">
                <a:lumMod val="50000"/>
              </a:schemeClr>
            </a:solidFill>
          </a:ln>
        </p:spPr>
      </p:pic>
      <p:sp>
        <p:nvSpPr>
          <p:cNvPr id="22" name="正方形/長方形 21"/>
          <p:cNvSpPr/>
          <p:nvPr/>
        </p:nvSpPr>
        <p:spPr>
          <a:xfrm>
            <a:off x="4571640" y="5987784"/>
            <a:ext cx="1092377" cy="3571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1"/>
          <p:cNvSpPr>
            <a:spLocks noGrp="1"/>
          </p:cNvSpPr>
          <p:nvPr>
            <p:ph type="sldNum" sz="quarter" idx="12"/>
          </p:nvPr>
        </p:nvSpPr>
        <p:spPr>
          <a:xfrm>
            <a:off x="6457950" y="5892801"/>
            <a:ext cx="2446991" cy="828676"/>
          </a:xfrm>
        </p:spPr>
        <p:txBody>
          <a:bodyPr/>
          <a:lstStyle/>
          <a:p>
            <a:fld id="{B38103FB-E565-4A26-9303-508A391003B3}" type="slidenum">
              <a:rPr kumimoji="1" lang="ja-JP" altLang="en-US" smtClean="0">
                <a:solidFill>
                  <a:schemeClr val="accent3">
                    <a:lumMod val="50000"/>
                  </a:schemeClr>
                </a:solidFill>
              </a:rPr>
              <a:t>5</a:t>
            </a:fld>
            <a:endParaRPr kumimoji="1" lang="ja-JP" altLang="en-US" dirty="0">
              <a:solidFill>
                <a:schemeClr val="accent3">
                  <a:lumMod val="50000"/>
                </a:schemeClr>
              </a:solidFill>
            </a:endParaRPr>
          </a:p>
        </p:txBody>
      </p:sp>
      <p:sp>
        <p:nvSpPr>
          <p:cNvPr id="11" name="正方形/長方形 10"/>
          <p:cNvSpPr/>
          <p:nvPr/>
        </p:nvSpPr>
        <p:spPr>
          <a:xfrm>
            <a:off x="251999" y="1281600"/>
            <a:ext cx="7595351" cy="388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dirty="0">
                <a:solidFill>
                  <a:srgbClr val="C00000"/>
                </a:solidFill>
              </a:rPr>
              <a:t>https://www.lib.hokudai.ac.jp</a:t>
            </a:r>
          </a:p>
        </p:txBody>
      </p:sp>
      <p:sp>
        <p:nvSpPr>
          <p:cNvPr id="17" name="正方形/長方形 16"/>
          <p:cNvSpPr/>
          <p:nvPr/>
        </p:nvSpPr>
        <p:spPr>
          <a:xfrm>
            <a:off x="-566057" y="0"/>
            <a:ext cx="10406743" cy="90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200" dirty="0">
              <a:solidFill>
                <a:schemeClr val="accent3">
                  <a:lumMod val="50000"/>
                </a:schemeClr>
              </a:solidFill>
            </a:endParaRPr>
          </a:p>
        </p:txBody>
      </p:sp>
      <p:sp>
        <p:nvSpPr>
          <p:cNvPr id="18" name="正方形/長方形 17"/>
          <p:cNvSpPr/>
          <p:nvPr/>
        </p:nvSpPr>
        <p:spPr>
          <a:xfrm>
            <a:off x="252000" y="0"/>
            <a:ext cx="8640000"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bg1">
                    <a:lumMod val="95000"/>
                  </a:schemeClr>
                </a:solidFill>
              </a:rPr>
              <a:t>北キャンパス図書室の資料を利用する</a:t>
            </a:r>
            <a:endParaRPr lang="en-US" altLang="ja-JP" sz="2400" dirty="0">
              <a:solidFill>
                <a:schemeClr val="bg1">
                  <a:lumMod val="95000"/>
                </a:schemeClr>
              </a:solidFill>
            </a:endParaRPr>
          </a:p>
        </p:txBody>
      </p:sp>
      <p:cxnSp>
        <p:nvCxnSpPr>
          <p:cNvPr id="28" name="直線矢印コネクタ 27"/>
          <p:cNvCxnSpPr>
            <a:stCxn id="21" idx="2"/>
          </p:cNvCxnSpPr>
          <p:nvPr/>
        </p:nvCxnSpPr>
        <p:spPr>
          <a:xfrm>
            <a:off x="2445517" y="4050460"/>
            <a:ext cx="2054697" cy="193588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2303672" y="3886262"/>
            <a:ext cx="283690" cy="16419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5623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t="10498"/>
          <a:stretch/>
        </p:blipFill>
        <p:spPr>
          <a:xfrm>
            <a:off x="250090" y="1670400"/>
            <a:ext cx="8370000" cy="3979774"/>
          </a:xfrm>
          <a:prstGeom prst="rect">
            <a:avLst/>
          </a:prstGeom>
          <a:ln>
            <a:solidFill>
              <a:schemeClr val="accent3">
                <a:lumMod val="50000"/>
              </a:schemeClr>
            </a:solidFill>
          </a:ln>
        </p:spPr>
      </p:pic>
      <p:sp>
        <p:nvSpPr>
          <p:cNvPr id="10" name="スライド番号プレースホルダー 1"/>
          <p:cNvSpPr>
            <a:spLocks noGrp="1"/>
          </p:cNvSpPr>
          <p:nvPr>
            <p:ph type="sldNum" sz="quarter" idx="12"/>
          </p:nvPr>
        </p:nvSpPr>
        <p:spPr>
          <a:xfrm>
            <a:off x="6457950" y="5892801"/>
            <a:ext cx="2446991" cy="828676"/>
          </a:xfrm>
        </p:spPr>
        <p:txBody>
          <a:bodyPr/>
          <a:lstStyle/>
          <a:p>
            <a:fld id="{B38103FB-E565-4A26-9303-508A391003B3}" type="slidenum">
              <a:rPr kumimoji="1" lang="ja-JP" altLang="en-US" smtClean="0">
                <a:solidFill>
                  <a:schemeClr val="accent3">
                    <a:lumMod val="50000"/>
                  </a:schemeClr>
                </a:solidFill>
              </a:rPr>
              <a:t>6</a:t>
            </a:fld>
            <a:endParaRPr kumimoji="1" lang="ja-JP" altLang="en-US" dirty="0">
              <a:solidFill>
                <a:schemeClr val="accent3">
                  <a:lumMod val="50000"/>
                </a:schemeClr>
              </a:solidFill>
            </a:endParaRPr>
          </a:p>
        </p:txBody>
      </p:sp>
      <p:sp>
        <p:nvSpPr>
          <p:cNvPr id="11" name="正方形/長方形 10"/>
          <p:cNvSpPr/>
          <p:nvPr/>
        </p:nvSpPr>
        <p:spPr>
          <a:xfrm>
            <a:off x="251999" y="1281600"/>
            <a:ext cx="7595351" cy="388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rgbClr val="C00000"/>
                </a:solidFill>
              </a:rPr>
              <a:t>選択した資料の詳細情報</a:t>
            </a:r>
            <a:endParaRPr lang="en-US" altLang="ja-JP" dirty="0">
              <a:solidFill>
                <a:srgbClr val="C00000"/>
              </a:solidFill>
            </a:endParaRPr>
          </a:p>
        </p:txBody>
      </p:sp>
      <p:sp>
        <p:nvSpPr>
          <p:cNvPr id="17" name="正方形/長方形 16"/>
          <p:cNvSpPr/>
          <p:nvPr/>
        </p:nvSpPr>
        <p:spPr>
          <a:xfrm>
            <a:off x="-566057" y="0"/>
            <a:ext cx="10406743" cy="90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200" dirty="0">
              <a:solidFill>
                <a:schemeClr val="accent3">
                  <a:lumMod val="50000"/>
                </a:schemeClr>
              </a:solidFill>
            </a:endParaRPr>
          </a:p>
        </p:txBody>
      </p:sp>
      <p:sp>
        <p:nvSpPr>
          <p:cNvPr id="18" name="正方形/長方形 17"/>
          <p:cNvSpPr/>
          <p:nvPr/>
        </p:nvSpPr>
        <p:spPr>
          <a:xfrm>
            <a:off x="252000" y="0"/>
            <a:ext cx="8640000"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bg1">
                    <a:lumMod val="95000"/>
                  </a:schemeClr>
                </a:solidFill>
              </a:rPr>
              <a:t>北キャンパス図書室の資料を利用する</a:t>
            </a:r>
            <a:endParaRPr lang="en-US" altLang="ja-JP" sz="2400" dirty="0">
              <a:solidFill>
                <a:schemeClr val="bg1">
                  <a:lumMod val="95000"/>
                </a:schemeClr>
              </a:solidFill>
            </a:endParaRPr>
          </a:p>
        </p:txBody>
      </p:sp>
      <p:sp>
        <p:nvSpPr>
          <p:cNvPr id="15" name="正方形/長方形 14"/>
          <p:cNvSpPr/>
          <p:nvPr/>
        </p:nvSpPr>
        <p:spPr>
          <a:xfrm>
            <a:off x="367288" y="4425741"/>
            <a:ext cx="2880000" cy="252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rgbClr val="C00000"/>
                </a:solidFill>
              </a:rPr>
              <a:t>図書は</a:t>
            </a:r>
            <a:r>
              <a:rPr lang="en-US" altLang="ja-JP" sz="1200" dirty="0">
                <a:solidFill>
                  <a:srgbClr val="C00000"/>
                </a:solidFill>
              </a:rPr>
              <a:t>“</a:t>
            </a:r>
            <a:r>
              <a:rPr lang="ja-JP" altLang="en-US" sz="1200" dirty="0">
                <a:solidFill>
                  <a:srgbClr val="C00000"/>
                </a:solidFill>
              </a:rPr>
              <a:t>請求記号</a:t>
            </a:r>
            <a:r>
              <a:rPr lang="en-US" altLang="ja-JP" sz="1200" dirty="0">
                <a:solidFill>
                  <a:srgbClr val="C00000"/>
                </a:solidFill>
              </a:rPr>
              <a:t>”</a:t>
            </a:r>
            <a:r>
              <a:rPr lang="ja-JP" altLang="en-US" sz="1200" dirty="0">
                <a:solidFill>
                  <a:srgbClr val="C00000"/>
                </a:solidFill>
              </a:rPr>
              <a:t>順に並んでいます。</a:t>
            </a:r>
            <a:endParaRPr lang="en-US" altLang="ja-JP" sz="1200" dirty="0">
              <a:solidFill>
                <a:srgbClr val="C00000"/>
              </a:solidFill>
            </a:endParaRPr>
          </a:p>
        </p:txBody>
      </p:sp>
      <p:pic>
        <p:nvPicPr>
          <p:cNvPr id="16" name="Picture 4" descr="C:\Users\staff\Desktop\IMG_80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5421" y="1281600"/>
            <a:ext cx="3240000" cy="243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staff\Desktop\IMG_808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4291477"/>
            <a:ext cx="3240000" cy="2430000"/>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直線矢印コネクタ 29"/>
          <p:cNvCxnSpPr>
            <a:stCxn id="22" idx="2"/>
          </p:cNvCxnSpPr>
          <p:nvPr/>
        </p:nvCxnSpPr>
        <p:spPr>
          <a:xfrm flipH="1">
            <a:off x="7171529" y="2297926"/>
            <a:ext cx="1347786" cy="392619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5180201" y="5700176"/>
            <a:ext cx="2520000" cy="25034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200" dirty="0">
                <a:solidFill>
                  <a:srgbClr val="C00000"/>
                </a:solidFill>
              </a:rPr>
              <a:t>“</a:t>
            </a:r>
            <a:r>
              <a:rPr lang="ja-JP" altLang="en-US" sz="1200" dirty="0">
                <a:solidFill>
                  <a:srgbClr val="C00000"/>
                </a:solidFill>
              </a:rPr>
              <a:t>請求記号</a:t>
            </a:r>
            <a:r>
              <a:rPr lang="en-US" altLang="ja-JP" sz="1200" dirty="0">
                <a:solidFill>
                  <a:srgbClr val="C00000"/>
                </a:solidFill>
              </a:rPr>
              <a:t>”</a:t>
            </a:r>
            <a:r>
              <a:rPr lang="ja-JP" altLang="en-US" sz="1200" dirty="0">
                <a:solidFill>
                  <a:srgbClr val="C00000"/>
                </a:solidFill>
              </a:rPr>
              <a:t>は背表紙のラベルにも。</a:t>
            </a:r>
            <a:endParaRPr lang="en-US" altLang="ja-JP" sz="1200" dirty="0">
              <a:solidFill>
                <a:srgbClr val="C00000"/>
              </a:solidFill>
            </a:endParaRPr>
          </a:p>
        </p:txBody>
      </p:sp>
      <p:cxnSp>
        <p:nvCxnSpPr>
          <p:cNvPr id="28" name="直線矢印コネクタ 27"/>
          <p:cNvCxnSpPr>
            <a:stCxn id="20" idx="0"/>
          </p:cNvCxnSpPr>
          <p:nvPr/>
        </p:nvCxnSpPr>
        <p:spPr>
          <a:xfrm flipV="1">
            <a:off x="2620597" y="2170707"/>
            <a:ext cx="5489733" cy="291792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253369" y="5088633"/>
            <a:ext cx="734455" cy="3898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8196780" y="1773141"/>
            <a:ext cx="645070" cy="5247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184250" y="6074797"/>
            <a:ext cx="3315693" cy="48502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1689612" y="6274905"/>
            <a:ext cx="2666364" cy="446572"/>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accent5">
                    <a:lumMod val="50000"/>
                  </a:schemeClr>
                </a:solidFill>
              </a:rPr>
              <a:t>この表示は既に誰かが借りていて</a:t>
            </a:r>
            <a:endParaRPr lang="en-US" altLang="ja-JP" sz="1200" dirty="0">
              <a:solidFill>
                <a:schemeClr val="accent5">
                  <a:lumMod val="50000"/>
                </a:schemeClr>
              </a:solidFill>
            </a:endParaRPr>
          </a:p>
          <a:p>
            <a:r>
              <a:rPr lang="ja-JP" altLang="en-US" sz="1200" dirty="0">
                <a:solidFill>
                  <a:schemeClr val="accent5">
                    <a:lumMod val="50000"/>
                  </a:schemeClr>
                </a:solidFill>
              </a:rPr>
              <a:t>棚にないことを示しています。</a:t>
            </a:r>
            <a:endParaRPr lang="en-US" altLang="ja-JP" sz="1200" dirty="0">
              <a:solidFill>
                <a:schemeClr val="accent5">
                  <a:lumMod val="50000"/>
                </a:schemeClr>
              </a:solidFill>
            </a:endParaRPr>
          </a:p>
        </p:txBody>
      </p:sp>
      <p:cxnSp>
        <p:nvCxnSpPr>
          <p:cNvPr id="33" name="直線矢印コネクタ 32"/>
          <p:cNvCxnSpPr>
            <a:stCxn id="36" idx="1"/>
          </p:cNvCxnSpPr>
          <p:nvPr/>
        </p:nvCxnSpPr>
        <p:spPr>
          <a:xfrm flipH="1">
            <a:off x="2195737" y="5279289"/>
            <a:ext cx="1505666" cy="510899"/>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3701403" y="5084381"/>
            <a:ext cx="401544" cy="389816"/>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735415" y="5084381"/>
            <a:ext cx="1135284" cy="3898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rotWithShape="1">
          <a:blip r:embed="rId5"/>
          <a:srcRect l="36828" t="86586" r="47067" b="5918"/>
          <a:stretch/>
        </p:blipFill>
        <p:spPr>
          <a:xfrm>
            <a:off x="735568" y="5825348"/>
            <a:ext cx="1472692" cy="364161"/>
          </a:xfrm>
          <a:prstGeom prst="rect">
            <a:avLst/>
          </a:prstGeom>
          <a:ln>
            <a:solidFill>
              <a:schemeClr val="accent5">
                <a:lumMod val="50000"/>
              </a:schemeClr>
            </a:solidFill>
          </a:ln>
        </p:spPr>
      </p:pic>
    </p:spTree>
    <p:extLst>
      <p:ext uri="{BB962C8B-B14F-4D97-AF65-F5344CB8AC3E}">
        <p14:creationId xmlns:p14="http://schemas.microsoft.com/office/powerpoint/2010/main" val="149315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P spid="20" grpId="0" animBg="1"/>
      <p:bldP spid="22" grpId="0" animBg="1"/>
      <p:bldP spid="31" grpId="0" animBg="1"/>
      <p:bldP spid="32" grpId="0" animBg="1"/>
      <p:bldP spid="36"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
          <p:cNvSpPr>
            <a:spLocks noGrp="1"/>
          </p:cNvSpPr>
          <p:nvPr>
            <p:ph type="sldNum" sz="quarter" idx="12"/>
          </p:nvPr>
        </p:nvSpPr>
        <p:spPr>
          <a:xfrm>
            <a:off x="6457950" y="5892801"/>
            <a:ext cx="2446991" cy="828676"/>
          </a:xfrm>
        </p:spPr>
        <p:txBody>
          <a:bodyPr/>
          <a:lstStyle/>
          <a:p>
            <a:fld id="{B38103FB-E565-4A26-9303-508A391003B3}" type="slidenum">
              <a:rPr kumimoji="1" lang="ja-JP" altLang="en-US" smtClean="0">
                <a:solidFill>
                  <a:schemeClr val="accent3">
                    <a:lumMod val="50000"/>
                  </a:schemeClr>
                </a:solidFill>
              </a:rPr>
              <a:t>7</a:t>
            </a:fld>
            <a:endParaRPr kumimoji="1" lang="ja-JP" altLang="en-US" dirty="0">
              <a:solidFill>
                <a:schemeClr val="accent3">
                  <a:lumMod val="50000"/>
                </a:schemeClr>
              </a:solidFill>
            </a:endParaRPr>
          </a:p>
        </p:txBody>
      </p:sp>
      <p:sp>
        <p:nvSpPr>
          <p:cNvPr id="11" name="正方形/長方形 10"/>
          <p:cNvSpPr/>
          <p:nvPr/>
        </p:nvSpPr>
        <p:spPr>
          <a:xfrm>
            <a:off x="251999" y="1281600"/>
            <a:ext cx="7595351" cy="388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accent3">
                    <a:lumMod val="50000"/>
                  </a:schemeClr>
                </a:solidFill>
              </a:rPr>
              <a:t>資料の貸出と返却</a:t>
            </a:r>
            <a:endParaRPr lang="en-US" altLang="ja-JP" dirty="0">
              <a:solidFill>
                <a:schemeClr val="accent3">
                  <a:lumMod val="50000"/>
                </a:schemeClr>
              </a:solidFill>
            </a:endParaRPr>
          </a:p>
        </p:txBody>
      </p:sp>
      <p:sp>
        <p:nvSpPr>
          <p:cNvPr id="17" name="正方形/長方形 16"/>
          <p:cNvSpPr/>
          <p:nvPr/>
        </p:nvSpPr>
        <p:spPr>
          <a:xfrm>
            <a:off x="-566057" y="0"/>
            <a:ext cx="10406743" cy="90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200" dirty="0">
              <a:solidFill>
                <a:schemeClr val="accent3">
                  <a:lumMod val="50000"/>
                </a:schemeClr>
              </a:solidFill>
            </a:endParaRPr>
          </a:p>
        </p:txBody>
      </p:sp>
      <p:sp>
        <p:nvSpPr>
          <p:cNvPr id="18" name="正方形/長方形 17"/>
          <p:cNvSpPr/>
          <p:nvPr/>
        </p:nvSpPr>
        <p:spPr>
          <a:xfrm>
            <a:off x="252000" y="0"/>
            <a:ext cx="8640000"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bg1">
                    <a:lumMod val="95000"/>
                  </a:schemeClr>
                </a:solidFill>
              </a:rPr>
              <a:t>北キャンパス図書室の資料を利用する</a:t>
            </a:r>
          </a:p>
        </p:txBody>
      </p:sp>
      <p:sp>
        <p:nvSpPr>
          <p:cNvPr id="24" name="正方形/長方形 23"/>
          <p:cNvSpPr/>
          <p:nvPr/>
        </p:nvSpPr>
        <p:spPr>
          <a:xfrm>
            <a:off x="594252" y="2988111"/>
            <a:ext cx="1080000" cy="252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bg1">
                    <a:lumMod val="95000"/>
                  </a:schemeClr>
                </a:solidFill>
              </a:rPr>
              <a:t>資料の貸出</a:t>
            </a:r>
            <a:endParaRPr lang="en-US" altLang="ja-JP" sz="1200" dirty="0">
              <a:solidFill>
                <a:schemeClr val="bg1">
                  <a:lumMod val="95000"/>
                </a:schemeClr>
              </a:solidFill>
            </a:endParaRPr>
          </a:p>
        </p:txBody>
      </p:sp>
      <p:sp>
        <p:nvSpPr>
          <p:cNvPr id="25" name="正方形/長方形 24"/>
          <p:cNvSpPr/>
          <p:nvPr/>
        </p:nvSpPr>
        <p:spPr>
          <a:xfrm>
            <a:off x="594252" y="3294503"/>
            <a:ext cx="3113652" cy="252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200" dirty="0">
                <a:solidFill>
                  <a:srgbClr val="C00000"/>
                </a:solidFill>
              </a:rPr>
              <a:t>1. </a:t>
            </a:r>
            <a:r>
              <a:rPr lang="ja-JP" altLang="en-US" sz="1200" dirty="0">
                <a:solidFill>
                  <a:srgbClr val="C00000"/>
                </a:solidFill>
              </a:rPr>
              <a:t>ブックポケットから</a:t>
            </a:r>
            <a:r>
              <a:rPr lang="en-US" altLang="ja-JP" sz="1200" dirty="0">
                <a:solidFill>
                  <a:srgbClr val="C00000"/>
                </a:solidFill>
              </a:rPr>
              <a:t>“</a:t>
            </a:r>
            <a:r>
              <a:rPr lang="ja-JP" altLang="en-US" sz="1200" dirty="0">
                <a:solidFill>
                  <a:srgbClr val="C00000"/>
                </a:solidFill>
              </a:rPr>
              <a:t>借用証</a:t>
            </a:r>
            <a:r>
              <a:rPr lang="en-US" altLang="ja-JP" sz="1200" dirty="0">
                <a:solidFill>
                  <a:srgbClr val="C00000"/>
                </a:solidFill>
              </a:rPr>
              <a:t>”</a:t>
            </a:r>
            <a:r>
              <a:rPr lang="ja-JP" altLang="en-US" sz="1200" dirty="0">
                <a:solidFill>
                  <a:srgbClr val="C00000"/>
                </a:solidFill>
              </a:rPr>
              <a:t>を取り出し</a:t>
            </a:r>
            <a:endParaRPr lang="en-US" altLang="ja-JP" sz="1200" dirty="0">
              <a:solidFill>
                <a:srgbClr val="C00000"/>
              </a:solidFill>
            </a:endParaRPr>
          </a:p>
        </p:txBody>
      </p:sp>
      <p:sp>
        <p:nvSpPr>
          <p:cNvPr id="16" name="正方形/長方形 15"/>
          <p:cNvSpPr/>
          <p:nvPr/>
        </p:nvSpPr>
        <p:spPr>
          <a:xfrm>
            <a:off x="254068" y="1669793"/>
            <a:ext cx="8637932" cy="1203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accent3">
                    <a:lumMod val="50000"/>
                  </a:schemeClr>
                </a:solidFill>
              </a:rPr>
              <a:t>北海道大学にご所属の方は</a:t>
            </a:r>
            <a:r>
              <a:rPr lang="en-US" altLang="ja-JP" dirty="0">
                <a:solidFill>
                  <a:schemeClr val="accent3">
                    <a:lumMod val="50000"/>
                  </a:schemeClr>
                </a:solidFill>
              </a:rPr>
              <a:t>3</a:t>
            </a:r>
            <a:r>
              <a:rPr lang="ja-JP" altLang="en-US" dirty="0">
                <a:solidFill>
                  <a:schemeClr val="accent3">
                    <a:lumMod val="50000"/>
                  </a:schemeClr>
                </a:solidFill>
              </a:rPr>
              <a:t>冊・</a:t>
            </a:r>
            <a:r>
              <a:rPr lang="en-US" altLang="ja-JP" dirty="0">
                <a:solidFill>
                  <a:schemeClr val="accent3">
                    <a:lumMod val="50000"/>
                  </a:schemeClr>
                </a:solidFill>
              </a:rPr>
              <a:t>3</a:t>
            </a:r>
            <a:r>
              <a:rPr lang="ja-JP" altLang="en-US" dirty="0">
                <a:solidFill>
                  <a:schemeClr val="accent3">
                    <a:lumMod val="50000"/>
                  </a:schemeClr>
                </a:solidFill>
              </a:rPr>
              <a:t>週間借りることができます。</a:t>
            </a:r>
            <a:endParaRPr lang="en-US" altLang="ja-JP" dirty="0">
              <a:solidFill>
                <a:schemeClr val="accent3">
                  <a:lumMod val="50000"/>
                </a:schemeClr>
              </a:solidFill>
            </a:endParaRPr>
          </a:p>
          <a:p>
            <a:pPr marL="285750" indent="-285750">
              <a:buFontTx/>
              <a:buChar char="-"/>
            </a:pPr>
            <a:r>
              <a:rPr lang="ja-JP" altLang="en-US" dirty="0">
                <a:solidFill>
                  <a:schemeClr val="accent3">
                    <a:lumMod val="50000"/>
                  </a:schemeClr>
                </a:solidFill>
              </a:rPr>
              <a:t>スタッフが在席している場合は、資料をお渡しください。</a:t>
            </a:r>
            <a:endParaRPr lang="en-US" altLang="ja-JP" dirty="0">
              <a:solidFill>
                <a:schemeClr val="accent3">
                  <a:lumMod val="50000"/>
                </a:schemeClr>
              </a:solidFill>
            </a:endParaRPr>
          </a:p>
          <a:p>
            <a:pPr marL="285750" indent="-285750">
              <a:buFontTx/>
              <a:buChar char="-"/>
            </a:pPr>
            <a:r>
              <a:rPr lang="ja-JP" altLang="en-US" dirty="0">
                <a:solidFill>
                  <a:schemeClr val="accent3">
                    <a:lumMod val="50000"/>
                  </a:schemeClr>
                </a:solidFill>
              </a:rPr>
              <a:t>スタッフが</a:t>
            </a:r>
            <a:r>
              <a:rPr lang="ja-JP" altLang="en-US" dirty="0">
                <a:solidFill>
                  <a:srgbClr val="C00000"/>
                </a:solidFill>
              </a:rPr>
              <a:t>不在</a:t>
            </a:r>
            <a:r>
              <a:rPr lang="ja-JP" altLang="en-US" dirty="0">
                <a:solidFill>
                  <a:schemeClr val="accent3">
                    <a:lumMod val="50000"/>
                  </a:schemeClr>
                </a:solidFill>
              </a:rPr>
              <a:t>の場合は、以下のようにお願いします。</a:t>
            </a:r>
            <a:endParaRPr lang="en-US" altLang="ja-JP" dirty="0">
              <a:solidFill>
                <a:schemeClr val="accent3">
                  <a:lumMod val="50000"/>
                </a:schemeClr>
              </a:solidFill>
            </a:endParaRPr>
          </a:p>
        </p:txBody>
      </p:sp>
      <p:pic>
        <p:nvPicPr>
          <p:cNvPr id="20" name="Picture 3" descr="C:\Users\staff\Desktop\IMG_75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253" y="3634159"/>
            <a:ext cx="2160000" cy="1620000"/>
          </a:xfrm>
          <a:prstGeom prst="rect">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19" name="Picture 2" descr="C:\Users\staff\Desktop\IMG_75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283" y="4899159"/>
            <a:ext cx="2160000" cy="1620000"/>
          </a:xfrm>
          <a:prstGeom prst="rect">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pic>
        <p:nvPicPr>
          <p:cNvPr id="21" name="Picture 2" descr="C:\Users\staff\Desktop\IMG_809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4899159"/>
            <a:ext cx="2160000" cy="1620000"/>
          </a:xfrm>
          <a:prstGeom prst="rect">
            <a:avLst/>
          </a:prstGeom>
          <a:noFill/>
          <a:ln>
            <a:solidFill>
              <a:schemeClr val="accent3">
                <a:lumMod val="50000"/>
              </a:schemeClr>
            </a:solidFill>
          </a:ln>
          <a:extLst>
            <a:ext uri="{909E8E84-426E-40DD-AFC4-6F175D3DCCD1}">
              <a14:hiddenFill xmlns:a14="http://schemas.microsoft.com/office/drawing/2010/main">
                <a:solidFill>
                  <a:srgbClr val="FFFFFF"/>
                </a:solidFill>
              </a14:hiddenFill>
            </a:ext>
          </a:extLst>
        </p:spPr>
      </p:pic>
      <p:cxnSp>
        <p:nvCxnSpPr>
          <p:cNvPr id="29" name="直線矢印コネクタ 28"/>
          <p:cNvCxnSpPr/>
          <p:nvPr/>
        </p:nvCxnSpPr>
        <p:spPr>
          <a:xfrm>
            <a:off x="2142185" y="4342270"/>
            <a:ext cx="1213462" cy="130197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5649035" y="4256367"/>
            <a:ext cx="1080000" cy="252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chemeClr val="bg1">
                    <a:lumMod val="95000"/>
                  </a:schemeClr>
                </a:solidFill>
              </a:rPr>
              <a:t>資料の返却</a:t>
            </a:r>
            <a:endParaRPr lang="en-US" altLang="ja-JP" sz="1200" dirty="0">
              <a:solidFill>
                <a:schemeClr val="bg1">
                  <a:lumMod val="95000"/>
                </a:schemeClr>
              </a:solidFill>
            </a:endParaRPr>
          </a:p>
        </p:txBody>
      </p:sp>
      <p:sp>
        <p:nvSpPr>
          <p:cNvPr id="32" name="正方形/長方形 31"/>
          <p:cNvSpPr/>
          <p:nvPr/>
        </p:nvSpPr>
        <p:spPr>
          <a:xfrm>
            <a:off x="2645611" y="3921858"/>
            <a:ext cx="1735344" cy="80685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200" dirty="0">
                <a:solidFill>
                  <a:srgbClr val="C00000"/>
                </a:solidFill>
              </a:rPr>
              <a:t>2. </a:t>
            </a:r>
            <a:r>
              <a:rPr lang="ja-JP" altLang="en-US" sz="1200" dirty="0">
                <a:solidFill>
                  <a:srgbClr val="C00000"/>
                </a:solidFill>
              </a:rPr>
              <a:t>カードに以下を記入</a:t>
            </a:r>
            <a:endParaRPr lang="en-US" altLang="ja-JP" sz="1200" dirty="0">
              <a:solidFill>
                <a:srgbClr val="C00000"/>
              </a:solidFill>
            </a:endParaRPr>
          </a:p>
          <a:p>
            <a:pPr marL="171450" indent="-171450">
              <a:buFontTx/>
              <a:buChar char="-"/>
            </a:pPr>
            <a:r>
              <a:rPr lang="ja-JP" altLang="en-US" sz="1200" dirty="0">
                <a:solidFill>
                  <a:srgbClr val="C00000"/>
                </a:solidFill>
              </a:rPr>
              <a:t>ご所属</a:t>
            </a:r>
            <a:endParaRPr lang="en-US" altLang="ja-JP" sz="1200" dirty="0">
              <a:solidFill>
                <a:srgbClr val="C00000"/>
              </a:solidFill>
            </a:endParaRPr>
          </a:p>
          <a:p>
            <a:pPr marL="171450" indent="-171450">
              <a:buFontTx/>
              <a:buChar char="-"/>
            </a:pPr>
            <a:r>
              <a:rPr lang="ja-JP" altLang="en-US" sz="1200" dirty="0">
                <a:solidFill>
                  <a:srgbClr val="C00000"/>
                </a:solidFill>
              </a:rPr>
              <a:t>お名前</a:t>
            </a:r>
            <a:endParaRPr lang="en-US" altLang="ja-JP" sz="1200" dirty="0">
              <a:solidFill>
                <a:srgbClr val="C00000"/>
              </a:solidFill>
            </a:endParaRPr>
          </a:p>
          <a:p>
            <a:pPr marL="171450" indent="-171450">
              <a:buFontTx/>
              <a:buChar char="-"/>
            </a:pPr>
            <a:r>
              <a:rPr lang="ja-JP" altLang="en-US" sz="1200" dirty="0">
                <a:solidFill>
                  <a:srgbClr val="C00000"/>
                </a:solidFill>
              </a:rPr>
              <a:t>貸出日</a:t>
            </a:r>
            <a:endParaRPr lang="en-US" altLang="ja-JP" sz="1200" dirty="0">
              <a:solidFill>
                <a:srgbClr val="C00000"/>
              </a:solidFill>
            </a:endParaRPr>
          </a:p>
        </p:txBody>
      </p:sp>
      <p:sp>
        <p:nvSpPr>
          <p:cNvPr id="33" name="正方形/長方形 32"/>
          <p:cNvSpPr/>
          <p:nvPr/>
        </p:nvSpPr>
        <p:spPr>
          <a:xfrm>
            <a:off x="251999" y="6466591"/>
            <a:ext cx="4212000" cy="252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200" dirty="0">
                <a:solidFill>
                  <a:srgbClr val="C00000"/>
                </a:solidFill>
              </a:rPr>
              <a:t>3. </a:t>
            </a:r>
            <a:r>
              <a:rPr lang="ja-JP" altLang="en-US" sz="1200" dirty="0">
                <a:solidFill>
                  <a:srgbClr val="C00000"/>
                </a:solidFill>
              </a:rPr>
              <a:t>カウンターの</a:t>
            </a:r>
            <a:r>
              <a:rPr lang="en-US" altLang="ja-JP" sz="1200" dirty="0">
                <a:solidFill>
                  <a:srgbClr val="C00000"/>
                </a:solidFill>
              </a:rPr>
              <a:t>“</a:t>
            </a:r>
            <a:r>
              <a:rPr lang="ja-JP" altLang="en-US" sz="1200" dirty="0">
                <a:solidFill>
                  <a:srgbClr val="C00000"/>
                </a:solidFill>
              </a:rPr>
              <a:t>記入済み借用証入れ</a:t>
            </a:r>
            <a:r>
              <a:rPr lang="en-US" altLang="ja-JP" sz="1200" dirty="0">
                <a:solidFill>
                  <a:srgbClr val="C00000"/>
                </a:solidFill>
              </a:rPr>
              <a:t>”</a:t>
            </a:r>
            <a:r>
              <a:rPr lang="ja-JP" altLang="en-US" sz="1200" dirty="0">
                <a:solidFill>
                  <a:srgbClr val="C00000"/>
                </a:solidFill>
              </a:rPr>
              <a:t>に投函してください</a:t>
            </a:r>
            <a:endParaRPr lang="en-US" altLang="ja-JP" sz="1200" dirty="0">
              <a:solidFill>
                <a:srgbClr val="C00000"/>
              </a:solidFill>
            </a:endParaRPr>
          </a:p>
        </p:txBody>
      </p:sp>
      <p:sp>
        <p:nvSpPr>
          <p:cNvPr id="34" name="正方形/長方形 33"/>
          <p:cNvSpPr/>
          <p:nvPr/>
        </p:nvSpPr>
        <p:spPr>
          <a:xfrm>
            <a:off x="5649035" y="4562759"/>
            <a:ext cx="3240000" cy="2520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rgbClr val="C00000"/>
                </a:solidFill>
              </a:rPr>
              <a:t>カウンターの青いトレイに置いてください</a:t>
            </a:r>
            <a:endParaRPr lang="en-US" altLang="ja-JP" sz="1200" dirty="0">
              <a:solidFill>
                <a:srgbClr val="C00000"/>
              </a:solidFill>
            </a:endParaRPr>
          </a:p>
        </p:txBody>
      </p:sp>
    </p:spTree>
    <p:extLst>
      <p:ext uri="{BB962C8B-B14F-4D97-AF65-F5344CB8AC3E}">
        <p14:creationId xmlns:p14="http://schemas.microsoft.com/office/powerpoint/2010/main" val="150956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t="10613"/>
          <a:stretch/>
        </p:blipFill>
        <p:spPr>
          <a:xfrm>
            <a:off x="252000" y="1669618"/>
            <a:ext cx="8640000" cy="4102832"/>
          </a:xfrm>
          <a:prstGeom prst="rect">
            <a:avLst/>
          </a:prstGeom>
          <a:ln>
            <a:solidFill>
              <a:schemeClr val="accent3">
                <a:lumMod val="50000"/>
              </a:schemeClr>
            </a:solidFill>
          </a:ln>
        </p:spPr>
      </p:pic>
      <p:sp>
        <p:nvSpPr>
          <p:cNvPr id="10" name="スライド番号プレースホルダー 1"/>
          <p:cNvSpPr>
            <a:spLocks noGrp="1"/>
          </p:cNvSpPr>
          <p:nvPr>
            <p:ph type="sldNum" sz="quarter" idx="12"/>
          </p:nvPr>
        </p:nvSpPr>
        <p:spPr>
          <a:xfrm>
            <a:off x="6457950" y="5892801"/>
            <a:ext cx="2446991" cy="828676"/>
          </a:xfrm>
        </p:spPr>
        <p:txBody>
          <a:bodyPr/>
          <a:lstStyle/>
          <a:p>
            <a:fld id="{B38103FB-E565-4A26-9303-508A391003B3}" type="slidenum">
              <a:rPr kumimoji="1" lang="ja-JP" altLang="en-US" smtClean="0">
                <a:solidFill>
                  <a:schemeClr val="accent3">
                    <a:lumMod val="50000"/>
                  </a:schemeClr>
                </a:solidFill>
              </a:rPr>
              <a:t>8</a:t>
            </a:fld>
            <a:endParaRPr kumimoji="1" lang="ja-JP" altLang="en-US" dirty="0">
              <a:solidFill>
                <a:schemeClr val="accent3">
                  <a:lumMod val="50000"/>
                </a:schemeClr>
              </a:solidFill>
            </a:endParaRPr>
          </a:p>
        </p:txBody>
      </p:sp>
      <p:sp>
        <p:nvSpPr>
          <p:cNvPr id="11" name="正方形/長方形 10"/>
          <p:cNvSpPr/>
          <p:nvPr/>
        </p:nvSpPr>
        <p:spPr>
          <a:xfrm>
            <a:off x="251999" y="1281600"/>
            <a:ext cx="7595351" cy="388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accent3">
                    <a:lumMod val="50000"/>
                  </a:schemeClr>
                </a:solidFill>
              </a:rPr>
              <a:t>貸出期間の延長</a:t>
            </a:r>
            <a:endParaRPr lang="en-US" altLang="ja-JP" dirty="0">
              <a:solidFill>
                <a:schemeClr val="accent3">
                  <a:lumMod val="50000"/>
                </a:schemeClr>
              </a:solidFill>
            </a:endParaRPr>
          </a:p>
        </p:txBody>
      </p:sp>
      <p:sp>
        <p:nvSpPr>
          <p:cNvPr id="17" name="正方形/長方形 16"/>
          <p:cNvSpPr/>
          <p:nvPr/>
        </p:nvSpPr>
        <p:spPr>
          <a:xfrm>
            <a:off x="-566057" y="0"/>
            <a:ext cx="10406743" cy="90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200" dirty="0">
              <a:solidFill>
                <a:schemeClr val="accent3">
                  <a:lumMod val="50000"/>
                </a:schemeClr>
              </a:solidFill>
            </a:endParaRPr>
          </a:p>
        </p:txBody>
      </p:sp>
      <p:sp>
        <p:nvSpPr>
          <p:cNvPr id="18" name="正方形/長方形 17"/>
          <p:cNvSpPr/>
          <p:nvPr/>
        </p:nvSpPr>
        <p:spPr>
          <a:xfrm>
            <a:off x="252000" y="0"/>
            <a:ext cx="8640000"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bg1">
                    <a:lumMod val="95000"/>
                  </a:schemeClr>
                </a:solidFill>
              </a:rPr>
              <a:t>北キャンパス図書室の資料を利用する</a:t>
            </a:r>
          </a:p>
        </p:txBody>
      </p:sp>
      <p:sp>
        <p:nvSpPr>
          <p:cNvPr id="23" name="正方形/長方形 22"/>
          <p:cNvSpPr/>
          <p:nvPr/>
        </p:nvSpPr>
        <p:spPr>
          <a:xfrm>
            <a:off x="2832179" y="2326115"/>
            <a:ext cx="1461628" cy="58451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3642812" y="5704588"/>
            <a:ext cx="5400600" cy="23522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200" dirty="0">
                <a:solidFill>
                  <a:srgbClr val="C00000"/>
                </a:solidFill>
              </a:rPr>
              <a:t>北海道大学附属図書館のウェブサイトから貸出期間を延長できます。</a:t>
            </a:r>
            <a:endParaRPr lang="en-US" altLang="ja-JP" sz="1200" dirty="0">
              <a:solidFill>
                <a:srgbClr val="C00000"/>
              </a:solidFill>
            </a:endParaRPr>
          </a:p>
        </p:txBody>
      </p:sp>
      <p:cxnSp>
        <p:nvCxnSpPr>
          <p:cNvPr id="27" name="直線矢印コネクタ 26"/>
          <p:cNvCxnSpPr>
            <a:stCxn id="26" idx="0"/>
          </p:cNvCxnSpPr>
          <p:nvPr/>
        </p:nvCxnSpPr>
        <p:spPr>
          <a:xfrm flipH="1" flipV="1">
            <a:off x="4128832" y="2745222"/>
            <a:ext cx="2214280" cy="295936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41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281600"/>
            <a:ext cx="2874332" cy="5461230"/>
          </a:xfrm>
          <a:prstGeom prst="rect">
            <a:avLst/>
          </a:prstGeom>
        </p:spPr>
      </p:pic>
      <p:sp>
        <p:nvSpPr>
          <p:cNvPr id="10" name="スライド番号プレースホルダー 1"/>
          <p:cNvSpPr>
            <a:spLocks noGrp="1"/>
          </p:cNvSpPr>
          <p:nvPr>
            <p:ph type="sldNum" sz="quarter" idx="12"/>
          </p:nvPr>
        </p:nvSpPr>
        <p:spPr>
          <a:xfrm>
            <a:off x="6457950" y="5892801"/>
            <a:ext cx="2446991" cy="828676"/>
          </a:xfrm>
        </p:spPr>
        <p:txBody>
          <a:bodyPr/>
          <a:lstStyle/>
          <a:p>
            <a:fld id="{B38103FB-E565-4A26-9303-508A391003B3}" type="slidenum">
              <a:rPr kumimoji="1" lang="ja-JP" altLang="en-US" smtClean="0">
                <a:solidFill>
                  <a:schemeClr val="accent3">
                    <a:lumMod val="50000"/>
                  </a:schemeClr>
                </a:solidFill>
              </a:rPr>
              <a:t>9</a:t>
            </a:fld>
            <a:endParaRPr kumimoji="1" lang="ja-JP" altLang="en-US" dirty="0">
              <a:solidFill>
                <a:schemeClr val="accent3">
                  <a:lumMod val="50000"/>
                </a:schemeClr>
              </a:solidFill>
            </a:endParaRPr>
          </a:p>
        </p:txBody>
      </p:sp>
      <p:sp>
        <p:nvSpPr>
          <p:cNvPr id="17" name="正方形/長方形 16"/>
          <p:cNvSpPr/>
          <p:nvPr/>
        </p:nvSpPr>
        <p:spPr>
          <a:xfrm>
            <a:off x="-566057" y="0"/>
            <a:ext cx="10406743" cy="90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200" dirty="0">
              <a:solidFill>
                <a:schemeClr val="accent3">
                  <a:lumMod val="50000"/>
                </a:schemeClr>
              </a:solidFill>
            </a:endParaRPr>
          </a:p>
        </p:txBody>
      </p:sp>
      <p:sp>
        <p:nvSpPr>
          <p:cNvPr id="18" name="正方形/長方形 17"/>
          <p:cNvSpPr/>
          <p:nvPr/>
        </p:nvSpPr>
        <p:spPr>
          <a:xfrm>
            <a:off x="252000" y="0"/>
            <a:ext cx="8640000"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a:solidFill>
                  <a:schemeClr val="bg1">
                    <a:lumMod val="95000"/>
                  </a:schemeClr>
                </a:solidFill>
              </a:rPr>
              <a:t>北海道大学の</a:t>
            </a:r>
            <a:r>
              <a:rPr lang="ja-JP" altLang="en-US" sz="2400" dirty="0">
                <a:solidFill>
                  <a:schemeClr val="bg1">
                    <a:lumMod val="95000"/>
                  </a:schemeClr>
                </a:solidFill>
              </a:rPr>
              <a:t>他の図書館</a:t>
            </a:r>
            <a:r>
              <a:rPr lang="en-US" altLang="ja-JP" sz="2400" dirty="0">
                <a:solidFill>
                  <a:schemeClr val="bg1">
                    <a:lumMod val="95000"/>
                  </a:schemeClr>
                </a:solidFill>
              </a:rPr>
              <a:t>/</a:t>
            </a:r>
            <a:r>
              <a:rPr lang="ja-JP" altLang="en-US" sz="2400" dirty="0">
                <a:solidFill>
                  <a:schemeClr val="bg1">
                    <a:lumMod val="95000"/>
                  </a:schemeClr>
                </a:solidFill>
              </a:rPr>
              <a:t>室を利用する</a:t>
            </a:r>
            <a:endParaRPr lang="en-US" altLang="ja-JP" sz="2400" dirty="0">
              <a:solidFill>
                <a:schemeClr val="bg1">
                  <a:lumMod val="95000"/>
                </a:schemeClr>
              </a:solidFill>
            </a:endParaRPr>
          </a:p>
        </p:txBody>
      </p:sp>
      <p:sp>
        <p:nvSpPr>
          <p:cNvPr id="9" name="正方形/長方形 8"/>
          <p:cNvSpPr/>
          <p:nvPr/>
        </p:nvSpPr>
        <p:spPr>
          <a:xfrm>
            <a:off x="251999" y="1281600"/>
            <a:ext cx="5904177" cy="4883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accent3">
                    <a:lumMod val="50000"/>
                  </a:schemeClr>
                </a:solidFill>
              </a:rPr>
              <a:t>学生証、職員証、図書館利用証をお持ちになれば</a:t>
            </a:r>
            <a:endParaRPr lang="en-US" altLang="ja-JP" dirty="0">
              <a:solidFill>
                <a:schemeClr val="accent3">
                  <a:lumMod val="50000"/>
                </a:schemeClr>
              </a:solidFill>
            </a:endParaRPr>
          </a:p>
          <a:p>
            <a:r>
              <a:rPr lang="ja-JP" altLang="en-US" dirty="0">
                <a:solidFill>
                  <a:schemeClr val="accent3">
                    <a:lumMod val="50000"/>
                  </a:schemeClr>
                </a:solidFill>
              </a:rPr>
              <a:t>北大の他の図書館</a:t>
            </a:r>
            <a:r>
              <a:rPr lang="en-US" altLang="ja-JP" dirty="0">
                <a:solidFill>
                  <a:schemeClr val="accent3">
                    <a:lumMod val="50000"/>
                  </a:schemeClr>
                </a:solidFill>
              </a:rPr>
              <a:t>/</a:t>
            </a:r>
            <a:r>
              <a:rPr lang="ja-JP" altLang="en-US" dirty="0">
                <a:solidFill>
                  <a:schemeClr val="accent3">
                    <a:lumMod val="50000"/>
                  </a:schemeClr>
                </a:solidFill>
              </a:rPr>
              <a:t>室を利用できます。</a:t>
            </a:r>
            <a:endParaRPr lang="en-US" altLang="ja-JP" dirty="0">
              <a:solidFill>
                <a:schemeClr val="accent3">
                  <a:lumMod val="50000"/>
                </a:schemeClr>
              </a:solidFill>
            </a:endParaRPr>
          </a:p>
          <a:p>
            <a:endParaRPr lang="en-US" altLang="ja-JP" dirty="0">
              <a:solidFill>
                <a:schemeClr val="accent3">
                  <a:lumMod val="50000"/>
                </a:schemeClr>
              </a:solidFill>
            </a:endParaRPr>
          </a:p>
          <a:p>
            <a:r>
              <a:rPr lang="ja-JP" altLang="en-US" dirty="0">
                <a:solidFill>
                  <a:schemeClr val="accent3">
                    <a:lumMod val="50000"/>
                  </a:schemeClr>
                </a:solidFill>
              </a:rPr>
              <a:t>貸出冊数の上限は各図書館</a:t>
            </a:r>
            <a:r>
              <a:rPr lang="en-US" altLang="ja-JP" dirty="0">
                <a:solidFill>
                  <a:schemeClr val="accent3">
                    <a:lumMod val="50000"/>
                  </a:schemeClr>
                </a:solidFill>
              </a:rPr>
              <a:t>/</a:t>
            </a:r>
            <a:r>
              <a:rPr lang="ja-JP" altLang="en-US" dirty="0">
                <a:solidFill>
                  <a:schemeClr val="accent3">
                    <a:lumMod val="50000"/>
                  </a:schemeClr>
                </a:solidFill>
              </a:rPr>
              <a:t>室で別カウントです。</a:t>
            </a:r>
            <a:r>
              <a:rPr lang="en-US" altLang="ja-JP" dirty="0">
                <a:solidFill>
                  <a:schemeClr val="accent3">
                    <a:lumMod val="50000"/>
                  </a:schemeClr>
                </a:solidFill>
              </a:rPr>
              <a:t> </a:t>
            </a:r>
            <a:br>
              <a:rPr lang="en-US" altLang="ja-JP" dirty="0">
                <a:solidFill>
                  <a:schemeClr val="accent3">
                    <a:lumMod val="50000"/>
                  </a:schemeClr>
                </a:solidFill>
              </a:rPr>
            </a:br>
            <a:r>
              <a:rPr lang="ja-JP" altLang="en-US" dirty="0">
                <a:solidFill>
                  <a:schemeClr val="accent3">
                    <a:lumMod val="50000"/>
                  </a:schemeClr>
                </a:solidFill>
              </a:rPr>
              <a:t>そのため、北キャンパス図書室で</a:t>
            </a:r>
            <a:r>
              <a:rPr lang="en-US" altLang="ja-JP" dirty="0">
                <a:solidFill>
                  <a:schemeClr val="accent3">
                    <a:lumMod val="50000"/>
                  </a:schemeClr>
                </a:solidFill>
              </a:rPr>
              <a:t>3</a:t>
            </a:r>
            <a:r>
              <a:rPr lang="ja-JP" altLang="en-US" dirty="0">
                <a:solidFill>
                  <a:schemeClr val="accent3">
                    <a:lumMod val="50000"/>
                  </a:schemeClr>
                </a:solidFill>
              </a:rPr>
              <a:t>冊借りて、</a:t>
            </a:r>
            <a:br>
              <a:rPr lang="en-US" altLang="ja-JP" dirty="0">
                <a:solidFill>
                  <a:schemeClr val="accent3">
                    <a:lumMod val="50000"/>
                  </a:schemeClr>
                </a:solidFill>
              </a:rPr>
            </a:br>
            <a:r>
              <a:rPr lang="ja-JP" altLang="en-US" dirty="0">
                <a:solidFill>
                  <a:schemeClr val="accent3">
                    <a:lumMod val="50000"/>
                  </a:schemeClr>
                </a:solidFill>
              </a:rPr>
              <a:t>同時に北図書館で</a:t>
            </a:r>
            <a:r>
              <a:rPr lang="en-US" altLang="ja-JP" dirty="0">
                <a:solidFill>
                  <a:schemeClr val="accent3">
                    <a:lumMod val="50000"/>
                  </a:schemeClr>
                </a:solidFill>
              </a:rPr>
              <a:t>8</a:t>
            </a:r>
            <a:r>
              <a:rPr lang="ja-JP" altLang="en-US" dirty="0">
                <a:solidFill>
                  <a:schemeClr val="accent3">
                    <a:lumMod val="50000"/>
                  </a:schemeClr>
                </a:solidFill>
              </a:rPr>
              <a:t>冊借りることができます。</a:t>
            </a:r>
            <a:endParaRPr lang="en-US" altLang="ja-JP" dirty="0">
              <a:solidFill>
                <a:schemeClr val="accent3">
                  <a:lumMod val="50000"/>
                </a:schemeClr>
              </a:solidFill>
            </a:endParaRPr>
          </a:p>
          <a:p>
            <a:endParaRPr lang="en-US" altLang="ja-JP" dirty="0">
              <a:solidFill>
                <a:schemeClr val="accent3">
                  <a:lumMod val="50000"/>
                </a:schemeClr>
              </a:solidFill>
            </a:endParaRPr>
          </a:p>
          <a:p>
            <a:r>
              <a:rPr lang="ja-JP" altLang="en-US" dirty="0">
                <a:solidFill>
                  <a:schemeClr val="accent3">
                    <a:lumMod val="50000"/>
                  </a:schemeClr>
                </a:solidFill>
              </a:rPr>
              <a:t>北キャンパス図書室で借りた資料を</a:t>
            </a:r>
            <a:endParaRPr lang="en-US" altLang="ja-JP" dirty="0">
              <a:solidFill>
                <a:schemeClr val="accent3">
                  <a:lumMod val="50000"/>
                </a:schemeClr>
              </a:solidFill>
            </a:endParaRPr>
          </a:p>
          <a:p>
            <a:r>
              <a:rPr lang="ja-JP" altLang="en-US" dirty="0">
                <a:solidFill>
                  <a:schemeClr val="accent3">
                    <a:lumMod val="50000"/>
                  </a:schemeClr>
                </a:solidFill>
              </a:rPr>
              <a:t>他の図書館</a:t>
            </a:r>
            <a:r>
              <a:rPr lang="en-US" altLang="ja-JP" dirty="0">
                <a:solidFill>
                  <a:schemeClr val="accent3">
                    <a:lumMod val="50000"/>
                  </a:schemeClr>
                </a:solidFill>
              </a:rPr>
              <a:t>/</a:t>
            </a:r>
            <a:r>
              <a:rPr lang="ja-JP" altLang="en-US" dirty="0">
                <a:solidFill>
                  <a:schemeClr val="accent3">
                    <a:lumMod val="50000"/>
                  </a:schemeClr>
                </a:solidFill>
              </a:rPr>
              <a:t>室に返却することは</a:t>
            </a:r>
            <a:r>
              <a:rPr lang="ja-JP" altLang="en-US" u="sng" dirty="0">
                <a:solidFill>
                  <a:schemeClr val="accent3">
                    <a:lumMod val="50000"/>
                  </a:schemeClr>
                </a:solidFill>
              </a:rPr>
              <a:t>できません</a:t>
            </a:r>
            <a:r>
              <a:rPr lang="ja-JP" altLang="en-US" dirty="0">
                <a:solidFill>
                  <a:schemeClr val="accent3">
                    <a:lumMod val="50000"/>
                  </a:schemeClr>
                </a:solidFill>
              </a:rPr>
              <a:t>。</a:t>
            </a:r>
            <a:endParaRPr lang="en-US" altLang="ja-JP" dirty="0">
              <a:solidFill>
                <a:schemeClr val="accent3">
                  <a:lumMod val="50000"/>
                </a:schemeClr>
              </a:solidFill>
            </a:endParaRPr>
          </a:p>
          <a:p>
            <a:endParaRPr lang="en-US" altLang="ja-JP" dirty="0">
              <a:solidFill>
                <a:schemeClr val="accent3">
                  <a:lumMod val="50000"/>
                </a:schemeClr>
              </a:solidFill>
            </a:endParaRPr>
          </a:p>
          <a:p>
            <a:r>
              <a:rPr lang="ja-JP" altLang="en-US" dirty="0">
                <a:solidFill>
                  <a:srgbClr val="C00000"/>
                </a:solidFill>
              </a:rPr>
              <a:t>函館キャンパス</a:t>
            </a:r>
            <a:r>
              <a:rPr lang="ja-JP" altLang="en-US" dirty="0">
                <a:solidFill>
                  <a:schemeClr val="accent3">
                    <a:lumMod val="50000"/>
                  </a:schemeClr>
                </a:solidFill>
              </a:rPr>
              <a:t>（水産学部図書室があります）</a:t>
            </a:r>
            <a:endParaRPr lang="en-US" altLang="ja-JP" dirty="0">
              <a:solidFill>
                <a:schemeClr val="accent3">
                  <a:lumMod val="50000"/>
                </a:schemeClr>
              </a:solidFill>
            </a:endParaRPr>
          </a:p>
          <a:p>
            <a:r>
              <a:rPr lang="ja-JP" altLang="en-US" dirty="0">
                <a:solidFill>
                  <a:schemeClr val="accent3">
                    <a:lumMod val="50000"/>
                  </a:schemeClr>
                </a:solidFill>
              </a:rPr>
              <a:t>にある資料が必要になった場合、</a:t>
            </a:r>
            <a:br>
              <a:rPr lang="en-US" altLang="ja-JP" dirty="0">
                <a:solidFill>
                  <a:schemeClr val="accent3">
                    <a:lumMod val="50000"/>
                  </a:schemeClr>
                </a:solidFill>
              </a:rPr>
            </a:br>
            <a:r>
              <a:rPr lang="ja-JP" altLang="en-US" dirty="0">
                <a:solidFill>
                  <a:srgbClr val="C00000"/>
                </a:solidFill>
              </a:rPr>
              <a:t>無料で</a:t>
            </a:r>
            <a:r>
              <a:rPr lang="ja-JP" altLang="en-US" dirty="0">
                <a:solidFill>
                  <a:schemeClr val="accent3">
                    <a:lumMod val="50000"/>
                  </a:schemeClr>
                </a:solidFill>
              </a:rPr>
              <a:t>取り寄せることができます。</a:t>
            </a:r>
            <a:br>
              <a:rPr lang="en-US" altLang="ja-JP" dirty="0">
                <a:solidFill>
                  <a:schemeClr val="accent3">
                    <a:lumMod val="50000"/>
                  </a:schemeClr>
                </a:solidFill>
              </a:rPr>
            </a:br>
            <a:r>
              <a:rPr lang="ja-JP" altLang="en-US" dirty="0">
                <a:solidFill>
                  <a:schemeClr val="accent3">
                    <a:lumMod val="50000"/>
                  </a:schemeClr>
                </a:solidFill>
              </a:rPr>
              <a:t>その場合、スタッフにお知らせください。</a:t>
            </a:r>
            <a:endParaRPr lang="en-US" altLang="ja-JP" dirty="0">
              <a:solidFill>
                <a:schemeClr val="accent3">
                  <a:lumMod val="50000"/>
                </a:schemeClr>
              </a:solidFill>
            </a:endParaRPr>
          </a:p>
        </p:txBody>
      </p:sp>
    </p:spTree>
    <p:extLst>
      <p:ext uri="{BB962C8B-B14F-4D97-AF65-F5344CB8AC3E}">
        <p14:creationId xmlns:p14="http://schemas.microsoft.com/office/powerpoint/2010/main" val="334352750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游ゴシック）">
      <a:majorFont>
        <a:latin typeface="游ゴシック"/>
        <a:ea typeface="游ゴシック"/>
        <a:cs typeface=""/>
      </a:majorFont>
      <a:minorFont>
        <a:latin typeface="游ゴシック"/>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2558</TotalTime>
  <Words>451</Words>
  <Application>Microsoft Office PowerPoint</Application>
  <PresentationFormat>画面に合わせる (4:3)</PresentationFormat>
  <Paragraphs>103</Paragraphs>
  <Slides>10</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10</vt:i4>
      </vt:variant>
    </vt:vector>
  </HeadingPairs>
  <TitlesOfParts>
    <vt:vector size="14" baseType="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北キャンパス図書室の使い方</dc:title>
  <dc:creator>staff</dc:creator>
  <cp:lastModifiedBy>千葉浩之</cp:lastModifiedBy>
  <cp:revision>173</cp:revision>
  <cp:lastPrinted>2018-04-19T23:08:26Z</cp:lastPrinted>
  <dcterms:created xsi:type="dcterms:W3CDTF">2018-03-19T05:19:53Z</dcterms:created>
  <dcterms:modified xsi:type="dcterms:W3CDTF">2020-05-08T02:07:58Z</dcterms:modified>
</cp:coreProperties>
</file>