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338" r:id="rId3"/>
    <p:sldId id="339" r:id="rId4"/>
    <p:sldId id="309" r:id="rId5"/>
    <p:sldId id="295" r:id="rId6"/>
    <p:sldId id="313" r:id="rId7"/>
    <p:sldId id="315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16" r:id="rId19"/>
    <p:sldId id="305" r:id="rId20"/>
    <p:sldId id="340" r:id="rId21"/>
    <p:sldId id="304" r:id="rId22"/>
    <p:sldId id="328" r:id="rId23"/>
    <p:sldId id="329" r:id="rId24"/>
    <p:sldId id="332" r:id="rId25"/>
    <p:sldId id="333" r:id="rId26"/>
    <p:sldId id="334" r:id="rId27"/>
    <p:sldId id="330" r:id="rId28"/>
    <p:sldId id="336" r:id="rId29"/>
    <p:sldId id="331" r:id="rId30"/>
    <p:sldId id="293" r:id="rId31"/>
  </p:sldIdLst>
  <p:sldSz cx="9144000" cy="6858000" type="screen4x3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FFFF"/>
    <a:srgbClr val="008000"/>
    <a:srgbClr val="0000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淡色スタイル 2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1" autoAdjust="0"/>
    <p:restoredTop sz="93601" autoAdjust="0"/>
  </p:normalViewPr>
  <p:slideViewPr>
    <p:cSldViewPr snapToGrid="0" showGuides="1">
      <p:cViewPr varScale="1">
        <p:scale>
          <a:sx n="103" d="100"/>
          <a:sy n="103" d="100"/>
        </p:scale>
        <p:origin x="1740" y="102"/>
      </p:cViewPr>
      <p:guideLst>
        <p:guide orient="horz" pos="2183"/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575" cy="511176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1140" y="1"/>
            <a:ext cx="3076575" cy="511176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r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9721850"/>
            <a:ext cx="3076575" cy="511176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1140" y="9721850"/>
            <a:ext cx="3076575" cy="511176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r">
              <a:defRPr sz="1100"/>
            </a:lvl1pPr>
          </a:lstStyle>
          <a:p>
            <a:fld id="{E92440C8-8EEC-4C11-BD71-6EE55386BB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150415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363" cy="513508"/>
          </a:xfrm>
          <a:prstGeom prst="rect">
            <a:avLst/>
          </a:prstGeom>
        </p:spPr>
        <p:txBody>
          <a:bodyPr vert="horz" lIns="99032" tIns="49516" rIns="99032" bIns="49516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9032" tIns="49516" rIns="99032" bIns="49516" rtlCol="0"/>
          <a:lstStyle>
            <a:lvl1pPr algn="r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2" tIns="49516" rIns="99032" bIns="4951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8"/>
          </a:xfrm>
          <a:prstGeom prst="rect">
            <a:avLst/>
          </a:prstGeom>
        </p:spPr>
        <p:txBody>
          <a:bodyPr vert="horz" lIns="99032" tIns="49516" rIns="99032" bIns="4951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721108"/>
            <a:ext cx="3076363" cy="513507"/>
          </a:xfrm>
          <a:prstGeom prst="rect">
            <a:avLst/>
          </a:prstGeom>
        </p:spPr>
        <p:txBody>
          <a:bodyPr vert="horz" lIns="99032" tIns="49516" rIns="99032" bIns="49516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5" y="9721108"/>
            <a:ext cx="3076363" cy="513507"/>
          </a:xfrm>
          <a:prstGeom prst="rect">
            <a:avLst/>
          </a:prstGeom>
        </p:spPr>
        <p:txBody>
          <a:bodyPr vert="horz" lIns="99032" tIns="49516" rIns="99032" bIns="49516" rtlCol="0" anchor="b"/>
          <a:lstStyle>
            <a:lvl1pPr algn="r">
              <a:defRPr sz="1300"/>
            </a:lvl1pPr>
          </a:lstStyle>
          <a:p>
            <a:fld id="{DF344C74-4399-4DC4-979B-0866244DF61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82463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58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9865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4106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2728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9601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5000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131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348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459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0121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9757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9976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49300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30797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36395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1616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4719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83533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6034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60081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56394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7931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07012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8035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3910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770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2588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005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7050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3096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1520-669D-42A3-8421-BF2DBA2B7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48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1520-669D-42A3-8421-BF2DBA2B7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1444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1520-669D-42A3-8421-BF2DBA2B7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0087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1520-669D-42A3-8421-BF2DBA2B7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830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1520-669D-42A3-8421-BF2DBA2B7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0749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1520-669D-42A3-8421-BF2DBA2B7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1736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1520-669D-42A3-8421-BF2DBA2B7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545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1520-669D-42A3-8421-BF2DBA2B7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195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5EF61520-669D-42A3-8421-BF2DBA2B7CF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197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1520-669D-42A3-8421-BF2DBA2B7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626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61520-669D-42A3-8421-BF2DBA2B7C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2443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5892801"/>
            <a:ext cx="2446991" cy="8286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61520-669D-42A3-8421-BF2DBA2B7CF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522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52000" y="1269579"/>
            <a:ext cx="8640000" cy="4318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altLang="ja-JP" sz="2800" dirty="0">
                <a:solidFill>
                  <a:schemeClr val="accent3">
                    <a:lumMod val="50000"/>
                  </a:schemeClr>
                </a:solidFill>
              </a:rPr>
              <a:t>Google( Scholar)</a:t>
            </a:r>
            <a:r>
              <a:rPr lang="ja-JP" altLang="en-US" sz="2800" dirty="0">
                <a:solidFill>
                  <a:schemeClr val="accent3">
                    <a:lumMod val="50000"/>
                  </a:schemeClr>
                </a:solidFill>
              </a:rPr>
              <a:t>から始める文献の集め方</a:t>
            </a:r>
          </a:p>
          <a:p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pPr algn="r"/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北海道大学 北キャンパス図書室</a:t>
            </a:r>
          </a:p>
          <a:p>
            <a:pPr algn="r"/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2018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年</a:t>
            </a:r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4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月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51999" y="0"/>
            <a:ext cx="8787225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bg1">
                    <a:lumMod val="95000"/>
                  </a:schemeClr>
                </a:solidFill>
              </a:rPr>
              <a:t>北キャンパス図書室 オンデマンドガイダンス</a:t>
            </a:r>
          </a:p>
        </p:txBody>
      </p:sp>
    </p:spTree>
    <p:extLst>
      <p:ext uri="{BB962C8B-B14F-4D97-AF65-F5344CB8AC3E}">
        <p14:creationId xmlns:p14="http://schemas.microsoft.com/office/powerpoint/2010/main" val="98260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10378" b="5633"/>
          <a:stretch/>
        </p:blipFill>
        <p:spPr>
          <a:xfrm>
            <a:off x="264941" y="1669793"/>
            <a:ext cx="8640000" cy="40818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4"/>
          <a:srcRect t="10630" b="5380"/>
          <a:stretch/>
        </p:blipFill>
        <p:spPr>
          <a:xfrm>
            <a:off x="2728800" y="3027600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設定</a:t>
            </a:r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4 : Account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/>
          <a:srcRect t="10630" r="75427" b="5380"/>
          <a:stretch/>
        </p:blipFill>
        <p:spPr>
          <a:xfrm>
            <a:off x="385161" y="2639589"/>
            <a:ext cx="2123148" cy="40818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0" name="直線矢印コネクタ 9"/>
          <p:cNvCxnSpPr/>
          <p:nvPr/>
        </p:nvCxnSpPr>
        <p:spPr>
          <a:xfrm>
            <a:off x="442259" y="1966259"/>
            <a:ext cx="89647" cy="7649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358588" y="4661647"/>
            <a:ext cx="1613647" cy="3214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>
            <a:stCxn id="13" idx="3"/>
          </p:cNvCxnSpPr>
          <p:nvPr/>
        </p:nvCxnSpPr>
        <p:spPr>
          <a:xfrm flipV="1">
            <a:off x="1972235" y="4333461"/>
            <a:ext cx="1089017" cy="48889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6573186" y="2373043"/>
            <a:ext cx="2451975" cy="58852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サインインすると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ja-JP" altLang="en-US" sz="1200" dirty="0">
                <a:solidFill>
                  <a:srgbClr val="C00000"/>
                </a:solidFill>
              </a:rPr>
              <a:t>検索結果を</a:t>
            </a:r>
            <a:r>
              <a:rPr lang="en-US" altLang="ja-JP" sz="1200" dirty="0">
                <a:solidFill>
                  <a:srgbClr val="C00000"/>
                </a:solidFill>
              </a:rPr>
              <a:t>My library</a:t>
            </a:r>
            <a:r>
              <a:rPr lang="ja-JP" altLang="en-US" sz="1200" dirty="0" err="1">
                <a:solidFill>
                  <a:srgbClr val="C00000"/>
                </a:solidFill>
              </a:rPr>
              <a:t>に保</a:t>
            </a:r>
            <a:r>
              <a:rPr lang="ja-JP" altLang="en-US" sz="1200" dirty="0">
                <a:solidFill>
                  <a:srgbClr val="C00000"/>
                </a:solidFill>
              </a:rPr>
              <a:t>存して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ja-JP" altLang="en-US" sz="1200" dirty="0">
                <a:solidFill>
                  <a:srgbClr val="C00000"/>
                </a:solidFill>
              </a:rPr>
              <a:t>後から読むことができます。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cxnSp>
        <p:nvCxnSpPr>
          <p:cNvPr id="18" name="直線矢印コネクタ 17"/>
          <p:cNvCxnSpPr>
            <a:stCxn id="17" idx="2"/>
          </p:cNvCxnSpPr>
          <p:nvPr/>
        </p:nvCxnSpPr>
        <p:spPr>
          <a:xfrm flipH="1">
            <a:off x="4769894" y="2961564"/>
            <a:ext cx="3029280" cy="14944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1561816" y="1796475"/>
            <a:ext cx="654569" cy="14897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ja-JP" sz="1200" dirty="0">
              <a:solidFill>
                <a:srgbClr val="C00000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693108" y="5951424"/>
            <a:ext cx="2332053" cy="252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“Button”</a:t>
            </a:r>
            <a:r>
              <a:rPr lang="ja-JP" altLang="en-US" sz="1200" dirty="0">
                <a:solidFill>
                  <a:srgbClr val="C00000"/>
                </a:solidFill>
              </a:rPr>
              <a:t>についてはのちほど！</a:t>
            </a:r>
            <a:endParaRPr lang="en-US" altLang="ja-JP" sz="1200" dirty="0">
              <a:solidFill>
                <a:srgbClr val="C00000"/>
              </a:solidFill>
            </a:endParaRPr>
          </a:p>
          <a:p>
            <a:endParaRPr lang="en-US" altLang="ja-JP" sz="1200" dirty="0">
              <a:solidFill>
                <a:srgbClr val="C00000"/>
              </a:solidFill>
            </a:endParaRPr>
          </a:p>
        </p:txBody>
      </p:sp>
      <p:cxnSp>
        <p:nvCxnSpPr>
          <p:cNvPr id="25" name="直線矢印コネクタ 24"/>
          <p:cNvCxnSpPr>
            <a:stCxn id="24" idx="1"/>
          </p:cNvCxnSpPr>
          <p:nvPr/>
        </p:nvCxnSpPr>
        <p:spPr>
          <a:xfrm flipH="1" flipV="1">
            <a:off x="3442916" y="4516344"/>
            <a:ext cx="3250192" cy="156108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65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/>
          <a:srcRect t="10630" b="5380"/>
          <a:stretch/>
        </p:blipFill>
        <p:spPr>
          <a:xfrm>
            <a:off x="266400" y="1670400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t="10630" r="75417" b="5380"/>
          <a:stretch/>
        </p:blipFill>
        <p:spPr>
          <a:xfrm>
            <a:off x="385200" y="2638800"/>
            <a:ext cx="2124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検索画面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/>
          <a:srcRect t="10665" b="5346"/>
          <a:stretch/>
        </p:blipFill>
        <p:spPr>
          <a:xfrm>
            <a:off x="3116022" y="3994979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7A8F"/>
              </a:clrFrom>
              <a:clrTo>
                <a:srgbClr val="007A8F">
                  <a:alpha val="0"/>
                </a:srgbClr>
              </a:clrTo>
            </a:clrChange>
          </a:blip>
          <a:srcRect l="16224" t="13189" r="18159" b="8693"/>
          <a:stretch/>
        </p:blipFill>
        <p:spPr>
          <a:xfrm>
            <a:off x="4517783" y="4117771"/>
            <a:ext cx="5669280" cy="3796608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442259" y="1966259"/>
            <a:ext cx="89647" cy="7649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360000" y="4281784"/>
            <a:ext cx="1613647" cy="3214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6400800" y="3224579"/>
            <a:ext cx="612250" cy="13076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571044" y="2393803"/>
            <a:ext cx="1160320" cy="337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必要であれば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1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/>
          <a:srcRect t="10665" b="5346"/>
          <a:stretch/>
        </p:blipFill>
        <p:spPr>
          <a:xfrm>
            <a:off x="266400" y="1670400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6621"/>
              </a:clrFrom>
              <a:clrTo>
                <a:srgbClr val="006621">
                  <a:alpha val="0"/>
                </a:srgbClr>
              </a:clrTo>
            </a:clrChange>
          </a:blip>
          <a:srcRect l="16224" t="13189" r="18159" b="8693"/>
          <a:stretch/>
        </p:blipFill>
        <p:spPr>
          <a:xfrm>
            <a:off x="1668204" y="1792720"/>
            <a:ext cx="5669280" cy="3796608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検索結果画面</a:t>
            </a:r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cxnSp>
        <p:nvCxnSpPr>
          <p:cNvPr id="14" name="直線矢印コネクタ 13"/>
          <p:cNvCxnSpPr>
            <a:stCxn id="13" idx="1"/>
          </p:cNvCxnSpPr>
          <p:nvPr/>
        </p:nvCxnSpPr>
        <p:spPr>
          <a:xfrm flipH="1">
            <a:off x="5444196" y="2998111"/>
            <a:ext cx="376158" cy="369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266399" y="5892801"/>
            <a:ext cx="5055110" cy="82867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- </a:t>
            </a:r>
            <a:r>
              <a:rPr lang="ja-JP" altLang="en-US" sz="1200" dirty="0">
                <a:solidFill>
                  <a:srgbClr val="C00000"/>
                </a:solidFill>
              </a:rPr>
              <a:t>出版年で検索結果を絞り込む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en-US" altLang="ja-JP" sz="1200" dirty="0">
                <a:solidFill>
                  <a:srgbClr val="C00000"/>
                </a:solidFill>
              </a:rPr>
              <a:t>- </a:t>
            </a:r>
            <a:r>
              <a:rPr lang="ja-JP" altLang="en-US" sz="1200" dirty="0">
                <a:solidFill>
                  <a:srgbClr val="C00000"/>
                </a:solidFill>
              </a:rPr>
              <a:t>ソート順を変更する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en-US" altLang="ja-JP" sz="1200" dirty="0">
                <a:solidFill>
                  <a:srgbClr val="C00000"/>
                </a:solidFill>
              </a:rPr>
              <a:t>- </a:t>
            </a:r>
            <a:r>
              <a:rPr lang="ja-JP" altLang="en-US" sz="1200" dirty="0">
                <a:solidFill>
                  <a:srgbClr val="C00000"/>
                </a:solidFill>
              </a:rPr>
              <a:t>特許や引用を検索結果から除外 </a:t>
            </a:r>
            <a:r>
              <a:rPr lang="en-US" altLang="ja-JP" sz="1200" dirty="0">
                <a:solidFill>
                  <a:srgbClr val="C00000"/>
                </a:solidFill>
              </a:rPr>
              <a:t>/ </a:t>
            </a:r>
            <a:r>
              <a:rPr lang="ja-JP" altLang="en-US" sz="1200" dirty="0">
                <a:solidFill>
                  <a:srgbClr val="C00000"/>
                </a:solidFill>
              </a:rPr>
              <a:t>追加する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en-US" altLang="ja-JP" sz="1200" dirty="0">
                <a:solidFill>
                  <a:srgbClr val="C00000"/>
                </a:solidFill>
              </a:rPr>
              <a:t>- </a:t>
            </a:r>
            <a:r>
              <a:rPr lang="ja-JP" altLang="en-US" sz="1200" dirty="0">
                <a:solidFill>
                  <a:srgbClr val="C00000"/>
                </a:solidFill>
              </a:rPr>
              <a:t>検索条件に見合う文献が出版されたときに、メールで通知を受け取る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87222" y="2309008"/>
            <a:ext cx="1079402" cy="18415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矢印コネクタ 21"/>
          <p:cNvCxnSpPr/>
          <p:nvPr/>
        </p:nvCxnSpPr>
        <p:spPr>
          <a:xfrm flipH="1" flipV="1">
            <a:off x="1359674" y="4007457"/>
            <a:ext cx="206950" cy="188534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1668204" y="2309008"/>
            <a:ext cx="4050570" cy="33359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5820354" y="2309008"/>
            <a:ext cx="2690600" cy="137820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結果が一覧表示されます。</a:t>
            </a:r>
            <a:endParaRPr lang="en-US" altLang="ja-JP" sz="1200" dirty="0">
              <a:solidFill>
                <a:srgbClr val="C00000"/>
              </a:solidFill>
            </a:endParaRPr>
          </a:p>
          <a:p>
            <a:endParaRPr lang="en-US" altLang="ja-JP" sz="1200" dirty="0">
              <a:solidFill>
                <a:srgbClr val="0000FF"/>
              </a:solidFill>
            </a:endParaRPr>
          </a:p>
          <a:p>
            <a:r>
              <a:rPr lang="ja-JP" altLang="en-US" sz="1200" dirty="0">
                <a:solidFill>
                  <a:srgbClr val="C00000"/>
                </a:solidFill>
              </a:rPr>
              <a:t>それぞれ以下のように表示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ja-JP" altLang="en-US" sz="1200" dirty="0">
                <a:solidFill>
                  <a:srgbClr val="0000FF"/>
                </a:solidFill>
              </a:rPr>
              <a:t>タイトル</a:t>
            </a:r>
            <a:endParaRPr lang="en-US" altLang="ja-JP" sz="1200" dirty="0">
              <a:solidFill>
                <a:srgbClr val="0000FF"/>
              </a:solidFill>
            </a:endParaRPr>
          </a:p>
          <a:p>
            <a:r>
              <a:rPr lang="ja-JP" altLang="en-US" sz="1200" dirty="0">
                <a:solidFill>
                  <a:srgbClr val="008000"/>
                </a:solidFill>
              </a:rPr>
              <a:t>著者</a:t>
            </a:r>
            <a:r>
              <a:rPr lang="en-US" altLang="ja-JP" sz="1200" dirty="0">
                <a:solidFill>
                  <a:srgbClr val="008000"/>
                </a:solidFill>
              </a:rPr>
              <a:t> – </a:t>
            </a:r>
            <a:r>
              <a:rPr lang="ja-JP" altLang="en-US" sz="1200" dirty="0">
                <a:solidFill>
                  <a:srgbClr val="008000"/>
                </a:solidFill>
              </a:rPr>
              <a:t>出版物</a:t>
            </a:r>
            <a:r>
              <a:rPr lang="en-US" altLang="ja-JP" sz="1200" dirty="0">
                <a:solidFill>
                  <a:srgbClr val="008000"/>
                </a:solidFill>
              </a:rPr>
              <a:t>, </a:t>
            </a:r>
            <a:r>
              <a:rPr lang="ja-JP" altLang="en-US" sz="1200" dirty="0">
                <a:solidFill>
                  <a:srgbClr val="008000"/>
                </a:solidFill>
              </a:rPr>
              <a:t>出版年</a:t>
            </a:r>
            <a:r>
              <a:rPr lang="en-US" altLang="ja-JP" sz="1200" dirty="0">
                <a:solidFill>
                  <a:srgbClr val="008000"/>
                </a:solidFill>
              </a:rPr>
              <a:t> – </a:t>
            </a:r>
            <a:r>
              <a:rPr lang="ja-JP" altLang="en-US" sz="1200" dirty="0">
                <a:solidFill>
                  <a:srgbClr val="008000"/>
                </a:solidFill>
              </a:rPr>
              <a:t>提供元</a:t>
            </a:r>
            <a:endParaRPr lang="en-US" altLang="ja-JP" sz="1200" dirty="0">
              <a:solidFill>
                <a:srgbClr val="008000"/>
              </a:solidFill>
            </a:endParaRPr>
          </a:p>
          <a:p>
            <a:r>
              <a:rPr lang="ja-JP" altLang="en-US" sz="1200" dirty="0">
                <a:solidFill>
                  <a:schemeClr val="tx1"/>
                </a:solidFill>
              </a:rPr>
              <a:t>抄録（アブストラクト）</a:t>
            </a:r>
            <a:endParaRPr lang="en-US" altLang="ja-JP" sz="1200" dirty="0">
              <a:solidFill>
                <a:schemeClr val="tx1"/>
              </a:solidFill>
            </a:endParaRPr>
          </a:p>
          <a:p>
            <a:r>
              <a:rPr lang="ja-JP" altLang="en-US" sz="1200" dirty="0">
                <a:solidFill>
                  <a:srgbClr val="0000FF"/>
                </a:solidFill>
              </a:rPr>
              <a:t>各種リンク</a:t>
            </a:r>
            <a:endParaRPr lang="en-US" altLang="ja-JP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8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/>
          <a:srcRect t="10665" b="5346"/>
          <a:stretch/>
        </p:blipFill>
        <p:spPr>
          <a:xfrm>
            <a:off x="264941" y="1669793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6621"/>
              </a:clrFrom>
              <a:clrTo>
                <a:srgbClr val="006621">
                  <a:alpha val="0"/>
                </a:srgbClr>
              </a:clrTo>
            </a:clrChange>
          </a:blip>
          <a:srcRect l="16224" t="13189" r="18159" b="8693"/>
          <a:stretch/>
        </p:blipFill>
        <p:spPr>
          <a:xfrm>
            <a:off x="1668204" y="1792720"/>
            <a:ext cx="5669280" cy="3796608"/>
          </a:xfrm>
          <a:prstGeom prst="rect">
            <a:avLst/>
          </a:prstGeom>
        </p:spPr>
      </p:pic>
      <p:sp>
        <p:nvSpPr>
          <p:cNvPr id="25" name="正方形/長方形 24"/>
          <p:cNvSpPr/>
          <p:nvPr/>
        </p:nvSpPr>
        <p:spPr>
          <a:xfrm>
            <a:off x="382473" y="2095429"/>
            <a:ext cx="7676865" cy="36350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検索結果（文献）下部の各種リンク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753372" y="6209349"/>
            <a:ext cx="2446991" cy="828676"/>
          </a:xfrm>
        </p:spPr>
        <p:txBody>
          <a:bodyPr/>
          <a:lstStyle/>
          <a:p>
            <a:fld id="{B38103FB-E565-4A26-9303-508A391003B3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sp>
        <p:nvSpPr>
          <p:cNvPr id="3" name="台形 2"/>
          <p:cNvSpPr/>
          <p:nvPr/>
        </p:nvSpPr>
        <p:spPr>
          <a:xfrm flipV="1">
            <a:off x="408468" y="5238020"/>
            <a:ext cx="5942656" cy="351307"/>
          </a:xfrm>
          <a:prstGeom prst="trapezoid">
            <a:avLst>
              <a:gd name="adj" fmla="val 379510"/>
            </a:avLst>
          </a:prstGeom>
          <a:solidFill>
            <a:srgbClr val="C0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1743528" y="5449773"/>
            <a:ext cx="3257842" cy="1395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6621"/>
              </a:clrFrom>
              <a:clrTo>
                <a:srgbClr val="006621">
                  <a:alpha val="0"/>
                </a:srgbClr>
              </a:clrTo>
            </a:clrChange>
          </a:blip>
          <a:srcRect l="17154" t="88476" r="45277" b="8812"/>
          <a:stretch/>
        </p:blipFill>
        <p:spPr>
          <a:xfrm>
            <a:off x="426482" y="4981268"/>
            <a:ext cx="5895205" cy="23946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6" name="正方形/長方形 15"/>
          <p:cNvSpPr/>
          <p:nvPr/>
        </p:nvSpPr>
        <p:spPr>
          <a:xfrm>
            <a:off x="382474" y="1944508"/>
            <a:ext cx="2782758" cy="437896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chemeClr val="accent5">
                    <a:lumMod val="50000"/>
                  </a:schemeClr>
                </a:solidFill>
              </a:rPr>
              <a:t>この結果（文献）を</a:t>
            </a:r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My library</a:t>
            </a:r>
            <a:r>
              <a:rPr lang="ja-JP" altLang="en-US" sz="1200" dirty="0">
                <a:solidFill>
                  <a:schemeClr val="accent5">
                    <a:lumMod val="50000"/>
                  </a:schemeClr>
                </a:solidFill>
              </a:rPr>
              <a:t>に保存</a:t>
            </a:r>
            <a:endParaRPr lang="en-US" altLang="ja-JP" sz="1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* Google</a:t>
            </a:r>
            <a:r>
              <a:rPr lang="ja-JP" altLang="en-US" sz="1200" dirty="0">
                <a:solidFill>
                  <a:schemeClr val="accent5">
                    <a:lumMod val="50000"/>
                  </a:schemeClr>
                </a:solidFill>
              </a:rPr>
              <a:t>のアカウントが必要</a:t>
            </a:r>
            <a:endParaRPr lang="en-US" altLang="ja-JP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763676" y="2654647"/>
            <a:ext cx="2076960" cy="23439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chemeClr val="accent5">
                    <a:lumMod val="50000"/>
                  </a:schemeClr>
                </a:solidFill>
              </a:rPr>
              <a:t>この文献の引用情報を出力</a:t>
            </a:r>
            <a:endParaRPr lang="en-US" altLang="ja-JP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1080198" y="3196128"/>
            <a:ext cx="4038943" cy="244267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chemeClr val="accent5">
                    <a:lumMod val="50000"/>
                  </a:schemeClr>
                </a:solidFill>
              </a:rPr>
              <a:t>この文献を引用している文献を</a:t>
            </a:r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Google Scholar</a:t>
            </a:r>
            <a:r>
              <a:rPr lang="ja-JP" altLang="en-US" sz="1200" dirty="0">
                <a:solidFill>
                  <a:schemeClr val="accent5">
                    <a:lumMod val="50000"/>
                  </a:schemeClr>
                </a:solidFill>
              </a:rPr>
              <a:t>上で表示</a:t>
            </a:r>
            <a:endParaRPr lang="en-US" altLang="ja-JP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286342" y="3715317"/>
            <a:ext cx="3732209" cy="252241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chemeClr val="accent5">
                    <a:lumMod val="50000"/>
                  </a:schemeClr>
                </a:solidFill>
              </a:rPr>
              <a:t>この文献に関連する文献を</a:t>
            </a:r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Google Scholar</a:t>
            </a:r>
            <a:r>
              <a:rPr lang="ja-JP" altLang="en-US" sz="1200" dirty="0">
                <a:solidFill>
                  <a:schemeClr val="accent5">
                    <a:lumMod val="50000"/>
                  </a:schemeClr>
                </a:solidFill>
              </a:rPr>
              <a:t>上で表示</a:t>
            </a:r>
            <a:endParaRPr lang="en-US" altLang="ja-JP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3519454" y="4232175"/>
            <a:ext cx="4959759" cy="417209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chemeClr val="accent5">
                    <a:lumMod val="50000"/>
                  </a:schemeClr>
                </a:solidFill>
              </a:rPr>
              <a:t>この文献の別バージョン（すなわち、別の提供元によるバージョンや</a:t>
            </a:r>
            <a:endParaRPr lang="en-US" altLang="ja-JP" sz="1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1200" dirty="0">
                <a:solidFill>
                  <a:schemeClr val="accent5">
                    <a:lumMod val="50000"/>
                  </a:schemeClr>
                </a:solidFill>
              </a:rPr>
              <a:t>著者が公開しているバージョン（著者稿）など）を表示</a:t>
            </a:r>
            <a:endParaRPr lang="en-US" altLang="ja-JP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82473" y="4914000"/>
            <a:ext cx="288000" cy="3600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1080198" y="4915306"/>
            <a:ext cx="1135464" cy="3600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763675" y="4914000"/>
            <a:ext cx="238807" cy="3600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2288548" y="4914000"/>
            <a:ext cx="1168836" cy="3600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3519455" y="4914000"/>
            <a:ext cx="1107811" cy="3600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>
            <a:stCxn id="6" idx="0"/>
          </p:cNvCxnSpPr>
          <p:nvPr/>
        </p:nvCxnSpPr>
        <p:spPr>
          <a:xfrm flipV="1">
            <a:off x="526473" y="2382404"/>
            <a:ext cx="0" cy="2531596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>
            <a:stCxn id="30" idx="0"/>
          </p:cNvCxnSpPr>
          <p:nvPr/>
        </p:nvCxnSpPr>
        <p:spPr>
          <a:xfrm flipH="1" flipV="1">
            <a:off x="883078" y="2924959"/>
            <a:ext cx="1" cy="1989041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flipV="1">
            <a:off x="1186157" y="3441700"/>
            <a:ext cx="0" cy="1472301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 flipV="1">
            <a:off x="2418755" y="3949425"/>
            <a:ext cx="0" cy="964577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 flipV="1">
            <a:off x="3651351" y="4649385"/>
            <a:ext cx="0" cy="264615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>
            <a:stCxn id="16" idx="3"/>
          </p:cNvCxnSpPr>
          <p:nvPr/>
        </p:nvCxnSpPr>
        <p:spPr>
          <a:xfrm>
            <a:off x="3165232" y="2163456"/>
            <a:ext cx="4867776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16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4" grpId="0" animBg="1"/>
      <p:bldP spid="26" grpId="0" animBg="1"/>
      <p:bldP spid="27" grpId="0" animBg="1"/>
      <p:bldP spid="28" grpId="0" animBg="1"/>
      <p:bldP spid="6" grpId="0" animBg="1"/>
      <p:bldP spid="23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/>
          <a:srcRect t="10665" b="5346"/>
          <a:stretch/>
        </p:blipFill>
        <p:spPr>
          <a:xfrm>
            <a:off x="264941" y="1669793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6621"/>
              </a:clrFrom>
              <a:clrTo>
                <a:srgbClr val="006621">
                  <a:alpha val="0"/>
                </a:srgbClr>
              </a:clrTo>
            </a:clrChange>
          </a:blip>
          <a:srcRect l="16224" t="13189" r="18159" b="8693"/>
          <a:stretch/>
        </p:blipFill>
        <p:spPr>
          <a:xfrm>
            <a:off x="1668204" y="1792720"/>
            <a:ext cx="5669280" cy="3796608"/>
          </a:xfrm>
          <a:prstGeom prst="rect">
            <a:avLst/>
          </a:prstGeom>
        </p:spPr>
      </p:pic>
      <p:sp>
        <p:nvSpPr>
          <p:cNvPr id="25" name="正方形/長方形 24"/>
          <p:cNvSpPr/>
          <p:nvPr/>
        </p:nvSpPr>
        <p:spPr>
          <a:xfrm>
            <a:off x="382138" y="2077238"/>
            <a:ext cx="7676865" cy="36350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Web of Science</a:t>
            </a:r>
            <a:r>
              <a:rPr lang="ja-JP" altLang="en-US" sz="2400" dirty="0" err="1">
                <a:solidFill>
                  <a:schemeClr val="accent3">
                    <a:lumMod val="50000"/>
                  </a:schemeClr>
                </a:solidFill>
              </a:rPr>
              <a:t>への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リンク</a:t>
            </a:r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1743528" y="5449773"/>
            <a:ext cx="3257842" cy="1395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6621"/>
              </a:clrFrom>
              <a:clrTo>
                <a:srgbClr val="006621">
                  <a:alpha val="0"/>
                </a:srgbClr>
              </a:clrTo>
            </a:clrChange>
          </a:blip>
          <a:srcRect l="17154" t="88476" r="45277" b="8812"/>
          <a:stretch/>
        </p:blipFill>
        <p:spPr>
          <a:xfrm>
            <a:off x="426482" y="4981268"/>
            <a:ext cx="5895205" cy="23946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3" name="台形 2"/>
          <p:cNvSpPr/>
          <p:nvPr/>
        </p:nvSpPr>
        <p:spPr>
          <a:xfrm flipV="1">
            <a:off x="408468" y="5238020"/>
            <a:ext cx="5942656" cy="351307"/>
          </a:xfrm>
          <a:prstGeom prst="trapezoid">
            <a:avLst>
              <a:gd name="adj" fmla="val 379510"/>
            </a:avLst>
          </a:prstGeom>
          <a:solidFill>
            <a:srgbClr val="C0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3379796" y="5409719"/>
            <a:ext cx="5670806" cy="814347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chemeClr val="accent5">
                    <a:lumMod val="50000"/>
                  </a:schemeClr>
                </a:solidFill>
              </a:rPr>
              <a:t>この文献を引用している</a:t>
            </a:r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Web of Science Core Collection</a:t>
            </a:r>
            <a:r>
              <a:rPr lang="ja-JP" altLang="en-US" sz="1200" dirty="0">
                <a:solidFill>
                  <a:schemeClr val="accent5">
                    <a:lumMod val="50000"/>
                  </a:schemeClr>
                </a:solidFill>
              </a:rPr>
              <a:t>収録文献を表示</a:t>
            </a:r>
            <a:endParaRPr lang="en-US" altLang="ja-JP" sz="12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altLang="ja-JP" sz="1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1200" dirty="0">
                <a:solidFill>
                  <a:schemeClr val="accent5">
                    <a:lumMod val="50000"/>
                  </a:schemeClr>
                </a:solidFill>
              </a:rPr>
              <a:t>北海道大学は上記コレクション全体を契約しているわけではない。</a:t>
            </a:r>
            <a:endParaRPr lang="en-US" altLang="ja-JP" sz="1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1200" dirty="0">
                <a:solidFill>
                  <a:schemeClr val="accent5">
                    <a:lumMod val="50000"/>
                  </a:schemeClr>
                </a:solidFill>
              </a:rPr>
              <a:t>そのため、リンク先の</a:t>
            </a:r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Web of Science</a:t>
            </a:r>
            <a:r>
              <a:rPr lang="ja-JP" altLang="en-US" sz="1200" dirty="0">
                <a:solidFill>
                  <a:schemeClr val="accent5">
                    <a:lumMod val="50000"/>
                  </a:schemeClr>
                </a:solidFill>
              </a:rPr>
              <a:t>上では</a:t>
            </a:r>
            <a:r>
              <a:rPr lang="en-US" altLang="ja-JP" sz="1200" dirty="0">
                <a:solidFill>
                  <a:schemeClr val="accent5">
                    <a:lumMod val="50000"/>
                  </a:schemeClr>
                </a:solidFill>
              </a:rPr>
              <a:t>9303</a:t>
            </a:r>
            <a:r>
              <a:rPr lang="ja-JP" altLang="en-US" sz="1200" dirty="0">
                <a:solidFill>
                  <a:schemeClr val="accent5">
                    <a:lumMod val="50000"/>
                  </a:schemeClr>
                </a:solidFill>
              </a:rPr>
              <a:t>件しか表示されていない。</a:t>
            </a:r>
            <a:endParaRPr lang="en-US" altLang="ja-JP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682067" y="4914000"/>
            <a:ext cx="1608666" cy="3600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/>
          <a:srcRect l="8978" t="10709" b="15566"/>
          <a:stretch/>
        </p:blipFill>
        <p:spPr>
          <a:xfrm>
            <a:off x="3600000" y="1281600"/>
            <a:ext cx="8323065" cy="358134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2204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/>
          <a:srcRect t="10665" b="5346"/>
          <a:stretch/>
        </p:blipFill>
        <p:spPr>
          <a:xfrm>
            <a:off x="266400" y="1670400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6621"/>
              </a:clrFrom>
              <a:clrTo>
                <a:srgbClr val="006621">
                  <a:alpha val="0"/>
                </a:srgbClr>
              </a:clrTo>
            </a:clrChange>
          </a:blip>
          <a:srcRect l="16224" t="13189" r="18159" b="8693"/>
          <a:stretch/>
        </p:blipFill>
        <p:spPr>
          <a:xfrm>
            <a:off x="1668204" y="1792720"/>
            <a:ext cx="5669280" cy="3796608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/>
          <a:srcRect t="10539"/>
          <a:stretch/>
        </p:blipFill>
        <p:spPr>
          <a:xfrm>
            <a:off x="3259052" y="1281600"/>
            <a:ext cx="5760000" cy="273752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北海道大学附属図書館フルテキストナビゲーターへのリンク</a:t>
            </a:r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Full-Text @ 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北海道大学</a:t>
            </a:r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6000917" y="5032256"/>
            <a:ext cx="1170981" cy="1470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668204" y="4885524"/>
            <a:ext cx="5571933" cy="7038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/>
          <a:srcRect l="97503" t="42990" r="225" b="49896"/>
          <a:stretch/>
        </p:blipFill>
        <p:spPr>
          <a:xfrm>
            <a:off x="8860119" y="2161607"/>
            <a:ext cx="158933" cy="230475"/>
          </a:xfrm>
          <a:prstGeom prst="rect">
            <a:avLst/>
          </a:prstGeom>
          <a:ln>
            <a:noFill/>
          </a:ln>
        </p:spPr>
      </p:pic>
      <p:sp>
        <p:nvSpPr>
          <p:cNvPr id="22" name="正方形/長方形 21"/>
          <p:cNvSpPr/>
          <p:nvPr/>
        </p:nvSpPr>
        <p:spPr>
          <a:xfrm>
            <a:off x="4141695" y="1941921"/>
            <a:ext cx="2755152" cy="2324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矢印コネクタ 13"/>
          <p:cNvCxnSpPr>
            <a:stCxn id="15" idx="0"/>
          </p:cNvCxnSpPr>
          <p:nvPr/>
        </p:nvCxnSpPr>
        <p:spPr>
          <a:xfrm flipV="1">
            <a:off x="6586408" y="3263153"/>
            <a:ext cx="599890" cy="176910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>
            <a:off x="153748" y="2104883"/>
            <a:ext cx="5760000" cy="2721260"/>
            <a:chOff x="153748" y="2104883"/>
            <a:chExt cx="5760000" cy="2721260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153748" y="2104883"/>
              <a:ext cx="5760000" cy="2721260"/>
              <a:chOff x="153748" y="2104883"/>
              <a:chExt cx="5760000" cy="2721260"/>
            </a:xfrm>
          </p:grpSpPr>
          <p:pic>
            <p:nvPicPr>
              <p:cNvPr id="12" name="図 11"/>
              <p:cNvPicPr>
                <a:picLocks noChangeAspect="1"/>
              </p:cNvPicPr>
              <p:nvPr/>
            </p:nvPicPr>
            <p:blipFill rotWithShape="1">
              <a:blip r:embed="rId7"/>
              <a:srcRect l="95701" t="44243" r="607" b="39841"/>
              <a:stretch/>
            </p:blipFill>
            <p:spPr>
              <a:xfrm>
                <a:off x="5666400" y="2993097"/>
                <a:ext cx="212653" cy="51567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3" name="図 22"/>
              <p:cNvPicPr>
                <a:picLocks noChangeAspect="1"/>
              </p:cNvPicPr>
              <p:nvPr/>
            </p:nvPicPr>
            <p:blipFill rotWithShape="1">
              <a:blip r:embed="rId7"/>
              <a:srcRect t="10630" b="5380"/>
              <a:stretch/>
            </p:blipFill>
            <p:spPr>
              <a:xfrm>
                <a:off x="153748" y="2104883"/>
                <a:ext cx="5760000" cy="2721260"/>
              </a:xfrm>
              <a:prstGeom prst="rect">
                <a:avLst/>
              </a:prstGeom>
              <a:ln>
                <a:solidFill>
                  <a:schemeClr val="accent3">
                    <a:lumMod val="50000"/>
                  </a:schemeClr>
                </a:solidFill>
              </a:ln>
            </p:spPr>
          </p:pic>
        </p:grpSp>
        <p:pic>
          <p:nvPicPr>
            <p:cNvPr id="27" name="図 26"/>
            <p:cNvPicPr>
              <a:picLocks noChangeAspect="1"/>
            </p:cNvPicPr>
            <p:nvPr/>
          </p:nvPicPr>
          <p:blipFill rotWithShape="1">
            <a:blip r:embed="rId7"/>
            <a:srcRect l="95701" t="44243" r="607" b="39841"/>
            <a:stretch/>
          </p:blipFill>
          <p:spPr>
            <a:xfrm>
              <a:off x="5666399" y="2990434"/>
              <a:ext cx="212653" cy="515679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26" name="直線矢印コネクタ 25"/>
          <p:cNvCxnSpPr>
            <a:stCxn id="22" idx="1"/>
          </p:cNvCxnSpPr>
          <p:nvPr/>
        </p:nvCxnSpPr>
        <p:spPr>
          <a:xfrm flipH="1">
            <a:off x="2847704" y="2058145"/>
            <a:ext cx="1293991" cy="114225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>
            <a:off x="1938118" y="4595460"/>
            <a:ext cx="1039362" cy="1331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5388964" y="5695389"/>
            <a:ext cx="3632805" cy="45611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もし</a:t>
            </a:r>
            <a:r>
              <a:rPr lang="en-US" altLang="ja-JP" sz="1200" dirty="0">
                <a:solidFill>
                  <a:srgbClr val="C00000"/>
                </a:solidFill>
              </a:rPr>
              <a:t>“Full-Text @ </a:t>
            </a:r>
            <a:r>
              <a:rPr lang="ja-JP" altLang="en-US" sz="1200" dirty="0">
                <a:solidFill>
                  <a:srgbClr val="C00000"/>
                </a:solidFill>
              </a:rPr>
              <a:t>北海道大学</a:t>
            </a:r>
            <a:r>
              <a:rPr lang="en-US" altLang="ja-JP" sz="1200" dirty="0">
                <a:solidFill>
                  <a:srgbClr val="C00000"/>
                </a:solidFill>
              </a:rPr>
              <a:t>”</a:t>
            </a:r>
            <a:r>
              <a:rPr lang="ja-JP" altLang="en-US" sz="1200" dirty="0">
                <a:solidFill>
                  <a:srgbClr val="C00000"/>
                </a:solidFill>
              </a:rPr>
              <a:t>が表示されていれば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ja-JP" altLang="en-US" sz="1200" dirty="0">
                <a:solidFill>
                  <a:srgbClr val="C00000"/>
                </a:solidFill>
              </a:rPr>
              <a:t>あと数クリックで本文へアクセスできる。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8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/>
          <a:srcRect t="10665" b="5346"/>
          <a:stretch/>
        </p:blipFill>
        <p:spPr>
          <a:xfrm>
            <a:off x="266400" y="1670400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6621"/>
              </a:clrFrom>
              <a:clrTo>
                <a:srgbClr val="006621">
                  <a:alpha val="0"/>
                </a:srgbClr>
              </a:clrTo>
            </a:clrChange>
          </a:blip>
          <a:srcRect l="16224" t="13189" r="18159" b="8693"/>
          <a:stretch/>
        </p:blipFill>
        <p:spPr>
          <a:xfrm>
            <a:off x="1668204" y="1792720"/>
            <a:ext cx="5669280" cy="3796608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北海道大学附属図書館フルテキストナビゲーターへのリンク</a:t>
            </a:r>
          </a:p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Resources @ 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北海道大学</a:t>
            </a:r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459409" y="5863094"/>
            <a:ext cx="2446991" cy="828676"/>
          </a:xfrm>
        </p:spPr>
        <p:txBody>
          <a:bodyPr/>
          <a:lstStyle/>
          <a:p>
            <a:fld id="{B38103FB-E565-4A26-9303-508A391003B3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1739018" y="4650593"/>
            <a:ext cx="2419514" cy="1519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/>
          <a:srcRect t="40995" b="5380"/>
          <a:stretch/>
        </p:blipFill>
        <p:spPr>
          <a:xfrm>
            <a:off x="3307742" y="1281600"/>
            <a:ext cx="9144000" cy="275816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4" name="正方形/長方形 13"/>
          <p:cNvSpPr/>
          <p:nvPr/>
        </p:nvSpPr>
        <p:spPr>
          <a:xfrm>
            <a:off x="4857254" y="2886729"/>
            <a:ext cx="3618835" cy="1506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5906827" y="4131408"/>
            <a:ext cx="1344763" cy="671180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1679657" y="4078799"/>
            <a:ext cx="5672227" cy="7740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118936" y="5133772"/>
            <a:ext cx="7132654" cy="155799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もし</a:t>
            </a:r>
            <a:r>
              <a:rPr lang="en-US" altLang="ja-JP" sz="1200" dirty="0">
                <a:solidFill>
                  <a:srgbClr val="C00000"/>
                </a:solidFill>
              </a:rPr>
              <a:t>“Full-Text @ </a:t>
            </a:r>
            <a:r>
              <a:rPr lang="ja-JP" altLang="en-US" sz="1200" dirty="0">
                <a:solidFill>
                  <a:srgbClr val="C00000"/>
                </a:solidFill>
              </a:rPr>
              <a:t>北海道大学</a:t>
            </a:r>
            <a:r>
              <a:rPr lang="en-US" altLang="ja-JP" sz="1200" dirty="0">
                <a:solidFill>
                  <a:srgbClr val="C00000"/>
                </a:solidFill>
              </a:rPr>
              <a:t>”</a:t>
            </a:r>
            <a:r>
              <a:rPr lang="ja-JP" altLang="en-US" sz="1200" dirty="0">
                <a:solidFill>
                  <a:srgbClr val="C00000"/>
                </a:solidFill>
              </a:rPr>
              <a:t>が表示されていない場合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ja-JP" altLang="en-US" sz="1200" dirty="0">
                <a:solidFill>
                  <a:srgbClr val="C00000"/>
                </a:solidFill>
              </a:rPr>
              <a:t>本文にすぐにはアクセスできない。</a:t>
            </a:r>
            <a:endParaRPr lang="en-US" altLang="ja-JP" sz="1200" dirty="0">
              <a:solidFill>
                <a:srgbClr val="C00000"/>
              </a:solidFill>
            </a:endParaRPr>
          </a:p>
          <a:p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ja-JP" altLang="en-US" sz="1200" dirty="0">
                <a:solidFill>
                  <a:srgbClr val="C00000"/>
                </a:solidFill>
              </a:rPr>
              <a:t>各種リンクの行の右端をクリックすると、</a:t>
            </a:r>
            <a:r>
              <a:rPr lang="en-US" altLang="ja-JP" sz="1200" dirty="0">
                <a:solidFill>
                  <a:srgbClr val="C00000"/>
                </a:solidFill>
              </a:rPr>
              <a:t>“Resources @ </a:t>
            </a:r>
            <a:r>
              <a:rPr lang="ja-JP" altLang="en-US" sz="1200" dirty="0">
                <a:solidFill>
                  <a:srgbClr val="C00000"/>
                </a:solidFill>
              </a:rPr>
              <a:t>北海道大学</a:t>
            </a:r>
            <a:r>
              <a:rPr lang="en-US" altLang="ja-JP" sz="1200" dirty="0">
                <a:solidFill>
                  <a:srgbClr val="C00000"/>
                </a:solidFill>
              </a:rPr>
              <a:t>”</a:t>
            </a:r>
            <a:r>
              <a:rPr lang="ja-JP" altLang="en-US" sz="1200" dirty="0">
                <a:solidFill>
                  <a:srgbClr val="C00000"/>
                </a:solidFill>
              </a:rPr>
              <a:t>が見つかる。</a:t>
            </a:r>
            <a:endParaRPr lang="en-US" altLang="ja-JP" sz="1200" dirty="0">
              <a:solidFill>
                <a:srgbClr val="C00000"/>
              </a:solidFill>
            </a:endParaRPr>
          </a:p>
          <a:p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en-US" altLang="ja-JP" sz="1200" dirty="0">
                <a:solidFill>
                  <a:srgbClr val="C00000"/>
                </a:solidFill>
              </a:rPr>
              <a:t>*</a:t>
            </a:r>
            <a:r>
              <a:rPr lang="ja-JP" altLang="en-US" sz="1200" dirty="0">
                <a:solidFill>
                  <a:srgbClr val="C00000"/>
                </a:solidFill>
              </a:rPr>
              <a:t> 以下の場合、</a:t>
            </a:r>
            <a:r>
              <a:rPr lang="en-US" altLang="ja-JP" sz="1200" dirty="0">
                <a:solidFill>
                  <a:srgbClr val="C00000"/>
                </a:solidFill>
              </a:rPr>
              <a:t>“Resources @ </a:t>
            </a:r>
            <a:r>
              <a:rPr lang="ja-JP" altLang="en-US" sz="1200" dirty="0">
                <a:solidFill>
                  <a:srgbClr val="C00000"/>
                </a:solidFill>
              </a:rPr>
              <a:t>北海道大学</a:t>
            </a:r>
            <a:r>
              <a:rPr lang="en-US" altLang="ja-JP" sz="1200" dirty="0">
                <a:solidFill>
                  <a:srgbClr val="C00000"/>
                </a:solidFill>
              </a:rPr>
              <a:t>”</a:t>
            </a:r>
            <a:r>
              <a:rPr lang="ja-JP" altLang="en-US" sz="1200" dirty="0">
                <a:solidFill>
                  <a:srgbClr val="C00000"/>
                </a:solidFill>
              </a:rPr>
              <a:t>は表示されない。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en-US" altLang="ja-JP" sz="1200" dirty="0">
                <a:solidFill>
                  <a:srgbClr val="C00000"/>
                </a:solidFill>
              </a:rPr>
              <a:t>  - “Full-Text @ </a:t>
            </a:r>
            <a:r>
              <a:rPr lang="ja-JP" altLang="en-US" sz="1200" dirty="0">
                <a:solidFill>
                  <a:srgbClr val="C00000"/>
                </a:solidFill>
              </a:rPr>
              <a:t>北海道大学</a:t>
            </a:r>
            <a:r>
              <a:rPr lang="en-US" altLang="ja-JP" sz="1200" dirty="0">
                <a:solidFill>
                  <a:srgbClr val="C00000"/>
                </a:solidFill>
              </a:rPr>
              <a:t>”</a:t>
            </a:r>
            <a:r>
              <a:rPr lang="ja-JP" altLang="en-US" sz="1200" dirty="0">
                <a:solidFill>
                  <a:srgbClr val="C00000"/>
                </a:solidFill>
              </a:rPr>
              <a:t>が表示されている場合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en-US" altLang="ja-JP" sz="1200" dirty="0">
                <a:solidFill>
                  <a:srgbClr val="C00000"/>
                </a:solidFill>
              </a:rPr>
              <a:t>  - </a:t>
            </a:r>
            <a:r>
              <a:rPr lang="ja-JP" altLang="en-US" sz="1200" dirty="0">
                <a:solidFill>
                  <a:srgbClr val="C00000"/>
                </a:solidFill>
              </a:rPr>
              <a:t>検索結果が</a:t>
            </a:r>
            <a:r>
              <a:rPr lang="en-US" altLang="ja-JP" sz="1200" dirty="0">
                <a:solidFill>
                  <a:srgbClr val="C00000"/>
                </a:solidFill>
              </a:rPr>
              <a:t>[BOOK]</a:t>
            </a:r>
            <a:r>
              <a:rPr lang="ja-JP" altLang="en-US" sz="1200" dirty="0">
                <a:solidFill>
                  <a:srgbClr val="C00000"/>
                </a:solidFill>
              </a:rPr>
              <a:t>（日本語版は</a:t>
            </a:r>
            <a:r>
              <a:rPr lang="en-US" altLang="ja-JP" sz="1200" dirty="0">
                <a:solidFill>
                  <a:srgbClr val="C00000"/>
                </a:solidFill>
              </a:rPr>
              <a:t>[</a:t>
            </a:r>
            <a:r>
              <a:rPr lang="ja-JP" altLang="en-US" sz="1200" dirty="0">
                <a:solidFill>
                  <a:srgbClr val="C00000"/>
                </a:solidFill>
              </a:rPr>
              <a:t>書籍</a:t>
            </a:r>
            <a:r>
              <a:rPr lang="en-US" altLang="ja-JP" sz="1200" dirty="0">
                <a:solidFill>
                  <a:srgbClr val="C00000"/>
                </a:solidFill>
              </a:rPr>
              <a:t>]</a:t>
            </a:r>
            <a:r>
              <a:rPr lang="ja-JP" altLang="en-US" sz="1200" dirty="0">
                <a:solidFill>
                  <a:srgbClr val="C00000"/>
                </a:solidFill>
              </a:rPr>
              <a:t>）もしくは</a:t>
            </a:r>
            <a:r>
              <a:rPr lang="en-US" altLang="ja-JP" sz="1200" dirty="0">
                <a:solidFill>
                  <a:srgbClr val="C00000"/>
                </a:solidFill>
              </a:rPr>
              <a:t>[CITATION]</a:t>
            </a:r>
            <a:r>
              <a:rPr lang="ja-JP" altLang="en-US" sz="1200" dirty="0">
                <a:solidFill>
                  <a:srgbClr val="C00000"/>
                </a:solidFill>
              </a:rPr>
              <a:t>（日本語版は</a:t>
            </a:r>
            <a:r>
              <a:rPr lang="en-US" altLang="ja-JP" sz="1200" dirty="0">
                <a:solidFill>
                  <a:srgbClr val="C00000"/>
                </a:solidFill>
              </a:rPr>
              <a:t>[</a:t>
            </a:r>
            <a:r>
              <a:rPr lang="ja-JP" altLang="en-US" sz="1200" dirty="0">
                <a:solidFill>
                  <a:srgbClr val="C00000"/>
                </a:solidFill>
              </a:rPr>
              <a:t>引用</a:t>
            </a:r>
            <a:r>
              <a:rPr lang="en-US" altLang="ja-JP" sz="1200" dirty="0">
                <a:solidFill>
                  <a:srgbClr val="C00000"/>
                </a:solidFill>
              </a:rPr>
              <a:t>]</a:t>
            </a:r>
            <a:r>
              <a:rPr lang="ja-JP" altLang="en-US" sz="1200" dirty="0">
                <a:solidFill>
                  <a:srgbClr val="C00000"/>
                </a:solidFill>
              </a:rPr>
              <a:t>）で始まる場合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cxnSp>
        <p:nvCxnSpPr>
          <p:cNvPr id="16" name="直線矢印コネクタ 15"/>
          <p:cNvCxnSpPr>
            <a:stCxn id="8" idx="6"/>
          </p:cNvCxnSpPr>
          <p:nvPr/>
        </p:nvCxnSpPr>
        <p:spPr>
          <a:xfrm flipV="1">
            <a:off x="4185636" y="3076435"/>
            <a:ext cx="3540342" cy="165015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円/楕円 7"/>
          <p:cNvSpPr/>
          <p:nvPr/>
        </p:nvSpPr>
        <p:spPr>
          <a:xfrm>
            <a:off x="3912135" y="4589839"/>
            <a:ext cx="273501" cy="2735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021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20" grpId="0" animBg="1"/>
      <p:bldP spid="13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Link to Hokkaido University Library Full text navigator </a:t>
            </a:r>
          </a:p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Resources @ 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北海道大学</a:t>
            </a:r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4857254" y="2886729"/>
            <a:ext cx="3618835" cy="15067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l="13913" t="40995" b="5380"/>
          <a:stretch/>
        </p:blipFill>
        <p:spPr>
          <a:xfrm>
            <a:off x="4579950" y="1281600"/>
            <a:ext cx="7871791" cy="275816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21" name="正方形/長方形 20"/>
          <p:cNvSpPr/>
          <p:nvPr/>
        </p:nvSpPr>
        <p:spPr>
          <a:xfrm>
            <a:off x="7237615" y="2887200"/>
            <a:ext cx="1047403" cy="15019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t="10457"/>
          <a:stretch/>
        </p:blipFill>
        <p:spPr>
          <a:xfrm>
            <a:off x="-959935" y="1670114"/>
            <a:ext cx="6706800" cy="319042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/>
          <a:srcRect t="13302" b="5380"/>
          <a:stretch/>
        </p:blipFill>
        <p:spPr>
          <a:xfrm>
            <a:off x="-960132" y="4278541"/>
            <a:ext cx="6707196" cy="3067916"/>
          </a:xfrm>
          <a:prstGeom prst="rect">
            <a:avLst/>
          </a:prstGeom>
          <a:ln>
            <a:noFill/>
          </a:ln>
        </p:spPr>
      </p:pic>
      <p:sp>
        <p:nvSpPr>
          <p:cNvPr id="9" name="正方形/長方形 8"/>
          <p:cNvSpPr/>
          <p:nvPr/>
        </p:nvSpPr>
        <p:spPr>
          <a:xfrm>
            <a:off x="-500932" y="1670400"/>
            <a:ext cx="6249723" cy="5660703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/>
          <p:cNvCxnSpPr>
            <a:stCxn id="21" idx="1"/>
          </p:cNvCxnSpPr>
          <p:nvPr/>
        </p:nvCxnSpPr>
        <p:spPr>
          <a:xfrm flipH="1">
            <a:off x="3555527" y="2962300"/>
            <a:ext cx="3682088" cy="8095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/>
          <p:cNvSpPr/>
          <p:nvPr/>
        </p:nvSpPr>
        <p:spPr>
          <a:xfrm>
            <a:off x="2438400" y="5518120"/>
            <a:ext cx="5929779" cy="119458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“Resources @ </a:t>
            </a:r>
            <a:r>
              <a:rPr lang="ja-JP" altLang="en-US" sz="1200" dirty="0">
                <a:solidFill>
                  <a:srgbClr val="C00000"/>
                </a:solidFill>
              </a:rPr>
              <a:t>北海道大学</a:t>
            </a:r>
            <a:r>
              <a:rPr lang="en-US" altLang="ja-JP" sz="1200" dirty="0">
                <a:solidFill>
                  <a:srgbClr val="C00000"/>
                </a:solidFill>
              </a:rPr>
              <a:t>”</a:t>
            </a:r>
            <a:r>
              <a:rPr lang="ja-JP" altLang="en-US" sz="1200" dirty="0">
                <a:solidFill>
                  <a:srgbClr val="C00000"/>
                </a:solidFill>
              </a:rPr>
              <a:t>から、本文を入手するためのオプションを選択できる。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en-US" altLang="ja-JP" sz="1200" dirty="0">
                <a:solidFill>
                  <a:srgbClr val="C00000"/>
                </a:solidFill>
              </a:rPr>
              <a:t>  - </a:t>
            </a:r>
            <a:r>
              <a:rPr lang="ja-JP" altLang="en-US" sz="1200" dirty="0">
                <a:solidFill>
                  <a:srgbClr val="C00000"/>
                </a:solidFill>
              </a:rPr>
              <a:t>北大や他大学が冊子体を所蔵していないか検索する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en-US" altLang="ja-JP" sz="1200" dirty="0">
                <a:solidFill>
                  <a:srgbClr val="C00000"/>
                </a:solidFill>
              </a:rPr>
              <a:t>  - </a:t>
            </a:r>
            <a:r>
              <a:rPr lang="ja-JP" altLang="en-US" sz="1200" dirty="0">
                <a:solidFill>
                  <a:srgbClr val="C00000"/>
                </a:solidFill>
              </a:rPr>
              <a:t>他のウェブサイトを検索する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en-US" altLang="ja-JP" sz="1200" dirty="0">
                <a:solidFill>
                  <a:srgbClr val="C00000"/>
                </a:solidFill>
              </a:rPr>
              <a:t>  - </a:t>
            </a:r>
            <a:r>
              <a:rPr lang="ja-JP" altLang="en-US" sz="1200" dirty="0">
                <a:solidFill>
                  <a:srgbClr val="C00000"/>
                </a:solidFill>
              </a:rPr>
              <a:t>有料サービスで所蔵館からコピーを取り寄せる</a:t>
            </a:r>
            <a:endParaRPr lang="en-US" altLang="ja-JP" sz="1200" dirty="0">
              <a:solidFill>
                <a:srgbClr val="C00000"/>
              </a:solidFill>
            </a:endParaRPr>
          </a:p>
          <a:p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ja-JP" altLang="en-US" sz="1200" dirty="0">
                <a:solidFill>
                  <a:srgbClr val="C00000"/>
                </a:solidFill>
              </a:rPr>
              <a:t>改めて掲載誌などの書誌情報を入力することなく、数クリックで試すことができる。</a:t>
            </a:r>
            <a:r>
              <a:rPr lang="en-US" altLang="ja-JP" sz="1200" dirty="0">
                <a:solidFill>
                  <a:srgbClr val="C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63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10378" b="5633"/>
          <a:stretch/>
        </p:blipFill>
        <p:spPr>
          <a:xfrm>
            <a:off x="264941" y="1669793"/>
            <a:ext cx="8640000" cy="40818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/>
          <a:srcRect t="10105" b="5906"/>
          <a:stretch/>
        </p:blipFill>
        <p:spPr>
          <a:xfrm>
            <a:off x="2728500" y="3945634"/>
            <a:ext cx="8640000" cy="408188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Google Scholar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ボタン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/>
          <a:srcRect t="10630" r="75427" b="5380"/>
          <a:stretch/>
        </p:blipFill>
        <p:spPr>
          <a:xfrm>
            <a:off x="385161" y="2639589"/>
            <a:ext cx="2123148" cy="40818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0" name="直線矢印コネクタ 9"/>
          <p:cNvCxnSpPr/>
          <p:nvPr/>
        </p:nvCxnSpPr>
        <p:spPr>
          <a:xfrm>
            <a:off x="442259" y="1966259"/>
            <a:ext cx="89647" cy="7649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358588" y="4661647"/>
            <a:ext cx="1613647" cy="3214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>
            <a:stCxn id="13" idx="3"/>
          </p:cNvCxnSpPr>
          <p:nvPr/>
        </p:nvCxnSpPr>
        <p:spPr>
          <a:xfrm>
            <a:off x="1972235" y="4822354"/>
            <a:ext cx="1075734" cy="4907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3400612" y="5478422"/>
            <a:ext cx="2008094" cy="91605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4931508" y="1281600"/>
            <a:ext cx="4093654" cy="46600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Google Scholar</a:t>
            </a:r>
            <a:r>
              <a:rPr lang="ja-JP" altLang="en-US" sz="1200" dirty="0">
                <a:solidFill>
                  <a:srgbClr val="C00000"/>
                </a:solidFill>
              </a:rPr>
              <a:t>ボタンをブラウザにインストールすれば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ja-JP" altLang="en-US" sz="1200" dirty="0">
                <a:solidFill>
                  <a:srgbClr val="C00000"/>
                </a:solidFill>
              </a:rPr>
              <a:t>ウェブをブラウジングしながら素早く論文検索ができる。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04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t="136" b="15875"/>
          <a:stretch/>
        </p:blipFill>
        <p:spPr>
          <a:xfrm>
            <a:off x="252000" y="1669793"/>
            <a:ext cx="5760000" cy="272126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/>
          <a:srcRect t="131" b="15879"/>
          <a:stretch/>
        </p:blipFill>
        <p:spPr>
          <a:xfrm>
            <a:off x="3132000" y="4000217"/>
            <a:ext cx="5760000" cy="272126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0" name="正方形/長方形 9"/>
          <p:cNvSpPr/>
          <p:nvPr/>
        </p:nvSpPr>
        <p:spPr>
          <a:xfrm>
            <a:off x="252000" y="1281600"/>
            <a:ext cx="8640000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dirty="0">
                <a:solidFill>
                  <a:srgbClr val="C00000"/>
                </a:solidFill>
              </a:rPr>
              <a:t>ブラウザにインストールされた</a:t>
            </a:r>
            <a:r>
              <a:rPr lang="en-US" altLang="ja-JP" dirty="0">
                <a:solidFill>
                  <a:srgbClr val="C00000"/>
                </a:solidFill>
              </a:rPr>
              <a:t>Google Scholar</a:t>
            </a:r>
            <a:r>
              <a:rPr lang="ja-JP" altLang="en-US" dirty="0">
                <a:solidFill>
                  <a:srgbClr val="C00000"/>
                </a:solidFill>
              </a:rPr>
              <a:t>ボタン</a:t>
            </a:r>
            <a:endParaRPr lang="en-US" altLang="ja-JP" dirty="0">
              <a:solidFill>
                <a:srgbClr val="C00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Google Scholar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ボタン</a:t>
            </a:r>
          </a:p>
        </p:txBody>
      </p:sp>
      <p:sp>
        <p:nvSpPr>
          <p:cNvPr id="3" name="円/楕円 2"/>
          <p:cNvSpPr/>
          <p:nvPr/>
        </p:nvSpPr>
        <p:spPr>
          <a:xfrm>
            <a:off x="5464175" y="1606164"/>
            <a:ext cx="564542" cy="56454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1518353" y="3678803"/>
            <a:ext cx="2815108" cy="1934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6847052" y="4294311"/>
            <a:ext cx="1907334" cy="20508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sp>
        <p:nvSpPr>
          <p:cNvPr id="15" name="円/楕円 14"/>
          <p:cNvSpPr/>
          <p:nvPr/>
        </p:nvSpPr>
        <p:spPr>
          <a:xfrm>
            <a:off x="6869278" y="6025691"/>
            <a:ext cx="360000" cy="360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3557035" y="1940119"/>
            <a:ext cx="2104294" cy="173868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stCxn id="3" idx="5"/>
          </p:cNvCxnSpPr>
          <p:nvPr/>
        </p:nvCxnSpPr>
        <p:spPr>
          <a:xfrm>
            <a:off x="5946042" y="2088031"/>
            <a:ext cx="1774675" cy="250782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4514478" y="2427832"/>
            <a:ext cx="4511956" cy="80259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何か文字列（論文タイトルなど）を選択した状態で、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en-US" altLang="ja-JP" sz="1200" dirty="0">
                <a:solidFill>
                  <a:srgbClr val="C00000"/>
                </a:solidFill>
              </a:rPr>
              <a:t>Google Scholar</a:t>
            </a:r>
            <a:r>
              <a:rPr lang="ja-JP" altLang="en-US" sz="1200" dirty="0">
                <a:solidFill>
                  <a:srgbClr val="C00000"/>
                </a:solidFill>
              </a:rPr>
              <a:t>ボタンをクリックすると、論文検索が始まる。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en-US" altLang="ja-JP" sz="1200" dirty="0">
                <a:solidFill>
                  <a:srgbClr val="C00000"/>
                </a:solidFill>
              </a:rPr>
              <a:t>* </a:t>
            </a:r>
            <a:r>
              <a:rPr lang="ja-JP" altLang="en-US" sz="1200" dirty="0">
                <a:solidFill>
                  <a:srgbClr val="C00000"/>
                </a:solidFill>
              </a:rPr>
              <a:t>ブラウザの言語設定が英語であれば、</a:t>
            </a:r>
            <a:r>
              <a:rPr lang="en-US" altLang="ja-JP" sz="1200" dirty="0">
                <a:solidFill>
                  <a:srgbClr val="C00000"/>
                </a:solidFill>
              </a:rPr>
              <a:t>scholar.google.com</a:t>
            </a:r>
            <a:r>
              <a:rPr lang="ja-JP" altLang="en-US" sz="1200" dirty="0">
                <a:solidFill>
                  <a:srgbClr val="C00000"/>
                </a:solidFill>
              </a:rPr>
              <a:t>で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ja-JP" altLang="en-US" sz="1200" dirty="0">
                <a:solidFill>
                  <a:srgbClr val="C00000"/>
                </a:solidFill>
              </a:rPr>
              <a:t>   日本語であれば、</a:t>
            </a:r>
            <a:r>
              <a:rPr lang="en-US" altLang="ja-JP" sz="1200" dirty="0">
                <a:solidFill>
                  <a:srgbClr val="C00000"/>
                </a:solidFill>
              </a:rPr>
              <a:t>scholar.google.co.jp</a:t>
            </a:r>
            <a:r>
              <a:rPr lang="ja-JP" altLang="en-US" sz="1200" dirty="0">
                <a:solidFill>
                  <a:srgbClr val="C00000"/>
                </a:solidFill>
              </a:rPr>
              <a:t>で検索することになる。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853133" y="6506850"/>
            <a:ext cx="2993920" cy="28797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すべての検索結果をここから確認できる。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 flipV="1">
            <a:off x="6457950" y="6249396"/>
            <a:ext cx="516386" cy="2574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5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8892000" cy="4407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Google Scholar</a:t>
            </a:r>
          </a:p>
          <a:p>
            <a:pPr lvl="1"/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Google Scholar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とは？</a:t>
            </a:r>
          </a:p>
          <a:p>
            <a:pPr lvl="1"/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設定と画面</a:t>
            </a:r>
          </a:p>
          <a:p>
            <a:pPr lvl="1"/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Web of Science</a:t>
            </a:r>
            <a:r>
              <a:rPr lang="ja-JP" altLang="en-US" sz="2400" dirty="0" err="1">
                <a:solidFill>
                  <a:schemeClr val="accent3">
                    <a:lumMod val="50000"/>
                  </a:schemeClr>
                </a:solidFill>
              </a:rPr>
              <a:t>への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リンク</a:t>
            </a:r>
          </a:p>
          <a:p>
            <a:pPr lvl="1"/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北海道大学附属図書館フルテキストナビゲーターへのリンク</a:t>
            </a:r>
          </a:p>
          <a:p>
            <a:pPr lvl="1"/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Google Scholar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ボタン</a:t>
            </a:r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Web of Science Core Collection</a:t>
            </a:r>
          </a:p>
          <a:p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リモートアクセスサービス</a:t>
            </a:r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bg1">
                    <a:lumMod val="95000"/>
                  </a:schemeClr>
                </a:solidFill>
              </a:rPr>
              <a:t>Google( Scholar)</a:t>
            </a:r>
            <a:r>
              <a:rPr lang="ja-JP" altLang="en-US" sz="2400" dirty="0">
                <a:solidFill>
                  <a:schemeClr val="bg1">
                    <a:lumMod val="95000"/>
                  </a:schemeClr>
                </a:solidFill>
              </a:rPr>
              <a:t>から始める文献の集め方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cxnSp>
        <p:nvCxnSpPr>
          <p:cNvPr id="6" name="カギ線コネクタ 5"/>
          <p:cNvCxnSpPr/>
          <p:nvPr/>
        </p:nvCxnSpPr>
        <p:spPr>
          <a:xfrm flipV="1">
            <a:off x="4012705" y="3465513"/>
            <a:ext cx="4879295" cy="1155912"/>
          </a:xfrm>
          <a:prstGeom prst="bentConnector3">
            <a:avLst>
              <a:gd name="adj1" fmla="val 99974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4572000" y="4358768"/>
            <a:ext cx="8994804" cy="4407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* </a:t>
            </a:r>
            <a:r>
              <a:rPr lang="ja-JP" altLang="en-US" sz="1200" dirty="0">
                <a:solidFill>
                  <a:srgbClr val="C00000"/>
                </a:solidFill>
              </a:rPr>
              <a:t>ひとまず、学内からのアクセスを想定して説明します。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1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二等辺三角形 66"/>
          <p:cNvSpPr/>
          <p:nvPr/>
        </p:nvSpPr>
        <p:spPr>
          <a:xfrm>
            <a:off x="456669" y="4370748"/>
            <a:ext cx="3629202" cy="3128622"/>
          </a:xfrm>
          <a:prstGeom prst="triangl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Google Scholar vs. Web of Science Core Collection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445009" y="5912490"/>
            <a:ext cx="2446991" cy="828676"/>
          </a:xfrm>
        </p:spPr>
        <p:txBody>
          <a:bodyPr/>
          <a:lstStyle/>
          <a:p>
            <a:fld id="{B38103FB-E565-4A26-9303-508A391003B3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多すぎて見つからない？</a:t>
            </a:r>
            <a:endParaRPr lang="en-US" altLang="ja-JP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785727" y="1666016"/>
            <a:ext cx="2981271" cy="2065501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Google Scholar</a:t>
            </a:r>
            <a:endParaRPr kumimoji="1" lang="ja-JP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190726" y="1663201"/>
            <a:ext cx="3701274" cy="4456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書誌情報を把握している（読むべき論文がわかっている）場合、検索はうまくいく。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190726" y="2414776"/>
            <a:ext cx="3701274" cy="599853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chemeClr val="accent5">
                    <a:lumMod val="50000"/>
                  </a:schemeClr>
                </a:solidFill>
              </a:rPr>
              <a:t>キーワードやテーマから探そうとする場合</a:t>
            </a:r>
            <a:endParaRPr lang="en-US" altLang="ja-JP" sz="1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1200" dirty="0">
                <a:solidFill>
                  <a:schemeClr val="accent5">
                    <a:lumMod val="50000"/>
                  </a:schemeClr>
                </a:solidFill>
              </a:rPr>
              <a:t>たくさんの検索結果から</a:t>
            </a:r>
            <a:r>
              <a:rPr lang="ja-JP" altLang="en-US" sz="1200" dirty="0">
                <a:solidFill>
                  <a:srgbClr val="C00000"/>
                </a:solidFill>
              </a:rPr>
              <a:t>読むべき論文</a:t>
            </a:r>
            <a:r>
              <a:rPr lang="ja-JP" altLang="en-US" sz="1200" dirty="0">
                <a:solidFill>
                  <a:schemeClr val="accent5">
                    <a:lumMod val="50000"/>
                  </a:schemeClr>
                </a:solidFill>
              </a:rPr>
              <a:t>を</a:t>
            </a:r>
            <a:endParaRPr lang="en-US" altLang="ja-JP" sz="1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1200" dirty="0">
                <a:solidFill>
                  <a:schemeClr val="accent5">
                    <a:lumMod val="50000"/>
                  </a:schemeClr>
                </a:solidFill>
              </a:rPr>
              <a:t>見つけるのは難しいかもしれない。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1529976" y="2342776"/>
            <a:ext cx="72000" cy="7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/>
          <p:cNvCxnSpPr>
            <a:stCxn id="15" idx="1"/>
            <a:endCxn id="18" idx="6"/>
          </p:cNvCxnSpPr>
          <p:nvPr/>
        </p:nvCxnSpPr>
        <p:spPr>
          <a:xfrm flipH="1">
            <a:off x="1601976" y="1886049"/>
            <a:ext cx="3588750" cy="49272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円/楕円 20"/>
          <p:cNvSpPr/>
          <p:nvPr/>
        </p:nvSpPr>
        <p:spPr>
          <a:xfrm>
            <a:off x="1670635" y="3541059"/>
            <a:ext cx="72000" cy="72000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1072942" y="3061153"/>
            <a:ext cx="72000" cy="72000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3024306" y="2763839"/>
            <a:ext cx="72000" cy="72000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2483364" y="3378713"/>
            <a:ext cx="72000" cy="72000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2271270" y="3137647"/>
            <a:ext cx="72000" cy="72000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2638823" y="2279882"/>
            <a:ext cx="72000" cy="72000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矢印コネクタ 28"/>
          <p:cNvCxnSpPr>
            <a:stCxn id="16" idx="1"/>
            <a:endCxn id="27" idx="6"/>
          </p:cNvCxnSpPr>
          <p:nvPr/>
        </p:nvCxnSpPr>
        <p:spPr>
          <a:xfrm flipH="1" flipV="1">
            <a:off x="2710823" y="2315882"/>
            <a:ext cx="2479903" cy="398821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>
            <a:stCxn id="16" idx="1"/>
            <a:endCxn id="24" idx="6"/>
          </p:cNvCxnSpPr>
          <p:nvPr/>
        </p:nvCxnSpPr>
        <p:spPr>
          <a:xfrm flipH="1">
            <a:off x="3096306" y="2714703"/>
            <a:ext cx="2094420" cy="85136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>
            <a:stCxn id="16" idx="1"/>
            <a:endCxn id="23" idx="6"/>
          </p:cNvCxnSpPr>
          <p:nvPr/>
        </p:nvCxnSpPr>
        <p:spPr>
          <a:xfrm flipH="1">
            <a:off x="1144942" y="2714703"/>
            <a:ext cx="4045784" cy="38245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>
            <a:stCxn id="16" idx="1"/>
            <a:endCxn id="26" idx="6"/>
          </p:cNvCxnSpPr>
          <p:nvPr/>
        </p:nvCxnSpPr>
        <p:spPr>
          <a:xfrm flipH="1">
            <a:off x="2343270" y="2714703"/>
            <a:ext cx="2847456" cy="458944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/>
          <p:cNvCxnSpPr>
            <a:stCxn id="16" idx="1"/>
            <a:endCxn id="21" idx="7"/>
          </p:cNvCxnSpPr>
          <p:nvPr/>
        </p:nvCxnSpPr>
        <p:spPr>
          <a:xfrm flipH="1">
            <a:off x="1732091" y="2714703"/>
            <a:ext cx="3458635" cy="83690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>
            <a:stCxn id="16" idx="1"/>
            <a:endCxn id="50" idx="6"/>
          </p:cNvCxnSpPr>
          <p:nvPr/>
        </p:nvCxnSpPr>
        <p:spPr>
          <a:xfrm flipH="1" flipV="1">
            <a:off x="1545304" y="1969720"/>
            <a:ext cx="3645422" cy="744983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円/楕円 49"/>
          <p:cNvSpPr/>
          <p:nvPr/>
        </p:nvSpPr>
        <p:spPr>
          <a:xfrm>
            <a:off x="1473304" y="1933720"/>
            <a:ext cx="72000" cy="72000"/>
          </a:xfrm>
          <a:prstGeom prst="ellipse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5" name="直線矢印コネクタ 54"/>
          <p:cNvCxnSpPr>
            <a:stCxn id="16" idx="1"/>
            <a:endCxn id="25" idx="7"/>
          </p:cNvCxnSpPr>
          <p:nvPr/>
        </p:nvCxnSpPr>
        <p:spPr>
          <a:xfrm flipH="1">
            <a:off x="2544820" y="2714703"/>
            <a:ext cx="2645906" cy="674554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二等辺三角形 67"/>
          <p:cNvSpPr/>
          <p:nvPr/>
        </p:nvSpPr>
        <p:spPr>
          <a:xfrm>
            <a:off x="1434299" y="4370748"/>
            <a:ext cx="1673942" cy="1443053"/>
          </a:xfrm>
          <a:prstGeom prst="triangle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/>
          <p:cNvSpPr/>
          <p:nvPr/>
        </p:nvSpPr>
        <p:spPr>
          <a:xfrm>
            <a:off x="252000" y="3974847"/>
            <a:ext cx="8640000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Web of Science Core Collection </a:t>
            </a:r>
          </a:p>
        </p:txBody>
      </p:sp>
      <p:sp>
        <p:nvSpPr>
          <p:cNvPr id="87" name="正方形/長方形 86"/>
          <p:cNvSpPr/>
          <p:nvPr/>
        </p:nvSpPr>
        <p:spPr>
          <a:xfrm>
            <a:off x="3461408" y="4357935"/>
            <a:ext cx="5430592" cy="80484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収録文献は国際的に評価の高い</a:t>
            </a:r>
            <a:r>
              <a:rPr lang="ja-JP" altLang="en-US" sz="1200" dirty="0">
                <a:solidFill>
                  <a:srgbClr val="C00000"/>
                </a:solidFill>
              </a:rPr>
              <a:t>トップジャーナル</a:t>
            </a:r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（、会議録、専門書）に掲載されたもので、質の高い論文のみを見つけることができる。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* </a:t>
            </a:r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北海道大学はジャーナルの索引ファイルのみを契約しており、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   </a:t>
            </a:r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本学では会議発表論文や専門書（の一章）などは検索できない。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8" name="正方形/長方形 87"/>
          <p:cNvSpPr/>
          <p:nvPr/>
        </p:nvSpPr>
        <p:spPr>
          <a:xfrm>
            <a:off x="3461408" y="5743378"/>
            <a:ext cx="5430592" cy="42745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いずれの文献も</a:t>
            </a:r>
            <a:r>
              <a:rPr lang="ja-JP" altLang="en-US" sz="1200" dirty="0">
                <a:solidFill>
                  <a:srgbClr val="C00000"/>
                </a:solidFill>
              </a:rPr>
              <a:t>引用ネットワーク（引用</a:t>
            </a:r>
            <a:r>
              <a:rPr lang="en-US" altLang="ja-JP" sz="1200" dirty="0">
                <a:solidFill>
                  <a:srgbClr val="C00000"/>
                </a:solidFill>
              </a:rPr>
              <a:t>/</a:t>
            </a:r>
            <a:r>
              <a:rPr lang="ja-JP" altLang="en-US" sz="1200" dirty="0">
                <a:solidFill>
                  <a:srgbClr val="C00000"/>
                </a:solidFill>
              </a:rPr>
              <a:t>被引用の関係）</a:t>
            </a:r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でつながれており、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芋づる式に関連のある論文を見つけることができる。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9" name="正方形/長方形 88"/>
          <p:cNvSpPr/>
          <p:nvPr/>
        </p:nvSpPr>
        <p:spPr>
          <a:xfrm>
            <a:off x="3461409" y="5223485"/>
            <a:ext cx="5430592" cy="44891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収録文献には各種</a:t>
            </a:r>
            <a:r>
              <a:rPr lang="ja-JP" altLang="en-US" sz="1200" dirty="0">
                <a:solidFill>
                  <a:srgbClr val="C00000"/>
                </a:solidFill>
              </a:rPr>
              <a:t>メタデータ</a:t>
            </a:r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が記述されており、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様々な観点から検索結果を絞り込むことができる。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0" name="正方形/長方形 109"/>
          <p:cNvSpPr/>
          <p:nvPr/>
        </p:nvSpPr>
        <p:spPr>
          <a:xfrm>
            <a:off x="596979" y="4351901"/>
            <a:ext cx="1604201" cy="503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トップジャーナルに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掲載された論文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4" name="円/楕円 113"/>
          <p:cNvSpPr/>
          <p:nvPr/>
        </p:nvSpPr>
        <p:spPr>
          <a:xfrm>
            <a:off x="2208813" y="4789217"/>
            <a:ext cx="72000" cy="72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円/楕円 119"/>
          <p:cNvSpPr/>
          <p:nvPr/>
        </p:nvSpPr>
        <p:spPr>
          <a:xfrm>
            <a:off x="2364102" y="4861217"/>
            <a:ext cx="72000" cy="72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円/楕円 120"/>
          <p:cNvSpPr/>
          <p:nvPr/>
        </p:nvSpPr>
        <p:spPr>
          <a:xfrm>
            <a:off x="2136813" y="5310474"/>
            <a:ext cx="72000" cy="72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2" name="円/楕円 121"/>
          <p:cNvSpPr/>
          <p:nvPr/>
        </p:nvSpPr>
        <p:spPr>
          <a:xfrm>
            <a:off x="2028749" y="4982370"/>
            <a:ext cx="72000" cy="72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円/楕円 122"/>
          <p:cNvSpPr/>
          <p:nvPr/>
        </p:nvSpPr>
        <p:spPr>
          <a:xfrm>
            <a:off x="1887039" y="5669864"/>
            <a:ext cx="72000" cy="72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円/楕円 123"/>
          <p:cNvSpPr/>
          <p:nvPr/>
        </p:nvSpPr>
        <p:spPr>
          <a:xfrm>
            <a:off x="2208813" y="5176838"/>
            <a:ext cx="72000" cy="72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正方形/長方形 124"/>
          <p:cNvSpPr/>
          <p:nvPr/>
        </p:nvSpPr>
        <p:spPr>
          <a:xfrm>
            <a:off x="1990822" y="4958056"/>
            <a:ext cx="614566" cy="204719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6" name="正方形/長方形 125"/>
          <p:cNvSpPr/>
          <p:nvPr/>
        </p:nvSpPr>
        <p:spPr>
          <a:xfrm>
            <a:off x="2166196" y="4739610"/>
            <a:ext cx="299354" cy="533744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正方形/長方形 126"/>
          <p:cNvSpPr/>
          <p:nvPr/>
        </p:nvSpPr>
        <p:spPr>
          <a:xfrm>
            <a:off x="2114876" y="5039866"/>
            <a:ext cx="281333" cy="380295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8" name="直線矢印コネクタ 127"/>
          <p:cNvCxnSpPr>
            <a:stCxn id="89" idx="1"/>
          </p:cNvCxnSpPr>
          <p:nvPr/>
        </p:nvCxnSpPr>
        <p:spPr>
          <a:xfrm flipH="1" flipV="1">
            <a:off x="2497374" y="5230014"/>
            <a:ext cx="964035" cy="21792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円/楕円 131"/>
          <p:cNvSpPr/>
          <p:nvPr/>
        </p:nvSpPr>
        <p:spPr>
          <a:xfrm>
            <a:off x="2516502" y="5013617"/>
            <a:ext cx="72000" cy="72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円/楕円 132"/>
          <p:cNvSpPr/>
          <p:nvPr/>
        </p:nvSpPr>
        <p:spPr>
          <a:xfrm>
            <a:off x="1872912" y="5447943"/>
            <a:ext cx="72000" cy="72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円/楕円 133"/>
          <p:cNvSpPr/>
          <p:nvPr/>
        </p:nvSpPr>
        <p:spPr>
          <a:xfrm>
            <a:off x="2569388" y="5565757"/>
            <a:ext cx="72000" cy="72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5" name="直線矢印コネクタ 134"/>
          <p:cNvCxnSpPr>
            <a:stCxn id="134" idx="2"/>
            <a:endCxn id="133" idx="6"/>
          </p:cNvCxnSpPr>
          <p:nvPr/>
        </p:nvCxnSpPr>
        <p:spPr>
          <a:xfrm flipH="1" flipV="1">
            <a:off x="1944912" y="5483943"/>
            <a:ext cx="624476" cy="11781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矢印コネクタ 137"/>
          <p:cNvCxnSpPr>
            <a:stCxn id="134" idx="2"/>
            <a:endCxn id="123" idx="6"/>
          </p:cNvCxnSpPr>
          <p:nvPr/>
        </p:nvCxnSpPr>
        <p:spPr>
          <a:xfrm flipH="1">
            <a:off x="1959039" y="5601757"/>
            <a:ext cx="610349" cy="10410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矢印コネクタ 140"/>
          <p:cNvCxnSpPr>
            <a:endCxn id="133" idx="4"/>
          </p:cNvCxnSpPr>
          <p:nvPr/>
        </p:nvCxnSpPr>
        <p:spPr>
          <a:xfrm flipH="1" flipV="1">
            <a:off x="1908912" y="5519943"/>
            <a:ext cx="14127" cy="14992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矢印コネクタ 143"/>
          <p:cNvCxnSpPr>
            <a:stCxn id="123" idx="0"/>
            <a:endCxn id="132" idx="3"/>
          </p:cNvCxnSpPr>
          <p:nvPr/>
        </p:nvCxnSpPr>
        <p:spPr>
          <a:xfrm flipV="1">
            <a:off x="1923039" y="5075073"/>
            <a:ext cx="604007" cy="59479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直線矢印コネクタ 146"/>
          <p:cNvCxnSpPr>
            <a:stCxn id="133" idx="0"/>
            <a:endCxn id="122" idx="3"/>
          </p:cNvCxnSpPr>
          <p:nvPr/>
        </p:nvCxnSpPr>
        <p:spPr>
          <a:xfrm flipV="1">
            <a:off x="1908912" y="5043826"/>
            <a:ext cx="130381" cy="40411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線矢印コネクタ 149"/>
          <p:cNvCxnSpPr>
            <a:stCxn id="88" idx="1"/>
          </p:cNvCxnSpPr>
          <p:nvPr/>
        </p:nvCxnSpPr>
        <p:spPr>
          <a:xfrm flipH="1" flipV="1">
            <a:off x="2436103" y="5690567"/>
            <a:ext cx="1025305" cy="26653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円/楕円 56"/>
          <p:cNvSpPr/>
          <p:nvPr/>
        </p:nvSpPr>
        <p:spPr>
          <a:xfrm>
            <a:off x="2293890" y="5069294"/>
            <a:ext cx="72000" cy="72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カギ線コネクタ 3"/>
          <p:cNvCxnSpPr/>
          <p:nvPr/>
        </p:nvCxnSpPr>
        <p:spPr>
          <a:xfrm rot="16200000" flipV="1">
            <a:off x="200022" y="4760322"/>
            <a:ext cx="1449432" cy="653701"/>
          </a:xfrm>
          <a:prstGeom prst="bentConnector3">
            <a:avLst>
              <a:gd name="adj1" fmla="val 169"/>
            </a:avLst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77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11" grpId="0"/>
      <p:bldP spid="14" grpId="0" animBg="1"/>
      <p:bldP spid="15" grpId="0" animBg="1"/>
      <p:bldP spid="16" grpId="0" animBg="1"/>
      <p:bldP spid="18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50" grpId="0" animBg="1"/>
      <p:bldP spid="68" grpId="0" animBg="1"/>
      <p:bldP spid="66" grpId="0"/>
      <p:bldP spid="87" grpId="0" animBg="1"/>
      <p:bldP spid="88" grpId="0" animBg="1"/>
      <p:bldP spid="89" grpId="0" animBg="1"/>
      <p:bldP spid="110" grpId="0"/>
      <p:bldP spid="114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32" grpId="0" animBg="1"/>
      <p:bldP spid="133" grpId="0" animBg="1"/>
      <p:bldP spid="134" grpId="0" animBg="1"/>
      <p:bldP spid="5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/>
          <a:srcRect t="10275"/>
          <a:stretch/>
        </p:blipFill>
        <p:spPr>
          <a:xfrm>
            <a:off x="251622" y="1670400"/>
            <a:ext cx="8640000" cy="411835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Web of Science Core Collection</a:t>
            </a:r>
          </a:p>
          <a:p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およびその他の役立つデータベースへアクセスするには</a:t>
            </a:r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445009" y="5912490"/>
            <a:ext cx="2446991" cy="828676"/>
          </a:xfrm>
        </p:spPr>
        <p:txBody>
          <a:bodyPr/>
          <a:lstStyle/>
          <a:p>
            <a:fld id="{B38103FB-E565-4A26-9303-508A391003B3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252000" y="1281600"/>
            <a:ext cx="8640000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https://www.lib.hokudai.ac.jp/databases/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1602827" y="2309723"/>
            <a:ext cx="777595" cy="1700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602827" y="3364396"/>
            <a:ext cx="1342741" cy="27285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2743200" y="3653344"/>
            <a:ext cx="689050" cy="132298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2011229" y="2484113"/>
            <a:ext cx="89647" cy="7649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3384580" y="3245903"/>
            <a:ext cx="47670" cy="17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7103572" y="3110556"/>
            <a:ext cx="159624" cy="194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3432250" y="5019924"/>
            <a:ext cx="1304429" cy="1213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4514707" y="5900544"/>
            <a:ext cx="4377293" cy="28528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このカテゴリーのデータベースもチェックしてみてください。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H="1" flipV="1">
            <a:off x="5867370" y="3423583"/>
            <a:ext cx="832088" cy="248293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/>
          <p:cNvSpPr/>
          <p:nvPr/>
        </p:nvSpPr>
        <p:spPr>
          <a:xfrm>
            <a:off x="5478056" y="3244133"/>
            <a:ext cx="778628" cy="1252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092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t="10642"/>
          <a:stretch/>
        </p:blipFill>
        <p:spPr>
          <a:xfrm>
            <a:off x="252000" y="1669793"/>
            <a:ext cx="8640000" cy="410154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Web of Science Core Collection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の利用方法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4933380" y="3711345"/>
            <a:ext cx="4057307" cy="44452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トピックだけでなく、タイトル、著者名、言語、</a:t>
            </a:r>
            <a:br>
              <a:rPr lang="en-US" altLang="ja-JP" sz="1200" dirty="0">
                <a:solidFill>
                  <a:srgbClr val="C00000"/>
                </a:solidFill>
              </a:rPr>
            </a:br>
            <a:r>
              <a:rPr lang="ja-JP" altLang="en-US" sz="1200" dirty="0">
                <a:solidFill>
                  <a:srgbClr val="C00000"/>
                </a:solidFill>
              </a:rPr>
              <a:t>ドキュメントタイプ、助成金提供機関などでも検索可能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H="1" flipV="1">
            <a:off x="4696691" y="3519055"/>
            <a:ext cx="236689" cy="19229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4572000" y="4296377"/>
            <a:ext cx="2193749" cy="268577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検索条件の掛け合わせも可能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 flipV="1">
            <a:off x="3235036" y="3711345"/>
            <a:ext cx="1336964" cy="62473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252000" y="1281600"/>
            <a:ext cx="8640000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dirty="0">
                <a:solidFill>
                  <a:srgbClr val="C00000"/>
                </a:solidFill>
              </a:rPr>
              <a:t>検索画面</a:t>
            </a:r>
            <a:endParaRPr lang="en-US" altLang="ja-JP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84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t="10784"/>
          <a:stretch/>
        </p:blipFill>
        <p:spPr>
          <a:xfrm>
            <a:off x="252000" y="1669793"/>
            <a:ext cx="8640000" cy="409500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Web of Science Core Collection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の利用方法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148071" y="4356846"/>
            <a:ext cx="1332802" cy="55177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2574635" y="2475351"/>
            <a:ext cx="1997366" cy="2560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2574634" y="4999220"/>
            <a:ext cx="0" cy="119171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/>
          <p:cNvSpPr/>
          <p:nvPr/>
        </p:nvSpPr>
        <p:spPr>
          <a:xfrm>
            <a:off x="252000" y="1281600"/>
            <a:ext cx="8640000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dirty="0">
                <a:solidFill>
                  <a:srgbClr val="C00000"/>
                </a:solidFill>
              </a:rPr>
              <a:t>検索結果画面</a:t>
            </a:r>
            <a:endParaRPr lang="en-US" altLang="ja-JP" dirty="0">
              <a:solidFill>
                <a:srgbClr val="C0000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475106" y="2595479"/>
            <a:ext cx="1302507" cy="2719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ソート順を変更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cxnSp>
        <p:nvCxnSpPr>
          <p:cNvPr id="13" name="直線矢印コネクタ 12"/>
          <p:cNvCxnSpPr>
            <a:stCxn id="12" idx="1"/>
          </p:cNvCxnSpPr>
          <p:nvPr/>
        </p:nvCxnSpPr>
        <p:spPr>
          <a:xfrm flipH="1" flipV="1">
            <a:off x="4667460" y="2619223"/>
            <a:ext cx="807646" cy="11222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2917212" y="4952724"/>
            <a:ext cx="2042703" cy="2520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トップペーパーを絞り込み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cxnSp>
        <p:nvCxnSpPr>
          <p:cNvPr id="15" name="直線矢印コネクタ 14"/>
          <p:cNvCxnSpPr>
            <a:stCxn id="14" idx="1"/>
          </p:cNvCxnSpPr>
          <p:nvPr/>
        </p:nvCxnSpPr>
        <p:spPr>
          <a:xfrm flipH="1" flipV="1">
            <a:off x="2555834" y="4670380"/>
            <a:ext cx="361378" cy="4083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4838851" y="3887860"/>
            <a:ext cx="550338" cy="1637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/>
          <p:cNvCxnSpPr>
            <a:stCxn id="27" idx="1"/>
          </p:cNvCxnSpPr>
          <p:nvPr/>
        </p:nvCxnSpPr>
        <p:spPr>
          <a:xfrm flipH="1" flipV="1">
            <a:off x="5527559" y="4003990"/>
            <a:ext cx="1402196" cy="99523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>
            <a:stCxn id="27" idx="1"/>
          </p:cNvCxnSpPr>
          <p:nvPr/>
        </p:nvCxnSpPr>
        <p:spPr>
          <a:xfrm flipH="1" flipV="1">
            <a:off x="4959915" y="4815368"/>
            <a:ext cx="1969840" cy="18385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/>
          <p:cNvSpPr/>
          <p:nvPr/>
        </p:nvSpPr>
        <p:spPr>
          <a:xfrm>
            <a:off x="6929755" y="4873220"/>
            <a:ext cx="2066819" cy="252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一画面内で抄録を読み比べ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4220138" y="4739477"/>
            <a:ext cx="550338" cy="16379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74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  <p:bldP spid="21" grpId="0" animBg="1"/>
      <p:bldP spid="27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t="10316"/>
          <a:stretch/>
        </p:blipFill>
        <p:spPr>
          <a:xfrm>
            <a:off x="252000" y="1669793"/>
            <a:ext cx="8640000" cy="411649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Web of Science Core Collection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の利用方法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148070" y="4971507"/>
            <a:ext cx="1368000" cy="814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148070" y="1754983"/>
            <a:ext cx="1368000" cy="18207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148070" y="3608972"/>
            <a:ext cx="1368000" cy="132469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2574634" y="1281600"/>
            <a:ext cx="0" cy="11916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/>
          <p:cNvSpPr/>
          <p:nvPr/>
        </p:nvSpPr>
        <p:spPr>
          <a:xfrm>
            <a:off x="252000" y="1281600"/>
            <a:ext cx="8640000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dirty="0">
                <a:solidFill>
                  <a:srgbClr val="C00000"/>
                </a:solidFill>
              </a:rPr>
              <a:t>検索結果画面</a:t>
            </a:r>
            <a:endParaRPr lang="en-US" altLang="ja-JP" dirty="0">
              <a:solidFill>
                <a:srgbClr val="C00000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936011" y="2665425"/>
            <a:ext cx="1635989" cy="24751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研究分野で絞り込み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cxnSp>
        <p:nvCxnSpPr>
          <p:cNvPr id="14" name="直線矢印コネクタ 13"/>
          <p:cNvCxnSpPr>
            <a:stCxn id="13" idx="1"/>
          </p:cNvCxnSpPr>
          <p:nvPr/>
        </p:nvCxnSpPr>
        <p:spPr>
          <a:xfrm flipH="1" flipV="1">
            <a:off x="2359919" y="2402840"/>
            <a:ext cx="576092" cy="38634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2936011" y="3573150"/>
            <a:ext cx="3622269" cy="79777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ドキュメントタイプで絞り込み</a:t>
            </a:r>
            <a:endParaRPr lang="en-US" altLang="ja-JP" sz="1200" dirty="0">
              <a:solidFill>
                <a:srgbClr val="C00000"/>
              </a:solidFill>
            </a:endParaRPr>
          </a:p>
          <a:p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ja-JP" altLang="en-US" sz="1200" dirty="0">
                <a:solidFill>
                  <a:srgbClr val="C00000"/>
                </a:solidFill>
              </a:rPr>
              <a:t>もし新たな分野を研究し始めたときは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en-US" altLang="ja-JP" sz="1200" dirty="0">
                <a:solidFill>
                  <a:srgbClr val="C00000"/>
                </a:solidFill>
              </a:rPr>
              <a:t>REVIEW</a:t>
            </a:r>
            <a:r>
              <a:rPr lang="ja-JP" altLang="en-US" sz="1200" dirty="0">
                <a:solidFill>
                  <a:srgbClr val="C00000"/>
                </a:solidFill>
              </a:rPr>
              <a:t>（レビュー論文）から読むのがおすすめ。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cxnSp>
        <p:nvCxnSpPr>
          <p:cNvPr id="23" name="直線矢印コネクタ 22"/>
          <p:cNvCxnSpPr>
            <a:stCxn id="22" idx="1"/>
          </p:cNvCxnSpPr>
          <p:nvPr/>
        </p:nvCxnSpPr>
        <p:spPr>
          <a:xfrm flipH="1" flipV="1">
            <a:off x="2359919" y="3702359"/>
            <a:ext cx="576092" cy="2696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2936011" y="5034469"/>
            <a:ext cx="2027149" cy="26029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著者の所属機関で絞り込み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cxnSp>
        <p:nvCxnSpPr>
          <p:cNvPr id="25" name="直線矢印コネクタ 24"/>
          <p:cNvCxnSpPr>
            <a:stCxn id="24" idx="1"/>
          </p:cNvCxnSpPr>
          <p:nvPr/>
        </p:nvCxnSpPr>
        <p:spPr>
          <a:xfrm flipH="1" flipV="1">
            <a:off x="2311400" y="5110480"/>
            <a:ext cx="624611" cy="5413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81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22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t="10692"/>
          <a:stretch/>
        </p:blipFill>
        <p:spPr>
          <a:xfrm>
            <a:off x="252000" y="1669793"/>
            <a:ext cx="8640000" cy="409923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Web of Science Core Collection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の利用方法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275486" y="4062534"/>
            <a:ext cx="4847995" cy="58441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6457950" y="2876691"/>
            <a:ext cx="1470500" cy="23653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100502" y="2503194"/>
            <a:ext cx="526420" cy="19354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52000" y="1281600"/>
            <a:ext cx="8640000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dirty="0">
                <a:solidFill>
                  <a:srgbClr val="C00000"/>
                </a:solidFill>
              </a:rPr>
              <a:t>詳細情報（検索結果画面でタイトルをクリックすると表示される）</a:t>
            </a:r>
            <a:endParaRPr lang="en-US" altLang="ja-JP" dirty="0">
              <a:solidFill>
                <a:srgbClr val="C0000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71588" y="3010939"/>
            <a:ext cx="4330787" cy="25167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北海道大学附属図書館フルテキストナビゲーターへのリンク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381663" y="2584174"/>
            <a:ext cx="652007" cy="42798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600959" y="4922628"/>
            <a:ext cx="1575963" cy="25167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キーワードで再検索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flipV="1">
            <a:off x="722337" y="4618798"/>
            <a:ext cx="462407" cy="30352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/>
          <p:cNvSpPr/>
          <p:nvPr/>
        </p:nvSpPr>
        <p:spPr>
          <a:xfrm>
            <a:off x="4407195" y="5614098"/>
            <a:ext cx="4565216" cy="48960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Web of Science Core Collection</a:t>
            </a:r>
            <a:r>
              <a:rPr lang="ja-JP" altLang="en-US" sz="1200" dirty="0">
                <a:solidFill>
                  <a:srgbClr val="C00000"/>
                </a:solidFill>
              </a:rPr>
              <a:t>の特徴であり強みでもある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ja-JP" altLang="en-US" sz="1200" dirty="0">
                <a:solidFill>
                  <a:srgbClr val="C00000"/>
                </a:solidFill>
              </a:rPr>
              <a:t>引用ネットワークを用いて芋づる式に関連論文を見つけられる。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6123481" y="3711125"/>
            <a:ext cx="275150" cy="190236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5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5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/>
          <a:srcRect t="10692"/>
          <a:stretch/>
        </p:blipFill>
        <p:spPr>
          <a:xfrm>
            <a:off x="252000" y="1669793"/>
            <a:ext cx="8640000" cy="409923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/>
          <a:srcRect t="10782"/>
          <a:stretch/>
        </p:blipFill>
        <p:spPr>
          <a:xfrm>
            <a:off x="-1475293" y="2104884"/>
            <a:ext cx="5760000" cy="273008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5"/>
          <a:srcRect t="10899"/>
          <a:stretch/>
        </p:blipFill>
        <p:spPr>
          <a:xfrm>
            <a:off x="157950" y="4535742"/>
            <a:ext cx="5760000" cy="2726509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Web of Science Core Collection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の利用方法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457950" y="5881724"/>
            <a:ext cx="2446991" cy="828676"/>
          </a:xfrm>
        </p:spPr>
        <p:txBody>
          <a:bodyPr/>
          <a:lstStyle/>
          <a:p>
            <a:fld id="{B38103FB-E565-4A26-9303-508A391003B3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6541193" y="3257004"/>
            <a:ext cx="592112" cy="2426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6541200" y="4573217"/>
            <a:ext cx="449705" cy="2323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>
            <a:stCxn id="9" idx="1"/>
          </p:cNvCxnSpPr>
          <p:nvPr/>
        </p:nvCxnSpPr>
        <p:spPr>
          <a:xfrm flipH="1" flipV="1">
            <a:off x="3895429" y="3039647"/>
            <a:ext cx="2645764" cy="33867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>
            <a:stCxn id="11" idx="1"/>
          </p:cNvCxnSpPr>
          <p:nvPr/>
        </p:nvCxnSpPr>
        <p:spPr>
          <a:xfrm flipH="1">
            <a:off x="4892275" y="4689391"/>
            <a:ext cx="1648925" cy="64029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2775086" y="2010104"/>
            <a:ext cx="2179299" cy="252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この論文を引用している論文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109776" y="4373405"/>
            <a:ext cx="2196502" cy="252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この論文が引用している論文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52000" y="1281600"/>
            <a:ext cx="8640000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dirty="0">
                <a:solidFill>
                  <a:srgbClr val="C00000"/>
                </a:solidFill>
              </a:rPr>
              <a:t>この論文を引用している論文は？</a:t>
            </a:r>
            <a:r>
              <a:rPr lang="en-US" altLang="ja-JP" dirty="0">
                <a:solidFill>
                  <a:srgbClr val="C00000"/>
                </a:solidFill>
              </a:rPr>
              <a:t> / </a:t>
            </a:r>
            <a:r>
              <a:rPr lang="ja-JP" altLang="en-US" dirty="0">
                <a:solidFill>
                  <a:srgbClr val="C00000"/>
                </a:solidFill>
              </a:rPr>
              <a:t>この論文が引用している論文は？</a:t>
            </a:r>
            <a:endParaRPr lang="en-US" altLang="ja-JP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56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3"/>
          <a:srcRect t="10692"/>
          <a:stretch/>
        </p:blipFill>
        <p:spPr>
          <a:xfrm>
            <a:off x="252000" y="1669793"/>
            <a:ext cx="8640000" cy="409923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/>
          <a:srcRect t="10961"/>
          <a:stretch/>
        </p:blipFill>
        <p:spPr>
          <a:xfrm>
            <a:off x="-2356667" y="2968910"/>
            <a:ext cx="8640000" cy="4086887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Web of Science Core Collection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の利用方法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6542197" y="5008446"/>
            <a:ext cx="809469" cy="1573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4222186" y="5350514"/>
            <a:ext cx="809469" cy="2531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222185" y="6510946"/>
            <a:ext cx="809469" cy="2531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373913" y="4726853"/>
            <a:ext cx="4735969" cy="1042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373912" y="5874590"/>
            <a:ext cx="4735969" cy="10667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矢印コネクタ 12"/>
          <p:cNvCxnSpPr>
            <a:stCxn id="8" idx="1"/>
          </p:cNvCxnSpPr>
          <p:nvPr/>
        </p:nvCxnSpPr>
        <p:spPr>
          <a:xfrm flipH="1">
            <a:off x="5290519" y="5087145"/>
            <a:ext cx="1251678" cy="49403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2776538" y="2842100"/>
            <a:ext cx="3267546" cy="25483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この論文と共通の引用文献を持っている論文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52000" y="1281600"/>
            <a:ext cx="8640000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dirty="0">
                <a:solidFill>
                  <a:srgbClr val="C00000"/>
                </a:solidFill>
              </a:rPr>
              <a:t>この論文と似た論文（共通の引用文献を持っている論文）は？</a:t>
            </a:r>
            <a:endParaRPr lang="en-US" altLang="ja-JP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13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251998" y="1281599"/>
            <a:ext cx="5758277" cy="27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表層ウェブ</a:t>
            </a:r>
            <a:endParaRPr kumimoji="1" lang="ja-JP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リモートアクセスサービス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252000" y="3981598"/>
            <a:ext cx="5760270" cy="270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深層ウェブ</a:t>
            </a:r>
            <a:endParaRPr kumimoji="1" lang="ja-JP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93" y="1983233"/>
            <a:ext cx="360000" cy="3600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3233"/>
            <a:ext cx="360000" cy="36000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4" y="5523319"/>
            <a:ext cx="360000" cy="360000"/>
          </a:xfrm>
          <a:prstGeom prst="rect">
            <a:avLst/>
          </a:prstGeom>
        </p:spPr>
      </p:pic>
      <p:sp>
        <p:nvSpPr>
          <p:cNvPr id="41" name="正方形/長方形 40"/>
          <p:cNvSpPr/>
          <p:nvPr/>
        </p:nvSpPr>
        <p:spPr>
          <a:xfrm>
            <a:off x="3983848" y="1692530"/>
            <a:ext cx="1535502" cy="252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050" dirty="0">
                <a:solidFill>
                  <a:schemeClr val="accent3">
                    <a:lumMod val="50000"/>
                  </a:schemeClr>
                </a:solidFill>
              </a:rPr>
              <a:t>オープンアクセス論文</a:t>
            </a:r>
            <a:endParaRPr lang="en-US" altLang="ja-JP" sz="105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79501" y="1691953"/>
            <a:ext cx="1346808" cy="252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050" dirty="0">
                <a:solidFill>
                  <a:schemeClr val="accent3">
                    <a:lumMod val="50000"/>
                  </a:schemeClr>
                </a:solidFill>
              </a:rPr>
              <a:t>無料データベース</a:t>
            </a:r>
            <a:endParaRPr lang="en-US" altLang="ja-JP" sz="105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4" y="2910446"/>
            <a:ext cx="360000" cy="36000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536" y="1803233"/>
            <a:ext cx="360000" cy="360000"/>
          </a:xfrm>
          <a:prstGeom prst="rect">
            <a:avLst/>
          </a:prstGeom>
        </p:spPr>
      </p:pic>
      <p:sp>
        <p:nvSpPr>
          <p:cNvPr id="44" name="正方形/長方形 43"/>
          <p:cNvSpPr/>
          <p:nvPr/>
        </p:nvSpPr>
        <p:spPr>
          <a:xfrm>
            <a:off x="582593" y="2343233"/>
            <a:ext cx="1152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050" dirty="0">
                <a:solidFill>
                  <a:schemeClr val="accent3">
                    <a:lumMod val="50000"/>
                  </a:schemeClr>
                </a:solidFill>
              </a:rPr>
              <a:t>例）</a:t>
            </a:r>
            <a:r>
              <a:rPr lang="en-US" altLang="ja-JP" sz="1050" dirty="0" err="1">
                <a:solidFill>
                  <a:schemeClr val="accent3">
                    <a:lumMod val="50000"/>
                  </a:schemeClr>
                </a:solidFill>
              </a:rPr>
              <a:t>CiNii</a:t>
            </a:r>
            <a:endParaRPr lang="en-US" altLang="ja-JP" sz="105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7" name="図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63" y="4823750"/>
            <a:ext cx="360000" cy="360000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1734593" y="2552290"/>
            <a:ext cx="1935916" cy="3781617"/>
            <a:chOff x="6345394" y="2163233"/>
            <a:chExt cx="1935916" cy="3781617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352" y="5123796"/>
              <a:ext cx="360000" cy="360000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352" y="3887334"/>
              <a:ext cx="360000" cy="360000"/>
            </a:xfrm>
            <a:prstGeom prst="rect">
              <a:avLst/>
            </a:prstGeom>
          </p:spPr>
        </p:pic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352" y="3161690"/>
              <a:ext cx="360000" cy="360000"/>
            </a:xfrm>
            <a:prstGeom prst="rect">
              <a:avLst/>
            </a:prstGeom>
          </p:spPr>
        </p:pic>
        <p:sp>
          <p:nvSpPr>
            <p:cNvPr id="42" name="正方形/長方形 41"/>
            <p:cNvSpPr/>
            <p:nvPr/>
          </p:nvSpPr>
          <p:spPr>
            <a:xfrm>
              <a:off x="6345394" y="4657280"/>
              <a:ext cx="1935916" cy="3859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ja-JP" altLang="en-US" sz="1050" dirty="0">
                  <a:solidFill>
                    <a:schemeClr val="accent3">
                      <a:lumMod val="50000"/>
                    </a:schemeClr>
                  </a:solidFill>
                </a:rPr>
                <a:t>大学が</a:t>
              </a:r>
              <a:r>
                <a:rPr lang="ja-JP" altLang="en-US" sz="1050" dirty="0">
                  <a:solidFill>
                    <a:srgbClr val="C00000"/>
                  </a:solidFill>
                </a:rPr>
                <a:t>契約していない</a:t>
              </a:r>
              <a:endParaRPr lang="en-US" altLang="ja-JP" sz="1050" dirty="0">
                <a:solidFill>
                  <a:srgbClr val="C00000"/>
                </a:solidFill>
              </a:endParaRPr>
            </a:p>
            <a:p>
              <a:pPr algn="ctr"/>
              <a:r>
                <a:rPr lang="ja-JP" altLang="en-US" sz="1050" dirty="0">
                  <a:solidFill>
                    <a:schemeClr val="accent3">
                      <a:lumMod val="50000"/>
                    </a:schemeClr>
                  </a:solidFill>
                </a:rPr>
                <a:t>有料データベース</a:t>
              </a:r>
              <a:endParaRPr lang="en-US" altLang="ja-JP" sz="105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6953353" y="2881389"/>
              <a:ext cx="720000" cy="21600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ja-JP" altLang="en-US" sz="1050" dirty="0">
                  <a:solidFill>
                    <a:schemeClr val="accent3">
                      <a:lumMod val="50000"/>
                    </a:schemeClr>
                  </a:solidFill>
                </a:rPr>
                <a:t>書誌情報</a:t>
              </a:r>
              <a:endParaRPr lang="en-US" altLang="ja-JP" sz="105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6953352" y="3644878"/>
              <a:ext cx="720000" cy="20912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ja-JP" altLang="en-US" sz="1050" dirty="0">
                  <a:solidFill>
                    <a:schemeClr val="accent3">
                      <a:lumMod val="50000"/>
                    </a:schemeClr>
                  </a:solidFill>
                </a:rPr>
                <a:t>本文</a:t>
              </a:r>
              <a:endParaRPr lang="en-US" altLang="ja-JP" sz="105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6622211" y="2440502"/>
              <a:ext cx="1382282" cy="1879322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6701352" y="2163233"/>
              <a:ext cx="1224000" cy="5381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ja-JP" altLang="en-US" sz="1050" dirty="0">
                  <a:solidFill>
                    <a:schemeClr val="accent3">
                      <a:lumMod val="50000"/>
                    </a:schemeClr>
                  </a:solidFill>
                </a:rPr>
                <a:t>大学が</a:t>
              </a:r>
            </a:p>
            <a:p>
              <a:pPr algn="ctr"/>
              <a:r>
                <a:rPr lang="ja-JP" altLang="en-US" sz="1050" dirty="0">
                  <a:solidFill>
                    <a:srgbClr val="C00000"/>
                  </a:solidFill>
                </a:rPr>
                <a:t>契約していない</a:t>
              </a:r>
            </a:p>
            <a:p>
              <a:pPr algn="ctr"/>
              <a:r>
                <a:rPr lang="ja-JP" altLang="en-US" sz="1050" dirty="0">
                  <a:solidFill>
                    <a:schemeClr val="accent3">
                      <a:lumMod val="50000"/>
                    </a:schemeClr>
                  </a:solidFill>
                </a:rPr>
                <a:t>有料ジャーナル</a:t>
              </a:r>
            </a:p>
          </p:txBody>
        </p:sp>
        <p:sp>
          <p:nvSpPr>
            <p:cNvPr id="50" name="正方形/長方形 49"/>
            <p:cNvSpPr/>
            <p:nvPr/>
          </p:nvSpPr>
          <p:spPr>
            <a:xfrm>
              <a:off x="6359246" y="5494262"/>
              <a:ext cx="1908211" cy="450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ja-JP" altLang="en-US" sz="1050" dirty="0">
                  <a:solidFill>
                    <a:schemeClr val="accent3">
                      <a:lumMod val="50000"/>
                    </a:schemeClr>
                  </a:solidFill>
                </a:rPr>
                <a:t>例）</a:t>
              </a:r>
              <a:r>
                <a:rPr lang="en-US" altLang="ja-JP" sz="1050" dirty="0">
                  <a:solidFill>
                    <a:schemeClr val="accent3">
                      <a:lumMod val="50000"/>
                    </a:schemeClr>
                  </a:solidFill>
                </a:rPr>
                <a:t>Scopus</a:t>
              </a:r>
            </a:p>
          </p:txBody>
        </p:sp>
      </p:grpSp>
      <p:grpSp>
        <p:nvGrpSpPr>
          <p:cNvPr id="51" name="グループ化 50"/>
          <p:cNvGrpSpPr/>
          <p:nvPr/>
        </p:nvGrpSpPr>
        <p:grpSpPr>
          <a:xfrm>
            <a:off x="3929852" y="2552290"/>
            <a:ext cx="1935916" cy="3781617"/>
            <a:chOff x="6345394" y="2163233"/>
            <a:chExt cx="1935916" cy="3781617"/>
          </a:xfrm>
        </p:grpSpPr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352" y="5123796"/>
              <a:ext cx="360000" cy="360000"/>
            </a:xfrm>
            <a:prstGeom prst="rect">
              <a:avLst/>
            </a:prstGeom>
          </p:spPr>
        </p:pic>
        <p:pic>
          <p:nvPicPr>
            <p:cNvPr id="53" name="図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352" y="3887334"/>
              <a:ext cx="360000" cy="360000"/>
            </a:xfrm>
            <a:prstGeom prst="rect">
              <a:avLst/>
            </a:prstGeom>
          </p:spPr>
        </p:pic>
        <p:pic>
          <p:nvPicPr>
            <p:cNvPr id="54" name="図 5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352" y="3161690"/>
              <a:ext cx="360000" cy="360000"/>
            </a:xfrm>
            <a:prstGeom prst="rect">
              <a:avLst/>
            </a:prstGeom>
          </p:spPr>
        </p:pic>
        <p:sp>
          <p:nvSpPr>
            <p:cNvPr id="55" name="正方形/長方形 54"/>
            <p:cNvSpPr/>
            <p:nvPr/>
          </p:nvSpPr>
          <p:spPr>
            <a:xfrm>
              <a:off x="6345394" y="4657280"/>
              <a:ext cx="1935916" cy="3859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ja-JP" altLang="en-US" sz="1050" dirty="0">
                  <a:solidFill>
                    <a:schemeClr val="accent3">
                      <a:lumMod val="50000"/>
                    </a:schemeClr>
                  </a:solidFill>
                </a:rPr>
                <a:t>大学が契約している</a:t>
              </a:r>
              <a:endParaRPr lang="en-US" altLang="ja-JP" sz="1050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/>
              <a:r>
                <a:rPr lang="ja-JP" altLang="en-US" sz="1050" dirty="0">
                  <a:solidFill>
                    <a:schemeClr val="accent3">
                      <a:lumMod val="50000"/>
                    </a:schemeClr>
                  </a:solidFill>
                </a:rPr>
                <a:t>有料データベース</a:t>
              </a:r>
              <a:endParaRPr lang="en-US" altLang="ja-JP" sz="105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6953353" y="2881388"/>
              <a:ext cx="720000" cy="21600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ja-JP" altLang="en-US" sz="1050" dirty="0">
                  <a:solidFill>
                    <a:schemeClr val="accent3">
                      <a:lumMod val="50000"/>
                    </a:schemeClr>
                  </a:solidFill>
                </a:rPr>
                <a:t>書誌情報</a:t>
              </a:r>
              <a:endParaRPr lang="en-US" altLang="ja-JP" sz="105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6953352" y="3644878"/>
              <a:ext cx="720000" cy="20912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ja-JP" altLang="en-US" sz="1050" dirty="0">
                  <a:solidFill>
                    <a:schemeClr val="accent3">
                      <a:lumMod val="50000"/>
                    </a:schemeClr>
                  </a:solidFill>
                </a:rPr>
                <a:t>本文</a:t>
              </a:r>
              <a:endParaRPr lang="en-US" altLang="ja-JP" sz="105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6622211" y="2440502"/>
              <a:ext cx="1382282" cy="1879322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6701352" y="2163233"/>
              <a:ext cx="1224000" cy="5381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ja-JP" altLang="en-US" sz="1050" dirty="0">
                  <a:solidFill>
                    <a:schemeClr val="accent3">
                      <a:lumMod val="50000"/>
                    </a:schemeClr>
                  </a:solidFill>
                </a:rPr>
                <a:t>大学が</a:t>
              </a:r>
              <a:endParaRPr lang="en-US" altLang="ja-JP" sz="1050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/>
              <a:r>
                <a:rPr lang="ja-JP" altLang="en-US" sz="1050" dirty="0">
                  <a:solidFill>
                    <a:schemeClr val="accent3">
                      <a:lumMod val="50000"/>
                    </a:schemeClr>
                  </a:solidFill>
                </a:rPr>
                <a:t>契約している</a:t>
              </a:r>
              <a:endParaRPr lang="en-US" altLang="ja-JP" sz="1050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/>
              <a:r>
                <a:rPr lang="ja-JP" altLang="en-US" sz="1050" dirty="0">
                  <a:solidFill>
                    <a:schemeClr val="accent3">
                      <a:lumMod val="50000"/>
                    </a:schemeClr>
                  </a:solidFill>
                </a:rPr>
                <a:t>有料ジャーナル</a:t>
              </a:r>
              <a:endParaRPr lang="en-US" altLang="ja-JP" sz="105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6359246" y="5494262"/>
              <a:ext cx="1908211" cy="450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ja-JP" altLang="en-US" sz="1050" dirty="0">
                  <a:solidFill>
                    <a:schemeClr val="accent3">
                      <a:lumMod val="50000"/>
                    </a:schemeClr>
                  </a:solidFill>
                </a:rPr>
                <a:t>例）</a:t>
              </a:r>
              <a:r>
                <a:rPr lang="en-US" altLang="ja-JP" sz="1050" dirty="0">
                  <a:solidFill>
                    <a:schemeClr val="accent3">
                      <a:lumMod val="50000"/>
                    </a:schemeClr>
                  </a:solidFill>
                </a:rPr>
                <a:t>Web of Science</a:t>
              </a:r>
              <a:r>
                <a:rPr lang="ja-JP" altLang="en-US" sz="1050" dirty="0" err="1">
                  <a:solidFill>
                    <a:schemeClr val="accent3">
                      <a:lumMod val="50000"/>
                    </a:schemeClr>
                  </a:solidFill>
                </a:rPr>
                <a:t>、</a:t>
              </a:r>
              <a:endParaRPr lang="en-US" altLang="ja-JP" sz="1050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/>
              <a:r>
                <a:rPr lang="en-US" altLang="ja-JP" sz="1050" dirty="0" err="1">
                  <a:solidFill>
                    <a:schemeClr val="accent3">
                      <a:lumMod val="50000"/>
                    </a:schemeClr>
                  </a:solidFill>
                </a:rPr>
                <a:t>SciFinder</a:t>
              </a:r>
              <a:r>
                <a:rPr lang="ja-JP" altLang="en-US" sz="1050" dirty="0">
                  <a:solidFill>
                    <a:schemeClr val="accent3">
                      <a:lumMod val="50000"/>
                    </a:schemeClr>
                  </a:solidFill>
                </a:rPr>
                <a:t>など</a:t>
              </a:r>
              <a:endParaRPr lang="en-US" altLang="ja-JP" sz="105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pic>
        <p:nvPicPr>
          <p:cNvPr id="61" name="図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24" y="3261700"/>
            <a:ext cx="360000" cy="36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65" y="2199233"/>
            <a:ext cx="540000" cy="54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701" y="4791598"/>
            <a:ext cx="540000" cy="540000"/>
          </a:xfrm>
          <a:prstGeom prst="rect">
            <a:avLst/>
          </a:prstGeom>
        </p:spPr>
      </p:pic>
      <p:sp>
        <p:nvSpPr>
          <p:cNvPr id="9" name="L 字 8"/>
          <p:cNvSpPr/>
          <p:nvPr/>
        </p:nvSpPr>
        <p:spPr>
          <a:xfrm flipH="1" flipV="1">
            <a:off x="340242" y="1594884"/>
            <a:ext cx="5599910" cy="4786444"/>
          </a:xfrm>
          <a:prstGeom prst="corner">
            <a:avLst>
              <a:gd name="adj1" fmla="val 49327"/>
              <a:gd name="adj2" fmla="val 43718"/>
            </a:avLst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6092457" y="5061598"/>
            <a:ext cx="956930" cy="0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6177516" y="1281599"/>
            <a:ext cx="0" cy="270000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 flipH="1" flipV="1">
            <a:off x="6273209" y="2474590"/>
            <a:ext cx="776178" cy="1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正方形/長方形 62"/>
          <p:cNvSpPr/>
          <p:nvPr/>
        </p:nvSpPr>
        <p:spPr>
          <a:xfrm>
            <a:off x="6909757" y="1879802"/>
            <a:ext cx="1073888" cy="288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学外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6912712" y="4497810"/>
            <a:ext cx="1073888" cy="288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学内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5" name="正方形/長方形 64"/>
          <p:cNvSpPr/>
          <p:nvPr/>
        </p:nvSpPr>
        <p:spPr>
          <a:xfrm>
            <a:off x="6878065" y="2695368"/>
            <a:ext cx="1152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050" dirty="0">
                <a:solidFill>
                  <a:schemeClr val="accent3">
                    <a:lumMod val="50000"/>
                  </a:schemeClr>
                </a:solidFill>
              </a:rPr>
              <a:t>例）自宅</a:t>
            </a:r>
            <a:endParaRPr lang="en-US" altLang="ja-JP" sz="105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3" name="円弧 72"/>
          <p:cNvSpPr/>
          <p:nvPr/>
        </p:nvSpPr>
        <p:spPr>
          <a:xfrm rot="4080326">
            <a:off x="3264998" y="1646891"/>
            <a:ext cx="4503499" cy="4287815"/>
          </a:xfrm>
          <a:prstGeom prst="arc">
            <a:avLst>
              <a:gd name="adj1" fmla="val 20050598"/>
              <a:gd name="adj2" fmla="val 999482"/>
            </a:avLst>
          </a:prstGeom>
          <a:ln w="38100">
            <a:solidFill>
              <a:srgbClr val="C00000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円弧 73"/>
          <p:cNvSpPr/>
          <p:nvPr/>
        </p:nvSpPr>
        <p:spPr>
          <a:xfrm rot="4080326">
            <a:off x="3265200" y="1648800"/>
            <a:ext cx="4503499" cy="4287815"/>
          </a:xfrm>
          <a:prstGeom prst="arc">
            <a:avLst>
              <a:gd name="adj1" fmla="val 16200000"/>
              <a:gd name="adj2" fmla="val 18439880"/>
            </a:avLst>
          </a:prstGeom>
          <a:ln w="38100">
            <a:solidFill>
              <a:srgbClr val="C0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正方形/長方形 74"/>
          <p:cNvSpPr/>
          <p:nvPr/>
        </p:nvSpPr>
        <p:spPr>
          <a:xfrm>
            <a:off x="6448765" y="3615605"/>
            <a:ext cx="2012149" cy="2520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200" dirty="0">
                <a:solidFill>
                  <a:srgbClr val="C00000"/>
                </a:solidFill>
              </a:rPr>
              <a:t>リモートアクセスサービス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3122023" y="6453335"/>
            <a:ext cx="5028186" cy="2952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rgbClr val="C00000"/>
                </a:solidFill>
              </a:rPr>
              <a:t>リモートアクセスでは利用できないジャーナルとデータベースもある。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6273209" y="1280843"/>
            <a:ext cx="2028237" cy="29520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200" dirty="0">
                <a:solidFill>
                  <a:schemeClr val="accent6">
                    <a:lumMod val="50000"/>
                  </a:schemeClr>
                </a:solidFill>
              </a:rPr>
              <a:t>表層ウェブにのみアクセス</a:t>
            </a:r>
            <a:endParaRPr lang="en-US" altLang="ja-JP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3" grpId="0" animBg="1"/>
      <p:bldP spid="74" grpId="0" animBg="1"/>
      <p:bldP spid="75" grpId="0" animBg="1"/>
      <p:bldP spid="76" grpId="0" animBg="1"/>
      <p:bldP spid="6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61CCA565-EDEB-4AC2-831C-C7923AEE4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68" y="1669793"/>
            <a:ext cx="7793048" cy="4889627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リモートアクセスサービス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252000" y="1281600"/>
            <a:ext cx="8640000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https://www.lib.hokudai.ac.jp/remote-access/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6689842" y="3777502"/>
            <a:ext cx="1342908" cy="27379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>
            <a:cxnSpLocks/>
          </p:cNvCxnSpPr>
          <p:nvPr/>
        </p:nvCxnSpPr>
        <p:spPr>
          <a:xfrm flipH="1">
            <a:off x="3135086" y="3914400"/>
            <a:ext cx="3554758" cy="81622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363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Google Scholar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とは？</a:t>
            </a:r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10630" b="5380"/>
          <a:stretch/>
        </p:blipFill>
        <p:spPr>
          <a:xfrm>
            <a:off x="252000" y="1670400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8" name="正方形/長方形 7"/>
          <p:cNvSpPr/>
          <p:nvPr/>
        </p:nvSpPr>
        <p:spPr>
          <a:xfrm>
            <a:off x="251999" y="1281600"/>
            <a:ext cx="7595351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https://scholar.google.com/intl/en/scholar/about.html</a:t>
            </a:r>
          </a:p>
        </p:txBody>
      </p:sp>
      <p:sp>
        <p:nvSpPr>
          <p:cNvPr id="14" name="フリーフォーム 13"/>
          <p:cNvSpPr/>
          <p:nvPr/>
        </p:nvSpPr>
        <p:spPr>
          <a:xfrm>
            <a:off x="1514007" y="3493778"/>
            <a:ext cx="2853531" cy="546070"/>
          </a:xfrm>
          <a:custGeom>
            <a:avLst/>
            <a:gdLst>
              <a:gd name="connsiteX0" fmla="*/ 411052 w 2863120"/>
              <a:gd name="connsiteY0" fmla="*/ 0 h 546070"/>
              <a:gd name="connsiteX1" fmla="*/ 2024699 w 2863120"/>
              <a:gd name="connsiteY1" fmla="*/ 0 h 546070"/>
              <a:gd name="connsiteX2" fmla="*/ 2024699 w 2863120"/>
              <a:gd name="connsiteY2" fmla="*/ 609 h 546070"/>
              <a:gd name="connsiteX3" fmla="*/ 2863120 w 2863120"/>
              <a:gd name="connsiteY3" fmla="*/ 609 h 546070"/>
              <a:gd name="connsiteX4" fmla="*/ 2863120 w 2863120"/>
              <a:gd name="connsiteY4" fmla="*/ 413377 h 546070"/>
              <a:gd name="connsiteX5" fmla="*/ 1296648 w 2863120"/>
              <a:gd name="connsiteY5" fmla="*/ 413377 h 546070"/>
              <a:gd name="connsiteX6" fmla="*/ 1296648 w 2863120"/>
              <a:gd name="connsiteY6" fmla="*/ 546070 h 546070"/>
              <a:gd name="connsiteX7" fmla="*/ 0 w 2863120"/>
              <a:gd name="connsiteY7" fmla="*/ 546070 h 546070"/>
              <a:gd name="connsiteX8" fmla="*/ 0 w 2863120"/>
              <a:gd name="connsiteY8" fmla="*/ 124134 h 546070"/>
              <a:gd name="connsiteX9" fmla="*/ 411052 w 2863120"/>
              <a:gd name="connsiteY9" fmla="*/ 124134 h 546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63120" h="546070">
                <a:moveTo>
                  <a:pt x="411052" y="0"/>
                </a:moveTo>
                <a:lnTo>
                  <a:pt x="2024699" y="0"/>
                </a:lnTo>
                <a:lnTo>
                  <a:pt x="2024699" y="609"/>
                </a:lnTo>
                <a:lnTo>
                  <a:pt x="2863120" y="609"/>
                </a:lnTo>
                <a:lnTo>
                  <a:pt x="2863120" y="413377"/>
                </a:lnTo>
                <a:lnTo>
                  <a:pt x="1296648" y="413377"/>
                </a:lnTo>
                <a:lnTo>
                  <a:pt x="1296648" y="546070"/>
                </a:lnTo>
                <a:lnTo>
                  <a:pt x="0" y="546070"/>
                </a:lnTo>
                <a:lnTo>
                  <a:pt x="0" y="124134"/>
                </a:lnTo>
                <a:lnTo>
                  <a:pt x="411052" y="124134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0925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800" dirty="0">
                <a:solidFill>
                  <a:schemeClr val="bg1">
                    <a:lumMod val="95000"/>
                  </a:schemeClr>
                </a:solidFill>
              </a:rPr>
              <a:t>TRY</a:t>
            </a:r>
          </a:p>
          <a:p>
            <a:pPr algn="ctr"/>
            <a:r>
              <a:rPr lang="en-US" altLang="ja-JP" sz="4800" dirty="0">
                <a:solidFill>
                  <a:schemeClr val="bg1">
                    <a:lumMod val="95000"/>
                  </a:schemeClr>
                </a:solidFill>
              </a:rPr>
              <a:t>LATER</a:t>
            </a:r>
          </a:p>
          <a:p>
            <a:pPr algn="ctr"/>
            <a:r>
              <a:rPr lang="en-US" altLang="ja-JP" sz="2400" dirty="0">
                <a:solidFill>
                  <a:schemeClr val="bg1">
                    <a:lumMod val="95000"/>
                  </a:schemeClr>
                </a:solidFill>
              </a:rPr>
              <a:t>AND</a:t>
            </a:r>
          </a:p>
          <a:p>
            <a:pPr algn="ctr"/>
            <a:r>
              <a:rPr lang="en-US" altLang="ja-JP" sz="4800" dirty="0">
                <a:solidFill>
                  <a:schemeClr val="bg1">
                    <a:lumMod val="95000"/>
                  </a:schemeClr>
                </a:solidFill>
              </a:rPr>
              <a:t>ASK</a:t>
            </a:r>
          </a:p>
          <a:p>
            <a:pPr algn="ctr"/>
            <a:r>
              <a:rPr lang="en-US" altLang="ja-JP" sz="4800" dirty="0">
                <a:solidFill>
                  <a:schemeClr val="bg1">
                    <a:lumMod val="95000"/>
                  </a:schemeClr>
                </a:solidFill>
              </a:rPr>
              <a:t>ME</a:t>
            </a:r>
          </a:p>
          <a:p>
            <a:pPr algn="ctr"/>
            <a:r>
              <a:rPr lang="en-US" altLang="ja-JP" sz="4800" dirty="0">
                <a:solidFill>
                  <a:schemeClr val="bg1">
                    <a:lumMod val="95000"/>
                  </a:schemeClr>
                </a:solidFill>
              </a:rPr>
              <a:t>ANYTIME:</a:t>
            </a:r>
          </a:p>
          <a:p>
            <a:pPr algn="ctr"/>
            <a:r>
              <a:rPr lang="en-US" altLang="ja-JP" sz="2400" dirty="0">
                <a:solidFill>
                  <a:schemeClr val="bg1">
                    <a:lumMod val="95000"/>
                  </a:schemeClr>
                </a:solidFill>
              </a:rPr>
              <a:t>kitacam@lib.hokudai.ac.jp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30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3964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/>
        </p:nvSpPr>
        <p:spPr>
          <a:xfrm>
            <a:off x="6010274" y="1281599"/>
            <a:ext cx="2880000" cy="5400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ウェブの外側</a:t>
            </a:r>
            <a:endParaRPr kumimoji="1" lang="ja-JP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51998" y="1281599"/>
            <a:ext cx="5758277" cy="324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表層ウェブ</a:t>
            </a:r>
            <a:endParaRPr kumimoji="1" lang="ja-JP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Google Scholar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とは？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252000" y="4515443"/>
            <a:ext cx="5760270" cy="21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深層ウェブ</a:t>
            </a:r>
            <a:endParaRPr kumimoji="1" lang="ja-JP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87" y="4116936"/>
            <a:ext cx="2143125" cy="360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35" y="1699276"/>
            <a:ext cx="1064345" cy="36000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95" y="2556788"/>
            <a:ext cx="540000" cy="5400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13" y="2562058"/>
            <a:ext cx="540000" cy="54000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1" y="5236331"/>
            <a:ext cx="540000" cy="5400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274" y="2889000"/>
            <a:ext cx="540000" cy="540000"/>
          </a:xfrm>
          <a:prstGeom prst="rect">
            <a:avLst/>
          </a:prstGeom>
        </p:spPr>
      </p:pic>
      <p:sp>
        <p:nvSpPr>
          <p:cNvPr id="34" name="円弧 33"/>
          <p:cNvSpPr/>
          <p:nvPr/>
        </p:nvSpPr>
        <p:spPr>
          <a:xfrm>
            <a:off x="386471" y="1501424"/>
            <a:ext cx="5503998" cy="2800350"/>
          </a:xfrm>
          <a:prstGeom prst="arc">
            <a:avLst>
              <a:gd name="adj1" fmla="val 2513188"/>
              <a:gd name="adj2" fmla="val 5440227"/>
            </a:avLst>
          </a:prstGeom>
          <a:ln w="38100">
            <a:solidFill>
              <a:schemeClr val="accent3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12" y="5459862"/>
            <a:ext cx="540000" cy="54000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07" y="4945602"/>
            <a:ext cx="540000" cy="54000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07" y="3920515"/>
            <a:ext cx="540000" cy="540000"/>
          </a:xfrm>
          <a:prstGeom prst="rect">
            <a:avLst/>
          </a:prstGeom>
        </p:spPr>
      </p:pic>
      <p:sp>
        <p:nvSpPr>
          <p:cNvPr id="36" name="円弧 35"/>
          <p:cNvSpPr/>
          <p:nvPr/>
        </p:nvSpPr>
        <p:spPr>
          <a:xfrm>
            <a:off x="379137" y="1501424"/>
            <a:ext cx="5503998" cy="2800350"/>
          </a:xfrm>
          <a:prstGeom prst="arc">
            <a:avLst>
              <a:gd name="adj1" fmla="val 12933045"/>
              <a:gd name="adj2" fmla="val 1378540"/>
            </a:avLst>
          </a:prstGeom>
          <a:ln w="38100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1862481" y="5157915"/>
            <a:ext cx="1440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有料データベース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336007" y="3606770"/>
            <a:ext cx="864000" cy="252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書誌情報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4341484" y="4606960"/>
            <a:ext cx="864000" cy="252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本文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313856" y="2246521"/>
            <a:ext cx="1728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オープンアクセス論文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077158" y="2246521"/>
            <a:ext cx="2196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クロール可能なデータベース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51" y="3340053"/>
            <a:ext cx="540000" cy="54000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14" y="2137668"/>
            <a:ext cx="540000" cy="540000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021" y="4738430"/>
            <a:ext cx="540000" cy="540000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1326631" y="1712187"/>
            <a:ext cx="4161376" cy="3158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が情報をクロール＆インデックス</a:t>
            </a:r>
            <a:endParaRPr lang="en-US" altLang="ja-JP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694576" y="3384971"/>
            <a:ext cx="2150856" cy="216237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弧 34"/>
          <p:cNvSpPr/>
          <p:nvPr/>
        </p:nvSpPr>
        <p:spPr>
          <a:xfrm>
            <a:off x="379137" y="1503732"/>
            <a:ext cx="5503998" cy="2800350"/>
          </a:xfrm>
          <a:prstGeom prst="arc">
            <a:avLst>
              <a:gd name="adj1" fmla="val 1612367"/>
              <a:gd name="adj2" fmla="val 1743721"/>
            </a:avLst>
          </a:prstGeom>
          <a:ln w="38100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4048007" y="3267071"/>
            <a:ext cx="1440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有料ジャーナル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6442248" y="4190515"/>
            <a:ext cx="2014057" cy="43011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ウェブに接続されていない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データベース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2600076" y="3148147"/>
            <a:ext cx="1152000" cy="25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例）</a:t>
            </a:r>
            <a:r>
              <a:rPr lang="en-US" altLang="ja-JP" sz="1200" dirty="0" err="1">
                <a:solidFill>
                  <a:schemeClr val="accent3">
                    <a:lumMod val="50000"/>
                  </a:schemeClr>
                </a:solidFill>
              </a:rPr>
              <a:t>CiNii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1544096" y="6025967"/>
            <a:ext cx="2071832" cy="450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例）</a:t>
            </a:r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Web of Science</a:t>
            </a:r>
            <a:r>
              <a:rPr lang="ja-JP" altLang="en-US" sz="1200" dirty="0" err="1">
                <a:solidFill>
                  <a:schemeClr val="accent3">
                    <a:lumMod val="50000"/>
                  </a:schemeClr>
                </a:solidFill>
              </a:rPr>
              <a:t>、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Scopus</a:t>
            </a:r>
            <a:r>
              <a:rPr lang="ja-JP" altLang="en-US" sz="1200" dirty="0" err="1">
                <a:solidFill>
                  <a:schemeClr val="accent3">
                    <a:lumMod val="50000"/>
                  </a:schemeClr>
                </a:solidFill>
              </a:rPr>
              <a:t>、</a:t>
            </a:r>
            <a:r>
              <a:rPr lang="en-US" altLang="ja-JP" sz="1200" dirty="0" err="1">
                <a:solidFill>
                  <a:schemeClr val="accent3">
                    <a:lumMod val="50000"/>
                  </a:schemeClr>
                </a:solidFill>
              </a:rPr>
              <a:t>SciFinder</a:t>
            </a:r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など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7010645" y="2556788"/>
            <a:ext cx="900000" cy="25200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冊子体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7" name="図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89" y="593655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41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932000" y="1832883"/>
            <a:ext cx="3960000" cy="14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ja-JP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しかし</a:t>
            </a:r>
            <a:r>
              <a:rPr lang="ja-JP" altLang="en-US" dirty="0">
                <a:solidFill>
                  <a:srgbClr val="C00000"/>
                </a:solidFill>
              </a:rPr>
              <a:t>すべてではない</a:t>
            </a:r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。</a:t>
            </a:r>
            <a:endParaRPr lang="en-US" altLang="ja-JP" dirty="0">
              <a:solidFill>
                <a:schemeClr val="accent3">
                  <a:lumMod val="50000"/>
                </a:schemeClr>
              </a:solidFill>
            </a:endParaRPr>
          </a:p>
          <a:p>
            <a:pPr lvl="1"/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クロールできないページ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  <a:p>
            <a:pPr lvl="1"/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有料ジャーナルの本文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  <a:p>
            <a:pPr lvl="1"/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有料データベース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  <a:p>
            <a:pPr lvl="1"/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冊子体でしか出版されない情報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Google Scholar</a:t>
            </a:r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とは？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252000" y="1832883"/>
            <a:ext cx="3960000" cy="144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Google Scholar</a:t>
            </a:r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は</a:t>
            </a:r>
            <a:r>
              <a:rPr lang="ja-JP" altLang="en-US" dirty="0">
                <a:solidFill>
                  <a:srgbClr val="C00000"/>
                </a:solidFill>
              </a:rPr>
              <a:t>膨大な数</a:t>
            </a:r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の論文を</a:t>
            </a:r>
            <a:endParaRPr lang="en-US" altLang="ja-JP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カバーしているように見える。</a:t>
            </a:r>
            <a:endParaRPr lang="en-US" altLang="ja-JP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　　有料ジャーナルでも書誌情報までであれば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　　（いまやほとんど）表層ウェブ上にある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932000" y="3464651"/>
            <a:ext cx="3960000" cy="180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Google Scholar</a:t>
            </a:r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は有料データベースと比べて、</a:t>
            </a:r>
            <a:r>
              <a:rPr lang="ja-JP" altLang="en-US" dirty="0">
                <a:solidFill>
                  <a:srgbClr val="C00000"/>
                </a:solidFill>
              </a:rPr>
              <a:t>索引付けやデータ記述の点で機能が弱い</a:t>
            </a:r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。</a:t>
            </a:r>
            <a:endParaRPr lang="en-US" altLang="ja-JP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52000" y="3464651"/>
            <a:ext cx="3960000" cy="180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しかし</a:t>
            </a:r>
            <a:r>
              <a:rPr lang="ja-JP" altLang="en-US" dirty="0">
                <a:solidFill>
                  <a:srgbClr val="C00000"/>
                </a:solidFill>
              </a:rPr>
              <a:t>いくつかのサービスとの連携</a:t>
            </a:r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により、</a:t>
            </a:r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Google Scholar</a:t>
            </a:r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の機能が高められている。</a:t>
            </a:r>
            <a:endParaRPr lang="en-US" altLang="ja-JP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　　北海道大学附属図書館フルテキストナビゲーター　　　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　　</a:t>
            </a:r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Web of Science</a:t>
            </a:r>
          </a:p>
          <a:p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　　</a:t>
            </a:r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Google</a:t>
            </a:r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のアカウントサービス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52000" y="5456419"/>
            <a:ext cx="3960000" cy="108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chemeClr val="accent3">
                    <a:lumMod val="50000"/>
                  </a:schemeClr>
                </a:solidFill>
              </a:rPr>
              <a:t>Google Scholar</a:t>
            </a:r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を使えば、ウェブをブラウジングしながらの</a:t>
            </a:r>
            <a:r>
              <a:rPr lang="ja-JP" altLang="en-US" dirty="0">
                <a:solidFill>
                  <a:srgbClr val="C00000"/>
                </a:solidFill>
              </a:rPr>
              <a:t>素早い文献検索</a:t>
            </a:r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が可能。</a:t>
            </a:r>
            <a:endParaRPr lang="en-US" altLang="ja-JP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　　</a:t>
            </a:r>
            <a:r>
              <a:rPr lang="en-US" altLang="ja-JP" sz="1200" dirty="0">
                <a:solidFill>
                  <a:schemeClr val="accent3">
                    <a:lumMod val="50000"/>
                  </a:schemeClr>
                </a:solidFill>
              </a:rPr>
              <a:t>Google Scholar</a:t>
            </a:r>
            <a:r>
              <a:rPr lang="ja-JP" altLang="en-US" sz="1200" dirty="0">
                <a:solidFill>
                  <a:schemeClr val="accent3">
                    <a:lumMod val="50000"/>
                  </a:schemeClr>
                </a:solidFill>
              </a:rPr>
              <a:t>ボタン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52000" y="1281115"/>
            <a:ext cx="3960000" cy="360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長所</a:t>
            </a:r>
            <a:endParaRPr lang="en-US" altLang="ja-JP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932000" y="1281115"/>
            <a:ext cx="3960000" cy="3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dirty="0">
                <a:solidFill>
                  <a:schemeClr val="accent3">
                    <a:lumMod val="50000"/>
                  </a:schemeClr>
                </a:solidFill>
              </a:rPr>
              <a:t>短所</a:t>
            </a:r>
            <a:endParaRPr lang="en-US" altLang="ja-JP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5" name="直線矢印コネクタ 14"/>
          <p:cNvCxnSpPr>
            <a:stCxn id="6" idx="3"/>
            <a:endCxn id="4" idx="1"/>
          </p:cNvCxnSpPr>
          <p:nvPr/>
        </p:nvCxnSpPr>
        <p:spPr>
          <a:xfrm>
            <a:off x="4212000" y="2552883"/>
            <a:ext cx="720000" cy="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8" idx="1"/>
            <a:endCxn id="9" idx="3"/>
          </p:cNvCxnSpPr>
          <p:nvPr/>
        </p:nvCxnSpPr>
        <p:spPr>
          <a:xfrm flipH="1">
            <a:off x="4212000" y="4364651"/>
            <a:ext cx="720000" cy="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701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10378" b="5633"/>
          <a:stretch/>
        </p:blipFill>
        <p:spPr>
          <a:xfrm>
            <a:off x="264941" y="1669793"/>
            <a:ext cx="8640000" cy="40818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設定と画面</a:t>
            </a:r>
            <a:endParaRPr lang="en-US" altLang="ja-JP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t="10630" r="75427" b="5380"/>
          <a:stretch/>
        </p:blipFill>
        <p:spPr>
          <a:xfrm>
            <a:off x="385161" y="2639589"/>
            <a:ext cx="2123148" cy="40818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0" name="直線矢印コネクタ 9"/>
          <p:cNvCxnSpPr/>
          <p:nvPr/>
        </p:nvCxnSpPr>
        <p:spPr>
          <a:xfrm>
            <a:off x="442259" y="1966259"/>
            <a:ext cx="89647" cy="7649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358588" y="4661647"/>
            <a:ext cx="1613647" cy="3214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7481829" y="5352801"/>
            <a:ext cx="540000" cy="540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795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10378" b="5633"/>
          <a:stretch/>
        </p:blipFill>
        <p:spPr>
          <a:xfrm>
            <a:off x="264941" y="1669793"/>
            <a:ext cx="8640000" cy="40818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/>
          <a:srcRect t="10630" b="5380"/>
          <a:stretch/>
        </p:blipFill>
        <p:spPr>
          <a:xfrm>
            <a:off x="2728800" y="3026774"/>
            <a:ext cx="8640000" cy="408188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設定</a:t>
            </a:r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1 : Search results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/>
          <a:srcRect t="10630" r="75427" b="5380"/>
          <a:stretch/>
        </p:blipFill>
        <p:spPr>
          <a:xfrm>
            <a:off x="385161" y="2639589"/>
            <a:ext cx="2123148" cy="40818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0" name="直線矢印コネクタ 9"/>
          <p:cNvCxnSpPr/>
          <p:nvPr/>
        </p:nvCxnSpPr>
        <p:spPr>
          <a:xfrm>
            <a:off x="442259" y="1966259"/>
            <a:ext cx="89647" cy="7649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358588" y="4661647"/>
            <a:ext cx="1613647" cy="3214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>
            <a:stCxn id="13" idx="3"/>
          </p:cNvCxnSpPr>
          <p:nvPr/>
        </p:nvCxnSpPr>
        <p:spPr>
          <a:xfrm flipV="1">
            <a:off x="1972235" y="4022066"/>
            <a:ext cx="1056715" cy="8002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424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10378" b="5633"/>
          <a:stretch/>
        </p:blipFill>
        <p:spPr>
          <a:xfrm>
            <a:off x="264941" y="1669793"/>
            <a:ext cx="8640000" cy="40818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4"/>
          <a:srcRect t="10630" b="5380"/>
          <a:stretch/>
        </p:blipFill>
        <p:spPr>
          <a:xfrm>
            <a:off x="2728800" y="3026772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設定</a:t>
            </a:r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2 : Languages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/>
          <a:srcRect t="10630" r="75427" b="5380"/>
          <a:stretch/>
        </p:blipFill>
        <p:spPr>
          <a:xfrm>
            <a:off x="385161" y="2639589"/>
            <a:ext cx="2123148" cy="40818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0" name="直線矢印コネクタ 9"/>
          <p:cNvCxnSpPr/>
          <p:nvPr/>
        </p:nvCxnSpPr>
        <p:spPr>
          <a:xfrm>
            <a:off x="442259" y="1966259"/>
            <a:ext cx="89647" cy="7649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358588" y="4661647"/>
            <a:ext cx="1613647" cy="3214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>
            <a:stCxn id="13" idx="3"/>
          </p:cNvCxnSpPr>
          <p:nvPr/>
        </p:nvCxnSpPr>
        <p:spPr>
          <a:xfrm flipV="1">
            <a:off x="1972235" y="4095750"/>
            <a:ext cx="1085290" cy="7266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>
            <a:stCxn id="15" idx="2"/>
          </p:cNvCxnSpPr>
          <p:nvPr/>
        </p:nvCxnSpPr>
        <p:spPr>
          <a:xfrm flipH="1">
            <a:off x="5362576" y="3537385"/>
            <a:ext cx="2074984" cy="128496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/>
          <p:cNvSpPr/>
          <p:nvPr/>
        </p:nvSpPr>
        <p:spPr>
          <a:xfrm>
            <a:off x="5849958" y="2373043"/>
            <a:ext cx="3175204" cy="116434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Google Scholar</a:t>
            </a:r>
            <a:r>
              <a:rPr lang="ja-JP" altLang="en-US" sz="1200" dirty="0">
                <a:solidFill>
                  <a:srgbClr val="C00000"/>
                </a:solidFill>
              </a:rPr>
              <a:t>が検索対象とするページの言語を選択</a:t>
            </a:r>
            <a:endParaRPr lang="en-US" altLang="ja-JP" sz="1200" dirty="0">
              <a:solidFill>
                <a:srgbClr val="C00000"/>
              </a:solidFill>
            </a:endParaRPr>
          </a:p>
          <a:p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ja-JP" altLang="en-US" sz="1200" dirty="0">
                <a:solidFill>
                  <a:srgbClr val="C00000"/>
                </a:solidFill>
              </a:rPr>
              <a:t>日本語（</a:t>
            </a:r>
            <a:r>
              <a:rPr lang="en-US" altLang="ja-JP" sz="1200" dirty="0">
                <a:solidFill>
                  <a:srgbClr val="C00000"/>
                </a:solidFill>
              </a:rPr>
              <a:t>co.jp</a:t>
            </a:r>
            <a:r>
              <a:rPr lang="ja-JP" altLang="en-US" sz="1200" dirty="0">
                <a:solidFill>
                  <a:srgbClr val="C00000"/>
                </a:solidFill>
              </a:rPr>
              <a:t>）版では、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en-US" altLang="ja-JP" sz="1200" dirty="0">
                <a:solidFill>
                  <a:srgbClr val="C00000"/>
                </a:solidFill>
              </a:rPr>
              <a:t>Google Scholar</a:t>
            </a:r>
            <a:r>
              <a:rPr lang="ja-JP" altLang="en-US" sz="1200" dirty="0">
                <a:solidFill>
                  <a:srgbClr val="C00000"/>
                </a:solidFill>
              </a:rPr>
              <a:t>の検索対象の初期設定が</a:t>
            </a:r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ja-JP" altLang="en-US" sz="1200" dirty="0">
                <a:solidFill>
                  <a:srgbClr val="C00000"/>
                </a:solidFill>
              </a:rPr>
              <a:t>日本語と英語のページのみになっている。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412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10378" b="5633"/>
          <a:stretch/>
        </p:blipFill>
        <p:spPr>
          <a:xfrm>
            <a:off x="264941" y="1669793"/>
            <a:ext cx="8640000" cy="40818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4"/>
          <a:srcRect t="10630" b="5380"/>
          <a:stretch/>
        </p:blipFill>
        <p:spPr>
          <a:xfrm>
            <a:off x="2728800" y="3026772"/>
            <a:ext cx="8640000" cy="408189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7" name="正方形/長方形 6"/>
          <p:cNvSpPr/>
          <p:nvPr/>
        </p:nvSpPr>
        <p:spPr>
          <a:xfrm>
            <a:off x="-566057" y="0"/>
            <a:ext cx="10406743" cy="90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2000" y="1281600"/>
            <a:ext cx="3553498" cy="388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dirty="0">
                <a:solidFill>
                  <a:srgbClr val="C00000"/>
                </a:solidFill>
              </a:rPr>
              <a:t>https://scholar.google.com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52000" y="0"/>
            <a:ext cx="8640000" cy="9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>
                <a:solidFill>
                  <a:schemeClr val="accent3">
                    <a:lumMod val="50000"/>
                  </a:schemeClr>
                </a:solidFill>
              </a:rPr>
              <a:t>設定</a:t>
            </a:r>
            <a:r>
              <a:rPr lang="en-US" altLang="ja-JP" sz="2400" dirty="0">
                <a:solidFill>
                  <a:schemeClr val="accent3">
                    <a:lumMod val="50000"/>
                  </a:schemeClr>
                </a:solidFill>
              </a:rPr>
              <a:t>3 : Library Links</a:t>
            </a:r>
            <a:endParaRPr lang="ja-JP" alt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03FB-E565-4A26-9303-508A391003B3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/>
          <a:srcRect t="10630" r="75427" b="5380"/>
          <a:stretch/>
        </p:blipFill>
        <p:spPr>
          <a:xfrm>
            <a:off x="385161" y="2639589"/>
            <a:ext cx="2123148" cy="40818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cxnSp>
        <p:nvCxnSpPr>
          <p:cNvPr id="10" name="直線矢印コネクタ 9"/>
          <p:cNvCxnSpPr/>
          <p:nvPr/>
        </p:nvCxnSpPr>
        <p:spPr>
          <a:xfrm>
            <a:off x="442259" y="1966259"/>
            <a:ext cx="89647" cy="76498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/>
          <p:cNvSpPr/>
          <p:nvPr/>
        </p:nvSpPr>
        <p:spPr>
          <a:xfrm>
            <a:off x="358588" y="4661647"/>
            <a:ext cx="1613647" cy="3214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>
            <a:stCxn id="13" idx="3"/>
          </p:cNvCxnSpPr>
          <p:nvPr/>
        </p:nvCxnSpPr>
        <p:spPr>
          <a:xfrm flipV="1">
            <a:off x="1972235" y="4191000"/>
            <a:ext cx="1075765" cy="6313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20" idx="2"/>
          </p:cNvCxnSpPr>
          <p:nvPr/>
        </p:nvCxnSpPr>
        <p:spPr>
          <a:xfrm flipH="1">
            <a:off x="7077076" y="3337965"/>
            <a:ext cx="664480" cy="50061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6457950" y="2373043"/>
            <a:ext cx="2567211" cy="96492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dirty="0">
                <a:solidFill>
                  <a:srgbClr val="C00000"/>
                </a:solidFill>
              </a:rPr>
              <a:t>“Hokkaido University Library</a:t>
            </a:r>
          </a:p>
          <a:p>
            <a:r>
              <a:rPr lang="en-US" altLang="ja-JP" sz="1200" dirty="0">
                <a:solidFill>
                  <a:srgbClr val="C00000"/>
                </a:solidFill>
              </a:rPr>
              <a:t> - Full-Text @ </a:t>
            </a:r>
            <a:r>
              <a:rPr lang="ja-JP" altLang="en-US" sz="1200" dirty="0">
                <a:solidFill>
                  <a:srgbClr val="C00000"/>
                </a:solidFill>
              </a:rPr>
              <a:t>北海道大学</a:t>
            </a:r>
            <a:r>
              <a:rPr lang="en-US" altLang="ja-JP" sz="1200" dirty="0">
                <a:solidFill>
                  <a:srgbClr val="C00000"/>
                </a:solidFill>
              </a:rPr>
              <a:t>”</a:t>
            </a:r>
          </a:p>
          <a:p>
            <a:r>
              <a:rPr lang="ja-JP" altLang="en-US" sz="1200" dirty="0">
                <a:solidFill>
                  <a:srgbClr val="C00000"/>
                </a:solidFill>
              </a:rPr>
              <a:t>を選択することを強く推奨します。</a:t>
            </a:r>
            <a:endParaRPr lang="en-US" altLang="ja-JP" sz="1200" dirty="0">
              <a:solidFill>
                <a:srgbClr val="C00000"/>
              </a:solidFill>
            </a:endParaRPr>
          </a:p>
          <a:p>
            <a:endParaRPr lang="en-US" altLang="ja-JP" sz="1200" dirty="0">
              <a:solidFill>
                <a:srgbClr val="C00000"/>
              </a:solidFill>
            </a:endParaRPr>
          </a:p>
          <a:p>
            <a:r>
              <a:rPr lang="ja-JP" altLang="en-US" sz="1200" dirty="0">
                <a:solidFill>
                  <a:srgbClr val="C00000"/>
                </a:solidFill>
              </a:rPr>
              <a:t>この利点はのちほど！</a:t>
            </a:r>
            <a:endParaRPr lang="en-US" altLang="ja-JP" sz="1200" dirty="0">
              <a:solidFill>
                <a:srgbClr val="C00000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4364531" y="4694944"/>
            <a:ext cx="2405103" cy="1306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altLang="ja-JP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38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2（游ゴシック）">
      <a:majorFont>
        <a:latin typeface="游ゴシック"/>
        <a:ea typeface="游ゴシック"/>
        <a:cs typeface=""/>
      </a:majorFont>
      <a:minorFont>
        <a:latin typeface="游ゴシック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1638</Words>
  <Application>Microsoft Office PowerPoint</Application>
  <PresentationFormat>画面に合わせる (4:3)</PresentationFormat>
  <Paragraphs>276</Paragraphs>
  <Slides>30</Slides>
  <Notes>30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4" baseType="lpstr">
      <vt:lpstr>游ゴシック</vt:lpstr>
      <vt:lpstr>Arial</vt:lpstr>
      <vt:lpstr>Calibri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2021-04-22T05:02:36Z</dcterms:created>
  <dcterms:modified xsi:type="dcterms:W3CDTF">2021-04-22T05:02:41Z</dcterms:modified>
</cp:coreProperties>
</file>