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84" r:id="rId2"/>
    <p:sldId id="303" r:id="rId3"/>
    <p:sldId id="304" r:id="rId4"/>
    <p:sldId id="305" r:id="rId5"/>
    <p:sldId id="306" r:id="rId6"/>
    <p:sldId id="310" r:id="rId7"/>
    <p:sldId id="311" r:id="rId8"/>
    <p:sldId id="312" r:id="rId9"/>
    <p:sldId id="309" r:id="rId10"/>
    <p:sldId id="287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0"/>
            <a:ext cx="2918831" cy="49331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5"/>
            <a:ext cx="2918831" cy="49331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0F448CEC-1943-4060-BE78-038A1FBAD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1121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5"/>
            <a:ext cx="5389563" cy="3884612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015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2C1E3683-5106-4CA6-BE8E-C173AB91E2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5234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25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26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92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20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56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82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33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86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8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32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5EF61520-669D-42A3-8421-BF2DBA2B7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41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3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5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EFF1-C9F4-411C-B826-8C1DFD0FCB40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5892801"/>
            <a:ext cx="2446991" cy="828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1520-669D-42A3-8421-BF2DBA2B7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743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999" y="0"/>
            <a:ext cx="8787225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On-demand Guidance </a:t>
            </a:r>
          </a:p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on Northern Campus Library’s Services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2000" y="1269579"/>
            <a:ext cx="8640000" cy="4318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How to use Northern Campus Library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and the other libraries of Hokkaido University</a:t>
            </a:r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US" altLang="ja-JP" sz="2400" dirty="0">
                <a:solidFill>
                  <a:schemeClr val="accent3">
                    <a:lumMod val="50000"/>
                  </a:schemeClr>
                </a:solidFill>
              </a:rPr>
              <a:t>Hokkaido University Northern Campus Library</a:t>
            </a:r>
          </a:p>
          <a:p>
            <a:pPr algn="r"/>
            <a:r>
              <a:rPr lang="en-US" altLang="ja-JP" sz="2400" dirty="0">
                <a:solidFill>
                  <a:schemeClr val="accent3">
                    <a:lumMod val="50000"/>
                  </a:schemeClr>
                </a:solidFill>
              </a:rPr>
              <a:t>April 2018</a:t>
            </a:r>
            <a:endParaRPr kumimoji="1" lang="en-US" altLang="ja-JP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5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solidFill>
                  <a:schemeClr val="bg1">
                    <a:lumMod val="95000"/>
                  </a:schemeClr>
                </a:solidFill>
              </a:rPr>
              <a:t>TRY</a:t>
            </a:r>
          </a:p>
          <a:p>
            <a:pPr algn="ctr"/>
            <a:r>
              <a:rPr lang="en-US" altLang="ja-JP" sz="4800" dirty="0">
                <a:solidFill>
                  <a:schemeClr val="bg1">
                    <a:lumMod val="95000"/>
                  </a:schemeClr>
                </a:solidFill>
              </a:rPr>
              <a:t>LATER</a:t>
            </a:r>
          </a:p>
          <a:p>
            <a:pPr algn="ctr"/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AND</a:t>
            </a:r>
          </a:p>
          <a:p>
            <a:pPr algn="ctr"/>
            <a:r>
              <a:rPr lang="en-US" altLang="ja-JP" sz="4800" dirty="0">
                <a:solidFill>
                  <a:schemeClr val="bg1">
                    <a:lumMod val="95000"/>
                  </a:schemeClr>
                </a:solidFill>
              </a:rPr>
              <a:t>ASK</a:t>
            </a:r>
          </a:p>
          <a:p>
            <a:pPr algn="ctr"/>
            <a:r>
              <a:rPr lang="en-US" altLang="ja-JP" sz="4800" dirty="0">
                <a:solidFill>
                  <a:schemeClr val="bg1">
                    <a:lumMod val="95000"/>
                  </a:schemeClr>
                </a:solidFill>
              </a:rPr>
              <a:t>ME</a:t>
            </a:r>
          </a:p>
          <a:p>
            <a:pPr algn="ctr"/>
            <a:r>
              <a:rPr lang="en-US" altLang="ja-JP" sz="4800" dirty="0">
                <a:solidFill>
                  <a:schemeClr val="bg1">
                    <a:lumMod val="95000"/>
                  </a:schemeClr>
                </a:solidFill>
              </a:rPr>
              <a:t>ANYTIME:</a:t>
            </a:r>
          </a:p>
          <a:p>
            <a:pPr algn="ctr"/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kitacam@lib.hokudai.ac.jp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87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taff\Desktop\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670400"/>
            <a:ext cx="3527912" cy="65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999" y="1281600"/>
            <a:ext cx="7595351" cy="38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C00000"/>
                </a:solidFill>
              </a:rPr>
              <a:t>Northern Campus Library is here!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Northern Campus Library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1999" y="1670400"/>
            <a:ext cx="7595351" cy="449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open from 9 a.m. to 5 p.m. on weekdays</a:t>
            </a: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* rarely closed until 1 p.m.</a:t>
            </a:r>
          </a:p>
          <a:p>
            <a:endParaRPr lang="en-US" altLang="ja-JP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Even if being closed,</a:t>
            </a: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if your laboratory is located in</a:t>
            </a: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Northern Campus </a:t>
            </a:r>
            <a:r>
              <a:rPr lang="en-US" altLang="ja-JP" dirty="0" err="1">
                <a:solidFill>
                  <a:schemeClr val="accent3">
                    <a:lumMod val="50000"/>
                  </a:schemeClr>
                </a:solidFill>
              </a:rPr>
              <a:t>Sousei</a:t>
            </a: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 Building or</a:t>
            </a: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Northern Campus Building No.5 (this building)</a:t>
            </a:r>
            <a:b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and you have a student / staff card,</a:t>
            </a: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you can use it and enter the library.</a:t>
            </a:r>
          </a:p>
          <a:p>
            <a:endParaRPr lang="en-US" altLang="ja-JP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staff\Desktop\IMG_8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7" y="4293096"/>
            <a:ext cx="3167873" cy="237620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フリーフォーム 18"/>
          <p:cNvSpPr/>
          <p:nvPr/>
        </p:nvSpPr>
        <p:spPr>
          <a:xfrm>
            <a:off x="5576685" y="1879114"/>
            <a:ext cx="363105" cy="330686"/>
          </a:xfrm>
          <a:custGeom>
            <a:avLst/>
            <a:gdLst>
              <a:gd name="connsiteX0" fmla="*/ 0 w 363105"/>
              <a:gd name="connsiteY0" fmla="*/ 0 h 330686"/>
              <a:gd name="connsiteX1" fmla="*/ 142126 w 363105"/>
              <a:gd name="connsiteY1" fmla="*/ 0 h 330686"/>
              <a:gd name="connsiteX2" fmla="*/ 142126 w 363105"/>
              <a:gd name="connsiteY2" fmla="*/ 216386 h 330686"/>
              <a:gd name="connsiteX3" fmla="*/ 363105 w 363105"/>
              <a:gd name="connsiteY3" fmla="*/ 216386 h 330686"/>
              <a:gd name="connsiteX4" fmla="*/ 363105 w 363105"/>
              <a:gd name="connsiteY4" fmla="*/ 330686 h 330686"/>
              <a:gd name="connsiteX5" fmla="*/ 142126 w 363105"/>
              <a:gd name="connsiteY5" fmla="*/ 330686 h 330686"/>
              <a:gd name="connsiteX6" fmla="*/ 0 w 363105"/>
              <a:gd name="connsiteY6" fmla="*/ 330686 h 330686"/>
              <a:gd name="connsiteX7" fmla="*/ 0 w 363105"/>
              <a:gd name="connsiteY7" fmla="*/ 216386 h 3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105" h="330686">
                <a:moveTo>
                  <a:pt x="0" y="0"/>
                </a:moveTo>
                <a:lnTo>
                  <a:pt x="142126" y="0"/>
                </a:lnTo>
                <a:lnTo>
                  <a:pt x="142126" y="216386"/>
                </a:lnTo>
                <a:lnTo>
                  <a:pt x="363105" y="216386"/>
                </a:lnTo>
                <a:lnTo>
                  <a:pt x="363105" y="330686"/>
                </a:lnTo>
                <a:lnTo>
                  <a:pt x="142126" y="330686"/>
                </a:lnTo>
                <a:lnTo>
                  <a:pt x="0" y="330686"/>
                </a:lnTo>
                <a:lnTo>
                  <a:pt x="0" y="216386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3992508" y="2209800"/>
            <a:ext cx="1515596" cy="880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2987870" y="4828627"/>
            <a:ext cx="432000" cy="43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カギ線コネクタ 4"/>
          <p:cNvCxnSpPr/>
          <p:nvPr/>
        </p:nvCxnSpPr>
        <p:spPr>
          <a:xfrm>
            <a:off x="3923928" y="1475696"/>
            <a:ext cx="1872208" cy="266383"/>
          </a:xfrm>
          <a:prstGeom prst="bentConnector3">
            <a:avLst>
              <a:gd name="adj1" fmla="val 99974"/>
            </a:avLst>
          </a:prstGeom>
          <a:ln w="63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51996" y="3091218"/>
            <a:ext cx="5043511" cy="525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3491880" y="4725144"/>
            <a:ext cx="360040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9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taff\Desktop\IMG_8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00" y="3573016"/>
            <a:ext cx="4128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999" y="1281600"/>
            <a:ext cx="7595351" cy="38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Reading Room (on your left through the door)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Northern Campus Library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572000" y="1670399"/>
            <a:ext cx="3600400" cy="15473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From left</a:t>
            </a:r>
          </a:p>
          <a:p>
            <a:pPr marL="285750" indent="-2857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A computer linked to the Internet + a printer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* need your own ID and password</a:t>
            </a:r>
          </a:p>
          <a:p>
            <a:pPr marL="285750" indent="-2857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A computer linked to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Hokkaido University Library Catalog only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* available freely</a:t>
            </a:r>
          </a:p>
          <a:p>
            <a:pPr marL="285750" indent="-2857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A photocopy machine</a:t>
            </a:r>
          </a:p>
          <a:p>
            <a:pPr marL="285750" indent="-2857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* need a RICOH card</a:t>
            </a:r>
          </a:p>
          <a:p>
            <a:endParaRPr lang="en-US" altLang="ja-JP" sz="12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staff\Desktop\IMG_8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9" y="1669793"/>
            <a:ext cx="4128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907704" y="4882718"/>
            <a:ext cx="2472295" cy="1511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Current Journals</a:t>
            </a:r>
          </a:p>
          <a:p>
            <a:pPr marL="285750" indent="-2857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5 Japanese newspapers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- Hokkaido Shimbun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- Asahi Shimbun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- Nihon Keizai Shimbun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- </a:t>
            </a:r>
            <a:r>
              <a:rPr lang="en-US" altLang="ja-JP" sz="1200" dirty="0" err="1">
                <a:solidFill>
                  <a:srgbClr val="C00000"/>
                </a:solidFill>
              </a:rPr>
              <a:t>Nikkan</a:t>
            </a:r>
            <a:r>
              <a:rPr lang="en-US" altLang="ja-JP" sz="1200" dirty="0">
                <a:solidFill>
                  <a:srgbClr val="C00000"/>
                </a:solidFill>
              </a:rPr>
              <a:t> Kogyo Shimbun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- Japan Agriculture Times</a:t>
            </a:r>
          </a:p>
          <a:p>
            <a:pPr marL="285750" indent="-2857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20 seats and some sofas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07704" y="6515716"/>
            <a:ext cx="2472295" cy="26962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</a:rPr>
              <a:t>This library does </a:t>
            </a:r>
            <a:r>
              <a:rPr lang="en-US" altLang="ja-JP" sz="1200" u="sng" dirty="0">
                <a:solidFill>
                  <a:schemeClr val="accent5">
                    <a:lumMod val="50000"/>
                  </a:schemeClr>
                </a:solidFill>
              </a:rPr>
              <a:t>not</a:t>
            </a:r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</a:rPr>
              <a:t> have Wi-Fi.</a:t>
            </a:r>
          </a:p>
        </p:txBody>
      </p:sp>
      <p:sp>
        <p:nvSpPr>
          <p:cNvPr id="21" name="フリーフォーム 20"/>
          <p:cNvSpPr/>
          <p:nvPr/>
        </p:nvSpPr>
        <p:spPr>
          <a:xfrm>
            <a:off x="2555776" y="3036815"/>
            <a:ext cx="1778099" cy="801760"/>
          </a:xfrm>
          <a:custGeom>
            <a:avLst/>
            <a:gdLst>
              <a:gd name="connsiteX0" fmla="*/ 936105 w 1778099"/>
              <a:gd name="connsiteY0" fmla="*/ 0 h 801760"/>
              <a:gd name="connsiteX1" fmla="*/ 1778099 w 1778099"/>
              <a:gd name="connsiteY1" fmla="*/ 0 h 801760"/>
              <a:gd name="connsiteX2" fmla="*/ 1778099 w 1778099"/>
              <a:gd name="connsiteY2" fmla="*/ 801760 h 801760"/>
              <a:gd name="connsiteX3" fmla="*/ 936105 w 1778099"/>
              <a:gd name="connsiteY3" fmla="*/ 801760 h 801760"/>
              <a:gd name="connsiteX4" fmla="*/ 936105 w 1778099"/>
              <a:gd name="connsiteY4" fmla="*/ 392184 h 801760"/>
              <a:gd name="connsiteX5" fmla="*/ 636329 w 1778099"/>
              <a:gd name="connsiteY5" fmla="*/ 392184 h 801760"/>
              <a:gd name="connsiteX6" fmla="*/ 636329 w 1778099"/>
              <a:gd name="connsiteY6" fmla="*/ 392185 h 801760"/>
              <a:gd name="connsiteX7" fmla="*/ 0 w 1778099"/>
              <a:gd name="connsiteY7" fmla="*/ 392185 h 801760"/>
              <a:gd name="connsiteX8" fmla="*/ 0 w 1778099"/>
              <a:gd name="connsiteY8" fmla="*/ 66677 h 801760"/>
              <a:gd name="connsiteX9" fmla="*/ 636329 w 1778099"/>
              <a:gd name="connsiteY9" fmla="*/ 66677 h 801760"/>
              <a:gd name="connsiteX10" fmla="*/ 636329 w 1778099"/>
              <a:gd name="connsiteY10" fmla="*/ 124655 h 801760"/>
              <a:gd name="connsiteX11" fmla="*/ 936105 w 1778099"/>
              <a:gd name="connsiteY11" fmla="*/ 124655 h 80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8099" h="801760">
                <a:moveTo>
                  <a:pt x="936105" y="0"/>
                </a:moveTo>
                <a:lnTo>
                  <a:pt x="1778099" y="0"/>
                </a:lnTo>
                <a:lnTo>
                  <a:pt x="1778099" y="801760"/>
                </a:lnTo>
                <a:lnTo>
                  <a:pt x="936105" y="801760"/>
                </a:lnTo>
                <a:lnTo>
                  <a:pt x="936105" y="392184"/>
                </a:lnTo>
                <a:lnTo>
                  <a:pt x="636329" y="392184"/>
                </a:lnTo>
                <a:lnTo>
                  <a:pt x="636329" y="392185"/>
                </a:lnTo>
                <a:lnTo>
                  <a:pt x="0" y="392185"/>
                </a:lnTo>
                <a:lnTo>
                  <a:pt x="0" y="66677"/>
                </a:lnTo>
                <a:lnTo>
                  <a:pt x="636329" y="66677"/>
                </a:lnTo>
                <a:lnTo>
                  <a:pt x="636329" y="124655"/>
                </a:lnTo>
                <a:lnTo>
                  <a:pt x="936105" y="124655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 flipH="1">
            <a:off x="3923928" y="2444096"/>
            <a:ext cx="648072" cy="360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4" idx="3"/>
          </p:cNvCxnSpPr>
          <p:nvPr/>
        </p:nvCxnSpPr>
        <p:spPr>
          <a:xfrm flipV="1">
            <a:off x="4379998" y="5301207"/>
            <a:ext cx="648000" cy="360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staff\Desktop\IMG_8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670400"/>
            <a:ext cx="6624256" cy="49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線矢印コネクタ 27"/>
          <p:cNvCxnSpPr>
            <a:stCxn id="15" idx="3"/>
          </p:cNvCxnSpPr>
          <p:nvPr/>
        </p:nvCxnSpPr>
        <p:spPr>
          <a:xfrm flipV="1">
            <a:off x="2411640" y="4088568"/>
            <a:ext cx="4775676" cy="13036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999" y="1281600"/>
            <a:ext cx="7595351" cy="38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Library (on your right through the door), which has 21,000 materials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Northern Campus Library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331640" y="5266178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</a:rPr>
              <a:t>Dictionaries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747623" y="4019730"/>
            <a:ext cx="1656064" cy="6266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Books</a:t>
            </a: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in order of “Call No.”</a:t>
            </a: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000</a:t>
            </a:r>
            <a:r>
              <a:rPr lang="ja-JP" altLang="en-US" sz="1200" dirty="0">
                <a:solidFill>
                  <a:srgbClr val="C00000"/>
                </a:solidFill>
              </a:rPr>
              <a:t>→</a:t>
            </a:r>
            <a:r>
              <a:rPr lang="en-US" altLang="ja-JP" sz="1200" dirty="0">
                <a:solidFill>
                  <a:srgbClr val="C00000"/>
                </a:solidFill>
              </a:rPr>
              <a:t>999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955682" y="3601702"/>
            <a:ext cx="900000" cy="6266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Japanese</a:t>
            </a: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journals</a:t>
            </a: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A</a:t>
            </a:r>
            <a:r>
              <a:rPr lang="ja-JP" altLang="en-US" sz="1200" dirty="0">
                <a:solidFill>
                  <a:srgbClr val="C00000"/>
                </a:solidFill>
              </a:rPr>
              <a:t>→</a:t>
            </a:r>
            <a:r>
              <a:rPr lang="en-US" altLang="ja-JP" sz="12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024217" y="4189802"/>
            <a:ext cx="900000" cy="6266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dirty="0" err="1">
                <a:solidFill>
                  <a:srgbClr val="C00000"/>
                </a:solidFill>
              </a:rPr>
              <a:t>Foregin</a:t>
            </a:r>
            <a:endParaRPr lang="en-US" altLang="ja-JP" sz="1200" dirty="0">
              <a:solidFill>
                <a:srgbClr val="C00000"/>
              </a:solidFill>
            </a:endParaRP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journals</a:t>
            </a: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A</a:t>
            </a:r>
            <a:r>
              <a:rPr lang="ja-JP" altLang="en-US" sz="1200" dirty="0">
                <a:solidFill>
                  <a:srgbClr val="C00000"/>
                </a:solidFill>
              </a:rPr>
              <a:t>→</a:t>
            </a:r>
            <a:r>
              <a:rPr lang="en-US" altLang="ja-JP" sz="12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301136" y="2899664"/>
            <a:ext cx="900000" cy="6266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Russian</a:t>
            </a: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journals</a:t>
            </a:r>
          </a:p>
          <a:p>
            <a:pPr algn="ctr"/>
            <a:r>
              <a:rPr lang="az-Cyrl-AZ" altLang="ja-JP" sz="1200" dirty="0">
                <a:solidFill>
                  <a:srgbClr val="C00000"/>
                </a:solidFill>
              </a:rPr>
              <a:t>А→Я</a:t>
            </a:r>
            <a:endParaRPr lang="en-US" altLang="ja-JP" sz="1200" dirty="0">
              <a:solidFill>
                <a:srgbClr val="C0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524328" y="5892801"/>
            <a:ext cx="144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</a:rPr>
              <a:t>Reference books</a:t>
            </a:r>
          </a:p>
        </p:txBody>
      </p:sp>
      <p:cxnSp>
        <p:nvCxnSpPr>
          <p:cNvPr id="29" name="直線矢印コネクタ 28"/>
          <p:cNvCxnSpPr>
            <a:stCxn id="25" idx="0"/>
          </p:cNvCxnSpPr>
          <p:nvPr/>
        </p:nvCxnSpPr>
        <p:spPr>
          <a:xfrm flipH="1" flipV="1">
            <a:off x="7024218" y="3994366"/>
            <a:ext cx="449999" cy="1954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6" idx="2"/>
          </p:cNvCxnSpPr>
          <p:nvPr/>
        </p:nvCxnSpPr>
        <p:spPr>
          <a:xfrm flipH="1">
            <a:off x="7380192" y="3526287"/>
            <a:ext cx="370944" cy="1508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51999" y="6298004"/>
            <a:ext cx="4103977" cy="42347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</a:rPr>
              <a:t>These materials, current journals, and newspapers are available </a:t>
            </a:r>
            <a:r>
              <a:rPr lang="en-US" altLang="ja-JP" sz="1200" u="sng" dirty="0">
                <a:solidFill>
                  <a:schemeClr val="accent5">
                    <a:lumMod val="50000"/>
                  </a:schemeClr>
                </a:solidFill>
              </a:rPr>
              <a:t>only</a:t>
            </a:r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</a:rPr>
              <a:t> in the library or for temporary take-out.</a:t>
            </a:r>
          </a:p>
        </p:txBody>
      </p:sp>
      <p:cxnSp>
        <p:nvCxnSpPr>
          <p:cNvPr id="20" name="直線矢印コネクタ 19"/>
          <p:cNvCxnSpPr>
            <a:stCxn id="19" idx="0"/>
            <a:endCxn id="15" idx="2"/>
          </p:cNvCxnSpPr>
          <p:nvPr/>
        </p:nvCxnSpPr>
        <p:spPr>
          <a:xfrm flipH="1" flipV="1">
            <a:off x="1871640" y="5518178"/>
            <a:ext cx="432348" cy="77982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3"/>
          </p:cNvCxnSpPr>
          <p:nvPr/>
        </p:nvCxnSpPr>
        <p:spPr>
          <a:xfrm flipV="1">
            <a:off x="4355976" y="6018802"/>
            <a:ext cx="3096025" cy="49093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t="10598"/>
          <a:stretch/>
        </p:blipFill>
        <p:spPr>
          <a:xfrm>
            <a:off x="252000" y="1669793"/>
            <a:ext cx="5400000" cy="256472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t="10656"/>
          <a:stretch/>
        </p:blipFill>
        <p:spPr>
          <a:xfrm>
            <a:off x="3492000" y="4068576"/>
            <a:ext cx="5400000" cy="256307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正方形/長方形 21"/>
          <p:cNvSpPr/>
          <p:nvPr/>
        </p:nvSpPr>
        <p:spPr>
          <a:xfrm>
            <a:off x="4571641" y="5987783"/>
            <a:ext cx="1023934" cy="320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999" y="1281600"/>
            <a:ext cx="7595351" cy="38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C00000"/>
                </a:solidFill>
              </a:rPr>
              <a:t>https://www.lib.hokudai.ac.jp/en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Northern Campus Library’s materials</a:t>
            </a:r>
          </a:p>
        </p:txBody>
      </p:sp>
      <p:cxnSp>
        <p:nvCxnSpPr>
          <p:cNvPr id="28" name="直線矢印コネクタ 27"/>
          <p:cNvCxnSpPr>
            <a:stCxn id="21" idx="2"/>
          </p:cNvCxnSpPr>
          <p:nvPr/>
        </p:nvCxnSpPr>
        <p:spPr>
          <a:xfrm>
            <a:off x="2627203" y="3980622"/>
            <a:ext cx="1944438" cy="1935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375099" y="3816424"/>
            <a:ext cx="504208" cy="1641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2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10611"/>
          <a:stretch/>
        </p:blipFill>
        <p:spPr>
          <a:xfrm>
            <a:off x="252000" y="1670400"/>
            <a:ext cx="8368090" cy="397384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999" y="1281600"/>
            <a:ext cx="7595351" cy="38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C00000"/>
                </a:solidFill>
              </a:rPr>
              <a:t>Detailed information of the selected material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Northern Campus Library’s materials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67288" y="4425741"/>
            <a:ext cx="288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Books are arranged in order “Call No.”</a:t>
            </a:r>
          </a:p>
        </p:txBody>
      </p:sp>
      <p:pic>
        <p:nvPicPr>
          <p:cNvPr id="16" name="Picture 4" descr="C:\Users\staff\Desktop\IMG_8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1" y="1281600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staff\Desktop\IMG_8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1477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矢印コネクタ 29"/>
          <p:cNvCxnSpPr>
            <a:stCxn id="22" idx="2"/>
          </p:cNvCxnSpPr>
          <p:nvPr/>
        </p:nvCxnSpPr>
        <p:spPr>
          <a:xfrm flipH="1">
            <a:off x="7171529" y="2297926"/>
            <a:ext cx="1347786" cy="39261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5180201" y="5700176"/>
            <a:ext cx="2520000" cy="2503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“Call No.” is also displayed here.</a:t>
            </a:r>
          </a:p>
        </p:txBody>
      </p:sp>
      <p:cxnSp>
        <p:nvCxnSpPr>
          <p:cNvPr id="28" name="直線矢印コネクタ 27"/>
          <p:cNvCxnSpPr>
            <a:stCxn id="20" idx="0"/>
          </p:cNvCxnSpPr>
          <p:nvPr/>
        </p:nvCxnSpPr>
        <p:spPr>
          <a:xfrm flipV="1">
            <a:off x="2614809" y="2170706"/>
            <a:ext cx="5495521" cy="29179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279684" y="5088633"/>
            <a:ext cx="670250" cy="3898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8196780" y="1773141"/>
            <a:ext cx="645070" cy="5247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184250" y="6074797"/>
            <a:ext cx="3315693" cy="4850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l="35825" t="86256" r="49213" b="5535"/>
          <a:stretch/>
        </p:blipFill>
        <p:spPr>
          <a:xfrm>
            <a:off x="735415" y="5790188"/>
            <a:ext cx="1368152" cy="39877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32" name="正方形/長方形 31"/>
          <p:cNvSpPr/>
          <p:nvPr/>
        </p:nvSpPr>
        <p:spPr>
          <a:xfrm>
            <a:off x="1689612" y="6274905"/>
            <a:ext cx="2666364" cy="4465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</a:rPr>
              <a:t>This indicates that the material has already borrowed by someone. </a:t>
            </a:r>
          </a:p>
        </p:txBody>
      </p:sp>
      <p:cxnSp>
        <p:nvCxnSpPr>
          <p:cNvPr id="33" name="直線矢印コネクタ 32"/>
          <p:cNvCxnSpPr>
            <a:stCxn id="36" idx="1"/>
          </p:cNvCxnSpPr>
          <p:nvPr/>
        </p:nvCxnSpPr>
        <p:spPr>
          <a:xfrm flipH="1">
            <a:off x="2195736" y="5279289"/>
            <a:ext cx="1333858" cy="51089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3529594" y="5084381"/>
            <a:ext cx="414253" cy="3898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35415" y="5080369"/>
            <a:ext cx="1184990" cy="3898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0" grpId="0" animBg="1"/>
      <p:bldP spid="22" grpId="0" animBg="1"/>
      <p:bldP spid="31" grpId="0" animBg="1"/>
      <p:bldP spid="32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999" y="1281600"/>
            <a:ext cx="7595351" cy="38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Borrow and return materials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Northern Campus Library’s materials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94252" y="2988111"/>
            <a:ext cx="1440000" cy="25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chemeClr val="bg1">
                    <a:lumMod val="95000"/>
                  </a:schemeClr>
                </a:solidFill>
              </a:rPr>
              <a:t>Borrow materials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94252" y="3294503"/>
            <a:ext cx="3113652" cy="25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1. Pull “Loan card” from the book pocket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54068" y="1669793"/>
            <a:ext cx="8637932" cy="1203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Hokkaido University members can borrow up to 3 materials for 3 weeks.</a:t>
            </a:r>
          </a:p>
          <a:p>
            <a:endParaRPr lang="en-US" altLang="ja-JP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When staff is present, please bring materials to her/him.</a:t>
            </a:r>
          </a:p>
          <a:p>
            <a:pPr marL="285750" indent="-285750">
              <a:buFontTx/>
              <a:buChar char="-"/>
            </a:pP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When staff is </a:t>
            </a:r>
            <a:r>
              <a:rPr lang="en-US" altLang="ja-JP" dirty="0">
                <a:solidFill>
                  <a:srgbClr val="C00000"/>
                </a:solidFill>
              </a:rPr>
              <a:t>absent</a:t>
            </a: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, please do as follows:</a:t>
            </a:r>
          </a:p>
        </p:txBody>
      </p:sp>
      <p:pic>
        <p:nvPicPr>
          <p:cNvPr id="20" name="Picture 3" descr="C:\Users\staff\Desktop\IMG_7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3" y="3634159"/>
            <a:ext cx="2160000" cy="162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aff\Desktop\IMG_7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83" y="4899159"/>
            <a:ext cx="2160000" cy="162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taff\Desktop\IMG_8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99159"/>
            <a:ext cx="2160000" cy="162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矢印コネクタ 28"/>
          <p:cNvCxnSpPr/>
          <p:nvPr/>
        </p:nvCxnSpPr>
        <p:spPr>
          <a:xfrm>
            <a:off x="2142185" y="4342270"/>
            <a:ext cx="1213462" cy="13019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5649035" y="4256367"/>
            <a:ext cx="1440000" cy="25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chemeClr val="bg1">
                    <a:lumMod val="95000"/>
                  </a:schemeClr>
                </a:solidFill>
              </a:rPr>
              <a:t>Return materials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645611" y="3921858"/>
            <a:ext cx="1735344" cy="80685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2. Fill in the card with</a:t>
            </a:r>
          </a:p>
          <a:p>
            <a:pPr marL="171450" indent="-1714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your department</a:t>
            </a:r>
          </a:p>
          <a:p>
            <a:pPr marL="171450" indent="-1714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your name</a:t>
            </a:r>
          </a:p>
          <a:p>
            <a:pPr marL="171450" indent="-171450">
              <a:buFontTx/>
              <a:buChar char="-"/>
            </a:pPr>
            <a:r>
              <a:rPr lang="en-US" altLang="ja-JP" sz="1200" dirty="0">
                <a:solidFill>
                  <a:srgbClr val="C00000"/>
                </a:solidFill>
              </a:rPr>
              <a:t>the borrowing date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594252" y="6466592"/>
            <a:ext cx="3384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3. Put it into “Loan Card Box” on the counter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5649035" y="4562759"/>
            <a:ext cx="324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Put them into the blue tray on the counter</a:t>
            </a:r>
          </a:p>
        </p:txBody>
      </p:sp>
    </p:spTree>
    <p:extLst>
      <p:ext uri="{BB962C8B-B14F-4D97-AF65-F5344CB8AC3E}">
        <p14:creationId xmlns:p14="http://schemas.microsoft.com/office/powerpoint/2010/main" val="15095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999" y="1281600"/>
            <a:ext cx="7595351" cy="38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Extend the loan period of the materials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Northern Campus Library’s materials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10620"/>
          <a:stretch/>
        </p:blipFill>
        <p:spPr>
          <a:xfrm>
            <a:off x="252000" y="1669793"/>
            <a:ext cx="8640000" cy="410248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2936507" y="2326115"/>
            <a:ext cx="1461628" cy="5845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642812" y="5704588"/>
            <a:ext cx="5400600" cy="235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You can extend the loan period on Hokkaido University Library’s website.</a:t>
            </a:r>
          </a:p>
        </p:txBody>
      </p:sp>
      <p:cxnSp>
        <p:nvCxnSpPr>
          <p:cNvPr id="27" name="直線矢印コネクタ 26"/>
          <p:cNvCxnSpPr>
            <a:stCxn id="26" idx="0"/>
          </p:cNvCxnSpPr>
          <p:nvPr/>
        </p:nvCxnSpPr>
        <p:spPr>
          <a:xfrm flipH="1" flipV="1">
            <a:off x="4128832" y="2745222"/>
            <a:ext cx="2214280" cy="29593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1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taff\Desktop\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72" y="1285819"/>
            <a:ext cx="2952328" cy="54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5892801"/>
            <a:ext cx="2446991" cy="828676"/>
          </a:xfrm>
        </p:spPr>
        <p:txBody>
          <a:bodyPr/>
          <a:lstStyle/>
          <a:p>
            <a:fld id="{B38103FB-E565-4A26-9303-508A391003B3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566057" y="0"/>
            <a:ext cx="10406743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2000" y="0"/>
            <a:ext cx="864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Use the other libraries of Hokkaido University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1999" y="1281600"/>
            <a:ext cx="5904177" cy="488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You can use the other libraries of Hokkaido University by bringing your own student / staff / library card.</a:t>
            </a:r>
          </a:p>
          <a:p>
            <a:endParaRPr lang="en-US" altLang="ja-JP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The loan limit is separately set by each library. </a:t>
            </a:r>
            <a:b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So you can borrow</a:t>
            </a:r>
            <a:b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3 books from Northern Campus Library and</a:t>
            </a:r>
            <a:b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8 books from North Library at the same time.</a:t>
            </a:r>
          </a:p>
          <a:p>
            <a:endParaRPr lang="en-US" altLang="ja-JP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You can </a:t>
            </a:r>
            <a:r>
              <a:rPr lang="en-US" altLang="ja-JP" u="sng" dirty="0">
                <a:solidFill>
                  <a:schemeClr val="accent3">
                    <a:lumMod val="50000"/>
                  </a:schemeClr>
                </a:solidFill>
              </a:rPr>
              <a:t>not</a:t>
            </a: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 return the materials borrowed from Northern Campus Library to the other libraries.</a:t>
            </a:r>
          </a:p>
          <a:p>
            <a:endParaRPr lang="en-US" altLang="ja-JP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If you need the material in </a:t>
            </a:r>
            <a:r>
              <a:rPr lang="en-US" altLang="ja-JP" dirty="0">
                <a:solidFill>
                  <a:srgbClr val="C00000"/>
                </a:solidFill>
              </a:rPr>
              <a:t>Hakodate Campus</a:t>
            </a: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b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which has the fisheries science library, </a:t>
            </a:r>
            <a:b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you can order the book loan service </a:t>
            </a:r>
            <a:r>
              <a:rPr lang="en-US" altLang="ja-JP" dirty="0">
                <a:solidFill>
                  <a:srgbClr val="C00000"/>
                </a:solidFill>
              </a:rPr>
              <a:t>for free</a:t>
            </a: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In that case, please let staff know.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380312" y="1281600"/>
            <a:ext cx="1512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rgbClr val="C00000"/>
                </a:solidFill>
              </a:rPr>
              <a:t>Sapporo Campus</a:t>
            </a:r>
          </a:p>
        </p:txBody>
      </p:sp>
    </p:spTree>
    <p:extLst>
      <p:ext uri="{BB962C8B-B14F-4D97-AF65-F5344CB8AC3E}">
        <p14:creationId xmlns:p14="http://schemas.microsoft.com/office/powerpoint/2010/main" val="334352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（游ゴシック）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432</Words>
  <Application>Microsoft Office PowerPoint</Application>
  <PresentationFormat>画面に合わせる (4:3)</PresentationFormat>
  <Paragraphs>105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北キャンパス図書室の使い方</dc:title>
  <dc:creator>staff</dc:creator>
  <cp:lastModifiedBy>千葉浩之</cp:lastModifiedBy>
  <cp:revision>165</cp:revision>
  <cp:lastPrinted>2018-04-19T23:08:26Z</cp:lastPrinted>
  <dcterms:created xsi:type="dcterms:W3CDTF">2018-03-19T05:19:53Z</dcterms:created>
  <dcterms:modified xsi:type="dcterms:W3CDTF">2020-05-08T02:28:53Z</dcterms:modified>
</cp:coreProperties>
</file>