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338" r:id="rId3"/>
    <p:sldId id="339" r:id="rId4"/>
    <p:sldId id="309" r:id="rId5"/>
    <p:sldId id="295" r:id="rId6"/>
    <p:sldId id="313" r:id="rId7"/>
    <p:sldId id="315" r:id="rId8"/>
    <p:sldId id="318" r:id="rId9"/>
    <p:sldId id="319" r:id="rId10"/>
    <p:sldId id="320" r:id="rId11"/>
    <p:sldId id="321" r:id="rId12"/>
    <p:sldId id="322" r:id="rId13"/>
    <p:sldId id="323" r:id="rId14"/>
    <p:sldId id="324" r:id="rId15"/>
    <p:sldId id="325" r:id="rId16"/>
    <p:sldId id="326" r:id="rId17"/>
    <p:sldId id="327" r:id="rId18"/>
    <p:sldId id="316" r:id="rId19"/>
    <p:sldId id="305" r:id="rId20"/>
    <p:sldId id="340" r:id="rId21"/>
    <p:sldId id="304" r:id="rId22"/>
    <p:sldId id="328" r:id="rId23"/>
    <p:sldId id="329" r:id="rId24"/>
    <p:sldId id="332" r:id="rId25"/>
    <p:sldId id="333" r:id="rId26"/>
    <p:sldId id="334" r:id="rId27"/>
    <p:sldId id="330" r:id="rId28"/>
    <p:sldId id="336" r:id="rId29"/>
    <p:sldId id="331" r:id="rId30"/>
    <p:sldId id="293" r:id="rId31"/>
  </p:sldIdLst>
  <p:sldSz cx="9144000" cy="6858000" type="screen4x3"/>
  <p:notesSz cx="7099300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FFFFFF"/>
    <a:srgbClr val="008000"/>
    <a:srgbClr val="0000FF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スタイル (淡色)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淡色スタイル 2 - アクセント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06" autoAdjust="0"/>
    <p:restoredTop sz="93983" autoAdjust="0"/>
  </p:normalViewPr>
  <p:slideViewPr>
    <p:cSldViewPr snapToGrid="0" showGuides="1">
      <p:cViewPr varScale="1">
        <p:scale>
          <a:sx n="103" d="100"/>
          <a:sy n="103" d="100"/>
        </p:scale>
        <p:origin x="1728" y="60"/>
      </p:cViewPr>
      <p:guideLst>
        <p:guide orient="horz" pos="2183"/>
        <p:guide pos="288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76575" cy="511176"/>
          </a:xfrm>
          <a:prstGeom prst="rect">
            <a:avLst/>
          </a:prstGeom>
        </p:spPr>
        <p:txBody>
          <a:bodyPr vert="horz" lIns="91425" tIns="45713" rIns="91425" bIns="45713" rtlCol="0"/>
          <a:lstStyle>
            <a:lvl1pPr algn="l">
              <a:defRPr sz="11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4021140" y="1"/>
            <a:ext cx="3076575" cy="511176"/>
          </a:xfrm>
          <a:prstGeom prst="rect">
            <a:avLst/>
          </a:prstGeom>
        </p:spPr>
        <p:txBody>
          <a:bodyPr vert="horz" lIns="91425" tIns="45713" rIns="91425" bIns="45713" rtlCol="0"/>
          <a:lstStyle>
            <a:lvl1pPr algn="r">
              <a:defRPr sz="1100"/>
            </a:lvl1pPr>
          </a:lstStyle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2" y="9721850"/>
            <a:ext cx="3076575" cy="511176"/>
          </a:xfrm>
          <a:prstGeom prst="rect">
            <a:avLst/>
          </a:prstGeom>
        </p:spPr>
        <p:txBody>
          <a:bodyPr vert="horz" lIns="91425" tIns="45713" rIns="91425" bIns="45713" rtlCol="0" anchor="b"/>
          <a:lstStyle>
            <a:lvl1pPr algn="l">
              <a:defRPr sz="11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4021140" y="9721850"/>
            <a:ext cx="3076575" cy="511176"/>
          </a:xfrm>
          <a:prstGeom prst="rect">
            <a:avLst/>
          </a:prstGeom>
        </p:spPr>
        <p:txBody>
          <a:bodyPr vert="horz" lIns="91425" tIns="45713" rIns="91425" bIns="45713" rtlCol="0" anchor="b"/>
          <a:lstStyle>
            <a:lvl1pPr algn="r">
              <a:defRPr sz="1100"/>
            </a:lvl1pPr>
          </a:lstStyle>
          <a:p>
            <a:fld id="{E92440C8-8EEC-4C11-BD71-6EE55386BB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1504155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76363" cy="513508"/>
          </a:xfrm>
          <a:prstGeom prst="rect">
            <a:avLst/>
          </a:prstGeom>
        </p:spPr>
        <p:txBody>
          <a:bodyPr vert="horz" lIns="99032" tIns="49516" rIns="99032" bIns="49516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3508"/>
          </a:xfrm>
          <a:prstGeom prst="rect">
            <a:avLst/>
          </a:prstGeom>
        </p:spPr>
        <p:txBody>
          <a:bodyPr vert="horz" lIns="99032" tIns="49516" rIns="99032" bIns="49516" rtlCol="0"/>
          <a:lstStyle>
            <a:lvl1pPr algn="r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279525"/>
            <a:ext cx="4603750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32" tIns="49516" rIns="99032" bIns="49516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09931" y="4925408"/>
            <a:ext cx="5679440" cy="4029878"/>
          </a:xfrm>
          <a:prstGeom prst="rect">
            <a:avLst/>
          </a:prstGeom>
        </p:spPr>
        <p:txBody>
          <a:bodyPr vert="horz" lIns="99032" tIns="49516" rIns="99032" bIns="49516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9721108"/>
            <a:ext cx="3076363" cy="513507"/>
          </a:xfrm>
          <a:prstGeom prst="rect">
            <a:avLst/>
          </a:prstGeom>
        </p:spPr>
        <p:txBody>
          <a:bodyPr vert="horz" lIns="99032" tIns="49516" rIns="99032" bIns="49516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1295" y="9721108"/>
            <a:ext cx="3076363" cy="513507"/>
          </a:xfrm>
          <a:prstGeom prst="rect">
            <a:avLst/>
          </a:prstGeom>
        </p:spPr>
        <p:txBody>
          <a:bodyPr vert="horz" lIns="99032" tIns="49516" rIns="99032" bIns="49516" rtlCol="0" anchor="b"/>
          <a:lstStyle>
            <a:lvl1pPr algn="r">
              <a:defRPr sz="1300"/>
            </a:lvl1pPr>
          </a:lstStyle>
          <a:p>
            <a:fld id="{DF344C74-4399-4DC4-979B-0866244DF6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824630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7582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98659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41062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27288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96013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50007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1315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3488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74596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01218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9757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99763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49300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30797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36395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16160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14719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83533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76034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60081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56394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7931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07012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8035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3910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7709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2588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8005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7050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3096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61520-669D-42A3-8421-BF2DBA2B7C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48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61520-669D-42A3-8421-BF2DBA2B7C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1444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61520-669D-42A3-8421-BF2DBA2B7C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0087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61520-669D-42A3-8421-BF2DBA2B7C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8300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61520-669D-42A3-8421-BF2DBA2B7C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0749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61520-669D-42A3-8421-BF2DBA2B7C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1736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61520-669D-42A3-8421-BF2DBA2B7C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5451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61520-669D-42A3-8421-BF2DBA2B7C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1952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fld id="{5EF61520-669D-42A3-8421-BF2DBA2B7CF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4197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61520-669D-42A3-8421-BF2DBA2B7C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6626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61520-669D-42A3-8421-BF2DBA2B7C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2443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5892801"/>
            <a:ext cx="2446991" cy="82867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61520-669D-42A3-8421-BF2DBA2B7CF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05229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252000" y="1269579"/>
            <a:ext cx="8640000" cy="43188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ja-JP" sz="2400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en-US" altLang="ja-JP" sz="2400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en-US" altLang="ja-JP" sz="2400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en-US" altLang="ja-JP" sz="2400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en-US" altLang="ja-JP" sz="2400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en-US" altLang="ja-JP" sz="24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altLang="ja-JP" sz="2800" dirty="0">
                <a:solidFill>
                  <a:schemeClr val="accent3">
                    <a:lumMod val="50000"/>
                  </a:schemeClr>
                </a:solidFill>
              </a:rPr>
              <a:t>How to search Google Scholar</a:t>
            </a:r>
          </a:p>
          <a:p>
            <a:r>
              <a:rPr lang="en-US" altLang="ja-JP" sz="2800" dirty="0">
                <a:solidFill>
                  <a:schemeClr val="accent3">
                    <a:lumMod val="50000"/>
                  </a:schemeClr>
                </a:solidFill>
              </a:rPr>
              <a:t>(and Web of Science Core Collection) for articles</a:t>
            </a:r>
            <a:endParaRPr lang="en-US" altLang="ja-JP" sz="2400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en-US" altLang="ja-JP" sz="2400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en-US" altLang="ja-JP" sz="2400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en-US" altLang="ja-JP" sz="2400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en-US" altLang="ja-JP" sz="2400" dirty="0">
              <a:solidFill>
                <a:schemeClr val="accent3">
                  <a:lumMod val="50000"/>
                </a:schemeClr>
              </a:solidFill>
            </a:endParaRPr>
          </a:p>
          <a:p>
            <a:pPr algn="r"/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Hokkaido University Northern Campus Library</a:t>
            </a:r>
          </a:p>
          <a:p>
            <a:pPr algn="r"/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April 2018</a:t>
            </a:r>
            <a:endParaRPr kumimoji="1" lang="en-US" altLang="ja-JP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03FB-E565-4A26-9303-508A391003B3}" type="slidenum">
              <a:rPr kumimoji="1" lang="ja-JP" altLang="en-US" smtClean="0"/>
              <a:t>1</a:t>
            </a:fld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-566057" y="0"/>
            <a:ext cx="10406743" cy="900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251999" y="0"/>
            <a:ext cx="8787225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400" dirty="0">
                <a:solidFill>
                  <a:schemeClr val="bg1">
                    <a:lumMod val="95000"/>
                  </a:schemeClr>
                </a:solidFill>
              </a:rPr>
              <a:t>On-demand Guidance </a:t>
            </a:r>
          </a:p>
          <a:p>
            <a:r>
              <a:rPr lang="en-US" altLang="ja-JP" sz="2400" dirty="0">
                <a:solidFill>
                  <a:schemeClr val="bg1">
                    <a:lumMod val="95000"/>
                  </a:schemeClr>
                </a:solidFill>
              </a:rPr>
              <a:t>on Northern Campus Library’s Services</a:t>
            </a:r>
          </a:p>
        </p:txBody>
      </p:sp>
    </p:spTree>
    <p:extLst>
      <p:ext uri="{BB962C8B-B14F-4D97-AF65-F5344CB8AC3E}">
        <p14:creationId xmlns:p14="http://schemas.microsoft.com/office/powerpoint/2010/main" val="982605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/>
          <a:srcRect t="10378" b="5633"/>
          <a:stretch/>
        </p:blipFill>
        <p:spPr>
          <a:xfrm>
            <a:off x="264941" y="1669793"/>
            <a:ext cx="8640000" cy="40818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4"/>
          <a:srcRect t="10630" b="5380"/>
          <a:stretch/>
        </p:blipFill>
        <p:spPr>
          <a:xfrm>
            <a:off x="2728800" y="3027600"/>
            <a:ext cx="8640000" cy="408189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7" name="正方形/長方形 6"/>
          <p:cNvSpPr/>
          <p:nvPr/>
        </p:nvSpPr>
        <p:spPr>
          <a:xfrm>
            <a:off x="-566057" y="0"/>
            <a:ext cx="10406743" cy="900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52000" y="1281600"/>
            <a:ext cx="3553498" cy="388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dirty="0">
                <a:solidFill>
                  <a:srgbClr val="C00000"/>
                </a:solidFill>
              </a:rPr>
              <a:t>https://scholar.google.com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252000" y="0"/>
            <a:ext cx="864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Setting 4 : Account</a:t>
            </a:r>
            <a:endParaRPr lang="ja-JP" alt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03FB-E565-4A26-9303-508A391003B3}" type="slidenum">
              <a:rPr kumimoji="1" lang="ja-JP" altLang="en-US" smtClean="0"/>
              <a:t>10</a:t>
            </a:fld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5"/>
          <a:srcRect t="10630" r="75427" b="5380"/>
          <a:stretch/>
        </p:blipFill>
        <p:spPr>
          <a:xfrm>
            <a:off x="385161" y="2639589"/>
            <a:ext cx="2123148" cy="408188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cxnSp>
        <p:nvCxnSpPr>
          <p:cNvPr id="10" name="直線矢印コネクタ 9"/>
          <p:cNvCxnSpPr/>
          <p:nvPr/>
        </p:nvCxnSpPr>
        <p:spPr>
          <a:xfrm>
            <a:off x="442259" y="1966259"/>
            <a:ext cx="89647" cy="76498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12"/>
          <p:cNvSpPr/>
          <p:nvPr/>
        </p:nvSpPr>
        <p:spPr>
          <a:xfrm>
            <a:off x="358588" y="4661647"/>
            <a:ext cx="1613647" cy="32141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矢印コネクタ 11"/>
          <p:cNvCxnSpPr>
            <a:stCxn id="13" idx="3"/>
          </p:cNvCxnSpPr>
          <p:nvPr/>
        </p:nvCxnSpPr>
        <p:spPr>
          <a:xfrm flipV="1">
            <a:off x="1972235" y="4333461"/>
            <a:ext cx="1089017" cy="48889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正方形/長方形 16"/>
          <p:cNvSpPr/>
          <p:nvPr/>
        </p:nvSpPr>
        <p:spPr>
          <a:xfrm>
            <a:off x="6194066" y="2373043"/>
            <a:ext cx="2831096" cy="588521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1200" dirty="0">
                <a:solidFill>
                  <a:srgbClr val="C00000"/>
                </a:solidFill>
              </a:rPr>
              <a:t>If you sign in,</a:t>
            </a:r>
          </a:p>
          <a:p>
            <a:r>
              <a:rPr lang="en-US" altLang="ja-JP" sz="1200" dirty="0">
                <a:solidFill>
                  <a:srgbClr val="C00000"/>
                </a:solidFill>
              </a:rPr>
              <a:t>you can save the results in My library and read them later.</a:t>
            </a:r>
          </a:p>
        </p:txBody>
      </p:sp>
      <p:cxnSp>
        <p:nvCxnSpPr>
          <p:cNvPr id="18" name="直線矢印コネクタ 17"/>
          <p:cNvCxnSpPr>
            <a:stCxn id="17" idx="2"/>
          </p:cNvCxnSpPr>
          <p:nvPr/>
        </p:nvCxnSpPr>
        <p:spPr>
          <a:xfrm flipH="1">
            <a:off x="4769894" y="2961564"/>
            <a:ext cx="2839720" cy="149443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正方形/長方形 19"/>
          <p:cNvSpPr/>
          <p:nvPr/>
        </p:nvSpPr>
        <p:spPr>
          <a:xfrm>
            <a:off x="1561816" y="1796475"/>
            <a:ext cx="654569" cy="14897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altLang="ja-JP" sz="1200" dirty="0">
              <a:solidFill>
                <a:srgbClr val="C00000"/>
              </a:solidFill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6933062" y="5951423"/>
            <a:ext cx="2092099" cy="25028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1200" dirty="0">
                <a:solidFill>
                  <a:srgbClr val="C00000"/>
                </a:solidFill>
              </a:rPr>
              <a:t>I will explain “Button” later.</a:t>
            </a:r>
          </a:p>
          <a:p>
            <a:endParaRPr lang="en-US" altLang="ja-JP" sz="1200" dirty="0">
              <a:solidFill>
                <a:srgbClr val="C00000"/>
              </a:solidFill>
            </a:endParaRPr>
          </a:p>
        </p:txBody>
      </p:sp>
      <p:cxnSp>
        <p:nvCxnSpPr>
          <p:cNvPr id="25" name="直線矢印コネクタ 24"/>
          <p:cNvCxnSpPr>
            <a:stCxn id="24" idx="1"/>
          </p:cNvCxnSpPr>
          <p:nvPr/>
        </p:nvCxnSpPr>
        <p:spPr>
          <a:xfrm flipH="1" flipV="1">
            <a:off x="3442915" y="4516341"/>
            <a:ext cx="3490147" cy="156022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865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3"/>
          <a:srcRect t="10630" b="5380"/>
          <a:stretch/>
        </p:blipFill>
        <p:spPr>
          <a:xfrm>
            <a:off x="266400" y="1670400"/>
            <a:ext cx="8640000" cy="408189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/>
          <a:srcRect t="10630" r="75417" b="5380"/>
          <a:stretch/>
        </p:blipFill>
        <p:spPr>
          <a:xfrm>
            <a:off x="385200" y="2638800"/>
            <a:ext cx="2124000" cy="408189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7" name="正方形/長方形 6"/>
          <p:cNvSpPr/>
          <p:nvPr/>
        </p:nvSpPr>
        <p:spPr>
          <a:xfrm>
            <a:off x="-566057" y="0"/>
            <a:ext cx="10406743" cy="900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52000" y="1281600"/>
            <a:ext cx="3553498" cy="388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dirty="0">
                <a:solidFill>
                  <a:srgbClr val="C00000"/>
                </a:solidFill>
              </a:rPr>
              <a:t>https://scholar.google.com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252000" y="0"/>
            <a:ext cx="864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Search screen</a:t>
            </a:r>
            <a:endParaRPr lang="ja-JP" alt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5"/>
          <a:srcRect t="10665" b="5346"/>
          <a:stretch/>
        </p:blipFill>
        <p:spPr>
          <a:xfrm>
            <a:off x="3116022" y="3994979"/>
            <a:ext cx="8640000" cy="408189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7A8F"/>
              </a:clrFrom>
              <a:clrTo>
                <a:srgbClr val="007A8F">
                  <a:alpha val="0"/>
                </a:srgbClr>
              </a:clrTo>
            </a:clrChange>
          </a:blip>
          <a:srcRect l="16224" t="13189" r="18159" b="8693"/>
          <a:stretch/>
        </p:blipFill>
        <p:spPr>
          <a:xfrm>
            <a:off x="4517783" y="4117771"/>
            <a:ext cx="5669280" cy="3796608"/>
          </a:xfrm>
          <a:prstGeom prst="rect">
            <a:avLst/>
          </a:prstGeo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03FB-E565-4A26-9303-508A391003B3}" type="slidenum">
              <a:rPr kumimoji="1" lang="ja-JP" altLang="en-US" smtClean="0"/>
              <a:t>11</a:t>
            </a:fld>
            <a:endParaRPr kumimoji="1" lang="ja-JP" altLang="en-US" dirty="0"/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442259" y="1966259"/>
            <a:ext cx="89647" cy="76498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正方形/長方形 11"/>
          <p:cNvSpPr/>
          <p:nvPr/>
        </p:nvSpPr>
        <p:spPr>
          <a:xfrm>
            <a:off x="360000" y="4281784"/>
            <a:ext cx="1613647" cy="32141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" name="直線矢印コネクタ 12"/>
          <p:cNvCxnSpPr/>
          <p:nvPr/>
        </p:nvCxnSpPr>
        <p:spPr>
          <a:xfrm>
            <a:off x="6400800" y="3224579"/>
            <a:ext cx="612250" cy="130766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正方形/長方形 13"/>
          <p:cNvSpPr/>
          <p:nvPr/>
        </p:nvSpPr>
        <p:spPr>
          <a:xfrm>
            <a:off x="571044" y="2393804"/>
            <a:ext cx="931753" cy="2443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1200" dirty="0">
                <a:solidFill>
                  <a:srgbClr val="C00000"/>
                </a:solidFill>
              </a:rPr>
              <a:t>If needed</a:t>
            </a:r>
          </a:p>
        </p:txBody>
      </p:sp>
    </p:spTree>
    <p:extLst>
      <p:ext uri="{BB962C8B-B14F-4D97-AF65-F5344CB8AC3E}">
        <p14:creationId xmlns:p14="http://schemas.microsoft.com/office/powerpoint/2010/main" val="75391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3"/>
          <a:srcRect t="10665" b="5346"/>
          <a:stretch/>
        </p:blipFill>
        <p:spPr>
          <a:xfrm>
            <a:off x="266400" y="1670400"/>
            <a:ext cx="8640000" cy="408189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6621"/>
              </a:clrFrom>
              <a:clrTo>
                <a:srgbClr val="006621">
                  <a:alpha val="0"/>
                </a:srgbClr>
              </a:clrTo>
            </a:clrChange>
          </a:blip>
          <a:srcRect l="16224" t="13189" r="18159" b="8693"/>
          <a:stretch/>
        </p:blipFill>
        <p:spPr>
          <a:xfrm>
            <a:off x="1668204" y="1792720"/>
            <a:ext cx="5669280" cy="3796608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-566057" y="0"/>
            <a:ext cx="10406743" cy="900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52000" y="1281600"/>
            <a:ext cx="3553498" cy="388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dirty="0">
                <a:solidFill>
                  <a:srgbClr val="C00000"/>
                </a:solidFill>
              </a:rPr>
              <a:t>https://scholar.google.com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252000" y="0"/>
            <a:ext cx="864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Search result screen </a:t>
            </a:r>
            <a:endParaRPr lang="ja-JP" alt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03FB-E565-4A26-9303-508A391003B3}" type="slidenum">
              <a:rPr kumimoji="1" lang="ja-JP" altLang="en-US" smtClean="0"/>
              <a:t>12</a:t>
            </a:fld>
            <a:endParaRPr kumimoji="1" lang="ja-JP" altLang="en-US" dirty="0"/>
          </a:p>
        </p:txBody>
      </p:sp>
      <p:cxnSp>
        <p:nvCxnSpPr>
          <p:cNvPr id="14" name="直線矢印コネクタ 13"/>
          <p:cNvCxnSpPr>
            <a:stCxn id="13" idx="1"/>
          </p:cNvCxnSpPr>
          <p:nvPr/>
        </p:nvCxnSpPr>
        <p:spPr>
          <a:xfrm flipH="1">
            <a:off x="5444196" y="2998111"/>
            <a:ext cx="376158" cy="369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正方形/長方形 19"/>
          <p:cNvSpPr/>
          <p:nvPr/>
        </p:nvSpPr>
        <p:spPr>
          <a:xfrm>
            <a:off x="266398" y="5892801"/>
            <a:ext cx="5927667" cy="828676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1200" dirty="0">
                <a:solidFill>
                  <a:srgbClr val="C00000"/>
                </a:solidFill>
              </a:rPr>
              <a:t>- narrow down the results by the publication year</a:t>
            </a:r>
          </a:p>
          <a:p>
            <a:r>
              <a:rPr lang="en-US" altLang="ja-JP" sz="1200" dirty="0">
                <a:solidFill>
                  <a:srgbClr val="C00000"/>
                </a:solidFill>
              </a:rPr>
              <a:t>- change the sorting order</a:t>
            </a:r>
          </a:p>
          <a:p>
            <a:r>
              <a:rPr lang="en-US" altLang="ja-JP" sz="1200" dirty="0">
                <a:solidFill>
                  <a:srgbClr val="C00000"/>
                </a:solidFill>
              </a:rPr>
              <a:t>- include or exclude patents and citations</a:t>
            </a:r>
          </a:p>
          <a:p>
            <a:r>
              <a:rPr lang="en-US" altLang="ja-JP" sz="1200" dirty="0">
                <a:solidFill>
                  <a:srgbClr val="C00000"/>
                </a:solidFill>
              </a:rPr>
              <a:t>- receive an email when the articles that match the search criteria are published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487222" y="2309008"/>
            <a:ext cx="1079402" cy="184157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2" name="直線矢印コネクタ 21"/>
          <p:cNvCxnSpPr/>
          <p:nvPr/>
        </p:nvCxnSpPr>
        <p:spPr>
          <a:xfrm flipH="1" flipV="1">
            <a:off x="1359674" y="4007457"/>
            <a:ext cx="206950" cy="188534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正方形/長方形 23"/>
          <p:cNvSpPr/>
          <p:nvPr/>
        </p:nvSpPr>
        <p:spPr>
          <a:xfrm>
            <a:off x="1668204" y="2309008"/>
            <a:ext cx="4050570" cy="33359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5820354" y="2309008"/>
            <a:ext cx="2690600" cy="1378206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1200" dirty="0">
                <a:solidFill>
                  <a:srgbClr val="C00000"/>
                </a:solidFill>
              </a:rPr>
              <a:t>The results are listed.</a:t>
            </a:r>
          </a:p>
          <a:p>
            <a:endParaRPr lang="en-US" altLang="ja-JP" sz="1200" dirty="0">
              <a:solidFill>
                <a:srgbClr val="0000FF"/>
              </a:solidFill>
            </a:endParaRPr>
          </a:p>
          <a:p>
            <a:r>
              <a:rPr lang="en-US" altLang="ja-JP" sz="1200" dirty="0">
                <a:solidFill>
                  <a:srgbClr val="C00000"/>
                </a:solidFill>
              </a:rPr>
              <a:t>Each result is displayed: </a:t>
            </a:r>
          </a:p>
          <a:p>
            <a:r>
              <a:rPr lang="en-US" altLang="ja-JP" sz="1200" dirty="0">
                <a:solidFill>
                  <a:srgbClr val="0000FF"/>
                </a:solidFill>
              </a:rPr>
              <a:t>Title</a:t>
            </a:r>
          </a:p>
          <a:p>
            <a:r>
              <a:rPr lang="en-US" altLang="ja-JP" sz="1200" dirty="0">
                <a:solidFill>
                  <a:srgbClr val="008000"/>
                </a:solidFill>
              </a:rPr>
              <a:t>Author – Publication, Year – Source</a:t>
            </a:r>
          </a:p>
          <a:p>
            <a:r>
              <a:rPr lang="en-US" altLang="ja-JP" sz="1200" dirty="0">
                <a:solidFill>
                  <a:schemeClr val="tx1"/>
                </a:solidFill>
              </a:rPr>
              <a:t>Abstract</a:t>
            </a:r>
          </a:p>
          <a:p>
            <a:r>
              <a:rPr lang="en-US" altLang="ja-JP" sz="1200" dirty="0">
                <a:solidFill>
                  <a:srgbClr val="0000FF"/>
                </a:solidFill>
              </a:rPr>
              <a:t>Links</a:t>
            </a:r>
          </a:p>
        </p:txBody>
      </p:sp>
    </p:spTree>
    <p:extLst>
      <p:ext uri="{BB962C8B-B14F-4D97-AF65-F5344CB8AC3E}">
        <p14:creationId xmlns:p14="http://schemas.microsoft.com/office/powerpoint/2010/main" val="89138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4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3"/>
          <a:srcRect t="10665" b="5346"/>
          <a:stretch/>
        </p:blipFill>
        <p:spPr>
          <a:xfrm>
            <a:off x="264941" y="1669793"/>
            <a:ext cx="8640000" cy="408189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6621"/>
              </a:clrFrom>
              <a:clrTo>
                <a:srgbClr val="006621">
                  <a:alpha val="0"/>
                </a:srgbClr>
              </a:clrTo>
            </a:clrChange>
          </a:blip>
          <a:srcRect l="16224" t="13189" r="18159" b="8693"/>
          <a:stretch/>
        </p:blipFill>
        <p:spPr>
          <a:xfrm>
            <a:off x="1668204" y="1792720"/>
            <a:ext cx="5669280" cy="3796608"/>
          </a:xfrm>
          <a:prstGeom prst="rect">
            <a:avLst/>
          </a:prstGeom>
        </p:spPr>
      </p:pic>
      <p:sp>
        <p:nvSpPr>
          <p:cNvPr id="25" name="正方形/長方形 24"/>
          <p:cNvSpPr/>
          <p:nvPr/>
        </p:nvSpPr>
        <p:spPr>
          <a:xfrm>
            <a:off x="382473" y="2095429"/>
            <a:ext cx="7676865" cy="363501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-566057" y="0"/>
            <a:ext cx="10406743" cy="900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52000" y="1281600"/>
            <a:ext cx="3553498" cy="388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dirty="0">
                <a:solidFill>
                  <a:srgbClr val="C00000"/>
                </a:solidFill>
              </a:rPr>
              <a:t>https://scholar.google.com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252000" y="0"/>
            <a:ext cx="864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Links below each result</a:t>
            </a:r>
            <a:endParaRPr lang="ja-JP" alt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03FB-E565-4A26-9303-508A391003B3}" type="slidenum">
              <a:rPr kumimoji="1" lang="ja-JP" altLang="en-US" smtClean="0"/>
              <a:t>13</a:t>
            </a:fld>
            <a:endParaRPr kumimoji="1" lang="ja-JP" altLang="en-US" dirty="0"/>
          </a:p>
        </p:txBody>
      </p:sp>
      <p:sp>
        <p:nvSpPr>
          <p:cNvPr id="3" name="台形 2"/>
          <p:cNvSpPr/>
          <p:nvPr/>
        </p:nvSpPr>
        <p:spPr>
          <a:xfrm flipV="1">
            <a:off x="408468" y="5238020"/>
            <a:ext cx="5942656" cy="351307"/>
          </a:xfrm>
          <a:prstGeom prst="trapezoid">
            <a:avLst>
              <a:gd name="adj" fmla="val 379510"/>
            </a:avLst>
          </a:prstGeom>
          <a:solidFill>
            <a:srgbClr val="C000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/>
          <p:cNvSpPr/>
          <p:nvPr/>
        </p:nvSpPr>
        <p:spPr>
          <a:xfrm>
            <a:off x="1743528" y="5449773"/>
            <a:ext cx="3257842" cy="13955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6621"/>
              </a:clrFrom>
              <a:clrTo>
                <a:srgbClr val="006621">
                  <a:alpha val="0"/>
                </a:srgbClr>
              </a:clrTo>
            </a:clrChange>
          </a:blip>
          <a:srcRect l="17154" t="88476" r="45277" b="8812"/>
          <a:stretch/>
        </p:blipFill>
        <p:spPr>
          <a:xfrm>
            <a:off x="426482" y="4981268"/>
            <a:ext cx="5895205" cy="23946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16" name="正方形/長方形 15"/>
          <p:cNvSpPr/>
          <p:nvPr/>
        </p:nvSpPr>
        <p:spPr>
          <a:xfrm>
            <a:off x="382473" y="1944508"/>
            <a:ext cx="3046873" cy="437896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1200" dirty="0">
                <a:solidFill>
                  <a:schemeClr val="accent5">
                    <a:lumMod val="50000"/>
                  </a:schemeClr>
                </a:solidFill>
              </a:rPr>
              <a:t>save this result in My library</a:t>
            </a:r>
          </a:p>
          <a:p>
            <a:r>
              <a:rPr lang="en-US" altLang="ja-JP" sz="1200" dirty="0">
                <a:solidFill>
                  <a:schemeClr val="accent5">
                    <a:lumMod val="50000"/>
                  </a:schemeClr>
                </a:solidFill>
              </a:rPr>
              <a:t>* need to sign in with a Google account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763676" y="2654647"/>
            <a:ext cx="2481942" cy="270312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1200" dirty="0">
                <a:solidFill>
                  <a:schemeClr val="accent5">
                    <a:lumMod val="50000"/>
                  </a:schemeClr>
                </a:solidFill>
              </a:rPr>
              <a:t>export the citation of this article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1080198" y="3196128"/>
            <a:ext cx="4350936" cy="245572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1200" dirty="0">
                <a:solidFill>
                  <a:schemeClr val="accent5">
                    <a:lumMod val="50000"/>
                  </a:schemeClr>
                </a:solidFill>
              </a:rPr>
              <a:t>display the articles which cite this article in Google Scholar</a:t>
            </a:r>
          </a:p>
        </p:txBody>
      </p:sp>
      <p:sp>
        <p:nvSpPr>
          <p:cNvPr id="27" name="正方形/長方形 26"/>
          <p:cNvSpPr/>
          <p:nvPr/>
        </p:nvSpPr>
        <p:spPr>
          <a:xfrm>
            <a:off x="2286342" y="3715318"/>
            <a:ext cx="4832915" cy="242312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1200" dirty="0">
                <a:solidFill>
                  <a:schemeClr val="accent5">
                    <a:lumMod val="50000"/>
                  </a:schemeClr>
                </a:solidFill>
              </a:rPr>
              <a:t>display the articles which relate with this article in Google Scholar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3519455" y="4232175"/>
            <a:ext cx="4955216" cy="417209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1200" dirty="0">
                <a:solidFill>
                  <a:schemeClr val="accent5">
                    <a:lumMod val="50000"/>
                  </a:schemeClr>
                </a:solidFill>
              </a:rPr>
              <a:t>display other versions of this article,</a:t>
            </a:r>
          </a:p>
          <a:p>
            <a:r>
              <a:rPr lang="en-US" altLang="ja-JP" sz="1200" dirty="0">
                <a:solidFill>
                  <a:schemeClr val="accent5">
                    <a:lumMod val="50000"/>
                  </a:schemeClr>
                </a:solidFill>
              </a:rPr>
              <a:t>i.e. other source’s version, author’s version (manuscript), and so on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382473" y="4914000"/>
            <a:ext cx="288000" cy="3600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/>
        </p:nvSpPr>
        <p:spPr>
          <a:xfrm>
            <a:off x="1080198" y="4915306"/>
            <a:ext cx="1135464" cy="3600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/>
          <p:cNvSpPr/>
          <p:nvPr/>
        </p:nvSpPr>
        <p:spPr>
          <a:xfrm>
            <a:off x="763675" y="4914000"/>
            <a:ext cx="238807" cy="3600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/>
          <p:cNvSpPr/>
          <p:nvPr/>
        </p:nvSpPr>
        <p:spPr>
          <a:xfrm>
            <a:off x="2288548" y="4914000"/>
            <a:ext cx="1168836" cy="3600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/>
          <p:cNvSpPr/>
          <p:nvPr/>
        </p:nvSpPr>
        <p:spPr>
          <a:xfrm>
            <a:off x="3519455" y="4914000"/>
            <a:ext cx="1107811" cy="3600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" name="直線矢印コネクタ 12"/>
          <p:cNvCxnSpPr>
            <a:stCxn id="6" idx="0"/>
          </p:cNvCxnSpPr>
          <p:nvPr/>
        </p:nvCxnSpPr>
        <p:spPr>
          <a:xfrm flipV="1">
            <a:off x="526473" y="2382404"/>
            <a:ext cx="0" cy="2531596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>
            <a:stCxn id="30" idx="0"/>
          </p:cNvCxnSpPr>
          <p:nvPr/>
        </p:nvCxnSpPr>
        <p:spPr>
          <a:xfrm flipH="1" flipV="1">
            <a:off x="883078" y="2924959"/>
            <a:ext cx="1" cy="1989041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/>
          <p:cNvCxnSpPr/>
          <p:nvPr/>
        </p:nvCxnSpPr>
        <p:spPr>
          <a:xfrm flipV="1">
            <a:off x="1186157" y="3441700"/>
            <a:ext cx="0" cy="1472301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/>
          <p:cNvCxnSpPr/>
          <p:nvPr/>
        </p:nvCxnSpPr>
        <p:spPr>
          <a:xfrm flipV="1">
            <a:off x="2418755" y="3949425"/>
            <a:ext cx="0" cy="964577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/>
          <p:cNvCxnSpPr/>
          <p:nvPr/>
        </p:nvCxnSpPr>
        <p:spPr>
          <a:xfrm flipV="1">
            <a:off x="3651351" y="4649385"/>
            <a:ext cx="0" cy="264615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/>
          <p:cNvCxnSpPr>
            <a:stCxn id="16" idx="3"/>
          </p:cNvCxnSpPr>
          <p:nvPr/>
        </p:nvCxnSpPr>
        <p:spPr>
          <a:xfrm>
            <a:off x="3429346" y="2163456"/>
            <a:ext cx="4603662" cy="0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916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24" grpId="0" animBg="1"/>
      <p:bldP spid="26" grpId="0" animBg="1"/>
      <p:bldP spid="27" grpId="0" animBg="1"/>
      <p:bldP spid="28" grpId="0" animBg="1"/>
      <p:bldP spid="6" grpId="0" animBg="1"/>
      <p:bldP spid="23" grpId="0" animBg="1"/>
      <p:bldP spid="30" grpId="0" animBg="1"/>
      <p:bldP spid="31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3"/>
          <a:srcRect t="10665" b="5346"/>
          <a:stretch/>
        </p:blipFill>
        <p:spPr>
          <a:xfrm>
            <a:off x="264941" y="1669793"/>
            <a:ext cx="8640000" cy="408189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6621"/>
              </a:clrFrom>
              <a:clrTo>
                <a:srgbClr val="006621">
                  <a:alpha val="0"/>
                </a:srgbClr>
              </a:clrTo>
            </a:clrChange>
          </a:blip>
          <a:srcRect l="16224" t="13189" r="18159" b="8693"/>
          <a:stretch/>
        </p:blipFill>
        <p:spPr>
          <a:xfrm>
            <a:off x="1668204" y="1792720"/>
            <a:ext cx="5669280" cy="3796608"/>
          </a:xfrm>
          <a:prstGeom prst="rect">
            <a:avLst/>
          </a:prstGeom>
        </p:spPr>
      </p:pic>
      <p:sp>
        <p:nvSpPr>
          <p:cNvPr id="25" name="正方形/長方形 24"/>
          <p:cNvSpPr/>
          <p:nvPr/>
        </p:nvSpPr>
        <p:spPr>
          <a:xfrm>
            <a:off x="382138" y="2077238"/>
            <a:ext cx="7676865" cy="363501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-566057" y="0"/>
            <a:ext cx="10406743" cy="900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52000" y="1281600"/>
            <a:ext cx="3553498" cy="388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dirty="0">
                <a:solidFill>
                  <a:srgbClr val="C00000"/>
                </a:solidFill>
              </a:rPr>
              <a:t>https://scholar.google.com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252000" y="0"/>
            <a:ext cx="864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Link to Web of Science </a:t>
            </a:r>
            <a:endParaRPr lang="ja-JP" alt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03FB-E565-4A26-9303-508A391003B3}" type="slidenum">
              <a:rPr kumimoji="1" lang="ja-JP" altLang="en-US" smtClean="0"/>
              <a:t>14</a:t>
            </a:fld>
            <a:endParaRPr kumimoji="1" lang="ja-JP" altLang="en-US" dirty="0"/>
          </a:p>
        </p:txBody>
      </p:sp>
      <p:sp>
        <p:nvSpPr>
          <p:cNvPr id="21" name="正方形/長方形 20"/>
          <p:cNvSpPr/>
          <p:nvPr/>
        </p:nvSpPr>
        <p:spPr>
          <a:xfrm>
            <a:off x="1743528" y="5449773"/>
            <a:ext cx="3257842" cy="13955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6621"/>
              </a:clrFrom>
              <a:clrTo>
                <a:srgbClr val="006621">
                  <a:alpha val="0"/>
                </a:srgbClr>
              </a:clrTo>
            </a:clrChange>
          </a:blip>
          <a:srcRect l="17154" t="88476" r="45277" b="8812"/>
          <a:stretch/>
        </p:blipFill>
        <p:spPr>
          <a:xfrm>
            <a:off x="426482" y="4981268"/>
            <a:ext cx="5895205" cy="23946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5"/>
          <a:srcRect l="8941" t="10630" b="15737"/>
          <a:stretch/>
        </p:blipFill>
        <p:spPr>
          <a:xfrm>
            <a:off x="3600000" y="1281600"/>
            <a:ext cx="7867505" cy="3578575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3" name="台形 2"/>
          <p:cNvSpPr/>
          <p:nvPr/>
        </p:nvSpPr>
        <p:spPr>
          <a:xfrm flipV="1">
            <a:off x="408468" y="5238020"/>
            <a:ext cx="5942656" cy="351307"/>
          </a:xfrm>
          <a:prstGeom prst="trapezoid">
            <a:avLst>
              <a:gd name="adj" fmla="val 379510"/>
            </a:avLst>
          </a:prstGeom>
          <a:solidFill>
            <a:srgbClr val="C000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3379796" y="5409719"/>
            <a:ext cx="5670806" cy="814347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1200" dirty="0">
                <a:solidFill>
                  <a:schemeClr val="accent5">
                    <a:lumMod val="50000"/>
                  </a:schemeClr>
                </a:solidFill>
              </a:rPr>
              <a:t>display the articles which cite this article in Web of Science Core Collection</a:t>
            </a:r>
          </a:p>
          <a:p>
            <a:endParaRPr lang="en-US" altLang="ja-JP" sz="12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altLang="ja-JP" sz="1200" dirty="0">
                <a:solidFill>
                  <a:schemeClr val="accent5">
                    <a:lumMod val="50000"/>
                  </a:schemeClr>
                </a:solidFill>
              </a:rPr>
              <a:t>Hokkaido University does </a:t>
            </a:r>
            <a:r>
              <a:rPr lang="en-US" altLang="ja-JP" sz="1200" u="sng" dirty="0">
                <a:solidFill>
                  <a:schemeClr val="accent5">
                    <a:lumMod val="50000"/>
                  </a:schemeClr>
                </a:solidFill>
              </a:rPr>
              <a:t>not</a:t>
            </a:r>
            <a:r>
              <a:rPr lang="en-US" altLang="ja-JP" sz="1200" dirty="0">
                <a:solidFill>
                  <a:schemeClr val="accent5">
                    <a:lumMod val="50000"/>
                  </a:schemeClr>
                </a:solidFill>
              </a:rPr>
              <a:t> subscribe the whole of the collection.</a:t>
            </a:r>
          </a:p>
          <a:p>
            <a:r>
              <a:rPr lang="en-US" altLang="ja-JP" sz="1200" dirty="0">
                <a:solidFill>
                  <a:schemeClr val="accent5">
                    <a:lumMod val="50000"/>
                  </a:schemeClr>
                </a:solidFill>
              </a:rPr>
              <a:t>So only 9289 articles are displayed in Web of Science.</a:t>
            </a:r>
          </a:p>
        </p:txBody>
      </p:sp>
      <p:sp>
        <p:nvSpPr>
          <p:cNvPr id="16" name="正方形/長方形 15"/>
          <p:cNvSpPr/>
          <p:nvPr/>
        </p:nvSpPr>
        <p:spPr>
          <a:xfrm>
            <a:off x="4682067" y="4914000"/>
            <a:ext cx="1608666" cy="3600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204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3"/>
          <a:srcRect t="10665" b="5346"/>
          <a:stretch/>
        </p:blipFill>
        <p:spPr>
          <a:xfrm>
            <a:off x="266400" y="1670400"/>
            <a:ext cx="8640000" cy="408189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6621"/>
              </a:clrFrom>
              <a:clrTo>
                <a:srgbClr val="006621">
                  <a:alpha val="0"/>
                </a:srgbClr>
              </a:clrTo>
            </a:clrChange>
          </a:blip>
          <a:srcRect l="16224" t="13189" r="18159" b="8693"/>
          <a:stretch/>
        </p:blipFill>
        <p:spPr>
          <a:xfrm>
            <a:off x="1668204" y="1792720"/>
            <a:ext cx="5669280" cy="3796608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-566057" y="0"/>
            <a:ext cx="10406743" cy="900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52000" y="1281600"/>
            <a:ext cx="3553498" cy="388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dirty="0">
                <a:solidFill>
                  <a:srgbClr val="C00000"/>
                </a:solidFill>
              </a:rPr>
              <a:t>https://scholar.google.com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252000" y="0"/>
            <a:ext cx="864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Link to Hokkaido University Library Full text navigator </a:t>
            </a:r>
          </a:p>
          <a:p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Full-Text @ </a:t>
            </a:r>
            <a:r>
              <a:rPr lang="ja-JP" altLang="en-US" sz="2400" dirty="0">
                <a:solidFill>
                  <a:schemeClr val="accent3">
                    <a:lumMod val="50000"/>
                  </a:schemeClr>
                </a:solidFill>
              </a:rPr>
              <a:t>北海道大学</a:t>
            </a:r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ja-JP" alt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03FB-E565-4A26-9303-508A391003B3}" type="slidenum">
              <a:rPr kumimoji="1" lang="ja-JP" altLang="en-US" smtClean="0"/>
              <a:t>15</a:t>
            </a:fld>
            <a:endParaRPr kumimoji="1" lang="ja-JP" altLang="en-US" dirty="0"/>
          </a:p>
        </p:txBody>
      </p:sp>
      <p:sp>
        <p:nvSpPr>
          <p:cNvPr id="15" name="正方形/長方形 14"/>
          <p:cNvSpPr/>
          <p:nvPr/>
        </p:nvSpPr>
        <p:spPr>
          <a:xfrm>
            <a:off x="6000917" y="5032256"/>
            <a:ext cx="1170981" cy="14706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5"/>
          <a:srcRect t="10665" b="5346"/>
          <a:stretch/>
        </p:blipFill>
        <p:spPr>
          <a:xfrm>
            <a:off x="3259052" y="1281600"/>
            <a:ext cx="5760000" cy="2721265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6"/>
          <a:srcRect t="10630" b="5380"/>
          <a:stretch/>
        </p:blipFill>
        <p:spPr>
          <a:xfrm>
            <a:off x="153748" y="2104883"/>
            <a:ext cx="5760000" cy="272126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11" name="正方形/長方形 10"/>
          <p:cNvSpPr/>
          <p:nvPr/>
        </p:nvSpPr>
        <p:spPr>
          <a:xfrm>
            <a:off x="1668204" y="4885524"/>
            <a:ext cx="5571933" cy="70380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6"/>
          <a:srcRect l="95701" t="44243" r="607" b="39841"/>
          <a:stretch/>
        </p:blipFill>
        <p:spPr>
          <a:xfrm>
            <a:off x="5666400" y="2993097"/>
            <a:ext cx="212653" cy="515679"/>
          </a:xfrm>
          <a:prstGeom prst="rect">
            <a:avLst/>
          </a:prstGeom>
          <a:ln>
            <a:noFill/>
          </a:ln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5"/>
          <a:srcRect l="97503" t="42990" r="225" b="49896"/>
          <a:stretch/>
        </p:blipFill>
        <p:spPr>
          <a:xfrm>
            <a:off x="8860119" y="2161607"/>
            <a:ext cx="158933" cy="230475"/>
          </a:xfrm>
          <a:prstGeom prst="rect">
            <a:avLst/>
          </a:prstGeom>
          <a:ln>
            <a:noFill/>
          </a:ln>
        </p:spPr>
      </p:pic>
      <p:cxnSp>
        <p:nvCxnSpPr>
          <p:cNvPr id="14" name="直線矢印コネクタ 13"/>
          <p:cNvCxnSpPr>
            <a:stCxn id="15" idx="0"/>
          </p:cNvCxnSpPr>
          <p:nvPr/>
        </p:nvCxnSpPr>
        <p:spPr>
          <a:xfrm flipV="1">
            <a:off x="6586408" y="4111858"/>
            <a:ext cx="820727" cy="92039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正方形/長方形 19"/>
          <p:cNvSpPr/>
          <p:nvPr/>
        </p:nvSpPr>
        <p:spPr>
          <a:xfrm>
            <a:off x="7820758" y="3651738"/>
            <a:ext cx="1039362" cy="13314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/>
          <p:cNvSpPr/>
          <p:nvPr/>
        </p:nvSpPr>
        <p:spPr>
          <a:xfrm>
            <a:off x="7519787" y="3863569"/>
            <a:ext cx="1340332" cy="248289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1200" dirty="0">
                <a:solidFill>
                  <a:srgbClr val="C00000"/>
                </a:solidFill>
              </a:rPr>
              <a:t>switch language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4502843" y="1929319"/>
            <a:ext cx="2028585" cy="14604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4" name="直線矢印コネクタ 23"/>
          <p:cNvCxnSpPr/>
          <p:nvPr/>
        </p:nvCxnSpPr>
        <p:spPr>
          <a:xfrm flipH="1" flipV="1">
            <a:off x="6211390" y="2161607"/>
            <a:ext cx="1701407" cy="140455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 flipH="1">
            <a:off x="2847703" y="2075360"/>
            <a:ext cx="2050869" cy="112504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正方形/長方形 29"/>
          <p:cNvSpPr/>
          <p:nvPr/>
        </p:nvSpPr>
        <p:spPr>
          <a:xfrm>
            <a:off x="1938118" y="4595460"/>
            <a:ext cx="1039362" cy="13314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/>
          <p:cNvSpPr/>
          <p:nvPr/>
        </p:nvSpPr>
        <p:spPr>
          <a:xfrm>
            <a:off x="5666400" y="5695389"/>
            <a:ext cx="3355369" cy="456113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1200" dirty="0">
                <a:solidFill>
                  <a:srgbClr val="C00000"/>
                </a:solidFill>
              </a:rPr>
              <a:t>If you find “Full-Text @ </a:t>
            </a:r>
            <a:r>
              <a:rPr lang="ja-JP" altLang="en-US" sz="1200" dirty="0">
                <a:solidFill>
                  <a:srgbClr val="C00000"/>
                </a:solidFill>
              </a:rPr>
              <a:t>北海道大学</a:t>
            </a:r>
            <a:r>
              <a:rPr lang="en-US" altLang="ja-JP" sz="1200" dirty="0">
                <a:solidFill>
                  <a:srgbClr val="C00000"/>
                </a:solidFill>
              </a:rPr>
              <a:t>”</a:t>
            </a:r>
          </a:p>
          <a:p>
            <a:r>
              <a:rPr lang="en-US" altLang="ja-JP" sz="1200" dirty="0">
                <a:solidFill>
                  <a:srgbClr val="C00000"/>
                </a:solidFill>
              </a:rPr>
              <a:t>you can access the full text with a few clicks.</a:t>
            </a:r>
          </a:p>
        </p:txBody>
      </p:sp>
    </p:spTree>
    <p:extLst>
      <p:ext uri="{BB962C8B-B14F-4D97-AF65-F5344CB8AC3E}">
        <p14:creationId xmlns:p14="http://schemas.microsoft.com/office/powerpoint/2010/main" val="182708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  <p:bldP spid="21" grpId="0" animBg="1"/>
      <p:bldP spid="22" grpId="0" animBg="1"/>
      <p:bldP spid="30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3"/>
          <a:srcRect t="10665" b="5346"/>
          <a:stretch/>
        </p:blipFill>
        <p:spPr>
          <a:xfrm>
            <a:off x="266400" y="1670400"/>
            <a:ext cx="8640000" cy="408189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6621"/>
              </a:clrFrom>
              <a:clrTo>
                <a:srgbClr val="006621">
                  <a:alpha val="0"/>
                </a:srgbClr>
              </a:clrTo>
            </a:clrChange>
          </a:blip>
          <a:srcRect l="16224" t="13189" r="18159" b="8693"/>
          <a:stretch/>
        </p:blipFill>
        <p:spPr>
          <a:xfrm>
            <a:off x="1668204" y="1792720"/>
            <a:ext cx="5669280" cy="3796608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-566057" y="0"/>
            <a:ext cx="10406743" cy="900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52000" y="1281600"/>
            <a:ext cx="3553498" cy="388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dirty="0">
                <a:solidFill>
                  <a:srgbClr val="C00000"/>
                </a:solidFill>
              </a:rPr>
              <a:t>https://scholar.google.com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252000" y="0"/>
            <a:ext cx="864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Link to Hokkaido University Library Full text navigator </a:t>
            </a:r>
          </a:p>
          <a:p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Resources @ </a:t>
            </a:r>
            <a:r>
              <a:rPr lang="ja-JP" altLang="en-US" sz="2400" dirty="0">
                <a:solidFill>
                  <a:schemeClr val="accent3">
                    <a:lumMod val="50000"/>
                  </a:schemeClr>
                </a:solidFill>
              </a:rPr>
              <a:t>北海道大学</a:t>
            </a:r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ja-JP" alt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6459409" y="5863094"/>
            <a:ext cx="2446991" cy="828676"/>
          </a:xfrm>
        </p:spPr>
        <p:txBody>
          <a:bodyPr/>
          <a:lstStyle/>
          <a:p>
            <a:fld id="{B38103FB-E565-4A26-9303-508A391003B3}" type="slidenum">
              <a:rPr kumimoji="1" lang="ja-JP" altLang="en-US" smtClean="0"/>
              <a:t>16</a:t>
            </a:fld>
            <a:endParaRPr kumimoji="1" lang="ja-JP" altLang="en-US" dirty="0"/>
          </a:p>
        </p:txBody>
      </p:sp>
      <p:sp>
        <p:nvSpPr>
          <p:cNvPr id="15" name="正方形/長方形 14"/>
          <p:cNvSpPr/>
          <p:nvPr/>
        </p:nvSpPr>
        <p:spPr>
          <a:xfrm>
            <a:off x="1739018" y="4650593"/>
            <a:ext cx="2419514" cy="15199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5"/>
          <a:srcRect t="40995" b="5380"/>
          <a:stretch/>
        </p:blipFill>
        <p:spPr>
          <a:xfrm>
            <a:off x="3307742" y="1281600"/>
            <a:ext cx="9144000" cy="2758163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14" name="正方形/長方形 13"/>
          <p:cNvSpPr/>
          <p:nvPr/>
        </p:nvSpPr>
        <p:spPr>
          <a:xfrm>
            <a:off x="4857254" y="2886729"/>
            <a:ext cx="3618835" cy="15067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/>
        </p:nvSpPr>
        <p:spPr>
          <a:xfrm>
            <a:off x="5906827" y="4131408"/>
            <a:ext cx="1344763" cy="671180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1679657" y="4078799"/>
            <a:ext cx="5672227" cy="77405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118936" y="5133772"/>
            <a:ext cx="5687503" cy="1557998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1200" dirty="0">
                <a:solidFill>
                  <a:srgbClr val="C00000"/>
                </a:solidFill>
              </a:rPr>
              <a:t>If you do </a:t>
            </a:r>
            <a:r>
              <a:rPr lang="en-US" altLang="ja-JP" sz="1200" u="sng" dirty="0">
                <a:solidFill>
                  <a:srgbClr val="C00000"/>
                </a:solidFill>
              </a:rPr>
              <a:t>not</a:t>
            </a:r>
            <a:r>
              <a:rPr lang="en-US" altLang="ja-JP" sz="1200" dirty="0">
                <a:solidFill>
                  <a:srgbClr val="C00000"/>
                </a:solidFill>
              </a:rPr>
              <a:t> find “Full-Text @ </a:t>
            </a:r>
            <a:r>
              <a:rPr lang="ja-JP" altLang="en-US" sz="1200" dirty="0">
                <a:solidFill>
                  <a:srgbClr val="C00000"/>
                </a:solidFill>
              </a:rPr>
              <a:t>北海道大学</a:t>
            </a:r>
            <a:r>
              <a:rPr lang="en-US" altLang="ja-JP" sz="1200" dirty="0">
                <a:solidFill>
                  <a:srgbClr val="C00000"/>
                </a:solidFill>
              </a:rPr>
              <a:t>”</a:t>
            </a:r>
          </a:p>
          <a:p>
            <a:r>
              <a:rPr lang="en-US" altLang="ja-JP" sz="1200" dirty="0">
                <a:solidFill>
                  <a:srgbClr val="C00000"/>
                </a:solidFill>
              </a:rPr>
              <a:t>you may </a:t>
            </a:r>
            <a:r>
              <a:rPr lang="en-US" altLang="ja-JP" sz="1200" u="sng" dirty="0">
                <a:solidFill>
                  <a:srgbClr val="C00000"/>
                </a:solidFill>
              </a:rPr>
              <a:t>not</a:t>
            </a:r>
            <a:r>
              <a:rPr lang="en-US" altLang="ja-JP" sz="1200" dirty="0">
                <a:solidFill>
                  <a:srgbClr val="C00000"/>
                </a:solidFill>
              </a:rPr>
              <a:t> access the full text immediately.</a:t>
            </a:r>
          </a:p>
          <a:p>
            <a:endParaRPr lang="en-US" altLang="ja-JP" sz="1200" dirty="0">
              <a:solidFill>
                <a:srgbClr val="C00000"/>
              </a:solidFill>
            </a:endParaRPr>
          </a:p>
          <a:p>
            <a:r>
              <a:rPr lang="en-US" altLang="ja-JP" sz="1200" dirty="0">
                <a:solidFill>
                  <a:srgbClr val="C00000"/>
                </a:solidFill>
              </a:rPr>
              <a:t>click the right edge of the links’ line, and you find “Resources @ </a:t>
            </a:r>
            <a:r>
              <a:rPr lang="ja-JP" altLang="en-US" sz="1200" dirty="0">
                <a:solidFill>
                  <a:srgbClr val="C00000"/>
                </a:solidFill>
              </a:rPr>
              <a:t>北海道大学</a:t>
            </a:r>
            <a:r>
              <a:rPr lang="en-US" altLang="ja-JP" sz="1200" dirty="0">
                <a:solidFill>
                  <a:srgbClr val="C00000"/>
                </a:solidFill>
              </a:rPr>
              <a:t>”</a:t>
            </a:r>
          </a:p>
          <a:p>
            <a:endParaRPr lang="en-US" altLang="ja-JP" sz="1200" dirty="0">
              <a:solidFill>
                <a:srgbClr val="C00000"/>
              </a:solidFill>
            </a:endParaRPr>
          </a:p>
          <a:p>
            <a:r>
              <a:rPr lang="en-US" altLang="ja-JP" sz="1200" dirty="0">
                <a:solidFill>
                  <a:srgbClr val="C00000"/>
                </a:solidFill>
              </a:rPr>
              <a:t>*“Resources @ </a:t>
            </a:r>
            <a:r>
              <a:rPr lang="ja-JP" altLang="en-US" sz="1200" dirty="0">
                <a:solidFill>
                  <a:srgbClr val="C00000"/>
                </a:solidFill>
              </a:rPr>
              <a:t>北海道大学</a:t>
            </a:r>
            <a:r>
              <a:rPr lang="en-US" altLang="ja-JP" sz="1200" dirty="0">
                <a:solidFill>
                  <a:srgbClr val="C00000"/>
                </a:solidFill>
              </a:rPr>
              <a:t>”</a:t>
            </a:r>
            <a:r>
              <a:rPr lang="ja-JP" altLang="en-US" sz="1200" dirty="0">
                <a:solidFill>
                  <a:srgbClr val="C00000"/>
                </a:solidFill>
              </a:rPr>
              <a:t> </a:t>
            </a:r>
            <a:r>
              <a:rPr lang="en-US" altLang="ja-JP" sz="1200" dirty="0">
                <a:solidFill>
                  <a:srgbClr val="C00000"/>
                </a:solidFill>
              </a:rPr>
              <a:t>is not displayed,</a:t>
            </a:r>
          </a:p>
          <a:p>
            <a:r>
              <a:rPr lang="en-US" altLang="ja-JP" sz="1200" dirty="0">
                <a:solidFill>
                  <a:srgbClr val="C00000"/>
                </a:solidFill>
              </a:rPr>
              <a:t>  - when “Full-Text @ </a:t>
            </a:r>
            <a:r>
              <a:rPr lang="ja-JP" altLang="en-US" sz="1200" dirty="0">
                <a:solidFill>
                  <a:srgbClr val="C00000"/>
                </a:solidFill>
              </a:rPr>
              <a:t>北海道大学</a:t>
            </a:r>
            <a:r>
              <a:rPr lang="en-US" altLang="ja-JP" sz="1200" dirty="0">
                <a:solidFill>
                  <a:srgbClr val="C00000"/>
                </a:solidFill>
              </a:rPr>
              <a:t>” is already displayed</a:t>
            </a:r>
          </a:p>
          <a:p>
            <a:r>
              <a:rPr lang="en-US" altLang="ja-JP" sz="1200" dirty="0">
                <a:solidFill>
                  <a:srgbClr val="C00000"/>
                </a:solidFill>
              </a:rPr>
              <a:t>  - when the result’s title is started from [BOOK] or [CITATION]</a:t>
            </a:r>
          </a:p>
        </p:txBody>
      </p:sp>
      <p:cxnSp>
        <p:nvCxnSpPr>
          <p:cNvPr id="16" name="直線矢印コネクタ 15"/>
          <p:cNvCxnSpPr>
            <a:stCxn id="8" idx="6"/>
          </p:cNvCxnSpPr>
          <p:nvPr/>
        </p:nvCxnSpPr>
        <p:spPr>
          <a:xfrm flipV="1">
            <a:off x="4185636" y="3076435"/>
            <a:ext cx="3540342" cy="165015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円/楕円 7"/>
          <p:cNvSpPr/>
          <p:nvPr/>
        </p:nvSpPr>
        <p:spPr>
          <a:xfrm>
            <a:off x="3912135" y="4589839"/>
            <a:ext cx="273501" cy="27350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021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20" grpId="0" animBg="1"/>
      <p:bldP spid="13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-566057" y="0"/>
            <a:ext cx="10406743" cy="900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52000" y="0"/>
            <a:ext cx="864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Link to Hokkaido University Library Full text navigator </a:t>
            </a:r>
          </a:p>
          <a:p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Resources @ </a:t>
            </a:r>
            <a:r>
              <a:rPr lang="ja-JP" altLang="en-US" sz="2400" dirty="0">
                <a:solidFill>
                  <a:schemeClr val="accent3">
                    <a:lumMod val="50000"/>
                  </a:schemeClr>
                </a:solidFill>
              </a:rPr>
              <a:t>北海道大学</a:t>
            </a:r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ja-JP" alt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03FB-E565-4A26-9303-508A391003B3}" type="slidenum">
              <a:rPr kumimoji="1" lang="ja-JP" altLang="en-US" smtClean="0"/>
              <a:t>17</a:t>
            </a:fld>
            <a:endParaRPr kumimoji="1"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4857254" y="2886729"/>
            <a:ext cx="3618835" cy="15067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/>
          <p:cNvGrpSpPr>
            <a:grpSpLocks noChangeAspect="1"/>
          </p:cNvGrpSpPr>
          <p:nvPr/>
        </p:nvGrpSpPr>
        <p:grpSpPr>
          <a:xfrm>
            <a:off x="-958405" y="1670400"/>
            <a:ext cx="6707198" cy="5305859"/>
            <a:chOff x="-1171285" y="-142970"/>
            <a:chExt cx="8640001" cy="6834860"/>
          </a:xfrm>
        </p:grpSpPr>
        <p:pic>
          <p:nvPicPr>
            <p:cNvPr id="13" name="図 12"/>
            <p:cNvPicPr>
              <a:picLocks noChangeAspect="1"/>
            </p:cNvPicPr>
            <p:nvPr/>
          </p:nvPicPr>
          <p:blipFill rotWithShape="1">
            <a:blip r:embed="rId3"/>
            <a:srcRect t="10665" b="5345"/>
            <a:stretch/>
          </p:blipFill>
          <p:spPr>
            <a:xfrm>
              <a:off x="-1171285" y="-142970"/>
              <a:ext cx="8639999" cy="408189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図 15"/>
            <p:cNvPicPr>
              <a:picLocks noChangeAspect="1"/>
            </p:cNvPicPr>
            <p:nvPr/>
          </p:nvPicPr>
          <p:blipFill rotWithShape="1">
            <a:blip r:embed="rId4"/>
            <a:srcRect t="10630" b="5380"/>
            <a:stretch/>
          </p:blipFill>
          <p:spPr>
            <a:xfrm>
              <a:off x="-1171283" y="2610000"/>
              <a:ext cx="8639999" cy="408189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9" name="正方形/長方形 8"/>
          <p:cNvSpPr/>
          <p:nvPr/>
        </p:nvSpPr>
        <p:spPr>
          <a:xfrm>
            <a:off x="-500932" y="1670400"/>
            <a:ext cx="6249723" cy="5660703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5"/>
          <a:srcRect l="13913" t="40995" b="5380"/>
          <a:stretch/>
        </p:blipFill>
        <p:spPr>
          <a:xfrm>
            <a:off x="4579950" y="1281600"/>
            <a:ext cx="7871791" cy="2758163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21" name="正方形/長方形 20"/>
          <p:cNvSpPr/>
          <p:nvPr/>
        </p:nvSpPr>
        <p:spPr>
          <a:xfrm>
            <a:off x="7237615" y="2887200"/>
            <a:ext cx="1047403" cy="15019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3873381" y="2337275"/>
            <a:ext cx="336362" cy="12825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2869410" y="2638514"/>
            <a:ext cx="1340332" cy="232873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1200" dirty="0">
                <a:solidFill>
                  <a:srgbClr val="C00000"/>
                </a:solidFill>
              </a:rPr>
              <a:t>switch language</a:t>
            </a:r>
          </a:p>
        </p:txBody>
      </p:sp>
      <p:cxnSp>
        <p:nvCxnSpPr>
          <p:cNvPr id="17" name="直線矢印コネクタ 16"/>
          <p:cNvCxnSpPr>
            <a:stCxn id="21" idx="1"/>
          </p:cNvCxnSpPr>
          <p:nvPr/>
        </p:nvCxnSpPr>
        <p:spPr>
          <a:xfrm flipH="1">
            <a:off x="3220278" y="2962300"/>
            <a:ext cx="4017337" cy="88840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正方形/長方形 17"/>
          <p:cNvSpPr/>
          <p:nvPr/>
        </p:nvSpPr>
        <p:spPr>
          <a:xfrm>
            <a:off x="2493301" y="5518120"/>
            <a:ext cx="5874878" cy="119458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1200" dirty="0">
                <a:solidFill>
                  <a:srgbClr val="C00000"/>
                </a:solidFill>
              </a:rPr>
              <a:t>“Resources @ </a:t>
            </a:r>
            <a:r>
              <a:rPr lang="ja-JP" altLang="en-US" sz="1200" dirty="0">
                <a:solidFill>
                  <a:srgbClr val="C00000"/>
                </a:solidFill>
              </a:rPr>
              <a:t>北海道大学</a:t>
            </a:r>
            <a:r>
              <a:rPr lang="en-US" altLang="ja-JP" sz="1200" dirty="0">
                <a:solidFill>
                  <a:srgbClr val="C00000"/>
                </a:solidFill>
              </a:rPr>
              <a:t>” offers you some option for finding the full text</a:t>
            </a:r>
          </a:p>
          <a:p>
            <a:r>
              <a:rPr lang="en-US" altLang="ja-JP" sz="1200" dirty="0">
                <a:solidFill>
                  <a:srgbClr val="C00000"/>
                </a:solidFill>
              </a:rPr>
              <a:t>  - search for the print version in Hokkaido University and other universities</a:t>
            </a:r>
          </a:p>
          <a:p>
            <a:r>
              <a:rPr lang="en-US" altLang="ja-JP" sz="1200" dirty="0">
                <a:solidFill>
                  <a:srgbClr val="C00000"/>
                </a:solidFill>
              </a:rPr>
              <a:t>  - search other websites</a:t>
            </a:r>
          </a:p>
          <a:p>
            <a:r>
              <a:rPr lang="en-US" altLang="ja-JP" sz="1200" dirty="0">
                <a:solidFill>
                  <a:srgbClr val="C00000"/>
                </a:solidFill>
              </a:rPr>
              <a:t>  - request a photocopy via interlibrary loan (a fee-based service)</a:t>
            </a:r>
          </a:p>
          <a:p>
            <a:endParaRPr lang="en-US" altLang="ja-JP" sz="1200" dirty="0">
              <a:solidFill>
                <a:srgbClr val="C00000"/>
              </a:solidFill>
            </a:endParaRPr>
          </a:p>
          <a:p>
            <a:r>
              <a:rPr lang="en-US" altLang="ja-JP" sz="1200" dirty="0">
                <a:solidFill>
                  <a:srgbClr val="C00000"/>
                </a:solidFill>
              </a:rPr>
              <a:t>You can try them with a few clicks (without typing the bibliographic information).  </a:t>
            </a:r>
          </a:p>
        </p:txBody>
      </p:sp>
    </p:spTree>
    <p:extLst>
      <p:ext uri="{BB962C8B-B14F-4D97-AF65-F5344CB8AC3E}">
        <p14:creationId xmlns:p14="http://schemas.microsoft.com/office/powerpoint/2010/main" val="2563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/>
          <a:srcRect t="10378" b="5633"/>
          <a:stretch/>
        </p:blipFill>
        <p:spPr>
          <a:xfrm>
            <a:off x="264941" y="1669793"/>
            <a:ext cx="8640000" cy="40818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" name="正方形/長方形 6"/>
          <p:cNvSpPr/>
          <p:nvPr/>
        </p:nvSpPr>
        <p:spPr>
          <a:xfrm>
            <a:off x="-566057" y="0"/>
            <a:ext cx="10406743" cy="900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52000" y="1281600"/>
            <a:ext cx="3553498" cy="388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dirty="0">
                <a:solidFill>
                  <a:srgbClr val="C00000"/>
                </a:solidFill>
              </a:rPr>
              <a:t>https://scholar.google.com</a:t>
            </a: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4"/>
          <a:srcRect t="10105" b="5906"/>
          <a:stretch/>
        </p:blipFill>
        <p:spPr>
          <a:xfrm>
            <a:off x="2728500" y="3945634"/>
            <a:ext cx="8640000" cy="4081888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5" name="正方形/長方形 4"/>
          <p:cNvSpPr/>
          <p:nvPr/>
        </p:nvSpPr>
        <p:spPr>
          <a:xfrm>
            <a:off x="252000" y="0"/>
            <a:ext cx="864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Google Scholar Button</a:t>
            </a:r>
            <a:endParaRPr lang="ja-JP" alt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03FB-E565-4A26-9303-508A391003B3}" type="slidenum">
              <a:rPr kumimoji="1" lang="ja-JP" altLang="en-US" smtClean="0"/>
              <a:t>18</a:t>
            </a:fld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5"/>
          <a:srcRect t="10630" r="75427" b="5380"/>
          <a:stretch/>
        </p:blipFill>
        <p:spPr>
          <a:xfrm>
            <a:off x="385161" y="2639589"/>
            <a:ext cx="2123148" cy="408188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cxnSp>
        <p:nvCxnSpPr>
          <p:cNvPr id="10" name="直線矢印コネクタ 9"/>
          <p:cNvCxnSpPr/>
          <p:nvPr/>
        </p:nvCxnSpPr>
        <p:spPr>
          <a:xfrm>
            <a:off x="442259" y="1966259"/>
            <a:ext cx="89647" cy="76498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12"/>
          <p:cNvSpPr/>
          <p:nvPr/>
        </p:nvSpPr>
        <p:spPr>
          <a:xfrm>
            <a:off x="358588" y="4661647"/>
            <a:ext cx="1613647" cy="32141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矢印コネクタ 11"/>
          <p:cNvCxnSpPr>
            <a:stCxn id="13" idx="3"/>
          </p:cNvCxnSpPr>
          <p:nvPr/>
        </p:nvCxnSpPr>
        <p:spPr>
          <a:xfrm>
            <a:off x="1972235" y="4822354"/>
            <a:ext cx="1075734" cy="49072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>
            <a:off x="3400612" y="5478422"/>
            <a:ext cx="2008094" cy="91605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正方形/長方形 13"/>
          <p:cNvSpPr/>
          <p:nvPr/>
        </p:nvSpPr>
        <p:spPr>
          <a:xfrm>
            <a:off x="4651513" y="1281600"/>
            <a:ext cx="4373649" cy="466009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1200" dirty="0">
                <a:solidFill>
                  <a:srgbClr val="C00000"/>
                </a:solidFill>
              </a:rPr>
              <a:t>If you install “Google Scholar Button” on your browser,</a:t>
            </a:r>
          </a:p>
          <a:p>
            <a:r>
              <a:rPr lang="en-US" altLang="ja-JP" sz="1200" dirty="0">
                <a:solidFill>
                  <a:srgbClr val="C00000"/>
                </a:solidFill>
              </a:rPr>
              <a:t>you can search quickly for articles while browsing the Web.</a:t>
            </a:r>
          </a:p>
        </p:txBody>
      </p:sp>
    </p:spTree>
    <p:extLst>
      <p:ext uri="{BB962C8B-B14F-4D97-AF65-F5344CB8AC3E}">
        <p14:creationId xmlns:p14="http://schemas.microsoft.com/office/powerpoint/2010/main" val="346804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/>
          <a:srcRect t="136" b="15875"/>
          <a:stretch/>
        </p:blipFill>
        <p:spPr>
          <a:xfrm>
            <a:off x="252000" y="1669793"/>
            <a:ext cx="5760000" cy="272126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4"/>
          <a:srcRect t="131" b="15879"/>
          <a:stretch/>
        </p:blipFill>
        <p:spPr>
          <a:xfrm>
            <a:off x="3132000" y="4000217"/>
            <a:ext cx="5760000" cy="272126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10" name="正方形/長方形 9"/>
          <p:cNvSpPr/>
          <p:nvPr/>
        </p:nvSpPr>
        <p:spPr>
          <a:xfrm>
            <a:off x="252000" y="1281600"/>
            <a:ext cx="8640000" cy="388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dirty="0">
                <a:solidFill>
                  <a:srgbClr val="C00000"/>
                </a:solidFill>
              </a:rPr>
              <a:t>Google Scholar Button installed on the browser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-566057" y="0"/>
            <a:ext cx="10406743" cy="900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252000" y="0"/>
            <a:ext cx="864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Google Scholar Button</a:t>
            </a:r>
            <a:endParaRPr lang="ja-JP" alt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円/楕円 2"/>
          <p:cNvSpPr/>
          <p:nvPr/>
        </p:nvSpPr>
        <p:spPr>
          <a:xfrm>
            <a:off x="5464175" y="1606164"/>
            <a:ext cx="564542" cy="56454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1518353" y="3678803"/>
            <a:ext cx="2815108" cy="19348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6847052" y="4294311"/>
            <a:ext cx="1907334" cy="20508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03FB-E565-4A26-9303-508A391003B3}" type="slidenum">
              <a:rPr kumimoji="1" lang="ja-JP" altLang="en-US" smtClean="0"/>
              <a:t>19</a:t>
            </a:fld>
            <a:endParaRPr kumimoji="1" lang="ja-JP" altLang="en-US" dirty="0"/>
          </a:p>
        </p:txBody>
      </p:sp>
      <p:sp>
        <p:nvSpPr>
          <p:cNvPr id="15" name="円/楕円 14"/>
          <p:cNvSpPr/>
          <p:nvPr/>
        </p:nvSpPr>
        <p:spPr>
          <a:xfrm>
            <a:off x="6869278" y="6025691"/>
            <a:ext cx="360000" cy="360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7" name="直線矢印コネクタ 16"/>
          <p:cNvCxnSpPr/>
          <p:nvPr/>
        </p:nvCxnSpPr>
        <p:spPr>
          <a:xfrm flipV="1">
            <a:off x="3557035" y="1940119"/>
            <a:ext cx="2104294" cy="173868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>
            <a:stCxn id="3" idx="5"/>
          </p:cNvCxnSpPr>
          <p:nvPr/>
        </p:nvCxnSpPr>
        <p:spPr>
          <a:xfrm>
            <a:off x="5946042" y="2088031"/>
            <a:ext cx="1774675" cy="250782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正方形/長方形 15"/>
          <p:cNvSpPr/>
          <p:nvPr/>
        </p:nvSpPr>
        <p:spPr>
          <a:xfrm>
            <a:off x="4514478" y="2427832"/>
            <a:ext cx="4511956" cy="41973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1200" dirty="0">
                <a:solidFill>
                  <a:srgbClr val="C00000"/>
                </a:solidFill>
              </a:rPr>
              <a:t>When you select the letters and click Google Scholar Button,</a:t>
            </a:r>
          </a:p>
          <a:p>
            <a:r>
              <a:rPr lang="en-US" altLang="ja-JP" sz="1200" dirty="0">
                <a:solidFill>
                  <a:srgbClr val="C00000"/>
                </a:solidFill>
              </a:rPr>
              <a:t>Google Scholar starts to search for articles.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3971607" y="6506850"/>
            <a:ext cx="2875445" cy="287978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1200" dirty="0">
                <a:solidFill>
                  <a:srgbClr val="C00000"/>
                </a:solidFill>
              </a:rPr>
              <a:t>You can check all the search results.</a:t>
            </a:r>
          </a:p>
        </p:txBody>
      </p:sp>
      <p:cxnSp>
        <p:nvCxnSpPr>
          <p:cNvPr id="22" name="直線矢印コネクタ 21"/>
          <p:cNvCxnSpPr/>
          <p:nvPr/>
        </p:nvCxnSpPr>
        <p:spPr>
          <a:xfrm flipV="1">
            <a:off x="6457950" y="6249396"/>
            <a:ext cx="516386" cy="25745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15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-566057" y="0"/>
            <a:ext cx="10406743" cy="900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52000" y="1281600"/>
            <a:ext cx="8640000" cy="44071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Google Scholar</a:t>
            </a:r>
          </a:p>
          <a:p>
            <a:pPr lvl="1"/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What is Google Scholar?</a:t>
            </a:r>
          </a:p>
          <a:p>
            <a:pPr lvl="1"/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Settings and Screen</a:t>
            </a:r>
          </a:p>
          <a:p>
            <a:pPr lvl="1"/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Link to Web of Science</a:t>
            </a:r>
          </a:p>
          <a:p>
            <a:pPr lvl="1"/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Link to Hokkaido University Library Full text navigator</a:t>
            </a:r>
          </a:p>
          <a:p>
            <a:pPr lvl="1"/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Google Scholar Button</a:t>
            </a:r>
          </a:p>
          <a:p>
            <a:endParaRPr lang="en-US" altLang="ja-JP" sz="24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Web of Science Core Collection</a:t>
            </a:r>
          </a:p>
          <a:p>
            <a:endParaRPr lang="en-US" altLang="ja-JP" sz="24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Remote Access Service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252000" y="0"/>
            <a:ext cx="864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400" dirty="0">
                <a:solidFill>
                  <a:schemeClr val="bg1">
                    <a:lumMod val="95000"/>
                  </a:schemeClr>
                </a:solidFill>
              </a:rPr>
              <a:t>How to search Google Scholar</a:t>
            </a:r>
          </a:p>
          <a:p>
            <a:r>
              <a:rPr lang="en-US" altLang="ja-JP" sz="2400" dirty="0">
                <a:solidFill>
                  <a:schemeClr val="bg1">
                    <a:lumMod val="95000"/>
                  </a:schemeClr>
                </a:solidFill>
              </a:rPr>
              <a:t>(and Web of Science Core Collection) for articles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03FB-E565-4A26-9303-508A391003B3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  <p:cxnSp>
        <p:nvCxnSpPr>
          <p:cNvPr id="6" name="カギ線コネクタ 5"/>
          <p:cNvCxnSpPr>
            <a:endCxn id="4" idx="3"/>
          </p:cNvCxnSpPr>
          <p:nvPr/>
        </p:nvCxnSpPr>
        <p:spPr>
          <a:xfrm flipV="1">
            <a:off x="3855308" y="3485184"/>
            <a:ext cx="5036692" cy="1136243"/>
          </a:xfrm>
          <a:prstGeom prst="bentConnector3">
            <a:avLst>
              <a:gd name="adj1" fmla="val 99985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正方形/長方形 22"/>
          <p:cNvSpPr/>
          <p:nvPr/>
        </p:nvSpPr>
        <p:spPr>
          <a:xfrm>
            <a:off x="4926804" y="4358768"/>
            <a:ext cx="8640000" cy="44071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1200" dirty="0">
                <a:solidFill>
                  <a:srgbClr val="C00000"/>
                </a:solidFill>
              </a:rPr>
              <a:t>* I suppose that you access them on-campus for now.</a:t>
            </a:r>
          </a:p>
        </p:txBody>
      </p:sp>
    </p:spTree>
    <p:extLst>
      <p:ext uri="{BB962C8B-B14F-4D97-AF65-F5344CB8AC3E}">
        <p14:creationId xmlns:p14="http://schemas.microsoft.com/office/powerpoint/2010/main" val="348861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二等辺三角形 66"/>
          <p:cNvSpPr/>
          <p:nvPr/>
        </p:nvSpPr>
        <p:spPr>
          <a:xfrm>
            <a:off x="456669" y="4370748"/>
            <a:ext cx="3629202" cy="3128622"/>
          </a:xfrm>
          <a:prstGeom prst="triangl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-566057" y="0"/>
            <a:ext cx="10406743" cy="90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52000" y="0"/>
            <a:ext cx="864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Google Scholar vs. Web of Science Core Collection</a:t>
            </a:r>
            <a:endParaRPr lang="ja-JP" alt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6445009" y="5912490"/>
            <a:ext cx="2446991" cy="828676"/>
          </a:xfrm>
        </p:spPr>
        <p:txBody>
          <a:bodyPr/>
          <a:lstStyle/>
          <a:p>
            <a:fld id="{B38103FB-E565-4A26-9303-508A391003B3}" type="slidenum">
              <a:rPr kumimoji="1" lang="ja-JP" altLang="en-US" smtClean="0"/>
              <a:t>20</a:t>
            </a:fld>
            <a:endParaRPr kumimoji="1"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252000" y="1281600"/>
            <a:ext cx="3553498" cy="388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dirty="0">
                <a:solidFill>
                  <a:schemeClr val="accent3">
                    <a:lumMod val="50000"/>
                  </a:schemeClr>
                </a:solidFill>
              </a:rPr>
              <a:t>Too many to find?</a:t>
            </a:r>
          </a:p>
        </p:txBody>
      </p:sp>
      <p:sp>
        <p:nvSpPr>
          <p:cNvPr id="14" name="円/楕円 13"/>
          <p:cNvSpPr/>
          <p:nvPr/>
        </p:nvSpPr>
        <p:spPr>
          <a:xfrm>
            <a:off x="785727" y="1666016"/>
            <a:ext cx="2981271" cy="2065501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accent3">
                    <a:lumMod val="50000"/>
                  </a:schemeClr>
                </a:solidFill>
              </a:rPr>
              <a:t>Google Scholar</a:t>
            </a:r>
            <a:endParaRPr kumimoji="1" lang="ja-JP" alt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5190726" y="1663201"/>
            <a:ext cx="3701274" cy="44569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1200" dirty="0">
                <a:solidFill>
                  <a:srgbClr val="C00000"/>
                </a:solidFill>
              </a:rPr>
              <a:t>When you already have bibliographic information, the search will go well.</a:t>
            </a:r>
          </a:p>
        </p:txBody>
      </p:sp>
      <p:sp>
        <p:nvSpPr>
          <p:cNvPr id="16" name="正方形/長方形 15"/>
          <p:cNvSpPr/>
          <p:nvPr/>
        </p:nvSpPr>
        <p:spPr>
          <a:xfrm>
            <a:off x="5190726" y="2414776"/>
            <a:ext cx="3701274" cy="599853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1200" dirty="0">
                <a:solidFill>
                  <a:schemeClr val="accent5">
                    <a:lumMod val="50000"/>
                  </a:schemeClr>
                </a:solidFill>
              </a:rPr>
              <a:t>When you have only keywords or subjects,</a:t>
            </a:r>
          </a:p>
          <a:p>
            <a:r>
              <a:rPr lang="en-US" altLang="ja-JP" sz="1200" dirty="0">
                <a:solidFill>
                  <a:schemeClr val="accent5">
                    <a:lumMod val="50000"/>
                  </a:schemeClr>
                </a:solidFill>
              </a:rPr>
              <a:t>It may be hard to find </a:t>
            </a:r>
            <a:r>
              <a:rPr lang="en-US" altLang="ja-JP" sz="1200" dirty="0">
                <a:solidFill>
                  <a:srgbClr val="C00000"/>
                </a:solidFill>
              </a:rPr>
              <a:t>the articles you should read</a:t>
            </a:r>
          </a:p>
          <a:p>
            <a:r>
              <a:rPr lang="en-US" altLang="ja-JP" sz="1200" dirty="0">
                <a:solidFill>
                  <a:schemeClr val="accent5">
                    <a:lumMod val="50000"/>
                  </a:schemeClr>
                </a:solidFill>
              </a:rPr>
              <a:t>from the search results.</a:t>
            </a:r>
          </a:p>
        </p:txBody>
      </p:sp>
      <p:sp>
        <p:nvSpPr>
          <p:cNvPr id="18" name="円/楕円 17"/>
          <p:cNvSpPr/>
          <p:nvPr/>
        </p:nvSpPr>
        <p:spPr>
          <a:xfrm>
            <a:off x="1529976" y="2342776"/>
            <a:ext cx="72000" cy="72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0" name="直線矢印コネクタ 19"/>
          <p:cNvCxnSpPr>
            <a:stCxn id="15" idx="1"/>
            <a:endCxn id="18" idx="6"/>
          </p:cNvCxnSpPr>
          <p:nvPr/>
        </p:nvCxnSpPr>
        <p:spPr>
          <a:xfrm flipH="1">
            <a:off x="1601976" y="1886049"/>
            <a:ext cx="3588750" cy="49272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円/楕円 20"/>
          <p:cNvSpPr/>
          <p:nvPr/>
        </p:nvSpPr>
        <p:spPr>
          <a:xfrm>
            <a:off x="1670635" y="3541059"/>
            <a:ext cx="72000" cy="72000"/>
          </a:xfrm>
          <a:prstGeom prst="ellipse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/楕円 22"/>
          <p:cNvSpPr/>
          <p:nvPr/>
        </p:nvSpPr>
        <p:spPr>
          <a:xfrm>
            <a:off x="1072942" y="3061153"/>
            <a:ext cx="72000" cy="72000"/>
          </a:xfrm>
          <a:prstGeom prst="ellipse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円/楕円 23"/>
          <p:cNvSpPr/>
          <p:nvPr/>
        </p:nvSpPr>
        <p:spPr>
          <a:xfrm>
            <a:off x="3024306" y="2763839"/>
            <a:ext cx="72000" cy="72000"/>
          </a:xfrm>
          <a:prstGeom prst="ellipse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/>
        </p:nvSpPr>
        <p:spPr>
          <a:xfrm>
            <a:off x="2483364" y="3378713"/>
            <a:ext cx="72000" cy="72000"/>
          </a:xfrm>
          <a:prstGeom prst="ellipse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円/楕円 25"/>
          <p:cNvSpPr/>
          <p:nvPr/>
        </p:nvSpPr>
        <p:spPr>
          <a:xfrm>
            <a:off x="2271270" y="3137647"/>
            <a:ext cx="72000" cy="72000"/>
          </a:xfrm>
          <a:prstGeom prst="ellipse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円/楕円 26"/>
          <p:cNvSpPr/>
          <p:nvPr/>
        </p:nvSpPr>
        <p:spPr>
          <a:xfrm>
            <a:off x="2638823" y="2279882"/>
            <a:ext cx="72000" cy="72000"/>
          </a:xfrm>
          <a:prstGeom prst="ellipse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9" name="直線矢印コネクタ 28"/>
          <p:cNvCxnSpPr>
            <a:stCxn id="16" idx="1"/>
            <a:endCxn id="27" idx="6"/>
          </p:cNvCxnSpPr>
          <p:nvPr/>
        </p:nvCxnSpPr>
        <p:spPr>
          <a:xfrm flipH="1" flipV="1">
            <a:off x="2710823" y="2315882"/>
            <a:ext cx="2479903" cy="398821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/>
          <p:cNvCxnSpPr>
            <a:stCxn id="16" idx="1"/>
            <a:endCxn id="24" idx="6"/>
          </p:cNvCxnSpPr>
          <p:nvPr/>
        </p:nvCxnSpPr>
        <p:spPr>
          <a:xfrm flipH="1">
            <a:off x="3096306" y="2714703"/>
            <a:ext cx="2094420" cy="85136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/>
          <p:cNvCxnSpPr>
            <a:stCxn id="16" idx="1"/>
            <a:endCxn id="23" idx="6"/>
          </p:cNvCxnSpPr>
          <p:nvPr/>
        </p:nvCxnSpPr>
        <p:spPr>
          <a:xfrm flipH="1">
            <a:off x="1144942" y="2714703"/>
            <a:ext cx="4045784" cy="382450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>
            <a:stCxn id="16" idx="1"/>
            <a:endCxn id="26" idx="6"/>
          </p:cNvCxnSpPr>
          <p:nvPr/>
        </p:nvCxnSpPr>
        <p:spPr>
          <a:xfrm flipH="1">
            <a:off x="2343270" y="2714703"/>
            <a:ext cx="2847456" cy="458944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/>
          <p:cNvCxnSpPr>
            <a:stCxn id="16" idx="1"/>
            <a:endCxn id="21" idx="7"/>
          </p:cNvCxnSpPr>
          <p:nvPr/>
        </p:nvCxnSpPr>
        <p:spPr>
          <a:xfrm flipH="1">
            <a:off x="1732091" y="2714703"/>
            <a:ext cx="3458635" cy="836900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矢印コネクタ 46"/>
          <p:cNvCxnSpPr>
            <a:stCxn id="16" idx="1"/>
            <a:endCxn id="50" idx="6"/>
          </p:cNvCxnSpPr>
          <p:nvPr/>
        </p:nvCxnSpPr>
        <p:spPr>
          <a:xfrm flipH="1" flipV="1">
            <a:off x="1545304" y="1969720"/>
            <a:ext cx="3645422" cy="744983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円/楕円 49"/>
          <p:cNvSpPr/>
          <p:nvPr/>
        </p:nvSpPr>
        <p:spPr>
          <a:xfrm>
            <a:off x="1473304" y="1933720"/>
            <a:ext cx="72000" cy="72000"/>
          </a:xfrm>
          <a:prstGeom prst="ellipse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5" name="直線矢印コネクタ 54"/>
          <p:cNvCxnSpPr>
            <a:stCxn id="16" idx="1"/>
            <a:endCxn id="25" idx="7"/>
          </p:cNvCxnSpPr>
          <p:nvPr/>
        </p:nvCxnSpPr>
        <p:spPr>
          <a:xfrm flipH="1">
            <a:off x="2544820" y="2714703"/>
            <a:ext cx="2645906" cy="674554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二等辺三角形 67"/>
          <p:cNvSpPr/>
          <p:nvPr/>
        </p:nvSpPr>
        <p:spPr>
          <a:xfrm>
            <a:off x="1434299" y="4370748"/>
            <a:ext cx="1673942" cy="1443053"/>
          </a:xfrm>
          <a:prstGeom prst="triangle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正方形/長方形 65"/>
          <p:cNvSpPr/>
          <p:nvPr/>
        </p:nvSpPr>
        <p:spPr>
          <a:xfrm>
            <a:off x="252000" y="3974847"/>
            <a:ext cx="8640000" cy="388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dirty="0">
                <a:solidFill>
                  <a:schemeClr val="accent3">
                    <a:lumMod val="50000"/>
                  </a:schemeClr>
                </a:solidFill>
              </a:rPr>
              <a:t>Web of Science Core Collection </a:t>
            </a:r>
          </a:p>
        </p:txBody>
      </p:sp>
      <p:sp>
        <p:nvSpPr>
          <p:cNvPr id="87" name="正方形/長方形 86"/>
          <p:cNvSpPr/>
          <p:nvPr/>
        </p:nvSpPr>
        <p:spPr>
          <a:xfrm>
            <a:off x="3461408" y="4357935"/>
            <a:ext cx="5430592" cy="804841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1200" dirty="0">
                <a:solidFill>
                  <a:schemeClr val="accent3">
                    <a:lumMod val="50000"/>
                  </a:schemeClr>
                </a:solidFill>
              </a:rPr>
              <a:t>Its records are </a:t>
            </a:r>
            <a:r>
              <a:rPr lang="en-US" altLang="ja-JP" sz="1200" dirty="0">
                <a:solidFill>
                  <a:srgbClr val="C00000"/>
                </a:solidFill>
              </a:rPr>
              <a:t>from the top journals</a:t>
            </a:r>
            <a:r>
              <a:rPr lang="en-US" altLang="ja-JP" sz="1200" dirty="0">
                <a:solidFill>
                  <a:schemeClr val="accent3">
                    <a:lumMod val="50000"/>
                  </a:schemeClr>
                </a:solidFill>
              </a:rPr>
              <a:t>(, conference proceedings, and books).</a:t>
            </a:r>
          </a:p>
          <a:p>
            <a:r>
              <a:rPr lang="en-US" altLang="ja-JP" sz="1200" dirty="0">
                <a:solidFill>
                  <a:schemeClr val="accent3">
                    <a:lumMod val="50000"/>
                  </a:schemeClr>
                </a:solidFill>
              </a:rPr>
              <a:t>You can find only high-quality articles.</a:t>
            </a:r>
          </a:p>
          <a:p>
            <a:r>
              <a:rPr lang="en-US" altLang="ja-JP" sz="1200" dirty="0">
                <a:solidFill>
                  <a:schemeClr val="accent3">
                    <a:lumMod val="50000"/>
                  </a:schemeClr>
                </a:solidFill>
              </a:rPr>
              <a:t>* Hokkaido University subscribes only the indexes of the journals.</a:t>
            </a:r>
          </a:p>
          <a:p>
            <a:r>
              <a:rPr lang="en-US" altLang="ja-JP" sz="1200" dirty="0">
                <a:solidFill>
                  <a:schemeClr val="accent3">
                    <a:lumMod val="50000"/>
                  </a:schemeClr>
                </a:solidFill>
              </a:rPr>
              <a:t>   We cannot search for conference papers or parts of books.</a:t>
            </a:r>
          </a:p>
        </p:txBody>
      </p:sp>
      <p:sp>
        <p:nvSpPr>
          <p:cNvPr id="88" name="正方形/長方形 87"/>
          <p:cNvSpPr/>
          <p:nvPr/>
        </p:nvSpPr>
        <p:spPr>
          <a:xfrm>
            <a:off x="3461408" y="5743378"/>
            <a:ext cx="5430592" cy="427454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1200" dirty="0">
                <a:solidFill>
                  <a:schemeClr val="accent3">
                    <a:lumMod val="50000"/>
                  </a:schemeClr>
                </a:solidFill>
              </a:rPr>
              <a:t>Each record is connected to </a:t>
            </a:r>
            <a:r>
              <a:rPr lang="en-US" altLang="ja-JP" sz="1200" dirty="0">
                <a:solidFill>
                  <a:srgbClr val="C00000"/>
                </a:solidFill>
              </a:rPr>
              <a:t>the citation (citing/cited) network</a:t>
            </a:r>
            <a:r>
              <a:rPr lang="en-US" altLang="ja-JP" sz="1200" dirty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  <a:p>
            <a:r>
              <a:rPr lang="en-US" altLang="ja-JP" sz="1200" dirty="0">
                <a:solidFill>
                  <a:schemeClr val="accent3">
                    <a:lumMod val="50000"/>
                  </a:schemeClr>
                </a:solidFill>
              </a:rPr>
              <a:t>You can find one article after another.</a:t>
            </a:r>
          </a:p>
        </p:txBody>
      </p:sp>
      <p:sp>
        <p:nvSpPr>
          <p:cNvPr id="89" name="正方形/長方形 88"/>
          <p:cNvSpPr/>
          <p:nvPr/>
        </p:nvSpPr>
        <p:spPr>
          <a:xfrm>
            <a:off x="3461409" y="5223485"/>
            <a:ext cx="5430592" cy="448916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1200" dirty="0">
                <a:solidFill>
                  <a:schemeClr val="accent3">
                    <a:lumMod val="50000"/>
                  </a:schemeClr>
                </a:solidFill>
              </a:rPr>
              <a:t>Each record has several types of </a:t>
            </a:r>
            <a:r>
              <a:rPr lang="en-US" altLang="ja-JP" sz="1200" dirty="0">
                <a:solidFill>
                  <a:srgbClr val="C00000"/>
                </a:solidFill>
              </a:rPr>
              <a:t>metadata</a:t>
            </a:r>
            <a:r>
              <a:rPr lang="en-US" altLang="ja-JP" sz="1200" dirty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  <a:p>
            <a:r>
              <a:rPr lang="en-US" altLang="ja-JP" sz="1200" dirty="0">
                <a:solidFill>
                  <a:schemeClr val="accent3">
                    <a:lumMod val="50000"/>
                  </a:schemeClr>
                </a:solidFill>
              </a:rPr>
              <a:t>You can narrow down the search results in various respects.</a:t>
            </a:r>
          </a:p>
        </p:txBody>
      </p:sp>
      <p:sp>
        <p:nvSpPr>
          <p:cNvPr id="110" name="正方形/長方形 109"/>
          <p:cNvSpPr/>
          <p:nvPr/>
        </p:nvSpPr>
        <p:spPr>
          <a:xfrm>
            <a:off x="596979" y="4351901"/>
            <a:ext cx="1604201" cy="5035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1200" dirty="0">
                <a:solidFill>
                  <a:schemeClr val="accent3">
                    <a:lumMod val="50000"/>
                  </a:schemeClr>
                </a:solidFill>
              </a:rPr>
              <a:t>articles published</a:t>
            </a:r>
          </a:p>
          <a:p>
            <a:r>
              <a:rPr lang="en-US" altLang="ja-JP" sz="1200" dirty="0">
                <a:solidFill>
                  <a:schemeClr val="accent3">
                    <a:lumMod val="50000"/>
                  </a:schemeClr>
                </a:solidFill>
              </a:rPr>
              <a:t>in the top journals</a:t>
            </a:r>
          </a:p>
        </p:txBody>
      </p:sp>
      <p:sp>
        <p:nvSpPr>
          <p:cNvPr id="114" name="円/楕円 113"/>
          <p:cNvSpPr/>
          <p:nvPr/>
        </p:nvSpPr>
        <p:spPr>
          <a:xfrm>
            <a:off x="2208813" y="4789217"/>
            <a:ext cx="72000" cy="72000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0" name="円/楕円 119"/>
          <p:cNvSpPr/>
          <p:nvPr/>
        </p:nvSpPr>
        <p:spPr>
          <a:xfrm>
            <a:off x="2364102" y="4861217"/>
            <a:ext cx="72000" cy="72000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1" name="円/楕円 120"/>
          <p:cNvSpPr/>
          <p:nvPr/>
        </p:nvSpPr>
        <p:spPr>
          <a:xfrm>
            <a:off x="2136813" y="5310474"/>
            <a:ext cx="72000" cy="72000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2" name="円/楕円 121"/>
          <p:cNvSpPr/>
          <p:nvPr/>
        </p:nvSpPr>
        <p:spPr>
          <a:xfrm>
            <a:off x="2028749" y="4982370"/>
            <a:ext cx="72000" cy="72000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3" name="円/楕円 122"/>
          <p:cNvSpPr/>
          <p:nvPr/>
        </p:nvSpPr>
        <p:spPr>
          <a:xfrm>
            <a:off x="1887039" y="5669864"/>
            <a:ext cx="72000" cy="72000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4" name="円/楕円 123"/>
          <p:cNvSpPr/>
          <p:nvPr/>
        </p:nvSpPr>
        <p:spPr>
          <a:xfrm>
            <a:off x="2208813" y="5176838"/>
            <a:ext cx="72000" cy="72000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5" name="正方形/長方形 124"/>
          <p:cNvSpPr/>
          <p:nvPr/>
        </p:nvSpPr>
        <p:spPr>
          <a:xfrm>
            <a:off x="1990822" y="4958056"/>
            <a:ext cx="614566" cy="204719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6" name="正方形/長方形 125"/>
          <p:cNvSpPr/>
          <p:nvPr/>
        </p:nvSpPr>
        <p:spPr>
          <a:xfrm>
            <a:off x="2166196" y="4739610"/>
            <a:ext cx="299354" cy="533744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7" name="正方形/長方形 126"/>
          <p:cNvSpPr/>
          <p:nvPr/>
        </p:nvSpPr>
        <p:spPr>
          <a:xfrm>
            <a:off x="2114876" y="5039866"/>
            <a:ext cx="281333" cy="380295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8" name="直線矢印コネクタ 127"/>
          <p:cNvCxnSpPr>
            <a:stCxn id="89" idx="1"/>
          </p:cNvCxnSpPr>
          <p:nvPr/>
        </p:nvCxnSpPr>
        <p:spPr>
          <a:xfrm flipH="1" flipV="1">
            <a:off x="2497374" y="5230014"/>
            <a:ext cx="964035" cy="217929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円/楕円 131"/>
          <p:cNvSpPr/>
          <p:nvPr/>
        </p:nvSpPr>
        <p:spPr>
          <a:xfrm>
            <a:off x="2516502" y="5013617"/>
            <a:ext cx="72000" cy="72000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3" name="円/楕円 132"/>
          <p:cNvSpPr/>
          <p:nvPr/>
        </p:nvSpPr>
        <p:spPr>
          <a:xfrm>
            <a:off x="1872912" y="5447943"/>
            <a:ext cx="72000" cy="72000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4" name="円/楕円 133"/>
          <p:cNvSpPr/>
          <p:nvPr/>
        </p:nvSpPr>
        <p:spPr>
          <a:xfrm>
            <a:off x="2569388" y="5565757"/>
            <a:ext cx="72000" cy="72000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5" name="直線矢印コネクタ 134"/>
          <p:cNvCxnSpPr>
            <a:stCxn id="134" idx="2"/>
            <a:endCxn id="133" idx="6"/>
          </p:cNvCxnSpPr>
          <p:nvPr/>
        </p:nvCxnSpPr>
        <p:spPr>
          <a:xfrm flipH="1" flipV="1">
            <a:off x="1944912" y="5483943"/>
            <a:ext cx="624476" cy="11781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線矢印コネクタ 137"/>
          <p:cNvCxnSpPr>
            <a:stCxn id="134" idx="2"/>
            <a:endCxn id="123" idx="6"/>
          </p:cNvCxnSpPr>
          <p:nvPr/>
        </p:nvCxnSpPr>
        <p:spPr>
          <a:xfrm flipH="1">
            <a:off x="1959039" y="5601757"/>
            <a:ext cx="610349" cy="10410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直線矢印コネクタ 140"/>
          <p:cNvCxnSpPr>
            <a:endCxn id="133" idx="4"/>
          </p:cNvCxnSpPr>
          <p:nvPr/>
        </p:nvCxnSpPr>
        <p:spPr>
          <a:xfrm flipH="1" flipV="1">
            <a:off x="1908912" y="5519943"/>
            <a:ext cx="14127" cy="14992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線矢印コネクタ 143"/>
          <p:cNvCxnSpPr>
            <a:stCxn id="123" idx="0"/>
            <a:endCxn id="132" idx="3"/>
          </p:cNvCxnSpPr>
          <p:nvPr/>
        </p:nvCxnSpPr>
        <p:spPr>
          <a:xfrm flipV="1">
            <a:off x="1923039" y="5075073"/>
            <a:ext cx="604007" cy="59479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直線矢印コネクタ 146"/>
          <p:cNvCxnSpPr>
            <a:stCxn id="133" idx="0"/>
            <a:endCxn id="122" idx="3"/>
          </p:cNvCxnSpPr>
          <p:nvPr/>
        </p:nvCxnSpPr>
        <p:spPr>
          <a:xfrm flipV="1">
            <a:off x="1908912" y="5043826"/>
            <a:ext cx="130381" cy="40411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線矢印コネクタ 149"/>
          <p:cNvCxnSpPr>
            <a:stCxn id="88" idx="1"/>
          </p:cNvCxnSpPr>
          <p:nvPr/>
        </p:nvCxnSpPr>
        <p:spPr>
          <a:xfrm flipH="1" flipV="1">
            <a:off x="2436103" y="5690567"/>
            <a:ext cx="1025305" cy="26653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円/楕円 56"/>
          <p:cNvSpPr/>
          <p:nvPr/>
        </p:nvSpPr>
        <p:spPr>
          <a:xfrm>
            <a:off x="2293890" y="5069294"/>
            <a:ext cx="72000" cy="72000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" name="カギ線コネクタ 3"/>
          <p:cNvCxnSpPr/>
          <p:nvPr/>
        </p:nvCxnSpPr>
        <p:spPr>
          <a:xfrm rot="16200000" flipV="1">
            <a:off x="200022" y="4760322"/>
            <a:ext cx="1449432" cy="653701"/>
          </a:xfrm>
          <a:prstGeom prst="bentConnector3">
            <a:avLst>
              <a:gd name="adj1" fmla="val 169"/>
            </a:avLst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377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11" grpId="0"/>
      <p:bldP spid="14" grpId="0" animBg="1"/>
      <p:bldP spid="15" grpId="0" animBg="1"/>
      <p:bldP spid="16" grpId="0" animBg="1"/>
      <p:bldP spid="18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50" grpId="0" animBg="1"/>
      <p:bldP spid="68" grpId="0" animBg="1"/>
      <p:bldP spid="66" grpId="0"/>
      <p:bldP spid="87" grpId="0" animBg="1"/>
      <p:bldP spid="88" grpId="0" animBg="1"/>
      <p:bldP spid="89" grpId="0" animBg="1"/>
      <p:bldP spid="110" grpId="0"/>
      <p:bldP spid="114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32" grpId="0" animBg="1"/>
      <p:bldP spid="133" grpId="0" animBg="1"/>
      <p:bldP spid="134" grpId="0" animBg="1"/>
      <p:bldP spid="5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-566057" y="0"/>
            <a:ext cx="10406743" cy="90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52000" y="0"/>
            <a:ext cx="864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How to access Web of Science Core Collection</a:t>
            </a:r>
          </a:p>
          <a:p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and other useful databases</a:t>
            </a:r>
            <a:endParaRPr lang="ja-JP" alt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6445009" y="5912490"/>
            <a:ext cx="2446991" cy="828676"/>
          </a:xfrm>
        </p:spPr>
        <p:txBody>
          <a:bodyPr/>
          <a:lstStyle/>
          <a:p>
            <a:fld id="{B38103FB-E565-4A26-9303-508A391003B3}" type="slidenum">
              <a:rPr kumimoji="1" lang="ja-JP" altLang="en-US" smtClean="0"/>
              <a:t>21</a:t>
            </a:fld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/>
          <a:srcRect t="10630" b="5380"/>
          <a:stretch/>
        </p:blipFill>
        <p:spPr>
          <a:xfrm>
            <a:off x="252000" y="1670400"/>
            <a:ext cx="8640000" cy="408189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8" name="正方形/長方形 7"/>
          <p:cNvSpPr/>
          <p:nvPr/>
        </p:nvSpPr>
        <p:spPr>
          <a:xfrm>
            <a:off x="252000" y="1281600"/>
            <a:ext cx="8640000" cy="388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dirty="0">
                <a:solidFill>
                  <a:srgbClr val="C00000"/>
                </a:solidFill>
              </a:rPr>
              <a:t>https://www.lib.hokudai.ac.jp/en/databases/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1612766" y="2264998"/>
            <a:ext cx="613273" cy="1634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1612766" y="3304806"/>
            <a:ext cx="1332802" cy="29283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矢印コネクタ 10"/>
          <p:cNvCxnSpPr/>
          <p:nvPr/>
        </p:nvCxnSpPr>
        <p:spPr>
          <a:xfrm>
            <a:off x="2743200" y="3653344"/>
            <a:ext cx="771993" cy="127092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>
            <a:off x="2011229" y="2484113"/>
            <a:ext cx="89647" cy="76498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正方形/長方形 20"/>
          <p:cNvSpPr/>
          <p:nvPr/>
        </p:nvSpPr>
        <p:spPr>
          <a:xfrm>
            <a:off x="6618157" y="3151847"/>
            <a:ext cx="577122" cy="12872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/>
        </p:nvSpPr>
        <p:spPr>
          <a:xfrm>
            <a:off x="3420646" y="3280573"/>
            <a:ext cx="1697394" cy="13000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/>
        </p:nvSpPr>
        <p:spPr>
          <a:xfrm>
            <a:off x="3384580" y="3245903"/>
            <a:ext cx="47670" cy="177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/>
        </p:nvSpPr>
        <p:spPr>
          <a:xfrm>
            <a:off x="7103572" y="3110556"/>
            <a:ext cx="159624" cy="194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/>
        </p:nvSpPr>
        <p:spPr>
          <a:xfrm>
            <a:off x="3449584" y="4940360"/>
            <a:ext cx="1304429" cy="12134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/>
          <p:cNvSpPr/>
          <p:nvPr/>
        </p:nvSpPr>
        <p:spPr>
          <a:xfrm>
            <a:off x="3903995" y="5900544"/>
            <a:ext cx="4988005" cy="28528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1200" dirty="0">
                <a:solidFill>
                  <a:srgbClr val="C00000"/>
                </a:solidFill>
              </a:rPr>
              <a:t>I recommend that you also check the databases in these categories.</a:t>
            </a:r>
          </a:p>
        </p:txBody>
      </p:sp>
      <p:cxnSp>
        <p:nvCxnSpPr>
          <p:cNvPr id="27" name="直線矢印コネクタ 26"/>
          <p:cNvCxnSpPr>
            <a:stCxn id="26" idx="0"/>
          </p:cNvCxnSpPr>
          <p:nvPr/>
        </p:nvCxnSpPr>
        <p:spPr>
          <a:xfrm flipH="1" flipV="1">
            <a:off x="4572002" y="3429000"/>
            <a:ext cx="1825996" cy="247154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092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-566057" y="0"/>
            <a:ext cx="10406743" cy="90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52000" y="0"/>
            <a:ext cx="864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How to use Web of Science Core Collection</a:t>
            </a:r>
            <a:endParaRPr lang="ja-JP" alt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03FB-E565-4A26-9303-508A391003B3}" type="slidenum">
              <a:rPr kumimoji="1" lang="ja-JP" altLang="en-US" smtClean="0"/>
              <a:t>22</a:t>
            </a:fld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/>
          <a:srcRect t="10630" b="5380"/>
          <a:stretch/>
        </p:blipFill>
        <p:spPr>
          <a:xfrm>
            <a:off x="252000" y="1670400"/>
            <a:ext cx="8640000" cy="408189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6" name="正方形/長方形 5"/>
          <p:cNvSpPr/>
          <p:nvPr/>
        </p:nvSpPr>
        <p:spPr>
          <a:xfrm>
            <a:off x="4933380" y="3711345"/>
            <a:ext cx="4057307" cy="444521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1200" dirty="0">
                <a:solidFill>
                  <a:srgbClr val="C00000"/>
                </a:solidFill>
              </a:rPr>
              <a:t>search by not only Topic but also Title, Author, Language, Document Type, Finding Agency and so on</a:t>
            </a:r>
          </a:p>
        </p:txBody>
      </p:sp>
      <p:cxnSp>
        <p:nvCxnSpPr>
          <p:cNvPr id="8" name="直線矢印コネクタ 7"/>
          <p:cNvCxnSpPr/>
          <p:nvPr/>
        </p:nvCxnSpPr>
        <p:spPr>
          <a:xfrm flipH="1" flipV="1">
            <a:off x="4572002" y="3429000"/>
            <a:ext cx="361378" cy="28234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正方形/長方形 8"/>
          <p:cNvSpPr/>
          <p:nvPr/>
        </p:nvSpPr>
        <p:spPr>
          <a:xfrm>
            <a:off x="4572000" y="4296377"/>
            <a:ext cx="2255885" cy="268577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1200" dirty="0">
                <a:solidFill>
                  <a:srgbClr val="C00000"/>
                </a:solidFill>
              </a:rPr>
              <a:t>multiply these search criteria</a:t>
            </a:r>
          </a:p>
        </p:txBody>
      </p:sp>
      <p:cxnSp>
        <p:nvCxnSpPr>
          <p:cNvPr id="10" name="直線矢印コネクタ 9"/>
          <p:cNvCxnSpPr/>
          <p:nvPr/>
        </p:nvCxnSpPr>
        <p:spPr>
          <a:xfrm flipH="1" flipV="1">
            <a:off x="3700494" y="3657873"/>
            <a:ext cx="871506" cy="67820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正方形/長方形 13"/>
          <p:cNvSpPr/>
          <p:nvPr/>
        </p:nvSpPr>
        <p:spPr>
          <a:xfrm>
            <a:off x="252000" y="1281600"/>
            <a:ext cx="8640000" cy="388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dirty="0">
                <a:solidFill>
                  <a:srgbClr val="C00000"/>
                </a:solidFill>
              </a:rPr>
              <a:t>Search screen</a:t>
            </a:r>
          </a:p>
        </p:txBody>
      </p:sp>
    </p:spTree>
    <p:extLst>
      <p:ext uri="{BB962C8B-B14F-4D97-AF65-F5344CB8AC3E}">
        <p14:creationId xmlns:p14="http://schemas.microsoft.com/office/powerpoint/2010/main" val="197084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-566057" y="0"/>
            <a:ext cx="10406743" cy="90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52000" y="0"/>
            <a:ext cx="864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How to use Web of Science Core Collection</a:t>
            </a:r>
            <a:endParaRPr lang="ja-JP" alt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03FB-E565-4A26-9303-508A391003B3}" type="slidenum">
              <a:rPr kumimoji="1" lang="ja-JP" altLang="en-US" smtClean="0"/>
              <a:t>23</a:t>
            </a:fld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/>
          <a:srcRect t="10630" b="5380"/>
          <a:stretch/>
        </p:blipFill>
        <p:spPr>
          <a:xfrm>
            <a:off x="252000" y="1669793"/>
            <a:ext cx="8640000" cy="408189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8" name="正方形/長方形 7"/>
          <p:cNvSpPr/>
          <p:nvPr/>
        </p:nvSpPr>
        <p:spPr>
          <a:xfrm>
            <a:off x="1148071" y="4356846"/>
            <a:ext cx="1332802" cy="32757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2574634" y="2475351"/>
            <a:ext cx="2304663" cy="23786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2574634" y="4999220"/>
            <a:ext cx="0" cy="119171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/>
          <p:cNvSpPr/>
          <p:nvPr/>
        </p:nvSpPr>
        <p:spPr>
          <a:xfrm>
            <a:off x="252000" y="1281600"/>
            <a:ext cx="8640000" cy="388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dirty="0">
                <a:solidFill>
                  <a:srgbClr val="C00000"/>
                </a:solidFill>
              </a:rPr>
              <a:t>Search result screen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5475106" y="2595479"/>
            <a:ext cx="1965687" cy="271931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1200" dirty="0">
                <a:solidFill>
                  <a:srgbClr val="C00000"/>
                </a:solidFill>
              </a:rPr>
              <a:t>change the sorting order</a:t>
            </a:r>
          </a:p>
        </p:txBody>
      </p:sp>
      <p:cxnSp>
        <p:nvCxnSpPr>
          <p:cNvPr id="13" name="直線矢印コネクタ 12"/>
          <p:cNvCxnSpPr>
            <a:stCxn id="12" idx="1"/>
          </p:cNvCxnSpPr>
          <p:nvPr/>
        </p:nvCxnSpPr>
        <p:spPr>
          <a:xfrm flipH="1" flipV="1">
            <a:off x="4938856" y="2598085"/>
            <a:ext cx="536250" cy="13336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正方形/長方形 13"/>
          <p:cNvSpPr/>
          <p:nvPr/>
        </p:nvSpPr>
        <p:spPr>
          <a:xfrm>
            <a:off x="2891038" y="4872989"/>
            <a:ext cx="1527649" cy="252031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1200" dirty="0">
                <a:solidFill>
                  <a:srgbClr val="C00000"/>
                </a:solidFill>
              </a:rPr>
              <a:t>find the top papers</a:t>
            </a:r>
          </a:p>
        </p:txBody>
      </p:sp>
      <p:cxnSp>
        <p:nvCxnSpPr>
          <p:cNvPr id="15" name="直線矢印コネクタ 14"/>
          <p:cNvCxnSpPr>
            <a:stCxn id="14" idx="1"/>
          </p:cNvCxnSpPr>
          <p:nvPr/>
        </p:nvCxnSpPr>
        <p:spPr>
          <a:xfrm flipH="1" flipV="1">
            <a:off x="2529659" y="4590645"/>
            <a:ext cx="361379" cy="40836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正方形/長方形 20"/>
          <p:cNvSpPr/>
          <p:nvPr/>
        </p:nvSpPr>
        <p:spPr>
          <a:xfrm>
            <a:off x="4808705" y="3636651"/>
            <a:ext cx="666401" cy="16379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/>
        </p:nvSpPr>
        <p:spPr>
          <a:xfrm>
            <a:off x="4534169" y="4450667"/>
            <a:ext cx="666401" cy="16379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/>
        </p:nvSpPr>
        <p:spPr>
          <a:xfrm>
            <a:off x="3541581" y="5354466"/>
            <a:ext cx="666401" cy="16379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4" name="直線矢印コネクタ 23"/>
          <p:cNvCxnSpPr>
            <a:stCxn id="27" idx="1"/>
          </p:cNvCxnSpPr>
          <p:nvPr/>
        </p:nvCxnSpPr>
        <p:spPr>
          <a:xfrm flipH="1" flipV="1">
            <a:off x="5558180" y="3792490"/>
            <a:ext cx="1279942" cy="121273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>
            <a:stCxn id="27" idx="1"/>
          </p:cNvCxnSpPr>
          <p:nvPr/>
        </p:nvCxnSpPr>
        <p:spPr>
          <a:xfrm flipH="1" flipV="1">
            <a:off x="5295570" y="4577384"/>
            <a:ext cx="1542552" cy="42784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>
            <a:stCxn id="27" idx="1"/>
          </p:cNvCxnSpPr>
          <p:nvPr/>
        </p:nvCxnSpPr>
        <p:spPr>
          <a:xfrm flipH="1">
            <a:off x="4255240" y="5005224"/>
            <a:ext cx="2582882" cy="42318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正方形/長方形 26"/>
          <p:cNvSpPr/>
          <p:nvPr/>
        </p:nvSpPr>
        <p:spPr>
          <a:xfrm>
            <a:off x="6838122" y="4879224"/>
            <a:ext cx="2240246" cy="25200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1200" dirty="0">
                <a:solidFill>
                  <a:srgbClr val="C00000"/>
                </a:solidFill>
              </a:rPr>
              <a:t>View abstracts in one screen</a:t>
            </a:r>
          </a:p>
        </p:txBody>
      </p:sp>
    </p:spTree>
    <p:extLst>
      <p:ext uri="{BB962C8B-B14F-4D97-AF65-F5344CB8AC3E}">
        <p14:creationId xmlns:p14="http://schemas.microsoft.com/office/powerpoint/2010/main" val="157974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4" grpId="0" animBg="1"/>
      <p:bldP spid="21" grpId="0" animBg="1"/>
      <p:bldP spid="22" grpId="0" animBg="1"/>
      <p:bldP spid="23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-566057" y="0"/>
            <a:ext cx="10406743" cy="90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52000" y="0"/>
            <a:ext cx="864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How to use Web of Science Core Collection</a:t>
            </a:r>
            <a:endParaRPr lang="ja-JP" alt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03FB-E565-4A26-9303-508A391003B3}" type="slidenum">
              <a:rPr kumimoji="1" lang="ja-JP" altLang="en-US" smtClean="0"/>
              <a:t>24</a:t>
            </a:fld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/>
          <a:srcRect t="10630" b="5380"/>
          <a:stretch/>
        </p:blipFill>
        <p:spPr>
          <a:xfrm>
            <a:off x="252000" y="1669793"/>
            <a:ext cx="8640000" cy="408189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8" name="正方形/長方形 7"/>
          <p:cNvSpPr/>
          <p:nvPr/>
        </p:nvSpPr>
        <p:spPr>
          <a:xfrm>
            <a:off x="1148071" y="4406583"/>
            <a:ext cx="1332802" cy="128301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1148071" y="1754983"/>
            <a:ext cx="1332802" cy="111235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1148071" y="3215590"/>
            <a:ext cx="1332802" cy="84274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矢印コネクタ 10"/>
          <p:cNvCxnSpPr/>
          <p:nvPr/>
        </p:nvCxnSpPr>
        <p:spPr>
          <a:xfrm>
            <a:off x="2574634" y="1281600"/>
            <a:ext cx="0" cy="119160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正方形/長方形 11"/>
          <p:cNvSpPr/>
          <p:nvPr/>
        </p:nvSpPr>
        <p:spPr>
          <a:xfrm>
            <a:off x="252000" y="1281600"/>
            <a:ext cx="8640000" cy="388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dirty="0">
                <a:solidFill>
                  <a:srgbClr val="C00000"/>
                </a:solidFill>
              </a:rPr>
              <a:t>Search result screen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2936011" y="2665425"/>
            <a:ext cx="2895340" cy="24751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1200" dirty="0">
                <a:solidFill>
                  <a:srgbClr val="C00000"/>
                </a:solidFill>
              </a:rPr>
              <a:t>filter the results by the research fields</a:t>
            </a:r>
          </a:p>
        </p:txBody>
      </p:sp>
      <p:cxnSp>
        <p:nvCxnSpPr>
          <p:cNvPr id="14" name="直線矢印コネクタ 13"/>
          <p:cNvCxnSpPr>
            <a:stCxn id="13" idx="1"/>
          </p:cNvCxnSpPr>
          <p:nvPr/>
        </p:nvCxnSpPr>
        <p:spPr>
          <a:xfrm flipH="1" flipV="1">
            <a:off x="2359920" y="2574774"/>
            <a:ext cx="576091" cy="21440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正方形/長方形 21"/>
          <p:cNvSpPr/>
          <p:nvPr/>
        </p:nvSpPr>
        <p:spPr>
          <a:xfrm>
            <a:off x="2936011" y="3573150"/>
            <a:ext cx="3054128" cy="797773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1200" dirty="0">
                <a:solidFill>
                  <a:srgbClr val="C00000"/>
                </a:solidFill>
              </a:rPr>
              <a:t>filter the results by the document types</a:t>
            </a:r>
          </a:p>
          <a:p>
            <a:endParaRPr lang="en-US" altLang="ja-JP" sz="1200" dirty="0">
              <a:solidFill>
                <a:srgbClr val="C00000"/>
              </a:solidFill>
            </a:endParaRPr>
          </a:p>
          <a:p>
            <a:r>
              <a:rPr lang="en-US" altLang="ja-JP" sz="1200" dirty="0">
                <a:solidFill>
                  <a:srgbClr val="C00000"/>
                </a:solidFill>
              </a:rPr>
              <a:t>If you just begin to research a new field,</a:t>
            </a:r>
          </a:p>
          <a:p>
            <a:r>
              <a:rPr lang="en-US" altLang="ja-JP" sz="1200" dirty="0">
                <a:solidFill>
                  <a:srgbClr val="C00000"/>
                </a:solidFill>
              </a:rPr>
              <a:t>I recommend reading REVIEWs.</a:t>
            </a:r>
          </a:p>
        </p:txBody>
      </p:sp>
      <p:cxnSp>
        <p:nvCxnSpPr>
          <p:cNvPr id="23" name="直線矢印コネクタ 22"/>
          <p:cNvCxnSpPr>
            <a:stCxn id="22" idx="1"/>
          </p:cNvCxnSpPr>
          <p:nvPr/>
        </p:nvCxnSpPr>
        <p:spPr>
          <a:xfrm flipH="1" flipV="1">
            <a:off x="2359919" y="3702359"/>
            <a:ext cx="576092" cy="26967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正方形/長方形 23"/>
          <p:cNvSpPr/>
          <p:nvPr/>
        </p:nvSpPr>
        <p:spPr>
          <a:xfrm>
            <a:off x="2936011" y="5034469"/>
            <a:ext cx="3448361" cy="26029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1200" dirty="0">
                <a:solidFill>
                  <a:srgbClr val="C00000"/>
                </a:solidFill>
              </a:rPr>
              <a:t>filter the organization which authors belong to </a:t>
            </a:r>
          </a:p>
        </p:txBody>
      </p:sp>
      <p:cxnSp>
        <p:nvCxnSpPr>
          <p:cNvPr id="25" name="直線矢印コネクタ 24"/>
          <p:cNvCxnSpPr>
            <a:stCxn id="24" idx="1"/>
          </p:cNvCxnSpPr>
          <p:nvPr/>
        </p:nvCxnSpPr>
        <p:spPr>
          <a:xfrm flipH="1" flipV="1">
            <a:off x="2359919" y="4893352"/>
            <a:ext cx="576092" cy="27126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681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  <p:bldP spid="22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-566057" y="0"/>
            <a:ext cx="10406743" cy="90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52000" y="0"/>
            <a:ext cx="864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How to use Web of Science Core Collection</a:t>
            </a:r>
            <a:endParaRPr lang="ja-JP" alt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03FB-E565-4A26-9303-508A391003B3}" type="slidenum">
              <a:rPr kumimoji="1" lang="ja-JP" altLang="en-US" smtClean="0"/>
              <a:t>25</a:t>
            </a:fld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/>
          <a:srcRect t="10630" b="5380"/>
          <a:stretch/>
        </p:blipFill>
        <p:spPr>
          <a:xfrm>
            <a:off x="252000" y="1670400"/>
            <a:ext cx="8640000" cy="408189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8" name="正方形/長方形 7"/>
          <p:cNvSpPr/>
          <p:nvPr/>
        </p:nvSpPr>
        <p:spPr>
          <a:xfrm>
            <a:off x="1275486" y="4062534"/>
            <a:ext cx="4847995" cy="58441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6457950" y="2808906"/>
            <a:ext cx="1470500" cy="236539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1111134" y="2465980"/>
            <a:ext cx="526420" cy="19354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252000" y="1281600"/>
            <a:ext cx="8640000" cy="388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dirty="0">
                <a:solidFill>
                  <a:srgbClr val="C00000"/>
                </a:solidFill>
              </a:rPr>
              <a:t>Detailed information (displayed after clicking a title in the search result screen)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171589" y="3010939"/>
            <a:ext cx="4002574" cy="25167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1200" dirty="0">
                <a:solidFill>
                  <a:srgbClr val="C00000"/>
                </a:solidFill>
              </a:rPr>
              <a:t>Link to Hokkaido University Library Full text navigator</a:t>
            </a:r>
          </a:p>
        </p:txBody>
      </p:sp>
      <p:cxnSp>
        <p:nvCxnSpPr>
          <p:cNvPr id="13" name="直線矢印コネクタ 12"/>
          <p:cNvCxnSpPr/>
          <p:nvPr/>
        </p:nvCxnSpPr>
        <p:spPr>
          <a:xfrm flipV="1">
            <a:off x="381663" y="2584174"/>
            <a:ext cx="652007" cy="42798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正方形/長方形 14"/>
          <p:cNvSpPr/>
          <p:nvPr/>
        </p:nvSpPr>
        <p:spPr>
          <a:xfrm>
            <a:off x="600959" y="4922628"/>
            <a:ext cx="2054777" cy="25167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1200" dirty="0">
                <a:solidFill>
                  <a:srgbClr val="C00000"/>
                </a:solidFill>
              </a:rPr>
              <a:t>search by a keyword again</a:t>
            </a:r>
          </a:p>
        </p:txBody>
      </p:sp>
      <p:cxnSp>
        <p:nvCxnSpPr>
          <p:cNvPr id="16" name="直線矢印コネクタ 15"/>
          <p:cNvCxnSpPr/>
          <p:nvPr/>
        </p:nvCxnSpPr>
        <p:spPr>
          <a:xfrm flipV="1">
            <a:off x="722337" y="4618798"/>
            <a:ext cx="462407" cy="30352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正方形/長方形 17"/>
          <p:cNvSpPr/>
          <p:nvPr/>
        </p:nvSpPr>
        <p:spPr>
          <a:xfrm>
            <a:off x="3994895" y="5614098"/>
            <a:ext cx="4977516" cy="48960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1200" dirty="0">
                <a:solidFill>
                  <a:srgbClr val="C00000"/>
                </a:solidFill>
              </a:rPr>
              <a:t>find one article after another through the citation network</a:t>
            </a:r>
          </a:p>
          <a:p>
            <a:r>
              <a:rPr lang="en-US" altLang="ja-JP" sz="1200" dirty="0">
                <a:solidFill>
                  <a:srgbClr val="C00000"/>
                </a:solidFill>
              </a:rPr>
              <a:t>which is the feature and strength of Web of Science Core Collection</a:t>
            </a:r>
          </a:p>
        </p:txBody>
      </p:sp>
      <p:cxnSp>
        <p:nvCxnSpPr>
          <p:cNvPr id="19" name="直線矢印コネクタ 18"/>
          <p:cNvCxnSpPr/>
          <p:nvPr/>
        </p:nvCxnSpPr>
        <p:spPr>
          <a:xfrm flipV="1">
            <a:off x="6123481" y="3711125"/>
            <a:ext cx="275150" cy="190236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45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5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-566057" y="0"/>
            <a:ext cx="10406743" cy="90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52000" y="0"/>
            <a:ext cx="864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How to use Web of Science Core Collection</a:t>
            </a:r>
            <a:endParaRPr lang="ja-JP" alt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6457950" y="5881724"/>
            <a:ext cx="2446991" cy="828676"/>
          </a:xfrm>
        </p:spPr>
        <p:txBody>
          <a:bodyPr/>
          <a:lstStyle/>
          <a:p>
            <a:fld id="{B38103FB-E565-4A26-9303-508A391003B3}" type="slidenum">
              <a:rPr kumimoji="1" lang="ja-JP" altLang="en-US" smtClean="0"/>
              <a:t>26</a:t>
            </a:fld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/>
          <a:srcRect t="10630" b="5380"/>
          <a:stretch/>
        </p:blipFill>
        <p:spPr>
          <a:xfrm>
            <a:off x="252000" y="1670400"/>
            <a:ext cx="8640000" cy="408189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/>
          <a:srcRect t="10630" b="5380"/>
          <a:stretch/>
        </p:blipFill>
        <p:spPr>
          <a:xfrm>
            <a:off x="-1475293" y="2104884"/>
            <a:ext cx="5760000" cy="272126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9" name="正方形/長方形 8"/>
          <p:cNvSpPr/>
          <p:nvPr/>
        </p:nvSpPr>
        <p:spPr>
          <a:xfrm>
            <a:off x="6520721" y="3222885"/>
            <a:ext cx="592112" cy="2426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5"/>
          <a:srcRect t="10630" b="5380"/>
          <a:stretch/>
        </p:blipFill>
        <p:spPr>
          <a:xfrm>
            <a:off x="157950" y="4532171"/>
            <a:ext cx="5760000" cy="272126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11" name="正方形/長方形 10"/>
          <p:cNvSpPr/>
          <p:nvPr/>
        </p:nvSpPr>
        <p:spPr>
          <a:xfrm>
            <a:off x="6535711" y="4504545"/>
            <a:ext cx="449705" cy="23234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矢印コネクタ 11"/>
          <p:cNvCxnSpPr>
            <a:stCxn id="9" idx="1"/>
          </p:cNvCxnSpPr>
          <p:nvPr/>
        </p:nvCxnSpPr>
        <p:spPr>
          <a:xfrm flipH="1" flipV="1">
            <a:off x="3874957" y="3005528"/>
            <a:ext cx="2645764" cy="33867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>
            <a:stCxn id="11" idx="1"/>
          </p:cNvCxnSpPr>
          <p:nvPr/>
        </p:nvCxnSpPr>
        <p:spPr>
          <a:xfrm flipH="1">
            <a:off x="4886793" y="4620719"/>
            <a:ext cx="1648918" cy="62583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正方形/長方形 13"/>
          <p:cNvSpPr/>
          <p:nvPr/>
        </p:nvSpPr>
        <p:spPr>
          <a:xfrm>
            <a:off x="2775086" y="2010104"/>
            <a:ext cx="2160000" cy="25200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1200" dirty="0">
                <a:solidFill>
                  <a:srgbClr val="C00000"/>
                </a:solidFill>
              </a:rPr>
              <a:t>The articles cite this article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3497399" y="4373405"/>
            <a:ext cx="2808879" cy="25200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1200" dirty="0">
                <a:solidFill>
                  <a:srgbClr val="C00000"/>
                </a:solidFill>
              </a:rPr>
              <a:t>The articles were cited by this article</a:t>
            </a:r>
          </a:p>
        </p:txBody>
      </p:sp>
      <p:sp>
        <p:nvSpPr>
          <p:cNvPr id="16" name="正方形/長方形 15"/>
          <p:cNvSpPr/>
          <p:nvPr/>
        </p:nvSpPr>
        <p:spPr>
          <a:xfrm>
            <a:off x="252000" y="1281600"/>
            <a:ext cx="8640000" cy="388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dirty="0">
                <a:solidFill>
                  <a:srgbClr val="C00000"/>
                </a:solidFill>
              </a:rPr>
              <a:t>What articles cite this article? / What articles are cited by this article?</a:t>
            </a:r>
          </a:p>
        </p:txBody>
      </p:sp>
    </p:spTree>
    <p:extLst>
      <p:ext uri="{BB962C8B-B14F-4D97-AF65-F5344CB8AC3E}">
        <p14:creationId xmlns:p14="http://schemas.microsoft.com/office/powerpoint/2010/main" val="189556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-566057" y="0"/>
            <a:ext cx="10406743" cy="90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52000" y="0"/>
            <a:ext cx="864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How to use Web of Science Core Collection</a:t>
            </a:r>
            <a:endParaRPr lang="ja-JP" alt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03FB-E565-4A26-9303-508A391003B3}" type="slidenum">
              <a:rPr kumimoji="1" lang="ja-JP" altLang="en-US" smtClean="0"/>
              <a:t>27</a:t>
            </a:fld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/>
          <a:srcRect t="10630" b="5380"/>
          <a:stretch/>
        </p:blipFill>
        <p:spPr>
          <a:xfrm>
            <a:off x="252000" y="1670400"/>
            <a:ext cx="8640000" cy="408189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/>
          <a:srcRect t="10630" b="5380"/>
          <a:stretch/>
        </p:blipFill>
        <p:spPr>
          <a:xfrm>
            <a:off x="-2356667" y="2969517"/>
            <a:ext cx="8640000" cy="408189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8" name="正方形/長方形 7"/>
          <p:cNvSpPr/>
          <p:nvPr/>
        </p:nvSpPr>
        <p:spPr>
          <a:xfrm>
            <a:off x="6535711" y="4931764"/>
            <a:ext cx="809469" cy="15739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4224896" y="5174127"/>
            <a:ext cx="809469" cy="25318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4224895" y="6379854"/>
            <a:ext cx="809469" cy="25318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373914" y="4504334"/>
            <a:ext cx="4735969" cy="110315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373913" y="5701980"/>
            <a:ext cx="4735969" cy="110315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" name="直線矢印コネクタ 12"/>
          <p:cNvCxnSpPr>
            <a:stCxn id="8" idx="1"/>
          </p:cNvCxnSpPr>
          <p:nvPr/>
        </p:nvCxnSpPr>
        <p:spPr>
          <a:xfrm flipH="1">
            <a:off x="5284033" y="5010463"/>
            <a:ext cx="1251678" cy="49403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正方形/長方形 13"/>
          <p:cNvSpPr/>
          <p:nvPr/>
        </p:nvSpPr>
        <p:spPr>
          <a:xfrm>
            <a:off x="2199221" y="2842100"/>
            <a:ext cx="3844863" cy="254833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1200" dirty="0">
                <a:solidFill>
                  <a:srgbClr val="C00000"/>
                </a:solidFill>
              </a:rPr>
              <a:t>The articles have references common to this article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252000" y="1281600"/>
            <a:ext cx="8640000" cy="388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dirty="0">
                <a:solidFill>
                  <a:srgbClr val="C00000"/>
                </a:solidFill>
              </a:rPr>
              <a:t>What articles have references common to this article?</a:t>
            </a:r>
          </a:p>
        </p:txBody>
      </p:sp>
    </p:spTree>
    <p:extLst>
      <p:ext uri="{BB962C8B-B14F-4D97-AF65-F5344CB8AC3E}">
        <p14:creationId xmlns:p14="http://schemas.microsoft.com/office/powerpoint/2010/main" val="336313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/>
        </p:nvSpPr>
        <p:spPr>
          <a:xfrm>
            <a:off x="251998" y="1281599"/>
            <a:ext cx="5758277" cy="2700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en-US" altLang="ja-JP" dirty="0">
                <a:solidFill>
                  <a:schemeClr val="accent3">
                    <a:lumMod val="50000"/>
                  </a:schemeClr>
                </a:solidFill>
              </a:rPr>
              <a:t>The Surface Web</a:t>
            </a:r>
            <a:endParaRPr kumimoji="1" lang="ja-JP" alt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-566057" y="0"/>
            <a:ext cx="10406743" cy="90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52000" y="0"/>
            <a:ext cx="864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Remote Access Service</a:t>
            </a:r>
            <a:endParaRPr lang="ja-JP" alt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03FB-E565-4A26-9303-508A391003B3}" type="slidenum">
              <a:rPr kumimoji="1" lang="ja-JP" altLang="en-US" smtClean="0"/>
              <a:t>28</a:t>
            </a:fld>
            <a:endParaRPr kumimoji="1" lang="ja-JP" altLang="en-US" dirty="0"/>
          </a:p>
        </p:txBody>
      </p:sp>
      <p:sp>
        <p:nvSpPr>
          <p:cNvPr id="18" name="正方形/長方形 17"/>
          <p:cNvSpPr/>
          <p:nvPr/>
        </p:nvSpPr>
        <p:spPr>
          <a:xfrm>
            <a:off x="252000" y="3981598"/>
            <a:ext cx="5760270" cy="270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dirty="0">
                <a:solidFill>
                  <a:schemeClr val="accent3">
                    <a:lumMod val="50000"/>
                  </a:schemeClr>
                </a:solidFill>
              </a:rPr>
              <a:t>The Deep Web</a:t>
            </a:r>
            <a:endParaRPr kumimoji="1" lang="ja-JP" alt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93" y="1983233"/>
            <a:ext cx="360000" cy="360000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83233"/>
            <a:ext cx="360000" cy="360000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04" y="5523319"/>
            <a:ext cx="360000" cy="360000"/>
          </a:xfrm>
          <a:prstGeom prst="rect">
            <a:avLst/>
          </a:prstGeom>
        </p:spPr>
      </p:pic>
      <p:sp>
        <p:nvSpPr>
          <p:cNvPr id="41" name="正方形/長方形 40"/>
          <p:cNvSpPr/>
          <p:nvPr/>
        </p:nvSpPr>
        <p:spPr>
          <a:xfrm>
            <a:off x="3983848" y="1692530"/>
            <a:ext cx="1535502" cy="2520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ja-JP" sz="1050" dirty="0">
                <a:solidFill>
                  <a:schemeClr val="accent3">
                    <a:lumMod val="50000"/>
                  </a:schemeClr>
                </a:solidFill>
              </a:rPr>
              <a:t>Open-access articles</a:t>
            </a:r>
          </a:p>
        </p:txBody>
      </p:sp>
      <p:sp>
        <p:nvSpPr>
          <p:cNvPr id="27" name="正方形/長方形 26"/>
          <p:cNvSpPr/>
          <p:nvPr/>
        </p:nvSpPr>
        <p:spPr>
          <a:xfrm>
            <a:off x="606504" y="1691953"/>
            <a:ext cx="1194607" cy="2520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ja-JP" sz="1050" dirty="0">
                <a:solidFill>
                  <a:schemeClr val="accent3">
                    <a:lumMod val="50000"/>
                  </a:schemeClr>
                </a:solidFill>
              </a:rPr>
              <a:t>Free databases</a:t>
            </a:r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04" y="2910446"/>
            <a:ext cx="360000" cy="360000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536" y="1803233"/>
            <a:ext cx="360000" cy="360000"/>
          </a:xfrm>
          <a:prstGeom prst="rect">
            <a:avLst/>
          </a:prstGeom>
        </p:spPr>
      </p:pic>
      <p:sp>
        <p:nvSpPr>
          <p:cNvPr id="44" name="正方形/長方形 43"/>
          <p:cNvSpPr/>
          <p:nvPr/>
        </p:nvSpPr>
        <p:spPr>
          <a:xfrm>
            <a:off x="582593" y="2343233"/>
            <a:ext cx="1152000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ja-JP" sz="1050" dirty="0">
                <a:solidFill>
                  <a:schemeClr val="accent3">
                    <a:lumMod val="50000"/>
                  </a:schemeClr>
                </a:solidFill>
              </a:rPr>
              <a:t>such as </a:t>
            </a:r>
            <a:r>
              <a:rPr lang="en-US" altLang="ja-JP" sz="1050" dirty="0" err="1">
                <a:solidFill>
                  <a:schemeClr val="accent3">
                    <a:lumMod val="50000"/>
                  </a:schemeClr>
                </a:solidFill>
              </a:rPr>
              <a:t>CiNii</a:t>
            </a:r>
            <a:endParaRPr lang="en-US" altLang="ja-JP" sz="105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7" name="図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263" y="4823750"/>
            <a:ext cx="360000" cy="360000"/>
          </a:xfrm>
          <a:prstGeom prst="rect">
            <a:avLst/>
          </a:prstGeom>
        </p:spPr>
      </p:pic>
      <p:grpSp>
        <p:nvGrpSpPr>
          <p:cNvPr id="4" name="グループ化 3"/>
          <p:cNvGrpSpPr/>
          <p:nvPr/>
        </p:nvGrpSpPr>
        <p:grpSpPr>
          <a:xfrm>
            <a:off x="1734593" y="2552290"/>
            <a:ext cx="1935916" cy="3781617"/>
            <a:chOff x="6345394" y="2163233"/>
            <a:chExt cx="1935916" cy="3781617"/>
          </a:xfrm>
        </p:grpSpPr>
        <p:pic>
          <p:nvPicPr>
            <p:cNvPr id="30" name="図 2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3352" y="5123796"/>
              <a:ext cx="360000" cy="360000"/>
            </a:xfrm>
            <a:prstGeom prst="rect">
              <a:avLst/>
            </a:prstGeom>
          </p:spPr>
        </p:pic>
        <p:pic>
          <p:nvPicPr>
            <p:cNvPr id="31" name="図 3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3352" y="3887334"/>
              <a:ext cx="360000" cy="360000"/>
            </a:xfrm>
            <a:prstGeom prst="rect">
              <a:avLst/>
            </a:prstGeom>
          </p:spPr>
        </p:pic>
        <p:pic>
          <p:nvPicPr>
            <p:cNvPr id="33" name="図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3352" y="3161690"/>
              <a:ext cx="360000" cy="360000"/>
            </a:xfrm>
            <a:prstGeom prst="rect">
              <a:avLst/>
            </a:prstGeom>
          </p:spPr>
        </p:pic>
        <p:sp>
          <p:nvSpPr>
            <p:cNvPr id="42" name="正方形/長方形 41"/>
            <p:cNvSpPr/>
            <p:nvPr/>
          </p:nvSpPr>
          <p:spPr>
            <a:xfrm>
              <a:off x="6345394" y="4657280"/>
              <a:ext cx="1935916" cy="3859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altLang="ja-JP" sz="1050" dirty="0">
                  <a:solidFill>
                    <a:schemeClr val="accent3">
                      <a:lumMod val="50000"/>
                    </a:schemeClr>
                  </a:solidFill>
                </a:rPr>
                <a:t>Commercial databases</a:t>
              </a:r>
            </a:p>
            <a:p>
              <a:pPr algn="ctr"/>
              <a:r>
                <a:rPr lang="en-US" altLang="ja-JP" sz="1050" dirty="0">
                  <a:solidFill>
                    <a:srgbClr val="C00000"/>
                  </a:solidFill>
                </a:rPr>
                <a:t>unsubscribed</a:t>
              </a:r>
              <a:r>
                <a:rPr lang="en-US" altLang="ja-JP" sz="1050" dirty="0">
                  <a:solidFill>
                    <a:schemeClr val="accent3">
                      <a:lumMod val="50000"/>
                    </a:schemeClr>
                  </a:solidFill>
                </a:rPr>
                <a:t> by university</a:t>
              </a:r>
            </a:p>
          </p:txBody>
        </p:sp>
        <p:sp>
          <p:nvSpPr>
            <p:cNvPr id="43" name="正方形/長方形 42"/>
            <p:cNvSpPr/>
            <p:nvPr/>
          </p:nvSpPr>
          <p:spPr>
            <a:xfrm>
              <a:off x="6787740" y="2729338"/>
              <a:ext cx="1051225" cy="375199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altLang="ja-JP" sz="1050" dirty="0">
                  <a:solidFill>
                    <a:schemeClr val="accent3">
                      <a:lumMod val="50000"/>
                    </a:schemeClr>
                  </a:solidFill>
                </a:rPr>
                <a:t>Bibliographic</a:t>
              </a:r>
            </a:p>
            <a:p>
              <a:pPr algn="ctr"/>
              <a:r>
                <a:rPr lang="en-US" altLang="ja-JP" sz="1050" dirty="0">
                  <a:solidFill>
                    <a:schemeClr val="accent3">
                      <a:lumMod val="50000"/>
                    </a:schemeClr>
                  </a:solidFill>
                </a:rPr>
                <a:t>information</a:t>
              </a:r>
            </a:p>
          </p:txBody>
        </p:sp>
        <p:sp>
          <p:nvSpPr>
            <p:cNvPr id="46" name="正方形/長方形 45"/>
            <p:cNvSpPr/>
            <p:nvPr/>
          </p:nvSpPr>
          <p:spPr>
            <a:xfrm>
              <a:off x="6953352" y="3644878"/>
              <a:ext cx="720000" cy="209120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altLang="ja-JP" sz="1050" dirty="0">
                  <a:solidFill>
                    <a:schemeClr val="accent3">
                      <a:lumMod val="50000"/>
                    </a:schemeClr>
                  </a:solidFill>
                </a:rPr>
                <a:t>Full text</a:t>
              </a:r>
            </a:p>
          </p:txBody>
        </p:sp>
        <p:sp>
          <p:nvSpPr>
            <p:cNvPr id="48" name="正方形/長方形 47"/>
            <p:cNvSpPr/>
            <p:nvPr/>
          </p:nvSpPr>
          <p:spPr>
            <a:xfrm>
              <a:off x="6622211" y="2440502"/>
              <a:ext cx="1382282" cy="1879322"/>
            </a:xfrm>
            <a:prstGeom prst="rect">
              <a:avLst/>
            </a:pr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正方形/長方形 48"/>
            <p:cNvSpPr/>
            <p:nvPr/>
          </p:nvSpPr>
          <p:spPr>
            <a:xfrm>
              <a:off x="6701352" y="2163233"/>
              <a:ext cx="1224000" cy="5381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altLang="ja-JP" sz="1050" dirty="0">
                  <a:solidFill>
                    <a:schemeClr val="accent3">
                      <a:lumMod val="50000"/>
                    </a:schemeClr>
                  </a:solidFill>
                </a:rPr>
                <a:t>Paywall articles</a:t>
              </a:r>
            </a:p>
            <a:p>
              <a:pPr algn="ctr"/>
              <a:r>
                <a:rPr lang="en-US" altLang="ja-JP" sz="1050" dirty="0">
                  <a:solidFill>
                    <a:srgbClr val="C00000"/>
                  </a:solidFill>
                </a:rPr>
                <a:t>unsubscribed</a:t>
              </a:r>
            </a:p>
            <a:p>
              <a:pPr algn="ctr"/>
              <a:r>
                <a:rPr lang="en-US" altLang="ja-JP" sz="1050" dirty="0">
                  <a:solidFill>
                    <a:schemeClr val="accent3">
                      <a:lumMod val="50000"/>
                    </a:schemeClr>
                  </a:solidFill>
                </a:rPr>
                <a:t>by university</a:t>
              </a:r>
            </a:p>
          </p:txBody>
        </p:sp>
        <p:sp>
          <p:nvSpPr>
            <p:cNvPr id="50" name="正方形/長方形 49"/>
            <p:cNvSpPr/>
            <p:nvPr/>
          </p:nvSpPr>
          <p:spPr>
            <a:xfrm>
              <a:off x="6359246" y="5494262"/>
              <a:ext cx="1908211" cy="4505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altLang="ja-JP" sz="1050" dirty="0">
                  <a:solidFill>
                    <a:schemeClr val="accent3">
                      <a:lumMod val="50000"/>
                    </a:schemeClr>
                  </a:solidFill>
                </a:rPr>
                <a:t>such as Scopus</a:t>
              </a:r>
            </a:p>
          </p:txBody>
        </p:sp>
      </p:grpSp>
      <p:grpSp>
        <p:nvGrpSpPr>
          <p:cNvPr id="51" name="グループ化 50"/>
          <p:cNvGrpSpPr/>
          <p:nvPr/>
        </p:nvGrpSpPr>
        <p:grpSpPr>
          <a:xfrm>
            <a:off x="3929852" y="2552290"/>
            <a:ext cx="1935916" cy="3781617"/>
            <a:chOff x="6345394" y="2163233"/>
            <a:chExt cx="1935916" cy="3781617"/>
          </a:xfrm>
        </p:grpSpPr>
        <p:pic>
          <p:nvPicPr>
            <p:cNvPr id="52" name="図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3352" y="5123796"/>
              <a:ext cx="360000" cy="360000"/>
            </a:xfrm>
            <a:prstGeom prst="rect">
              <a:avLst/>
            </a:prstGeom>
          </p:spPr>
        </p:pic>
        <p:pic>
          <p:nvPicPr>
            <p:cNvPr id="53" name="図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3352" y="3887334"/>
              <a:ext cx="360000" cy="360000"/>
            </a:xfrm>
            <a:prstGeom prst="rect">
              <a:avLst/>
            </a:prstGeom>
          </p:spPr>
        </p:pic>
        <p:pic>
          <p:nvPicPr>
            <p:cNvPr id="54" name="図 5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3352" y="3161690"/>
              <a:ext cx="360000" cy="360000"/>
            </a:xfrm>
            <a:prstGeom prst="rect">
              <a:avLst/>
            </a:prstGeom>
          </p:spPr>
        </p:pic>
        <p:sp>
          <p:nvSpPr>
            <p:cNvPr id="55" name="正方形/長方形 54"/>
            <p:cNvSpPr/>
            <p:nvPr/>
          </p:nvSpPr>
          <p:spPr>
            <a:xfrm>
              <a:off x="6345394" y="4657280"/>
              <a:ext cx="1935916" cy="3859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altLang="ja-JP" sz="1050" dirty="0">
                  <a:solidFill>
                    <a:schemeClr val="accent3">
                      <a:lumMod val="50000"/>
                    </a:schemeClr>
                  </a:solidFill>
                </a:rPr>
                <a:t>Commercial databases</a:t>
              </a:r>
            </a:p>
            <a:p>
              <a:pPr algn="ctr"/>
              <a:r>
                <a:rPr lang="en-US" altLang="ja-JP" sz="1050" dirty="0">
                  <a:solidFill>
                    <a:schemeClr val="accent3">
                      <a:lumMod val="50000"/>
                    </a:schemeClr>
                  </a:solidFill>
                </a:rPr>
                <a:t>subscribed by university</a:t>
              </a:r>
            </a:p>
          </p:txBody>
        </p:sp>
        <p:sp>
          <p:nvSpPr>
            <p:cNvPr id="56" name="正方形/長方形 55"/>
            <p:cNvSpPr/>
            <p:nvPr/>
          </p:nvSpPr>
          <p:spPr>
            <a:xfrm>
              <a:off x="6787740" y="2729338"/>
              <a:ext cx="1051225" cy="375199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altLang="ja-JP" sz="1050" dirty="0">
                  <a:solidFill>
                    <a:schemeClr val="accent3">
                      <a:lumMod val="50000"/>
                    </a:schemeClr>
                  </a:solidFill>
                </a:rPr>
                <a:t>Bibliographic</a:t>
              </a:r>
            </a:p>
            <a:p>
              <a:pPr algn="ctr"/>
              <a:r>
                <a:rPr lang="en-US" altLang="ja-JP" sz="1050" dirty="0">
                  <a:solidFill>
                    <a:schemeClr val="accent3">
                      <a:lumMod val="50000"/>
                    </a:schemeClr>
                  </a:solidFill>
                </a:rPr>
                <a:t>information</a:t>
              </a:r>
            </a:p>
          </p:txBody>
        </p:sp>
        <p:sp>
          <p:nvSpPr>
            <p:cNvPr id="57" name="正方形/長方形 56"/>
            <p:cNvSpPr/>
            <p:nvPr/>
          </p:nvSpPr>
          <p:spPr>
            <a:xfrm>
              <a:off x="6953352" y="3644878"/>
              <a:ext cx="720000" cy="209120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altLang="ja-JP" sz="1050" dirty="0">
                  <a:solidFill>
                    <a:schemeClr val="accent3">
                      <a:lumMod val="50000"/>
                    </a:schemeClr>
                  </a:solidFill>
                </a:rPr>
                <a:t>Full text</a:t>
              </a:r>
            </a:p>
          </p:txBody>
        </p:sp>
        <p:sp>
          <p:nvSpPr>
            <p:cNvPr id="58" name="正方形/長方形 57"/>
            <p:cNvSpPr/>
            <p:nvPr/>
          </p:nvSpPr>
          <p:spPr>
            <a:xfrm>
              <a:off x="6622211" y="2440502"/>
              <a:ext cx="1382282" cy="1879322"/>
            </a:xfrm>
            <a:prstGeom prst="rect">
              <a:avLst/>
            </a:pr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正方形/長方形 58"/>
            <p:cNvSpPr/>
            <p:nvPr/>
          </p:nvSpPr>
          <p:spPr>
            <a:xfrm>
              <a:off x="6701352" y="2163233"/>
              <a:ext cx="1224000" cy="5381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altLang="ja-JP" sz="1050" dirty="0">
                  <a:solidFill>
                    <a:schemeClr val="accent3">
                      <a:lumMod val="50000"/>
                    </a:schemeClr>
                  </a:solidFill>
                </a:rPr>
                <a:t>Paywall articles</a:t>
              </a:r>
            </a:p>
            <a:p>
              <a:pPr algn="ctr"/>
              <a:r>
                <a:rPr lang="en-US" altLang="ja-JP" sz="1050" dirty="0">
                  <a:solidFill>
                    <a:schemeClr val="accent3">
                      <a:lumMod val="50000"/>
                    </a:schemeClr>
                  </a:solidFill>
                </a:rPr>
                <a:t>subscribed</a:t>
              </a:r>
            </a:p>
            <a:p>
              <a:pPr algn="ctr"/>
              <a:r>
                <a:rPr lang="en-US" altLang="ja-JP" sz="1050" dirty="0">
                  <a:solidFill>
                    <a:schemeClr val="accent3">
                      <a:lumMod val="50000"/>
                    </a:schemeClr>
                  </a:solidFill>
                </a:rPr>
                <a:t>by university</a:t>
              </a:r>
            </a:p>
          </p:txBody>
        </p:sp>
        <p:sp>
          <p:nvSpPr>
            <p:cNvPr id="60" name="正方形/長方形 59"/>
            <p:cNvSpPr/>
            <p:nvPr/>
          </p:nvSpPr>
          <p:spPr>
            <a:xfrm>
              <a:off x="6359246" y="5494262"/>
              <a:ext cx="1908211" cy="4505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altLang="ja-JP" sz="1050" dirty="0">
                  <a:solidFill>
                    <a:schemeClr val="accent3">
                      <a:lumMod val="50000"/>
                    </a:schemeClr>
                  </a:solidFill>
                </a:rPr>
                <a:t>such as Web of Science,</a:t>
              </a:r>
            </a:p>
            <a:p>
              <a:pPr algn="ctr"/>
              <a:r>
                <a:rPr lang="en-US" altLang="ja-JP" sz="1050" dirty="0" err="1">
                  <a:solidFill>
                    <a:schemeClr val="accent3">
                      <a:lumMod val="50000"/>
                    </a:schemeClr>
                  </a:solidFill>
                </a:rPr>
                <a:t>SciFinder</a:t>
              </a:r>
              <a:r>
                <a:rPr lang="en-US" altLang="ja-JP" sz="1050" dirty="0">
                  <a:solidFill>
                    <a:schemeClr val="accent3">
                      <a:lumMod val="50000"/>
                    </a:schemeClr>
                  </a:solidFill>
                </a:rPr>
                <a:t>, and...</a:t>
              </a:r>
            </a:p>
          </p:txBody>
        </p:sp>
      </p:grpSp>
      <p:pic>
        <p:nvPicPr>
          <p:cNvPr id="61" name="図 6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624" y="3261700"/>
            <a:ext cx="360000" cy="3600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065" y="2199233"/>
            <a:ext cx="540000" cy="5400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701" y="4791598"/>
            <a:ext cx="540000" cy="540000"/>
          </a:xfrm>
          <a:prstGeom prst="rect">
            <a:avLst/>
          </a:prstGeom>
        </p:spPr>
      </p:pic>
      <p:sp>
        <p:nvSpPr>
          <p:cNvPr id="9" name="L 字 8"/>
          <p:cNvSpPr/>
          <p:nvPr/>
        </p:nvSpPr>
        <p:spPr>
          <a:xfrm flipH="1" flipV="1">
            <a:off x="340242" y="1594884"/>
            <a:ext cx="5599910" cy="4786444"/>
          </a:xfrm>
          <a:prstGeom prst="corner">
            <a:avLst>
              <a:gd name="adj1" fmla="val 49327"/>
              <a:gd name="adj2" fmla="val 43718"/>
            </a:avLst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矢印コネクタ 10"/>
          <p:cNvCxnSpPr/>
          <p:nvPr/>
        </p:nvCxnSpPr>
        <p:spPr>
          <a:xfrm flipH="1">
            <a:off x="6092457" y="5061598"/>
            <a:ext cx="956930" cy="0"/>
          </a:xfrm>
          <a:prstGeom prst="straightConnector1">
            <a:avLst/>
          </a:prstGeom>
          <a:ln w="38100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6177516" y="1281599"/>
            <a:ext cx="0" cy="270000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矢印コネクタ 61"/>
          <p:cNvCxnSpPr/>
          <p:nvPr/>
        </p:nvCxnSpPr>
        <p:spPr>
          <a:xfrm flipH="1" flipV="1">
            <a:off x="6273209" y="2474590"/>
            <a:ext cx="776178" cy="1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正方形/長方形 62"/>
          <p:cNvSpPr/>
          <p:nvPr/>
        </p:nvSpPr>
        <p:spPr>
          <a:xfrm>
            <a:off x="6909757" y="1879802"/>
            <a:ext cx="1073888" cy="2880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ja-JP" sz="1200" dirty="0">
                <a:solidFill>
                  <a:schemeClr val="accent3">
                    <a:lumMod val="50000"/>
                  </a:schemeClr>
                </a:solidFill>
              </a:rPr>
              <a:t>Off-campus</a:t>
            </a:r>
          </a:p>
        </p:txBody>
      </p:sp>
      <p:sp>
        <p:nvSpPr>
          <p:cNvPr id="64" name="正方形/長方形 63"/>
          <p:cNvSpPr/>
          <p:nvPr/>
        </p:nvSpPr>
        <p:spPr>
          <a:xfrm>
            <a:off x="6912712" y="4497810"/>
            <a:ext cx="1073888" cy="2880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ja-JP" sz="1200" dirty="0">
                <a:solidFill>
                  <a:schemeClr val="accent3">
                    <a:lumMod val="50000"/>
                  </a:schemeClr>
                </a:solidFill>
              </a:rPr>
              <a:t>On-campus</a:t>
            </a:r>
          </a:p>
        </p:txBody>
      </p:sp>
      <p:sp>
        <p:nvSpPr>
          <p:cNvPr id="65" name="正方形/長方形 64"/>
          <p:cNvSpPr/>
          <p:nvPr/>
        </p:nvSpPr>
        <p:spPr>
          <a:xfrm>
            <a:off x="6878065" y="2695368"/>
            <a:ext cx="1152000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ja-JP" sz="1050" dirty="0">
                <a:solidFill>
                  <a:schemeClr val="accent3">
                    <a:lumMod val="50000"/>
                  </a:schemeClr>
                </a:solidFill>
              </a:rPr>
              <a:t>such as home</a:t>
            </a:r>
          </a:p>
        </p:txBody>
      </p:sp>
      <p:sp>
        <p:nvSpPr>
          <p:cNvPr id="73" name="円弧 72"/>
          <p:cNvSpPr/>
          <p:nvPr/>
        </p:nvSpPr>
        <p:spPr>
          <a:xfrm rot="4080326">
            <a:off x="3264998" y="1646891"/>
            <a:ext cx="4503499" cy="4287815"/>
          </a:xfrm>
          <a:prstGeom prst="arc">
            <a:avLst>
              <a:gd name="adj1" fmla="val 20050598"/>
              <a:gd name="adj2" fmla="val 999482"/>
            </a:avLst>
          </a:prstGeom>
          <a:ln w="38100">
            <a:solidFill>
              <a:srgbClr val="C00000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円弧 73"/>
          <p:cNvSpPr/>
          <p:nvPr/>
        </p:nvSpPr>
        <p:spPr>
          <a:xfrm rot="4080326">
            <a:off x="3265200" y="1648800"/>
            <a:ext cx="4503499" cy="4287815"/>
          </a:xfrm>
          <a:prstGeom prst="arc">
            <a:avLst>
              <a:gd name="adj1" fmla="val 16200000"/>
              <a:gd name="adj2" fmla="val 18439880"/>
            </a:avLst>
          </a:prstGeom>
          <a:ln w="38100">
            <a:solidFill>
              <a:srgbClr val="C0000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" name="正方形/長方形 74"/>
          <p:cNvSpPr/>
          <p:nvPr/>
        </p:nvSpPr>
        <p:spPr>
          <a:xfrm>
            <a:off x="6498795" y="3621699"/>
            <a:ext cx="1910539" cy="256721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ja-JP" sz="1200" dirty="0">
                <a:solidFill>
                  <a:srgbClr val="C00000"/>
                </a:solidFill>
              </a:rPr>
              <a:t>Remote Access Service</a:t>
            </a:r>
          </a:p>
        </p:txBody>
      </p:sp>
      <p:sp>
        <p:nvSpPr>
          <p:cNvPr id="76" name="正方形/長方形 75"/>
          <p:cNvSpPr/>
          <p:nvPr/>
        </p:nvSpPr>
        <p:spPr>
          <a:xfrm>
            <a:off x="2342551" y="6453336"/>
            <a:ext cx="5807658" cy="29344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1200" dirty="0">
                <a:solidFill>
                  <a:srgbClr val="C00000"/>
                </a:solidFill>
              </a:rPr>
              <a:t>Some e-journals and databases are </a:t>
            </a:r>
            <a:r>
              <a:rPr lang="en-US" altLang="ja-JP" sz="1200" u="sng" dirty="0">
                <a:solidFill>
                  <a:srgbClr val="C00000"/>
                </a:solidFill>
              </a:rPr>
              <a:t>not</a:t>
            </a:r>
            <a:r>
              <a:rPr lang="en-US" altLang="ja-JP" sz="1200" dirty="0">
                <a:solidFill>
                  <a:srgbClr val="C00000"/>
                </a:solidFill>
              </a:rPr>
              <a:t> available under Remote Access Service.</a:t>
            </a:r>
          </a:p>
        </p:txBody>
      </p:sp>
      <p:sp>
        <p:nvSpPr>
          <p:cNvPr id="66" name="正方形/長方形 65"/>
          <p:cNvSpPr/>
          <p:nvPr/>
        </p:nvSpPr>
        <p:spPr>
          <a:xfrm>
            <a:off x="6273209" y="1280844"/>
            <a:ext cx="2237735" cy="293444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1200" dirty="0">
                <a:solidFill>
                  <a:schemeClr val="accent6">
                    <a:lumMod val="50000"/>
                  </a:schemeClr>
                </a:solidFill>
              </a:rPr>
              <a:t>access only the surface Web</a:t>
            </a:r>
          </a:p>
        </p:txBody>
      </p:sp>
    </p:spTree>
    <p:extLst>
      <p:ext uri="{BB962C8B-B14F-4D97-AF65-F5344CB8AC3E}">
        <p14:creationId xmlns:p14="http://schemas.microsoft.com/office/powerpoint/2010/main" val="417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3" grpId="0" animBg="1"/>
      <p:bldP spid="74" grpId="0" animBg="1"/>
      <p:bldP spid="75" grpId="0" animBg="1"/>
      <p:bldP spid="76" grpId="0" animBg="1"/>
      <p:bldP spid="6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754887E-F070-4FA6-99DB-B7D523D6DE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7456"/>
            <a:ext cx="9144000" cy="5065152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-566057" y="0"/>
            <a:ext cx="10406743" cy="90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52000" y="0"/>
            <a:ext cx="864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Remote Access Service</a:t>
            </a:r>
            <a:endParaRPr lang="ja-JP" alt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03FB-E565-4A26-9303-508A391003B3}" type="slidenum">
              <a:rPr kumimoji="1" lang="ja-JP" altLang="en-US" smtClean="0"/>
              <a:t>29</a:t>
            </a:fld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252000" y="1281600"/>
            <a:ext cx="8640000" cy="388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dirty="0">
                <a:solidFill>
                  <a:srgbClr val="C00000"/>
                </a:solidFill>
              </a:rPr>
              <a:t>https://www.lib.hokudai.ac.jp/en/remote-access/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6832957" y="4006664"/>
            <a:ext cx="1272817" cy="19327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矢印コネクタ 10"/>
          <p:cNvCxnSpPr>
            <a:cxnSpLocks/>
            <a:stCxn id="9" idx="1"/>
          </p:cNvCxnSpPr>
          <p:nvPr/>
        </p:nvCxnSpPr>
        <p:spPr>
          <a:xfrm flipH="1">
            <a:off x="3368351" y="4103303"/>
            <a:ext cx="3464606" cy="67397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8363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-566057" y="0"/>
            <a:ext cx="10406743" cy="900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52000" y="0"/>
            <a:ext cx="864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What is Google Scholar?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03FB-E565-4A26-9303-508A391003B3}" type="slidenum">
              <a:rPr kumimoji="1" lang="ja-JP" altLang="en-US" smtClean="0"/>
              <a:t>3</a:t>
            </a:fld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/>
          <a:srcRect t="10630" b="5380"/>
          <a:stretch/>
        </p:blipFill>
        <p:spPr>
          <a:xfrm>
            <a:off x="252000" y="1670400"/>
            <a:ext cx="8640000" cy="408189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8" name="正方形/長方形 7"/>
          <p:cNvSpPr/>
          <p:nvPr/>
        </p:nvSpPr>
        <p:spPr>
          <a:xfrm>
            <a:off x="251999" y="1281600"/>
            <a:ext cx="7595351" cy="388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dirty="0">
                <a:solidFill>
                  <a:srgbClr val="C00000"/>
                </a:solidFill>
              </a:rPr>
              <a:t>https://scholar.google.com/intl/en/scholar/about.html</a:t>
            </a:r>
          </a:p>
        </p:txBody>
      </p:sp>
      <p:sp>
        <p:nvSpPr>
          <p:cNvPr id="14" name="フリーフォーム 13"/>
          <p:cNvSpPr/>
          <p:nvPr/>
        </p:nvSpPr>
        <p:spPr>
          <a:xfrm>
            <a:off x="1514007" y="3493778"/>
            <a:ext cx="2853531" cy="546070"/>
          </a:xfrm>
          <a:custGeom>
            <a:avLst/>
            <a:gdLst>
              <a:gd name="connsiteX0" fmla="*/ 411052 w 2863120"/>
              <a:gd name="connsiteY0" fmla="*/ 0 h 546070"/>
              <a:gd name="connsiteX1" fmla="*/ 2024699 w 2863120"/>
              <a:gd name="connsiteY1" fmla="*/ 0 h 546070"/>
              <a:gd name="connsiteX2" fmla="*/ 2024699 w 2863120"/>
              <a:gd name="connsiteY2" fmla="*/ 609 h 546070"/>
              <a:gd name="connsiteX3" fmla="*/ 2863120 w 2863120"/>
              <a:gd name="connsiteY3" fmla="*/ 609 h 546070"/>
              <a:gd name="connsiteX4" fmla="*/ 2863120 w 2863120"/>
              <a:gd name="connsiteY4" fmla="*/ 413377 h 546070"/>
              <a:gd name="connsiteX5" fmla="*/ 1296648 w 2863120"/>
              <a:gd name="connsiteY5" fmla="*/ 413377 h 546070"/>
              <a:gd name="connsiteX6" fmla="*/ 1296648 w 2863120"/>
              <a:gd name="connsiteY6" fmla="*/ 546070 h 546070"/>
              <a:gd name="connsiteX7" fmla="*/ 0 w 2863120"/>
              <a:gd name="connsiteY7" fmla="*/ 546070 h 546070"/>
              <a:gd name="connsiteX8" fmla="*/ 0 w 2863120"/>
              <a:gd name="connsiteY8" fmla="*/ 124134 h 546070"/>
              <a:gd name="connsiteX9" fmla="*/ 411052 w 2863120"/>
              <a:gd name="connsiteY9" fmla="*/ 124134 h 546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63120" h="546070">
                <a:moveTo>
                  <a:pt x="411052" y="0"/>
                </a:moveTo>
                <a:lnTo>
                  <a:pt x="2024699" y="0"/>
                </a:lnTo>
                <a:lnTo>
                  <a:pt x="2024699" y="609"/>
                </a:lnTo>
                <a:lnTo>
                  <a:pt x="2863120" y="609"/>
                </a:lnTo>
                <a:lnTo>
                  <a:pt x="2863120" y="413377"/>
                </a:lnTo>
                <a:lnTo>
                  <a:pt x="1296648" y="413377"/>
                </a:lnTo>
                <a:lnTo>
                  <a:pt x="1296648" y="546070"/>
                </a:lnTo>
                <a:lnTo>
                  <a:pt x="0" y="546070"/>
                </a:lnTo>
                <a:lnTo>
                  <a:pt x="0" y="124134"/>
                </a:lnTo>
                <a:lnTo>
                  <a:pt x="411052" y="124134"/>
                </a:ln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09258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4800" dirty="0">
                <a:solidFill>
                  <a:schemeClr val="bg1">
                    <a:lumMod val="95000"/>
                  </a:schemeClr>
                </a:solidFill>
              </a:rPr>
              <a:t>TRY</a:t>
            </a:r>
          </a:p>
          <a:p>
            <a:pPr algn="ctr"/>
            <a:r>
              <a:rPr lang="en-US" altLang="ja-JP" sz="4800" dirty="0">
                <a:solidFill>
                  <a:schemeClr val="bg1">
                    <a:lumMod val="95000"/>
                  </a:schemeClr>
                </a:solidFill>
              </a:rPr>
              <a:t>LATER</a:t>
            </a:r>
          </a:p>
          <a:p>
            <a:pPr algn="ctr"/>
            <a:r>
              <a:rPr lang="en-US" altLang="ja-JP" sz="2400" dirty="0">
                <a:solidFill>
                  <a:schemeClr val="bg1">
                    <a:lumMod val="95000"/>
                  </a:schemeClr>
                </a:solidFill>
              </a:rPr>
              <a:t>AND</a:t>
            </a:r>
          </a:p>
          <a:p>
            <a:pPr algn="ctr"/>
            <a:r>
              <a:rPr lang="en-US" altLang="ja-JP" sz="4800" dirty="0">
                <a:solidFill>
                  <a:schemeClr val="bg1">
                    <a:lumMod val="95000"/>
                  </a:schemeClr>
                </a:solidFill>
              </a:rPr>
              <a:t>ASK</a:t>
            </a:r>
          </a:p>
          <a:p>
            <a:pPr algn="ctr"/>
            <a:r>
              <a:rPr lang="en-US" altLang="ja-JP" sz="4800" dirty="0">
                <a:solidFill>
                  <a:schemeClr val="bg1">
                    <a:lumMod val="95000"/>
                  </a:schemeClr>
                </a:solidFill>
              </a:rPr>
              <a:t>ME</a:t>
            </a:r>
          </a:p>
          <a:p>
            <a:pPr algn="ctr"/>
            <a:r>
              <a:rPr lang="en-US" altLang="ja-JP" sz="4800" dirty="0">
                <a:solidFill>
                  <a:schemeClr val="bg1">
                    <a:lumMod val="95000"/>
                  </a:schemeClr>
                </a:solidFill>
              </a:rPr>
              <a:t>ANYTIME:</a:t>
            </a:r>
          </a:p>
          <a:p>
            <a:pPr algn="ctr"/>
            <a:r>
              <a:rPr lang="en-US" altLang="ja-JP" sz="2400" dirty="0">
                <a:solidFill>
                  <a:schemeClr val="bg1">
                    <a:lumMod val="95000"/>
                  </a:schemeClr>
                </a:solidFill>
              </a:rPr>
              <a:t>kitacam@lib.hokudai.ac.jp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03FB-E565-4A26-9303-508A391003B3}" type="slidenum">
              <a:rPr kumimoji="1" lang="ja-JP" altLang="en-US" smtClean="0"/>
              <a:t>30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43964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正方形/長方形 29"/>
          <p:cNvSpPr/>
          <p:nvPr/>
        </p:nvSpPr>
        <p:spPr>
          <a:xfrm>
            <a:off x="6010274" y="1281599"/>
            <a:ext cx="2880000" cy="54000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dirty="0">
                <a:solidFill>
                  <a:schemeClr val="accent3">
                    <a:lumMod val="50000"/>
                  </a:schemeClr>
                </a:solidFill>
              </a:rPr>
              <a:t>Outside of the Web</a:t>
            </a:r>
            <a:endParaRPr kumimoji="1" lang="ja-JP" alt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251998" y="1281599"/>
            <a:ext cx="5758277" cy="3240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en-US" altLang="ja-JP" dirty="0">
                <a:solidFill>
                  <a:schemeClr val="accent3">
                    <a:lumMod val="50000"/>
                  </a:schemeClr>
                </a:solidFill>
              </a:rPr>
              <a:t>The Surface Web</a:t>
            </a:r>
            <a:endParaRPr kumimoji="1" lang="ja-JP" alt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-566057" y="0"/>
            <a:ext cx="10406743" cy="900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52000" y="0"/>
            <a:ext cx="864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What is Google Scholar?</a:t>
            </a:r>
            <a:endParaRPr lang="ja-JP" alt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03FB-E565-4A26-9303-508A391003B3}" type="slidenum">
              <a:rPr kumimoji="1" lang="ja-JP" altLang="en-US" smtClean="0"/>
              <a:t>4</a:t>
            </a:fld>
            <a:endParaRPr kumimoji="1" lang="ja-JP" altLang="en-US" dirty="0"/>
          </a:p>
        </p:txBody>
      </p:sp>
      <p:sp>
        <p:nvSpPr>
          <p:cNvPr id="18" name="正方形/長方形 17"/>
          <p:cNvSpPr/>
          <p:nvPr/>
        </p:nvSpPr>
        <p:spPr>
          <a:xfrm>
            <a:off x="252000" y="4515443"/>
            <a:ext cx="5760270" cy="216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dirty="0">
                <a:solidFill>
                  <a:schemeClr val="accent3">
                    <a:lumMod val="50000"/>
                  </a:schemeClr>
                </a:solidFill>
              </a:rPr>
              <a:t>The Deep Web</a:t>
            </a:r>
            <a:endParaRPr kumimoji="1" lang="ja-JP" alt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87" y="4116936"/>
            <a:ext cx="2143125" cy="36000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35" y="1699276"/>
            <a:ext cx="1064345" cy="360000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995" y="2556788"/>
            <a:ext cx="540000" cy="540000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13" y="2562058"/>
            <a:ext cx="540000" cy="540000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81" y="5236331"/>
            <a:ext cx="540000" cy="540000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274" y="2889000"/>
            <a:ext cx="540000" cy="540000"/>
          </a:xfrm>
          <a:prstGeom prst="rect">
            <a:avLst/>
          </a:prstGeom>
        </p:spPr>
      </p:pic>
      <p:sp>
        <p:nvSpPr>
          <p:cNvPr id="34" name="円弧 33"/>
          <p:cNvSpPr/>
          <p:nvPr/>
        </p:nvSpPr>
        <p:spPr>
          <a:xfrm>
            <a:off x="386471" y="1501424"/>
            <a:ext cx="5503998" cy="2800350"/>
          </a:xfrm>
          <a:prstGeom prst="arc">
            <a:avLst>
              <a:gd name="adj1" fmla="val 2513188"/>
              <a:gd name="adj2" fmla="val 5440227"/>
            </a:avLst>
          </a:prstGeom>
          <a:ln w="38100">
            <a:solidFill>
              <a:schemeClr val="accent3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012" y="5459862"/>
            <a:ext cx="540000" cy="540000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007" y="4945602"/>
            <a:ext cx="540000" cy="540000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007" y="3920515"/>
            <a:ext cx="540000" cy="540000"/>
          </a:xfrm>
          <a:prstGeom prst="rect">
            <a:avLst/>
          </a:prstGeom>
        </p:spPr>
      </p:pic>
      <p:sp>
        <p:nvSpPr>
          <p:cNvPr id="36" name="円弧 35"/>
          <p:cNvSpPr/>
          <p:nvPr/>
        </p:nvSpPr>
        <p:spPr>
          <a:xfrm>
            <a:off x="379137" y="1501424"/>
            <a:ext cx="5503998" cy="2800350"/>
          </a:xfrm>
          <a:prstGeom prst="arc">
            <a:avLst>
              <a:gd name="adj1" fmla="val 12933045"/>
              <a:gd name="adj2" fmla="val 927736"/>
            </a:avLst>
          </a:prstGeom>
          <a:ln w="38100">
            <a:solidFill>
              <a:schemeClr val="accent3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正方形/長方形 37"/>
          <p:cNvSpPr/>
          <p:nvPr/>
        </p:nvSpPr>
        <p:spPr>
          <a:xfrm>
            <a:off x="1680012" y="5157522"/>
            <a:ext cx="1800000" cy="2520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ja-JP" sz="1200" dirty="0">
                <a:solidFill>
                  <a:schemeClr val="accent3">
                    <a:lumMod val="50000"/>
                  </a:schemeClr>
                </a:solidFill>
              </a:rPr>
              <a:t>Commercial databases</a:t>
            </a:r>
          </a:p>
        </p:txBody>
      </p:sp>
      <p:sp>
        <p:nvSpPr>
          <p:cNvPr id="39" name="正方形/長方形 38"/>
          <p:cNvSpPr/>
          <p:nvPr/>
        </p:nvSpPr>
        <p:spPr>
          <a:xfrm>
            <a:off x="3760007" y="3583870"/>
            <a:ext cx="2016000" cy="2520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ja-JP" sz="1200" dirty="0">
                <a:solidFill>
                  <a:schemeClr val="accent3">
                    <a:lumMod val="50000"/>
                  </a:schemeClr>
                </a:solidFill>
              </a:rPr>
              <a:t>Bibliographic information</a:t>
            </a:r>
          </a:p>
        </p:txBody>
      </p:sp>
      <p:sp>
        <p:nvSpPr>
          <p:cNvPr id="40" name="正方形/長方形 39"/>
          <p:cNvSpPr/>
          <p:nvPr/>
        </p:nvSpPr>
        <p:spPr>
          <a:xfrm>
            <a:off x="4373789" y="4604420"/>
            <a:ext cx="788436" cy="2520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1200" dirty="0">
                <a:solidFill>
                  <a:schemeClr val="accent3">
                    <a:lumMod val="50000"/>
                  </a:schemeClr>
                </a:solidFill>
              </a:rPr>
              <a:t>Full text</a:t>
            </a:r>
          </a:p>
        </p:txBody>
      </p:sp>
      <p:sp>
        <p:nvSpPr>
          <p:cNvPr id="41" name="正方形/長方形 40"/>
          <p:cNvSpPr/>
          <p:nvPr/>
        </p:nvSpPr>
        <p:spPr>
          <a:xfrm>
            <a:off x="328001" y="2241753"/>
            <a:ext cx="1698024" cy="2520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ja-JP" sz="1200" dirty="0">
                <a:solidFill>
                  <a:schemeClr val="accent3">
                    <a:lumMod val="50000"/>
                  </a:schemeClr>
                </a:solidFill>
              </a:rPr>
              <a:t>Open-access articles</a:t>
            </a:r>
          </a:p>
        </p:txBody>
      </p:sp>
      <p:sp>
        <p:nvSpPr>
          <p:cNvPr id="27" name="正方形/長方形 26"/>
          <p:cNvSpPr/>
          <p:nvPr/>
        </p:nvSpPr>
        <p:spPr>
          <a:xfrm>
            <a:off x="2307985" y="2246521"/>
            <a:ext cx="1740021" cy="2520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ja-JP" sz="1200" dirty="0" err="1">
                <a:solidFill>
                  <a:schemeClr val="accent3">
                    <a:lumMod val="50000"/>
                  </a:schemeClr>
                </a:solidFill>
              </a:rPr>
              <a:t>Crawlable</a:t>
            </a:r>
            <a:r>
              <a:rPr lang="en-US" altLang="ja-JP" sz="1200" dirty="0">
                <a:solidFill>
                  <a:schemeClr val="accent3">
                    <a:lumMod val="50000"/>
                  </a:schemeClr>
                </a:solidFill>
              </a:rPr>
              <a:t> databases</a:t>
            </a:r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151" y="3340053"/>
            <a:ext cx="540000" cy="540000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314" y="2137668"/>
            <a:ext cx="540000" cy="540000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021" y="4738430"/>
            <a:ext cx="540000" cy="540000"/>
          </a:xfrm>
          <a:prstGeom prst="rect">
            <a:avLst/>
          </a:prstGeom>
        </p:spPr>
      </p:pic>
      <p:sp>
        <p:nvSpPr>
          <p:cNvPr id="32" name="正方形/長方形 31"/>
          <p:cNvSpPr/>
          <p:nvPr/>
        </p:nvSpPr>
        <p:spPr>
          <a:xfrm>
            <a:off x="1399452" y="1712187"/>
            <a:ext cx="3544820" cy="2007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dirty="0">
                <a:solidFill>
                  <a:schemeClr val="accent3">
                    <a:lumMod val="50000"/>
                  </a:schemeClr>
                </a:solidFill>
              </a:rPr>
              <a:t>crawls and indexes information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3694576" y="3384971"/>
            <a:ext cx="2150856" cy="2162376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円弧 34"/>
          <p:cNvSpPr/>
          <p:nvPr/>
        </p:nvSpPr>
        <p:spPr>
          <a:xfrm>
            <a:off x="379137" y="1503732"/>
            <a:ext cx="5503998" cy="2800350"/>
          </a:xfrm>
          <a:prstGeom prst="arc">
            <a:avLst>
              <a:gd name="adj1" fmla="val 1526538"/>
              <a:gd name="adj2" fmla="val 1743721"/>
            </a:avLst>
          </a:prstGeom>
          <a:ln w="38100">
            <a:solidFill>
              <a:schemeClr val="accent3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/>
          <p:cNvSpPr/>
          <p:nvPr/>
        </p:nvSpPr>
        <p:spPr>
          <a:xfrm>
            <a:off x="4048007" y="3267071"/>
            <a:ext cx="1440000" cy="2520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ja-JP" sz="1200" dirty="0">
                <a:solidFill>
                  <a:schemeClr val="accent3">
                    <a:lumMod val="50000"/>
                  </a:schemeClr>
                </a:solidFill>
              </a:rPr>
              <a:t>Paywall articles</a:t>
            </a:r>
          </a:p>
        </p:txBody>
      </p:sp>
      <p:sp>
        <p:nvSpPr>
          <p:cNvPr id="43" name="正方形/長方形 42"/>
          <p:cNvSpPr/>
          <p:nvPr/>
        </p:nvSpPr>
        <p:spPr>
          <a:xfrm>
            <a:off x="6524645" y="4390347"/>
            <a:ext cx="1872000" cy="2520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ja-JP" sz="1200" dirty="0">
                <a:solidFill>
                  <a:schemeClr val="accent3">
                    <a:lumMod val="50000"/>
                  </a:schemeClr>
                </a:solidFill>
              </a:rPr>
              <a:t>Stand-alone databases</a:t>
            </a:r>
          </a:p>
        </p:txBody>
      </p:sp>
      <p:sp>
        <p:nvSpPr>
          <p:cNvPr id="44" name="正方形/長方形 43"/>
          <p:cNvSpPr/>
          <p:nvPr/>
        </p:nvSpPr>
        <p:spPr>
          <a:xfrm>
            <a:off x="2600076" y="3148147"/>
            <a:ext cx="1152000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ja-JP" sz="1200" dirty="0">
                <a:solidFill>
                  <a:schemeClr val="accent3">
                    <a:lumMod val="50000"/>
                  </a:schemeClr>
                </a:solidFill>
              </a:rPr>
              <a:t>such as </a:t>
            </a:r>
            <a:r>
              <a:rPr lang="en-US" altLang="ja-JP" sz="1200" dirty="0" err="1">
                <a:solidFill>
                  <a:schemeClr val="accent3">
                    <a:lumMod val="50000"/>
                  </a:schemeClr>
                </a:solidFill>
              </a:rPr>
              <a:t>CiNii</a:t>
            </a:r>
            <a:endParaRPr lang="en-US" altLang="ja-JP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5" name="正方形/長方形 44"/>
          <p:cNvSpPr/>
          <p:nvPr/>
        </p:nvSpPr>
        <p:spPr>
          <a:xfrm>
            <a:off x="1544096" y="6025967"/>
            <a:ext cx="2071832" cy="450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ja-JP" sz="1200" dirty="0">
                <a:solidFill>
                  <a:schemeClr val="accent3">
                    <a:lumMod val="50000"/>
                  </a:schemeClr>
                </a:solidFill>
              </a:rPr>
              <a:t>such as Web of Science,</a:t>
            </a:r>
          </a:p>
          <a:p>
            <a:pPr algn="ctr"/>
            <a:r>
              <a:rPr lang="en-US" altLang="ja-JP" sz="1200" dirty="0">
                <a:solidFill>
                  <a:schemeClr val="accent3">
                    <a:lumMod val="50000"/>
                  </a:schemeClr>
                </a:solidFill>
              </a:rPr>
              <a:t>Scopus, </a:t>
            </a:r>
            <a:r>
              <a:rPr lang="en-US" altLang="ja-JP" sz="1200" dirty="0" err="1">
                <a:solidFill>
                  <a:schemeClr val="accent3">
                    <a:lumMod val="50000"/>
                  </a:schemeClr>
                </a:solidFill>
              </a:rPr>
              <a:t>SciFinder</a:t>
            </a:r>
            <a:r>
              <a:rPr lang="en-US" altLang="ja-JP" sz="1200" dirty="0">
                <a:solidFill>
                  <a:schemeClr val="accent3">
                    <a:lumMod val="50000"/>
                  </a:schemeClr>
                </a:solidFill>
              </a:rPr>
              <a:t>, and...</a:t>
            </a:r>
          </a:p>
        </p:txBody>
      </p:sp>
      <p:sp>
        <p:nvSpPr>
          <p:cNvPr id="46" name="正方形/長方形 45"/>
          <p:cNvSpPr/>
          <p:nvPr/>
        </p:nvSpPr>
        <p:spPr>
          <a:xfrm>
            <a:off x="6828388" y="2574788"/>
            <a:ext cx="1260000" cy="2520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ja-JP" sz="1200" dirty="0">
                <a:solidFill>
                  <a:schemeClr val="accent3">
                    <a:lumMod val="50000"/>
                  </a:schemeClr>
                </a:solidFill>
              </a:rPr>
              <a:t>Print products</a:t>
            </a:r>
          </a:p>
        </p:txBody>
      </p:sp>
      <p:pic>
        <p:nvPicPr>
          <p:cNvPr id="47" name="図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089" y="5936555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041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-566057" y="0"/>
            <a:ext cx="10406743" cy="900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4932000" y="1832883"/>
            <a:ext cx="3960000" cy="144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altLang="ja-JP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altLang="ja-JP" dirty="0">
                <a:solidFill>
                  <a:schemeClr val="accent3">
                    <a:lumMod val="50000"/>
                  </a:schemeClr>
                </a:solidFill>
              </a:rPr>
              <a:t>But it does </a:t>
            </a:r>
            <a:r>
              <a:rPr lang="en-US" altLang="ja-JP" dirty="0">
                <a:solidFill>
                  <a:srgbClr val="C00000"/>
                </a:solidFill>
              </a:rPr>
              <a:t>not cover the all</a:t>
            </a:r>
            <a:r>
              <a:rPr lang="en-US" altLang="ja-JP" dirty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  <a:p>
            <a:pPr lvl="1"/>
            <a:r>
              <a:rPr lang="en-US" altLang="ja-JP" sz="1200" dirty="0">
                <a:solidFill>
                  <a:schemeClr val="accent3">
                    <a:lumMod val="50000"/>
                  </a:schemeClr>
                </a:solidFill>
              </a:rPr>
              <a:t>Uncrawlable pages</a:t>
            </a:r>
          </a:p>
          <a:p>
            <a:pPr lvl="1"/>
            <a:r>
              <a:rPr lang="en-US" altLang="ja-JP" sz="1200" dirty="0">
                <a:solidFill>
                  <a:schemeClr val="accent3">
                    <a:lumMod val="50000"/>
                  </a:schemeClr>
                </a:solidFill>
              </a:rPr>
              <a:t>Paywall articles’ full text</a:t>
            </a:r>
          </a:p>
          <a:p>
            <a:pPr lvl="1"/>
            <a:r>
              <a:rPr lang="en-US" altLang="ja-JP" sz="1200" dirty="0">
                <a:solidFill>
                  <a:schemeClr val="accent3">
                    <a:lumMod val="50000"/>
                  </a:schemeClr>
                </a:solidFill>
              </a:rPr>
              <a:t>Commercial databases</a:t>
            </a:r>
          </a:p>
          <a:p>
            <a:pPr lvl="1"/>
            <a:r>
              <a:rPr lang="en-US" altLang="ja-JP" sz="1200" dirty="0">
                <a:solidFill>
                  <a:schemeClr val="accent3">
                    <a:lumMod val="50000"/>
                  </a:schemeClr>
                </a:solidFill>
              </a:rPr>
              <a:t>Print-only information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252000" y="0"/>
            <a:ext cx="864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What is Google Scholar?</a:t>
            </a:r>
            <a:endParaRPr lang="ja-JP" alt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03FB-E565-4A26-9303-508A391003B3}" type="slidenum">
              <a:rPr kumimoji="1" lang="ja-JP" altLang="en-US" smtClean="0"/>
              <a:t>5</a:t>
            </a:fld>
            <a:endParaRPr kumimoji="1"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252000" y="1832883"/>
            <a:ext cx="3960000" cy="1440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dirty="0">
                <a:solidFill>
                  <a:schemeClr val="accent3">
                    <a:lumMod val="50000"/>
                  </a:schemeClr>
                </a:solidFill>
              </a:rPr>
              <a:t>Google Scholar seems to cover</a:t>
            </a:r>
          </a:p>
          <a:p>
            <a:r>
              <a:rPr lang="en-US" altLang="ja-JP" dirty="0">
                <a:solidFill>
                  <a:srgbClr val="C00000"/>
                </a:solidFill>
              </a:rPr>
              <a:t>a huge number </a:t>
            </a:r>
            <a:r>
              <a:rPr lang="en-US" altLang="ja-JP" dirty="0">
                <a:solidFill>
                  <a:schemeClr val="accent3">
                    <a:lumMod val="50000"/>
                  </a:schemeClr>
                </a:solidFill>
              </a:rPr>
              <a:t>of articles.</a:t>
            </a:r>
          </a:p>
          <a:p>
            <a:pPr lvl="1"/>
            <a:r>
              <a:rPr lang="en-US" altLang="ja-JP" sz="1200" dirty="0">
                <a:solidFill>
                  <a:schemeClr val="accent3">
                    <a:lumMod val="50000"/>
                  </a:schemeClr>
                </a:solidFill>
              </a:rPr>
              <a:t>Bibliographic information on the surface Web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4932000" y="3464651"/>
            <a:ext cx="3960000" cy="180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dirty="0">
                <a:solidFill>
                  <a:schemeClr val="accent3">
                    <a:lumMod val="50000"/>
                  </a:schemeClr>
                </a:solidFill>
              </a:rPr>
              <a:t>Google Scholar is </a:t>
            </a:r>
            <a:r>
              <a:rPr lang="en-US" altLang="ja-JP" dirty="0">
                <a:solidFill>
                  <a:srgbClr val="C00000"/>
                </a:solidFill>
              </a:rPr>
              <a:t>less functional </a:t>
            </a:r>
            <a:r>
              <a:rPr lang="en-US" altLang="ja-JP" dirty="0">
                <a:solidFill>
                  <a:schemeClr val="accent3">
                    <a:lumMod val="50000"/>
                  </a:schemeClr>
                </a:solidFill>
              </a:rPr>
              <a:t>than other commercial databases in </a:t>
            </a:r>
            <a:r>
              <a:rPr lang="en-US" altLang="ja-JP" dirty="0">
                <a:solidFill>
                  <a:srgbClr val="C00000"/>
                </a:solidFill>
              </a:rPr>
              <a:t>indexing and cataloging</a:t>
            </a:r>
            <a:r>
              <a:rPr lang="en-US" altLang="ja-JP" dirty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252000" y="3464651"/>
            <a:ext cx="3960000" cy="1800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altLang="ja-JP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altLang="ja-JP" dirty="0">
                <a:solidFill>
                  <a:schemeClr val="accent3">
                    <a:lumMod val="50000"/>
                  </a:schemeClr>
                </a:solidFill>
              </a:rPr>
              <a:t>But </a:t>
            </a:r>
            <a:r>
              <a:rPr lang="en-US" altLang="ja-JP" dirty="0">
                <a:solidFill>
                  <a:srgbClr val="C00000"/>
                </a:solidFill>
              </a:rPr>
              <a:t>several services work together</a:t>
            </a:r>
            <a:r>
              <a:rPr lang="en-US" altLang="ja-JP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ja-JP" dirty="0">
                <a:solidFill>
                  <a:schemeClr val="accent3">
                    <a:lumMod val="50000"/>
                  </a:schemeClr>
                </a:solidFill>
              </a:rPr>
              <a:t>with Google Scholar to enhance its function.</a:t>
            </a:r>
          </a:p>
          <a:p>
            <a:pPr lvl="1"/>
            <a:r>
              <a:rPr lang="en-US" altLang="ja-JP" sz="1200" dirty="0">
                <a:solidFill>
                  <a:schemeClr val="accent3">
                    <a:lumMod val="50000"/>
                  </a:schemeClr>
                </a:solidFill>
              </a:rPr>
              <a:t>Hokkaido University Library Full text navigator</a:t>
            </a:r>
          </a:p>
          <a:p>
            <a:pPr lvl="1"/>
            <a:r>
              <a:rPr lang="en-US" altLang="ja-JP" sz="1200" dirty="0">
                <a:solidFill>
                  <a:schemeClr val="accent3">
                    <a:lumMod val="50000"/>
                  </a:schemeClr>
                </a:solidFill>
              </a:rPr>
              <a:t>Web of Science</a:t>
            </a:r>
          </a:p>
          <a:p>
            <a:pPr lvl="1"/>
            <a:r>
              <a:rPr lang="en-US" altLang="ja-JP" sz="1200" dirty="0">
                <a:solidFill>
                  <a:schemeClr val="accent3">
                    <a:lumMod val="50000"/>
                  </a:schemeClr>
                </a:solidFill>
              </a:rPr>
              <a:t>Google’s account service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252000" y="5456419"/>
            <a:ext cx="3960000" cy="1080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dirty="0">
                <a:solidFill>
                  <a:schemeClr val="accent3">
                    <a:lumMod val="50000"/>
                  </a:schemeClr>
                </a:solidFill>
              </a:rPr>
              <a:t>Google Scholar makes you </a:t>
            </a:r>
            <a:r>
              <a:rPr lang="en-US" altLang="ja-JP" dirty="0">
                <a:solidFill>
                  <a:srgbClr val="C00000"/>
                </a:solidFill>
              </a:rPr>
              <a:t>search quickly</a:t>
            </a:r>
            <a:r>
              <a:rPr lang="en-US" altLang="ja-JP" dirty="0">
                <a:solidFill>
                  <a:schemeClr val="accent3">
                    <a:lumMod val="50000"/>
                  </a:schemeClr>
                </a:solidFill>
              </a:rPr>
              <a:t> for articles while browsing the Web.</a:t>
            </a:r>
          </a:p>
          <a:p>
            <a:pPr lvl="1"/>
            <a:r>
              <a:rPr lang="en-US" altLang="ja-JP" sz="1200" dirty="0">
                <a:solidFill>
                  <a:schemeClr val="accent3">
                    <a:lumMod val="50000"/>
                  </a:schemeClr>
                </a:solidFill>
              </a:rPr>
              <a:t>Google Scholar Button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252000" y="1281115"/>
            <a:ext cx="3960000" cy="360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dirty="0">
                <a:solidFill>
                  <a:schemeClr val="accent3">
                    <a:lumMod val="50000"/>
                  </a:schemeClr>
                </a:solidFill>
              </a:rPr>
              <a:t>Advantages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4932000" y="1281115"/>
            <a:ext cx="3960000" cy="36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dirty="0">
                <a:solidFill>
                  <a:schemeClr val="accent3">
                    <a:lumMod val="50000"/>
                  </a:schemeClr>
                </a:solidFill>
              </a:rPr>
              <a:t>Disadvantages</a:t>
            </a:r>
            <a:endParaRPr lang="en-US" altLang="ja-JP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15" name="直線矢印コネクタ 14"/>
          <p:cNvCxnSpPr>
            <a:stCxn id="6" idx="3"/>
            <a:endCxn id="4" idx="1"/>
          </p:cNvCxnSpPr>
          <p:nvPr/>
        </p:nvCxnSpPr>
        <p:spPr>
          <a:xfrm>
            <a:off x="4212000" y="2552883"/>
            <a:ext cx="720000" cy="0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>
            <a:stCxn id="8" idx="1"/>
            <a:endCxn id="9" idx="3"/>
          </p:cNvCxnSpPr>
          <p:nvPr/>
        </p:nvCxnSpPr>
        <p:spPr>
          <a:xfrm flipH="1">
            <a:off x="4212000" y="4364651"/>
            <a:ext cx="720000" cy="0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7701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/>
          <a:srcRect t="10378" b="5633"/>
          <a:stretch/>
        </p:blipFill>
        <p:spPr>
          <a:xfrm>
            <a:off x="264941" y="1669793"/>
            <a:ext cx="8640000" cy="40818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" name="正方形/長方形 6"/>
          <p:cNvSpPr/>
          <p:nvPr/>
        </p:nvSpPr>
        <p:spPr>
          <a:xfrm>
            <a:off x="-566057" y="0"/>
            <a:ext cx="10406743" cy="900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52000" y="1281600"/>
            <a:ext cx="3553498" cy="388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dirty="0">
                <a:solidFill>
                  <a:srgbClr val="C00000"/>
                </a:solidFill>
              </a:rPr>
              <a:t>https://scholar.google.com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252000" y="0"/>
            <a:ext cx="864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Settings and Screens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03FB-E565-4A26-9303-508A391003B3}" type="slidenum">
              <a:rPr kumimoji="1" lang="ja-JP" altLang="en-US" smtClean="0"/>
              <a:t>6</a:t>
            </a:fld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4"/>
          <a:srcRect t="10630" r="75427" b="5380"/>
          <a:stretch/>
        </p:blipFill>
        <p:spPr>
          <a:xfrm>
            <a:off x="385161" y="2639589"/>
            <a:ext cx="2123148" cy="408188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cxnSp>
        <p:nvCxnSpPr>
          <p:cNvPr id="10" name="直線矢印コネクタ 9"/>
          <p:cNvCxnSpPr/>
          <p:nvPr/>
        </p:nvCxnSpPr>
        <p:spPr>
          <a:xfrm>
            <a:off x="442259" y="1966259"/>
            <a:ext cx="89647" cy="76498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12"/>
          <p:cNvSpPr/>
          <p:nvPr/>
        </p:nvSpPr>
        <p:spPr>
          <a:xfrm>
            <a:off x="358588" y="4661647"/>
            <a:ext cx="1613647" cy="32141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/>
        </p:nvSpPr>
        <p:spPr>
          <a:xfrm>
            <a:off x="7481829" y="5352801"/>
            <a:ext cx="540000" cy="540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795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/>
          <a:srcRect t="10378" b="5633"/>
          <a:stretch/>
        </p:blipFill>
        <p:spPr>
          <a:xfrm>
            <a:off x="264941" y="1669793"/>
            <a:ext cx="8640000" cy="40818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" name="正方形/長方形 6"/>
          <p:cNvSpPr/>
          <p:nvPr/>
        </p:nvSpPr>
        <p:spPr>
          <a:xfrm>
            <a:off x="-566057" y="0"/>
            <a:ext cx="10406743" cy="900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4"/>
          <a:srcRect t="10630" b="5380"/>
          <a:stretch/>
        </p:blipFill>
        <p:spPr>
          <a:xfrm>
            <a:off x="2728800" y="3026774"/>
            <a:ext cx="8640000" cy="4081888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4" name="正方形/長方形 3"/>
          <p:cNvSpPr/>
          <p:nvPr/>
        </p:nvSpPr>
        <p:spPr>
          <a:xfrm>
            <a:off x="252000" y="1281600"/>
            <a:ext cx="3553498" cy="388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dirty="0">
                <a:solidFill>
                  <a:srgbClr val="C00000"/>
                </a:solidFill>
              </a:rPr>
              <a:t>https://scholar.google.com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252000" y="0"/>
            <a:ext cx="864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Setting 1 : Search results</a:t>
            </a:r>
            <a:endParaRPr lang="ja-JP" alt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03FB-E565-4A26-9303-508A391003B3}" type="slidenum">
              <a:rPr kumimoji="1" lang="ja-JP" altLang="en-US" smtClean="0"/>
              <a:t>7</a:t>
            </a:fld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5"/>
          <a:srcRect t="10630" r="75427" b="5380"/>
          <a:stretch/>
        </p:blipFill>
        <p:spPr>
          <a:xfrm>
            <a:off x="385161" y="2639589"/>
            <a:ext cx="2123148" cy="408188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cxnSp>
        <p:nvCxnSpPr>
          <p:cNvPr id="10" name="直線矢印コネクタ 9"/>
          <p:cNvCxnSpPr/>
          <p:nvPr/>
        </p:nvCxnSpPr>
        <p:spPr>
          <a:xfrm>
            <a:off x="442259" y="1966259"/>
            <a:ext cx="89647" cy="76498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12"/>
          <p:cNvSpPr/>
          <p:nvPr/>
        </p:nvSpPr>
        <p:spPr>
          <a:xfrm>
            <a:off x="358588" y="4661647"/>
            <a:ext cx="1613647" cy="32141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矢印コネクタ 11"/>
          <p:cNvCxnSpPr>
            <a:stCxn id="13" idx="3"/>
          </p:cNvCxnSpPr>
          <p:nvPr/>
        </p:nvCxnSpPr>
        <p:spPr>
          <a:xfrm flipV="1">
            <a:off x="1972235" y="4022066"/>
            <a:ext cx="1056715" cy="80028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424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/>
          <a:srcRect t="10378" b="5633"/>
          <a:stretch/>
        </p:blipFill>
        <p:spPr>
          <a:xfrm>
            <a:off x="264941" y="1669793"/>
            <a:ext cx="8640000" cy="40818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4"/>
          <a:srcRect t="10630" b="5380"/>
          <a:stretch/>
        </p:blipFill>
        <p:spPr>
          <a:xfrm>
            <a:off x="2728800" y="3026772"/>
            <a:ext cx="8640000" cy="408189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7" name="正方形/長方形 6"/>
          <p:cNvSpPr/>
          <p:nvPr/>
        </p:nvSpPr>
        <p:spPr>
          <a:xfrm>
            <a:off x="-566057" y="0"/>
            <a:ext cx="10406743" cy="900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52000" y="1281600"/>
            <a:ext cx="3553498" cy="388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dirty="0">
                <a:solidFill>
                  <a:srgbClr val="C00000"/>
                </a:solidFill>
              </a:rPr>
              <a:t>https://scholar.google.com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252000" y="0"/>
            <a:ext cx="864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Setting 2 : Languages</a:t>
            </a:r>
            <a:endParaRPr lang="ja-JP" alt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03FB-E565-4A26-9303-508A391003B3}" type="slidenum">
              <a:rPr kumimoji="1" lang="ja-JP" altLang="en-US" smtClean="0"/>
              <a:t>8</a:t>
            </a:fld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5"/>
          <a:srcRect t="10630" r="75427" b="5380"/>
          <a:stretch/>
        </p:blipFill>
        <p:spPr>
          <a:xfrm>
            <a:off x="385161" y="2639589"/>
            <a:ext cx="2123148" cy="408188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cxnSp>
        <p:nvCxnSpPr>
          <p:cNvPr id="10" name="直線矢印コネクタ 9"/>
          <p:cNvCxnSpPr/>
          <p:nvPr/>
        </p:nvCxnSpPr>
        <p:spPr>
          <a:xfrm>
            <a:off x="442259" y="1966259"/>
            <a:ext cx="89647" cy="76498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12"/>
          <p:cNvSpPr/>
          <p:nvPr/>
        </p:nvSpPr>
        <p:spPr>
          <a:xfrm>
            <a:off x="358588" y="4661647"/>
            <a:ext cx="1613647" cy="32141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矢印コネクタ 11"/>
          <p:cNvCxnSpPr>
            <a:stCxn id="13" idx="3"/>
          </p:cNvCxnSpPr>
          <p:nvPr/>
        </p:nvCxnSpPr>
        <p:spPr>
          <a:xfrm flipV="1">
            <a:off x="1972235" y="4095750"/>
            <a:ext cx="1085290" cy="72660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>
            <a:stCxn id="15" idx="2"/>
          </p:cNvCxnSpPr>
          <p:nvPr/>
        </p:nvCxnSpPr>
        <p:spPr>
          <a:xfrm flipH="1">
            <a:off x="5362576" y="3537385"/>
            <a:ext cx="2074984" cy="128496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正方形/長方形 14"/>
          <p:cNvSpPr/>
          <p:nvPr/>
        </p:nvSpPr>
        <p:spPr>
          <a:xfrm>
            <a:off x="5849958" y="2373043"/>
            <a:ext cx="3175204" cy="116434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1200" dirty="0">
                <a:solidFill>
                  <a:srgbClr val="C00000"/>
                </a:solidFill>
              </a:rPr>
              <a:t>choose languages</a:t>
            </a:r>
          </a:p>
          <a:p>
            <a:r>
              <a:rPr lang="en-US" altLang="ja-JP" sz="1200" dirty="0">
                <a:solidFill>
                  <a:srgbClr val="C00000"/>
                </a:solidFill>
              </a:rPr>
              <a:t>whose pages Google Scholar searches</a:t>
            </a:r>
          </a:p>
          <a:p>
            <a:endParaRPr lang="en-US" altLang="ja-JP" sz="1200" dirty="0">
              <a:solidFill>
                <a:srgbClr val="C00000"/>
              </a:solidFill>
            </a:endParaRPr>
          </a:p>
          <a:p>
            <a:r>
              <a:rPr lang="en-US" altLang="ja-JP" sz="1200" dirty="0">
                <a:solidFill>
                  <a:srgbClr val="C00000"/>
                </a:solidFill>
              </a:rPr>
              <a:t>In Japanese version,</a:t>
            </a:r>
          </a:p>
          <a:p>
            <a:r>
              <a:rPr lang="en-US" altLang="ja-JP" sz="1200" dirty="0">
                <a:solidFill>
                  <a:srgbClr val="C00000"/>
                </a:solidFill>
              </a:rPr>
              <a:t>Google Scholar searches </a:t>
            </a:r>
            <a:r>
              <a:rPr lang="en-US" altLang="ja-JP" sz="1200" u="sng" dirty="0">
                <a:solidFill>
                  <a:srgbClr val="C00000"/>
                </a:solidFill>
              </a:rPr>
              <a:t>only</a:t>
            </a:r>
            <a:r>
              <a:rPr lang="en-US" altLang="ja-JP" sz="1200" dirty="0">
                <a:solidFill>
                  <a:srgbClr val="C00000"/>
                </a:solidFill>
              </a:rPr>
              <a:t> pages</a:t>
            </a:r>
          </a:p>
          <a:p>
            <a:r>
              <a:rPr lang="en-US" altLang="ja-JP" sz="1200" dirty="0">
                <a:solidFill>
                  <a:srgbClr val="C00000"/>
                </a:solidFill>
              </a:rPr>
              <a:t>written in Japanese and English by default.</a:t>
            </a:r>
          </a:p>
        </p:txBody>
      </p:sp>
    </p:spTree>
    <p:extLst>
      <p:ext uri="{BB962C8B-B14F-4D97-AF65-F5344CB8AC3E}">
        <p14:creationId xmlns:p14="http://schemas.microsoft.com/office/powerpoint/2010/main" val="1202412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/>
          <a:srcRect t="10378" b="5633"/>
          <a:stretch/>
        </p:blipFill>
        <p:spPr>
          <a:xfrm>
            <a:off x="264941" y="1669793"/>
            <a:ext cx="8640000" cy="40818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4"/>
          <a:srcRect t="10630" b="5380"/>
          <a:stretch/>
        </p:blipFill>
        <p:spPr>
          <a:xfrm>
            <a:off x="2728800" y="3026772"/>
            <a:ext cx="8640000" cy="408189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7" name="正方形/長方形 6"/>
          <p:cNvSpPr/>
          <p:nvPr/>
        </p:nvSpPr>
        <p:spPr>
          <a:xfrm>
            <a:off x="-566057" y="0"/>
            <a:ext cx="10406743" cy="900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52000" y="1281600"/>
            <a:ext cx="3553498" cy="388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dirty="0">
                <a:solidFill>
                  <a:srgbClr val="C00000"/>
                </a:solidFill>
              </a:rPr>
              <a:t>https://scholar.google.com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252000" y="0"/>
            <a:ext cx="864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Setting 3 : Library Links</a:t>
            </a:r>
            <a:endParaRPr lang="ja-JP" alt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03FB-E565-4A26-9303-508A391003B3}" type="slidenum">
              <a:rPr kumimoji="1" lang="ja-JP" altLang="en-US" smtClean="0"/>
              <a:t>9</a:t>
            </a:fld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5"/>
          <a:srcRect t="10630" r="75427" b="5380"/>
          <a:stretch/>
        </p:blipFill>
        <p:spPr>
          <a:xfrm>
            <a:off x="385161" y="2639589"/>
            <a:ext cx="2123148" cy="408188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cxnSp>
        <p:nvCxnSpPr>
          <p:cNvPr id="10" name="直線矢印コネクタ 9"/>
          <p:cNvCxnSpPr/>
          <p:nvPr/>
        </p:nvCxnSpPr>
        <p:spPr>
          <a:xfrm>
            <a:off x="442259" y="1966259"/>
            <a:ext cx="89647" cy="76498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12"/>
          <p:cNvSpPr/>
          <p:nvPr/>
        </p:nvSpPr>
        <p:spPr>
          <a:xfrm>
            <a:off x="358588" y="4661647"/>
            <a:ext cx="1613647" cy="32141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矢印コネクタ 11"/>
          <p:cNvCxnSpPr>
            <a:stCxn id="13" idx="3"/>
          </p:cNvCxnSpPr>
          <p:nvPr/>
        </p:nvCxnSpPr>
        <p:spPr>
          <a:xfrm flipV="1">
            <a:off x="1972235" y="4191000"/>
            <a:ext cx="1075765" cy="63135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>
            <a:stCxn id="20" idx="2"/>
          </p:cNvCxnSpPr>
          <p:nvPr/>
        </p:nvCxnSpPr>
        <p:spPr>
          <a:xfrm flipH="1">
            <a:off x="7077076" y="3337965"/>
            <a:ext cx="664480" cy="50061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正方形/長方形 19"/>
          <p:cNvSpPr/>
          <p:nvPr/>
        </p:nvSpPr>
        <p:spPr>
          <a:xfrm>
            <a:off x="6457950" y="2373043"/>
            <a:ext cx="2567211" cy="96492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1200" dirty="0">
                <a:solidFill>
                  <a:srgbClr val="C00000"/>
                </a:solidFill>
              </a:rPr>
              <a:t>I highly recommend to choose</a:t>
            </a:r>
          </a:p>
          <a:p>
            <a:r>
              <a:rPr lang="en-US" altLang="ja-JP" sz="1200" dirty="0">
                <a:solidFill>
                  <a:srgbClr val="C00000"/>
                </a:solidFill>
              </a:rPr>
              <a:t>“Hokkaido University Library</a:t>
            </a:r>
          </a:p>
          <a:p>
            <a:r>
              <a:rPr lang="en-US" altLang="ja-JP" sz="1200" dirty="0">
                <a:solidFill>
                  <a:srgbClr val="C00000"/>
                </a:solidFill>
              </a:rPr>
              <a:t> - Full-Text @ </a:t>
            </a:r>
            <a:r>
              <a:rPr lang="ja-JP" altLang="en-US" sz="1200" dirty="0">
                <a:solidFill>
                  <a:srgbClr val="C00000"/>
                </a:solidFill>
              </a:rPr>
              <a:t>北海道大学</a:t>
            </a:r>
            <a:r>
              <a:rPr lang="en-US" altLang="ja-JP" sz="1200" dirty="0">
                <a:solidFill>
                  <a:srgbClr val="C00000"/>
                </a:solidFill>
              </a:rPr>
              <a:t>”</a:t>
            </a:r>
          </a:p>
          <a:p>
            <a:endParaRPr lang="en-US" altLang="ja-JP" sz="1200" dirty="0">
              <a:solidFill>
                <a:srgbClr val="C00000"/>
              </a:solidFill>
            </a:endParaRPr>
          </a:p>
          <a:p>
            <a:r>
              <a:rPr lang="en-US" altLang="ja-JP" sz="1200" dirty="0">
                <a:solidFill>
                  <a:srgbClr val="C00000"/>
                </a:solidFill>
              </a:rPr>
              <a:t>I will explain this advantage later!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4364531" y="4694944"/>
            <a:ext cx="2405103" cy="1306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altLang="ja-JP" sz="1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5384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2（游ゴシック）">
      <a:majorFont>
        <a:latin typeface="游ゴシック"/>
        <a:ea typeface="游ゴシック"/>
        <a:cs typeface=""/>
      </a:majorFont>
      <a:minorFont>
        <a:latin typeface="游ゴシック"/>
        <a:ea typeface="游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1427</Words>
  <Application>Microsoft Office PowerPoint</Application>
  <PresentationFormat>画面に合わせる (4:3)</PresentationFormat>
  <Paragraphs>279</Paragraphs>
  <Slides>30</Slides>
  <Notes>30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30</vt:i4>
      </vt:variant>
    </vt:vector>
  </HeadingPairs>
  <TitlesOfParts>
    <vt:vector size="34" baseType="lpstr">
      <vt:lpstr>游ゴシック</vt:lpstr>
      <vt:lpstr>Arial</vt:lpstr>
      <vt:lpstr>Calibri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2021-04-22T05:16:13Z</dcterms:created>
  <dcterms:modified xsi:type="dcterms:W3CDTF">2021-04-22T05:21:30Z</dcterms:modified>
</cp:coreProperties>
</file>