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6858000" cy="9144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73" autoAdjust="0"/>
    <p:restoredTop sz="99019" autoAdjust="0"/>
  </p:normalViewPr>
  <p:slideViewPr>
    <p:cSldViewPr snapToGrid="0" snapToObjects="1">
      <p:cViewPr>
        <p:scale>
          <a:sx n="143" d="100"/>
          <a:sy n="143" d="100"/>
        </p:scale>
        <p:origin x="-1128" y="-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F0435-6984-6C47-8A72-E24E878D1EEA}" type="datetimeFigureOut">
              <a:rPr kumimoji="1" lang="ja-JP" altLang="en-US" smtClean="0"/>
              <a:t>18/05/04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D18-3720-694F-A43B-42448E680C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4681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F0435-6984-6C47-8A72-E24E878D1EEA}" type="datetimeFigureOut">
              <a:rPr kumimoji="1" lang="ja-JP" altLang="en-US" smtClean="0"/>
              <a:t>18/05/04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D18-3720-694F-A43B-42448E680C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409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F0435-6984-6C47-8A72-E24E878D1EEA}" type="datetimeFigureOut">
              <a:rPr kumimoji="1" lang="ja-JP" altLang="en-US" smtClean="0"/>
              <a:t>18/05/04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D18-3720-694F-A43B-42448E680C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682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F0435-6984-6C47-8A72-E24E878D1EEA}" type="datetimeFigureOut">
              <a:rPr kumimoji="1" lang="ja-JP" altLang="en-US" smtClean="0"/>
              <a:t>18/05/04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D18-3720-694F-A43B-42448E680C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2551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F0435-6984-6C47-8A72-E24E878D1EEA}" type="datetimeFigureOut">
              <a:rPr kumimoji="1" lang="ja-JP" altLang="en-US" smtClean="0"/>
              <a:t>18/05/04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D18-3720-694F-A43B-42448E680C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266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F0435-6984-6C47-8A72-E24E878D1EEA}" type="datetimeFigureOut">
              <a:rPr kumimoji="1" lang="ja-JP" altLang="en-US" smtClean="0"/>
              <a:t>18/05/04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D18-3720-694F-A43B-42448E680C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281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F0435-6984-6C47-8A72-E24E878D1EEA}" type="datetimeFigureOut">
              <a:rPr kumimoji="1" lang="ja-JP" altLang="en-US" smtClean="0"/>
              <a:t>18/05/04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D18-3720-694F-A43B-42448E680C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968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F0435-6984-6C47-8A72-E24E878D1EEA}" type="datetimeFigureOut">
              <a:rPr kumimoji="1" lang="ja-JP" altLang="en-US" smtClean="0"/>
              <a:t>18/05/04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D18-3720-694F-A43B-42448E680C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492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F0435-6984-6C47-8A72-E24E878D1EEA}" type="datetimeFigureOut">
              <a:rPr kumimoji="1" lang="ja-JP" altLang="en-US" smtClean="0"/>
              <a:t>18/05/04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D18-3720-694F-A43B-42448E680C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6524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F0435-6984-6C47-8A72-E24E878D1EEA}" type="datetimeFigureOut">
              <a:rPr kumimoji="1" lang="ja-JP" altLang="en-US" smtClean="0"/>
              <a:t>18/05/04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D18-3720-694F-A43B-42448E680C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1027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F0435-6984-6C47-8A72-E24E878D1EEA}" type="datetimeFigureOut">
              <a:rPr kumimoji="1" lang="ja-JP" altLang="en-US" smtClean="0"/>
              <a:t>18/05/04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D18-3720-694F-A43B-42448E680C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515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F0435-6984-6C47-8A72-E24E878D1EEA}" type="datetimeFigureOut">
              <a:rPr kumimoji="1" lang="ja-JP" altLang="en-US" smtClean="0"/>
              <a:t>18/05/04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79D18-3720-694F-A43B-42448E680C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888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図 30"/>
          <p:cNvPicPr>
            <a:picLocks noChangeAspect="1"/>
          </p:cNvPicPr>
          <p:nvPr/>
        </p:nvPicPr>
        <p:blipFill rotWithShape="1">
          <a:blip r:embed="rId2"/>
          <a:srcRect r="25902" b="1423"/>
          <a:stretch/>
        </p:blipFill>
        <p:spPr>
          <a:xfrm>
            <a:off x="1385365" y="4491225"/>
            <a:ext cx="4170113" cy="4197250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 rotWithShape="1">
          <a:blip r:embed="rId3"/>
          <a:srcRect t="1009" r="24381"/>
          <a:stretch/>
        </p:blipFill>
        <p:spPr>
          <a:xfrm>
            <a:off x="883714" y="178852"/>
            <a:ext cx="4608042" cy="4333895"/>
          </a:xfrm>
          <a:prstGeom prst="rect">
            <a:avLst/>
          </a:prstGeom>
        </p:spPr>
      </p:pic>
      <p:sp>
        <p:nvSpPr>
          <p:cNvPr id="38" name="テキスト ボックス 37"/>
          <p:cNvSpPr txBox="1"/>
          <p:nvPr/>
        </p:nvSpPr>
        <p:spPr>
          <a:xfrm>
            <a:off x="4709350" y="2521126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Times New Roman"/>
                <a:cs typeface="Times New Roman"/>
              </a:rPr>
              <a:t>*</a:t>
            </a:r>
            <a:endParaRPr kumimoji="1" lang="ja-JP" altLang="en-US" sz="1200" dirty="0">
              <a:latin typeface="Times New Roman"/>
              <a:cs typeface="Times New Roman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926588" y="528984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Times New Roman"/>
                <a:cs typeface="Times New Roman"/>
              </a:rPr>
              <a:t>*</a:t>
            </a:r>
            <a:endParaRPr kumimoji="1" lang="ja-JP" altLang="en-US" sz="1200" dirty="0">
              <a:latin typeface="Times New Roman"/>
              <a:cs typeface="Times New Roman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941116" y="5788319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Times New Roman"/>
                <a:cs typeface="Times New Roman"/>
              </a:rPr>
              <a:t>*</a:t>
            </a:r>
            <a:endParaRPr kumimoji="1" lang="ja-JP" altLang="en-US" sz="1200" dirty="0">
              <a:latin typeface="Times New Roman"/>
              <a:cs typeface="Times New Roman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188468" y="707167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Times New Roman"/>
                <a:cs typeface="Times New Roman"/>
              </a:rPr>
              <a:t>*</a:t>
            </a:r>
            <a:endParaRPr kumimoji="1" lang="ja-JP" altLang="en-US" sz="1200" dirty="0">
              <a:latin typeface="Times New Roman"/>
              <a:cs typeface="Times New Roman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803990" y="455249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Times New Roman"/>
                <a:cs typeface="Times New Roman"/>
              </a:rPr>
              <a:t>*</a:t>
            </a:r>
            <a:endParaRPr kumimoji="1" lang="ja-JP" altLang="en-US" sz="1200" dirty="0">
              <a:latin typeface="Times New Roman"/>
              <a:cs typeface="Times New Roman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030076" y="1674059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Times New Roman"/>
                <a:cs typeface="Times New Roman"/>
              </a:rPr>
              <a:t>*</a:t>
            </a:r>
            <a:endParaRPr kumimoji="1" lang="ja-JP" altLang="en-US" sz="1200" dirty="0">
              <a:latin typeface="Times New Roman"/>
              <a:cs typeface="Times New Roman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528548" y="1397784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Times New Roman"/>
                <a:cs typeface="Times New Roman"/>
              </a:rPr>
              <a:t>*</a:t>
            </a:r>
            <a:endParaRPr kumimoji="1" lang="ja-JP" altLang="en-US" sz="1200" dirty="0">
              <a:latin typeface="Times New Roman"/>
              <a:cs typeface="Times New Roman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284700" y="1599345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Times New Roman"/>
                <a:cs typeface="Times New Roman"/>
              </a:rPr>
              <a:t>*</a:t>
            </a:r>
            <a:endParaRPr kumimoji="1" lang="ja-JP" altLang="en-US" sz="1200" dirty="0">
              <a:latin typeface="Times New Roman"/>
              <a:cs typeface="Times New Roman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196177" y="5869429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Times New Roman"/>
                <a:cs typeface="Times New Roman"/>
              </a:rPr>
              <a:t>*</a:t>
            </a:r>
            <a:endParaRPr kumimoji="1" lang="ja-JP" altLang="en-US" sz="1200" dirty="0">
              <a:latin typeface="Times New Roman"/>
              <a:cs typeface="Times New Roman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781277" y="160639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Times New Roman"/>
                <a:cs typeface="Times New Roman"/>
              </a:rPr>
              <a:t>*</a:t>
            </a:r>
            <a:endParaRPr kumimoji="1" lang="ja-JP" altLang="en-US" sz="1200" dirty="0">
              <a:latin typeface="Times New Roman"/>
              <a:cs typeface="Times New Roman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236660" y="746288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Times New Roman"/>
                <a:cs typeface="Times New Roman"/>
              </a:rPr>
              <a:t>*</a:t>
            </a:r>
            <a:endParaRPr kumimoji="1" lang="ja-JP" altLang="en-US" sz="1200" dirty="0">
              <a:latin typeface="Times New Roman"/>
              <a:cs typeface="Times New Roman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991992" y="703295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Times New Roman"/>
                <a:cs typeface="Times New Roman"/>
              </a:rPr>
              <a:t>*</a:t>
            </a:r>
            <a:endParaRPr kumimoji="1" lang="ja-JP" altLang="en-US" sz="1200" dirty="0">
              <a:latin typeface="Times New Roman"/>
              <a:cs typeface="Times New Roman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469550" y="581834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Times New Roman"/>
                <a:cs typeface="Times New Roman"/>
              </a:rPr>
              <a:t>*</a:t>
            </a:r>
            <a:endParaRPr kumimoji="1" lang="ja-JP" altLang="en-US" sz="1200" dirty="0">
              <a:latin typeface="Times New Roman"/>
              <a:cs typeface="Times New Roman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740041" y="575232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Times New Roman"/>
                <a:cs typeface="Times New Roman"/>
              </a:rPr>
              <a:t>*</a:t>
            </a:r>
            <a:endParaRPr kumimoji="1" lang="ja-JP" altLang="en-US" sz="1200" dirty="0">
              <a:latin typeface="Times New Roman"/>
              <a:cs typeface="Times New Roman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 rot="16200000">
            <a:off x="-195268" y="1439632"/>
            <a:ext cx="3268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dirty="0" smtClean="0">
                <a:latin typeface="Arial"/>
                <a:cs typeface="Arial"/>
              </a:rPr>
              <a:t>Numbers of </a:t>
            </a:r>
            <a:r>
              <a:rPr lang="en-US" altLang="ja-JP" sz="800" dirty="0" err="1" smtClean="0">
                <a:latin typeface="Arial"/>
                <a:cs typeface="Arial"/>
              </a:rPr>
              <a:t>orthologues</a:t>
            </a:r>
            <a:r>
              <a:rPr lang="en-US" altLang="ja-JP" sz="800" dirty="0" smtClean="0">
                <a:latin typeface="Arial"/>
                <a:cs typeface="Arial"/>
              </a:rPr>
              <a:t> of giant </a:t>
            </a:r>
            <a:r>
              <a:rPr lang="en-US" altLang="ja-JP" sz="800" dirty="0" smtClean="0">
                <a:latin typeface="Arial"/>
                <a:cs typeface="Arial"/>
              </a:rPr>
              <a:t>virus</a:t>
            </a:r>
            <a:r>
              <a:rPr lang="en-US" altLang="ja-JP" sz="800" dirty="0" smtClean="0">
                <a:latin typeface="Arial"/>
                <a:cs typeface="Arial"/>
              </a:rPr>
              <a:t> assumed genome size with 1Mbp</a:t>
            </a:r>
            <a:r>
              <a:rPr lang="en-US" altLang="ja-JP" sz="800" dirty="0" smtClean="0">
                <a:latin typeface="Arial"/>
                <a:cs typeface="Arial"/>
              </a:rPr>
              <a:t> </a:t>
            </a:r>
            <a:r>
              <a:rPr lang="en-US" altLang="ja-JP" sz="800" dirty="0" smtClean="0">
                <a:latin typeface="Arial"/>
                <a:cs typeface="Arial"/>
              </a:rPr>
              <a:t>p</a:t>
            </a:r>
            <a:r>
              <a:rPr lang="en-US" altLang="ja-JP" sz="800" dirty="0" smtClean="0">
                <a:latin typeface="Arial"/>
                <a:cs typeface="Arial"/>
              </a:rPr>
              <a:t>er 1Mbp of </a:t>
            </a:r>
            <a:r>
              <a:rPr lang="en-US" altLang="ja-JP" sz="800" dirty="0">
                <a:latin typeface="Arial"/>
                <a:cs typeface="Arial"/>
              </a:rPr>
              <a:t>chlamydial genome </a:t>
            </a:r>
            <a:r>
              <a:rPr lang="en-US" altLang="ja-JP" sz="800" dirty="0" smtClean="0">
                <a:latin typeface="Arial"/>
                <a:cs typeface="Arial"/>
              </a:rPr>
              <a:t> </a:t>
            </a:r>
            <a:endParaRPr lang="en-US" altLang="ja-JP" sz="800" dirty="0" smtClean="0">
              <a:latin typeface="Arial"/>
              <a:cs typeface="Arial"/>
            </a:endParaRPr>
          </a:p>
          <a:p>
            <a:pPr algn="ctr"/>
            <a:endParaRPr kumimoji="1" lang="ja-JP" altLang="en-US" sz="800" dirty="0">
              <a:latin typeface="Arial"/>
              <a:cs typeface="Arial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053442" y="196221"/>
            <a:ext cx="71045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800" dirty="0" err="1" smtClean="0">
                <a:latin typeface="Arial"/>
                <a:cs typeface="Arial"/>
              </a:rPr>
              <a:t>Mimiviridae</a:t>
            </a:r>
            <a:endParaRPr lang="ja-JP" altLang="en-US" sz="800" dirty="0">
              <a:latin typeface="Arial"/>
              <a:cs typeface="Arial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1872404" y="428193"/>
            <a:ext cx="1182503" cy="0"/>
          </a:xfrm>
          <a:prstGeom prst="line">
            <a:avLst/>
          </a:prstGeom>
          <a:ln w="12700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3118216" y="614485"/>
            <a:ext cx="1367984" cy="0"/>
          </a:xfrm>
          <a:prstGeom prst="line">
            <a:avLst/>
          </a:prstGeom>
          <a:ln w="12700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"/>
          <p:cNvSpPr/>
          <p:nvPr/>
        </p:nvSpPr>
        <p:spPr>
          <a:xfrm>
            <a:off x="3176903" y="396798"/>
            <a:ext cx="90281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800" dirty="0" err="1" smtClean="0">
                <a:latin typeface="Arial"/>
                <a:cs typeface="Arial"/>
              </a:rPr>
              <a:t>Marseilleviridae</a:t>
            </a:r>
            <a:endParaRPr lang="ja-JP" altLang="en-US" sz="800" dirty="0">
              <a:latin typeface="Arial"/>
              <a:cs typeface="Arial"/>
            </a:endParaRPr>
          </a:p>
        </p:txBody>
      </p:sp>
      <p:cxnSp>
        <p:nvCxnSpPr>
          <p:cNvPr id="16" name="直線コネクタ 15"/>
          <p:cNvCxnSpPr/>
          <p:nvPr/>
        </p:nvCxnSpPr>
        <p:spPr>
          <a:xfrm flipV="1">
            <a:off x="4609936" y="1670463"/>
            <a:ext cx="568974" cy="552"/>
          </a:xfrm>
          <a:prstGeom prst="line">
            <a:avLst/>
          </a:prstGeom>
          <a:ln w="12700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 rot="16200000">
            <a:off x="4415199" y="1137344"/>
            <a:ext cx="90281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800" dirty="0" err="1">
                <a:latin typeface="Arial"/>
                <a:cs typeface="Arial"/>
              </a:rPr>
              <a:t>P</a:t>
            </a:r>
            <a:r>
              <a:rPr lang="en-US" altLang="ja-JP" sz="800" dirty="0" err="1" smtClean="0">
                <a:latin typeface="Arial"/>
                <a:cs typeface="Arial"/>
              </a:rPr>
              <a:t>andoraviruses</a:t>
            </a:r>
            <a:endParaRPr lang="ja-JP" altLang="en-US" sz="800" dirty="0">
              <a:latin typeface="Arial"/>
              <a:cs typeface="Arial"/>
            </a:endParaRPr>
          </a:p>
        </p:txBody>
      </p:sp>
      <p:cxnSp>
        <p:nvCxnSpPr>
          <p:cNvPr id="18" name="直線コネクタ 17"/>
          <p:cNvCxnSpPr/>
          <p:nvPr/>
        </p:nvCxnSpPr>
        <p:spPr>
          <a:xfrm>
            <a:off x="5248402" y="1428771"/>
            <a:ext cx="142914" cy="3482"/>
          </a:xfrm>
          <a:prstGeom prst="line">
            <a:avLst/>
          </a:prstGeom>
          <a:ln w="12700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正方形/長方形 20"/>
          <p:cNvSpPr/>
          <p:nvPr/>
        </p:nvSpPr>
        <p:spPr>
          <a:xfrm rot="16200000">
            <a:off x="5015243" y="1003493"/>
            <a:ext cx="63511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800" dirty="0" err="1" smtClean="0">
                <a:latin typeface="Arial"/>
                <a:cs typeface="Arial"/>
              </a:rPr>
              <a:t>Pithovirus</a:t>
            </a:r>
            <a:endParaRPr lang="ja-JP" altLang="en-US" sz="800" dirty="0">
              <a:latin typeface="Arial"/>
              <a:cs typeface="Arial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2083362" y="5040790"/>
            <a:ext cx="73770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Ascoviruses</a:t>
            </a:r>
            <a:endParaRPr lang="ja-JP" altLang="en-US" sz="600" dirty="0">
              <a:latin typeface="Arial"/>
              <a:cs typeface="Arial"/>
            </a:endParaRPr>
          </a:p>
        </p:txBody>
      </p:sp>
      <p:cxnSp>
        <p:nvCxnSpPr>
          <p:cNvPr id="61" name="直線コネクタ 60"/>
          <p:cNvCxnSpPr/>
          <p:nvPr/>
        </p:nvCxnSpPr>
        <p:spPr>
          <a:xfrm>
            <a:off x="2030076" y="5256234"/>
            <a:ext cx="1088140" cy="0"/>
          </a:xfrm>
          <a:prstGeom prst="line">
            <a:avLst/>
          </a:prstGeom>
          <a:ln w="12700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正方形/長方形 61"/>
          <p:cNvSpPr/>
          <p:nvPr/>
        </p:nvSpPr>
        <p:spPr>
          <a:xfrm>
            <a:off x="3378237" y="4744853"/>
            <a:ext cx="58221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Irdovirus</a:t>
            </a:r>
            <a:endParaRPr lang="ja-JP" altLang="en-US" sz="600" dirty="0">
              <a:latin typeface="Arial"/>
              <a:cs typeface="Arial"/>
            </a:endParaRPr>
          </a:p>
        </p:txBody>
      </p:sp>
      <p:cxnSp>
        <p:nvCxnSpPr>
          <p:cNvPr id="63" name="直線コネクタ 62"/>
          <p:cNvCxnSpPr/>
          <p:nvPr/>
        </p:nvCxnSpPr>
        <p:spPr>
          <a:xfrm>
            <a:off x="3221308" y="4954939"/>
            <a:ext cx="919263" cy="0"/>
          </a:xfrm>
          <a:prstGeom prst="line">
            <a:avLst/>
          </a:prstGeom>
          <a:ln w="12700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正方形/長方形 63"/>
          <p:cNvSpPr/>
          <p:nvPr/>
        </p:nvSpPr>
        <p:spPr>
          <a:xfrm>
            <a:off x="4521724" y="5594897"/>
            <a:ext cx="68640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Poxviruses</a:t>
            </a:r>
            <a:endParaRPr lang="ja-JP" altLang="en-US" sz="600" dirty="0">
              <a:latin typeface="Arial"/>
              <a:cs typeface="Arial"/>
            </a:endParaRPr>
          </a:p>
        </p:txBody>
      </p:sp>
      <p:cxnSp>
        <p:nvCxnSpPr>
          <p:cNvPr id="65" name="直線コネクタ 64"/>
          <p:cNvCxnSpPr/>
          <p:nvPr/>
        </p:nvCxnSpPr>
        <p:spPr>
          <a:xfrm>
            <a:off x="4318395" y="5843839"/>
            <a:ext cx="1221937" cy="0"/>
          </a:xfrm>
          <a:prstGeom prst="line">
            <a:avLst/>
          </a:prstGeom>
          <a:ln w="12700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テキスト ボックス 65"/>
          <p:cNvSpPr txBox="1"/>
          <p:nvPr/>
        </p:nvSpPr>
        <p:spPr>
          <a:xfrm>
            <a:off x="4604994" y="6338443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*</a:t>
            </a:r>
            <a:endParaRPr kumimoji="1" lang="ja-JP" altLang="en-US" sz="12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231942" y="5874318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Times New Roman"/>
                <a:cs typeface="Times New Roman"/>
              </a:rPr>
              <a:t>*</a:t>
            </a:r>
            <a:endParaRPr kumimoji="1" lang="ja-JP" altLang="en-US" sz="1200" dirty="0">
              <a:latin typeface="Times New Roman"/>
              <a:cs typeface="Times New Roman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2263936" y="6406946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Times New Roman"/>
                <a:cs typeface="Times New Roman"/>
              </a:rPr>
              <a:t>*</a:t>
            </a:r>
            <a:endParaRPr kumimoji="1" lang="ja-JP" altLang="en-US" sz="1200" dirty="0">
              <a:latin typeface="Times New Roman"/>
              <a:cs typeface="Times New Roman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4884791" y="6080774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*</a:t>
            </a:r>
            <a:endParaRPr kumimoji="1" lang="ja-JP" altLang="en-US" sz="12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3585003" y="5470512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Times New Roman"/>
                <a:cs typeface="Times New Roman"/>
              </a:rPr>
              <a:t>*</a:t>
            </a:r>
            <a:endParaRPr kumimoji="1" lang="ja-JP" altLang="en-US" sz="1200" dirty="0">
              <a:latin typeface="Times New Roman"/>
              <a:cs typeface="Times New Roman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3221308" y="5218793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Times New Roman"/>
                <a:cs typeface="Times New Roman"/>
              </a:rPr>
              <a:t>*</a:t>
            </a:r>
            <a:endParaRPr kumimoji="1" lang="ja-JP" altLang="en-US" sz="1200" dirty="0">
              <a:latin typeface="Times New Roman"/>
              <a:cs typeface="Times New Roman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3906096" y="5561795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Times New Roman"/>
                <a:cs typeface="Times New Roman"/>
              </a:rPr>
              <a:t>*</a:t>
            </a:r>
            <a:endParaRPr kumimoji="1" lang="ja-JP" altLang="en-US" sz="1200" dirty="0">
              <a:latin typeface="Times New Roman"/>
              <a:cs typeface="Times New Roman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0" y="861115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>
                <a:latin typeface="Times New Roman"/>
                <a:cs typeface="Times New Roman"/>
              </a:rPr>
              <a:t>Fig. S3</a:t>
            </a:r>
            <a:r>
              <a:rPr lang="en-US" altLang="ja-JP" sz="1200" b="1" dirty="0">
                <a:latin typeface="Times New Roman"/>
                <a:cs typeface="Times New Roman"/>
              </a:rPr>
              <a:t>. </a:t>
            </a:r>
            <a:r>
              <a:rPr lang="en-US" altLang="ja-JP" sz="1200" dirty="0">
                <a:latin typeface="Times New Roman"/>
                <a:cs typeface="Times New Roman"/>
              </a:rPr>
              <a:t>Numbers of </a:t>
            </a:r>
            <a:r>
              <a:rPr lang="en-US" altLang="ja-JP" sz="1200" dirty="0" err="1">
                <a:latin typeface="Times New Roman"/>
                <a:cs typeface="Times New Roman"/>
              </a:rPr>
              <a:t>orthologues</a:t>
            </a:r>
            <a:r>
              <a:rPr lang="en-US" altLang="ja-JP" sz="1200" dirty="0">
                <a:latin typeface="Times New Roman"/>
                <a:cs typeface="Times New Roman"/>
              </a:rPr>
              <a:t> </a:t>
            </a:r>
            <a:r>
              <a:rPr lang="en-US" altLang="ja-JP" sz="1200" dirty="0" smtClean="0">
                <a:latin typeface="Times New Roman"/>
                <a:cs typeface="Times New Roman"/>
              </a:rPr>
              <a:t>normalized </a:t>
            </a:r>
            <a:r>
              <a:rPr lang="en-US" altLang="ja-JP" sz="1200" dirty="0">
                <a:latin typeface="Times New Roman"/>
                <a:cs typeface="Times New Roman"/>
              </a:rPr>
              <a:t>with genome sizes of both chlamydia and </a:t>
            </a:r>
            <a:r>
              <a:rPr lang="en-US" altLang="ja-JP" sz="1200" dirty="0" smtClean="0">
                <a:latin typeface="Times New Roman"/>
                <a:cs typeface="Times New Roman"/>
              </a:rPr>
              <a:t>viruses. Specifically, raw numbers were divided by </a:t>
            </a:r>
            <a:r>
              <a:rPr lang="en-US" altLang="ja-JP" sz="1200" dirty="0">
                <a:latin typeface="Times New Roman"/>
                <a:cs typeface="Times New Roman"/>
              </a:rPr>
              <a:t>genome sizes of both chlamydia and </a:t>
            </a:r>
            <a:r>
              <a:rPr lang="en-US" altLang="ja-JP" sz="1200" dirty="0" smtClean="0">
                <a:latin typeface="Times New Roman"/>
                <a:cs typeface="Times New Roman"/>
              </a:rPr>
              <a:t>viruses. *, </a:t>
            </a:r>
            <a:r>
              <a:rPr lang="en-US" altLang="ja-JP" sz="1200" i="1" dirty="0" smtClean="0">
                <a:latin typeface="Times New Roman"/>
                <a:cs typeface="Times New Roman"/>
              </a:rPr>
              <a:t>p</a:t>
            </a:r>
            <a:r>
              <a:rPr lang="en-US" altLang="ja-JP" sz="1200" dirty="0" smtClean="0">
                <a:latin typeface="Times New Roman"/>
                <a:cs typeface="Times New Roman"/>
              </a:rPr>
              <a:t>&lt;0.05.</a:t>
            </a:r>
            <a:endParaRPr kumimoji="1" lang="ja-JP" altLang="en-US" sz="1200" dirty="0">
              <a:latin typeface="Times New Roman"/>
              <a:cs typeface="Times New Roman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903602" y="40352"/>
            <a:ext cx="3044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Arial"/>
                <a:cs typeface="Arial"/>
              </a:rPr>
              <a:t>A</a:t>
            </a:r>
            <a:endParaRPr kumimoji="1" lang="ja-JP" altLang="en-US" sz="1400" dirty="0">
              <a:latin typeface="Arial"/>
              <a:cs typeface="Arial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918827" y="4602757"/>
            <a:ext cx="3044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>
                <a:latin typeface="Arial"/>
                <a:cs typeface="Arial"/>
              </a:rPr>
              <a:t>B</a:t>
            </a:r>
            <a:endParaRPr kumimoji="1" lang="ja-JP" altLang="en-US" sz="1400" dirty="0">
              <a:latin typeface="Arial"/>
              <a:cs typeface="Arial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4465502" y="2400389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Times New Roman"/>
                <a:cs typeface="Times New Roman"/>
              </a:rPr>
              <a:t>*</a:t>
            </a:r>
            <a:endParaRPr kumimoji="1" lang="ja-JP" altLang="en-US" sz="1200" dirty="0">
              <a:latin typeface="Times New Roman"/>
              <a:cs typeface="Times New Roman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2603859" y="630397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Times New Roman"/>
                <a:cs typeface="Times New Roman"/>
              </a:rPr>
              <a:t>*</a:t>
            </a:r>
            <a:endParaRPr kumimoji="1" lang="ja-JP" altLang="en-US" sz="1200" dirty="0">
              <a:latin typeface="Times New Roman"/>
              <a:cs typeface="Times New Roman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3960448" y="736665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Times New Roman"/>
                <a:cs typeface="Times New Roman"/>
              </a:rPr>
              <a:t>*</a:t>
            </a:r>
            <a:endParaRPr kumimoji="1" lang="ja-JP" altLang="en-US" sz="1200" dirty="0">
              <a:latin typeface="Times New Roman"/>
              <a:cs typeface="Times New Roman"/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4944812" y="2503474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Times New Roman"/>
                <a:cs typeface="Times New Roman"/>
              </a:rPr>
              <a:t>*</a:t>
            </a:r>
            <a:endParaRPr kumimoji="1" lang="ja-JP" altLang="en-US" sz="1200" dirty="0">
              <a:latin typeface="Times New Roman"/>
              <a:cs typeface="Times New Roman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5178910" y="1785125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Times New Roman"/>
                <a:cs typeface="Times New Roman"/>
              </a:rPr>
              <a:t>*</a:t>
            </a:r>
            <a:endParaRPr kumimoji="1" lang="ja-JP" altLang="en-US" sz="1200" dirty="0">
              <a:latin typeface="Times New Roman"/>
              <a:cs typeface="Times New Roman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 rot="16200000">
            <a:off x="-179899" y="5806374"/>
            <a:ext cx="3268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dirty="0" smtClean="0">
                <a:latin typeface="Arial"/>
                <a:cs typeface="Arial"/>
              </a:rPr>
              <a:t>Numbers of </a:t>
            </a:r>
            <a:r>
              <a:rPr lang="en-US" altLang="ja-JP" sz="800" dirty="0" err="1" smtClean="0">
                <a:latin typeface="Arial"/>
                <a:cs typeface="Arial"/>
              </a:rPr>
              <a:t>orthologues</a:t>
            </a:r>
            <a:r>
              <a:rPr lang="en-US" altLang="ja-JP" sz="800" dirty="0" smtClean="0">
                <a:latin typeface="Arial"/>
                <a:cs typeface="Arial"/>
              </a:rPr>
              <a:t> of giant </a:t>
            </a:r>
            <a:r>
              <a:rPr lang="en-US" altLang="ja-JP" sz="800" dirty="0" smtClean="0">
                <a:latin typeface="Arial"/>
                <a:cs typeface="Arial"/>
              </a:rPr>
              <a:t>virus</a:t>
            </a:r>
            <a:r>
              <a:rPr lang="en-US" altLang="ja-JP" sz="800" dirty="0" smtClean="0">
                <a:latin typeface="Arial"/>
                <a:cs typeface="Arial"/>
              </a:rPr>
              <a:t> assumed genome size with 1Mbp</a:t>
            </a:r>
            <a:r>
              <a:rPr lang="en-US" altLang="ja-JP" sz="800" dirty="0" smtClean="0">
                <a:latin typeface="Arial"/>
                <a:cs typeface="Arial"/>
              </a:rPr>
              <a:t> </a:t>
            </a:r>
            <a:r>
              <a:rPr lang="en-US" altLang="ja-JP" sz="800" dirty="0" smtClean="0">
                <a:latin typeface="Arial"/>
                <a:cs typeface="Arial"/>
              </a:rPr>
              <a:t>p</a:t>
            </a:r>
            <a:r>
              <a:rPr lang="en-US" altLang="ja-JP" sz="800" dirty="0" smtClean="0">
                <a:latin typeface="Arial"/>
                <a:cs typeface="Arial"/>
              </a:rPr>
              <a:t>er 1Mbp of </a:t>
            </a:r>
            <a:r>
              <a:rPr lang="en-US" altLang="ja-JP" sz="800" dirty="0">
                <a:latin typeface="Arial"/>
                <a:cs typeface="Arial"/>
              </a:rPr>
              <a:t>chlamydial genome </a:t>
            </a:r>
            <a:r>
              <a:rPr lang="en-US" altLang="ja-JP" sz="800" dirty="0" smtClean="0">
                <a:latin typeface="Arial"/>
                <a:cs typeface="Arial"/>
              </a:rPr>
              <a:t> </a:t>
            </a:r>
            <a:endParaRPr lang="en-US" altLang="ja-JP" sz="800" dirty="0" smtClean="0">
              <a:latin typeface="Arial"/>
              <a:cs typeface="Arial"/>
            </a:endParaRPr>
          </a:p>
          <a:p>
            <a:pPr algn="ctr"/>
            <a:endParaRPr kumimoji="1" lang="ja-JP" altLang="en-US"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2864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105</Words>
  <Application>Microsoft Macintosh PowerPoint</Application>
  <PresentationFormat>画面に合わせる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PowerPoint プレゼンテーション</vt:lpstr>
    </vt:vector>
  </TitlesOfParts>
  <Company>北海道大学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山口 博之</dc:creator>
  <cp:lastModifiedBy>山口 博之</cp:lastModifiedBy>
  <cp:revision>28</cp:revision>
  <cp:lastPrinted>2018-04-29T06:01:44Z</cp:lastPrinted>
  <dcterms:created xsi:type="dcterms:W3CDTF">2016-11-21T09:31:56Z</dcterms:created>
  <dcterms:modified xsi:type="dcterms:W3CDTF">2018-05-03T23:33:15Z</dcterms:modified>
</cp:coreProperties>
</file>