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9" r:id="rId12"/>
    <p:sldId id="275" r:id="rId13"/>
    <p:sldId id="270" r:id="rId14"/>
    <p:sldId id="272" r:id="rId15"/>
    <p:sldId id="273" r:id="rId16"/>
  </p:sldIdLst>
  <p:sldSz cx="10691813" cy="755967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524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BE0A9A8-D204-44CA-BAA5-D7AA0B940A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04614-C998-4711-A442-F49321C0B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56A285-08DB-407C-B8E6-6E206FFEB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60CC6C-9313-456C-929B-96F6EA404A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626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1639-37D3-4C21-AA8E-717D196785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896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9CA9-E267-44EE-B3D6-890E9BADBACC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04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0093-C25C-4644-BEE9-578D92E11CD6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2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0226" y="444481"/>
            <a:ext cx="2021421" cy="706094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4572" y="444481"/>
            <a:ext cx="5932007" cy="706094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4B2-4C45-4078-A8CB-ABF211B7698F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B686-7778-49F5-8DFA-243FE319AA2D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7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DDF0-B5A0-4E99-A49A-50AA17C661F9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78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4572" y="2218905"/>
            <a:ext cx="3976018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54238" y="2218905"/>
            <a:ext cx="3977410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2FB-D2BC-4E6C-AAE6-4BA140217132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074-8BAE-457C-BE18-89FE05A282B3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56A0-B277-4E5A-A0B1-A90EAB271E72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C5E-1DEF-47C6-B65B-4658BE7FA2B5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5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D37-D24C-438F-B4D8-6B167E125060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3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04C8-40C3-43B1-9874-6601DDD578BC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479674"/>
            <a:ext cx="10692000" cy="1080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94" y="0"/>
            <a:ext cx="10692000" cy="1080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5906" y="0"/>
            <a:ext cx="1008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5906" y="1259837"/>
            <a:ext cx="1008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5747-DE44-45FB-AD76-B015662BEFED}" type="datetime1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25906" y="6479675"/>
            <a:ext cx="2160000" cy="1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fld id="{E552C9B2-7834-4B25-9061-54396F6F553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9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北キャンパス図書室 オンデマンドガイダンス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ja-JP" altLang="en-US" dirty="0"/>
              <a:t>北キャンパス図書室とその他のリソースの利用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05906" y="3780000"/>
            <a:ext cx="10079206" cy="25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dirty="0"/>
              <a:t>北海道大学 北キャンパス図書室</a:t>
            </a:r>
            <a:endParaRPr lang="en-US" altLang="ja-JP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endParaRPr lang="en-US" altLang="ja-JP" dirty="0"/>
          </a:p>
          <a:p>
            <a:pPr marL="0" indent="0" algn="r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2" y="2527291"/>
            <a:ext cx="3780000" cy="37726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52" y="5713667"/>
            <a:ext cx="1675363" cy="5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２）その他のリソース</a:t>
            </a:r>
            <a:br>
              <a:rPr lang="en-US" altLang="ja-JP" dirty="0"/>
            </a:br>
            <a:r>
              <a:rPr lang="ja-JP" altLang="en-US" dirty="0"/>
              <a:t>　・オープンアクセス論文，</a:t>
            </a:r>
            <a:r>
              <a:rPr lang="en-US" altLang="ja-JP" dirty="0"/>
              <a:t>Google Books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t="11451" b="3832"/>
          <a:stretch/>
        </p:blipFill>
        <p:spPr>
          <a:xfrm>
            <a:off x="305906" y="1259845"/>
            <a:ext cx="4320000" cy="43194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t="10000" b="1111"/>
          <a:stretch/>
        </p:blipFill>
        <p:spPr>
          <a:xfrm>
            <a:off x="1386000" y="4409837"/>
            <a:ext cx="3780000" cy="189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t="11403" b="8545"/>
          <a:stretch/>
        </p:blipFill>
        <p:spPr>
          <a:xfrm>
            <a:off x="5524790" y="1439837"/>
            <a:ext cx="4861116" cy="486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377998" y="1332000"/>
            <a:ext cx="5940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北海道大学で</a:t>
            </a:r>
            <a:r>
              <a:rPr lang="ja-JP" altLang="en-US" sz="2800" dirty="0">
                <a:solidFill>
                  <a:schemeClr val="tx1"/>
                </a:solidFill>
              </a:rPr>
              <a:t>は読めない論文や図書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41200" y="4994837"/>
            <a:ext cx="720000" cy="720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032000" y="2520000"/>
            <a:ext cx="720000" cy="720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12" idx="4"/>
          </p:cNvCxnSpPr>
          <p:nvPr/>
        </p:nvCxnSpPr>
        <p:spPr>
          <a:xfrm>
            <a:off x="4392000" y="3240000"/>
            <a:ext cx="0" cy="1676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6" idx="6"/>
          </p:cNvCxnSpPr>
          <p:nvPr/>
        </p:nvCxnSpPr>
        <p:spPr>
          <a:xfrm>
            <a:off x="961200" y="5354837"/>
            <a:ext cx="1080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77998" y="3420000"/>
            <a:ext cx="3888000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著者版等のオープンアクセス論文を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見つけるブラウザ・プラグイン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 err="1">
                <a:solidFill>
                  <a:schemeClr val="bg1"/>
                </a:solidFill>
              </a:rPr>
              <a:t>Unpaywall</a:t>
            </a:r>
            <a:r>
              <a:rPr lang="ja-JP" altLang="en-US" dirty="0" err="1">
                <a:solidFill>
                  <a:schemeClr val="bg1"/>
                </a:solidFill>
              </a:rPr>
              <a:t>，</a:t>
            </a:r>
            <a:r>
              <a:rPr lang="en-US" altLang="ja-JP" dirty="0" err="1">
                <a:solidFill>
                  <a:schemeClr val="bg1"/>
                </a:solidFill>
              </a:rPr>
              <a:t>Kopernio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534000" y="5767200"/>
            <a:ext cx="3780000" cy="461665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https://books.google.co.jp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２）その他のリソース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lang="ja-JP" altLang="en-US" dirty="0"/>
              <a:t>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lang="ja-JP" altLang="en-US" dirty="0">
                <a:solidFill>
                  <a:srgbClr val="C00000"/>
                </a:solidFill>
              </a:rPr>
              <a:t>有料</a:t>
            </a:r>
            <a:r>
              <a:rPr lang="en-US" altLang="ja-JP" dirty="0">
                <a:solidFill>
                  <a:srgbClr val="C00000"/>
                </a:solidFill>
              </a:rPr>
              <a:t>]</a:t>
            </a:r>
            <a:r>
              <a:rPr lang="ja-JP" altLang="en-US" dirty="0"/>
              <a:t>他大学の資料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１）コピーや現物の取り寄せ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私費や研究費で支払可能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一般運営財源であれば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学内の図書館</a:t>
            </a:r>
            <a:r>
              <a:rPr lang="en-US" altLang="ja-JP" dirty="0"/>
              <a:t>/</a:t>
            </a:r>
            <a:r>
              <a:rPr lang="ja-JP" altLang="en-US" dirty="0"/>
              <a:t>室の資料を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PDF</a:t>
            </a:r>
            <a:r>
              <a:rPr lang="ja-JP" altLang="en-US" dirty="0"/>
              <a:t>で入手可能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２）他大学の図書館を</a:t>
            </a:r>
            <a:r>
              <a:rPr kumimoji="1" lang="ja-JP" altLang="en-US" dirty="0"/>
              <a:t>訪問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必要に応じて</a:t>
            </a:r>
            <a:r>
              <a:rPr kumimoji="1" lang="ja-JP" altLang="en-US" dirty="0"/>
              <a:t>紹介状を発行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もちろん発行は無料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t="11331" b="1807"/>
          <a:stretch/>
        </p:blipFill>
        <p:spPr>
          <a:xfrm>
            <a:off x="5345906" y="1259838"/>
            <a:ext cx="5040820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6210000" y="5767200"/>
            <a:ext cx="4104000" cy="461665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https://www.lib.hokudai.ac.jp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282000" y="1980162"/>
            <a:ext cx="1014412" cy="2584900"/>
          </a:xfrm>
          <a:custGeom>
            <a:avLst/>
            <a:gdLst>
              <a:gd name="connsiteX0" fmla="*/ 0 w 1014412"/>
              <a:gd name="connsiteY0" fmla="*/ 0 h 2584900"/>
              <a:gd name="connsiteX1" fmla="*/ 475988 w 1014412"/>
              <a:gd name="connsiteY1" fmla="*/ 0 h 2584900"/>
              <a:gd name="connsiteX2" fmla="*/ 475988 w 1014412"/>
              <a:gd name="connsiteY2" fmla="*/ 179838 h 2584900"/>
              <a:gd name="connsiteX3" fmla="*/ 1014412 w 1014412"/>
              <a:gd name="connsiteY3" fmla="*/ 179838 h 2584900"/>
              <a:gd name="connsiteX4" fmla="*/ 1014412 w 1014412"/>
              <a:gd name="connsiteY4" fmla="*/ 2584900 h 2584900"/>
              <a:gd name="connsiteX5" fmla="*/ 0 w 1014412"/>
              <a:gd name="connsiteY5" fmla="*/ 2584900 h 2584900"/>
              <a:gd name="connsiteX6" fmla="*/ 0 w 1014412"/>
              <a:gd name="connsiteY6" fmla="*/ 2405062 h 2584900"/>
              <a:gd name="connsiteX7" fmla="*/ 0 w 1014412"/>
              <a:gd name="connsiteY7" fmla="*/ 179838 h 2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412" h="2584900">
                <a:moveTo>
                  <a:pt x="0" y="0"/>
                </a:moveTo>
                <a:lnTo>
                  <a:pt x="475988" y="0"/>
                </a:lnTo>
                <a:lnTo>
                  <a:pt x="475988" y="179838"/>
                </a:lnTo>
                <a:lnTo>
                  <a:pt x="1014412" y="179838"/>
                </a:lnTo>
                <a:lnTo>
                  <a:pt x="1014412" y="2584900"/>
                </a:lnTo>
                <a:lnTo>
                  <a:pt x="0" y="2584900"/>
                </a:lnTo>
                <a:lnTo>
                  <a:pt x="0" y="2405062"/>
                </a:lnTo>
                <a:lnTo>
                  <a:pt x="0" y="179838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453953" y="4265234"/>
            <a:ext cx="720000" cy="720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5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102" t="11189" r="102" b="1665"/>
          <a:stretch/>
        </p:blipFill>
        <p:spPr>
          <a:xfrm>
            <a:off x="5345906" y="1259837"/>
            <a:ext cx="5040000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２）その他のリソース</a:t>
            </a:r>
            <a:br>
              <a:rPr kumimoji="1" lang="en-US" altLang="ja-JP" dirty="0"/>
            </a:br>
            <a:r>
              <a:rPr kumimoji="1" lang="ja-JP" altLang="en-US" dirty="0"/>
              <a:t>　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lang="ja-JP" altLang="en-US" dirty="0">
                <a:solidFill>
                  <a:srgbClr val="C00000"/>
                </a:solidFill>
              </a:rPr>
              <a:t>有料</a:t>
            </a:r>
            <a:r>
              <a:rPr lang="en-US" altLang="ja-JP" dirty="0">
                <a:solidFill>
                  <a:srgbClr val="C00000"/>
                </a:solidFill>
              </a:rPr>
              <a:t>]</a:t>
            </a:r>
            <a:r>
              <a:rPr lang="ja-JP" altLang="en-US" dirty="0"/>
              <a:t>文献・資料の購入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083" y="1259837"/>
            <a:ext cx="5040030" cy="50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研究費での資料の購入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コーポレートカード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（後日研究費と精算）による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文献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の購入も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05083" y="3870000"/>
            <a:ext cx="4860000" cy="2430000"/>
            <a:chOff x="5525906" y="3869837"/>
            <a:chExt cx="4860000" cy="2430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t="10000" b="1111"/>
            <a:stretch/>
          </p:blipFill>
          <p:spPr>
            <a:xfrm>
              <a:off x="5525906" y="3869837"/>
              <a:ext cx="4860000" cy="243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正方形/長方形 12"/>
            <p:cNvSpPr/>
            <p:nvPr/>
          </p:nvSpPr>
          <p:spPr>
            <a:xfrm>
              <a:off x="6048000" y="4680001"/>
              <a:ext cx="1009417" cy="133169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6713174" y="1999156"/>
            <a:ext cx="1037320" cy="2339984"/>
          </a:xfrm>
          <a:custGeom>
            <a:avLst/>
            <a:gdLst>
              <a:gd name="connsiteX0" fmla="*/ 0 w 985172"/>
              <a:gd name="connsiteY0" fmla="*/ 0 h 2242869"/>
              <a:gd name="connsiteX1" fmla="*/ 743633 w 985172"/>
              <a:gd name="connsiteY1" fmla="*/ 0 h 2242869"/>
              <a:gd name="connsiteX2" fmla="*/ 743633 w 985172"/>
              <a:gd name="connsiteY2" fmla="*/ 143774 h 2242869"/>
              <a:gd name="connsiteX3" fmla="*/ 985172 w 985172"/>
              <a:gd name="connsiteY3" fmla="*/ 143774 h 2242869"/>
              <a:gd name="connsiteX4" fmla="*/ 985172 w 985172"/>
              <a:gd name="connsiteY4" fmla="*/ 2242869 h 2242869"/>
              <a:gd name="connsiteX5" fmla="*/ 0 w 985172"/>
              <a:gd name="connsiteY5" fmla="*/ 2242869 h 2242869"/>
              <a:gd name="connsiteX6" fmla="*/ 0 w 985172"/>
              <a:gd name="connsiteY6" fmla="*/ 2099095 h 2242869"/>
              <a:gd name="connsiteX7" fmla="*/ 0 w 985172"/>
              <a:gd name="connsiteY7" fmla="*/ 143774 h 224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172" h="2242869">
                <a:moveTo>
                  <a:pt x="0" y="0"/>
                </a:moveTo>
                <a:lnTo>
                  <a:pt x="743633" y="0"/>
                </a:lnTo>
                <a:lnTo>
                  <a:pt x="743633" y="143774"/>
                </a:lnTo>
                <a:lnTo>
                  <a:pt x="985172" y="143774"/>
                </a:lnTo>
                <a:lnTo>
                  <a:pt x="985172" y="2242869"/>
                </a:lnTo>
                <a:lnTo>
                  <a:pt x="0" y="2242869"/>
                </a:lnTo>
                <a:lnTo>
                  <a:pt x="0" y="2099095"/>
                </a:lnTo>
                <a:lnTo>
                  <a:pt x="0" y="143774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7837689" y="4192571"/>
            <a:ext cx="900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102000" y="5029200"/>
            <a:ext cx="4212000" cy="1200329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https://www.lib.hokudai.ac.jp/web/book-order-help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※</a:t>
            </a:r>
            <a:r>
              <a:rPr kumimoji="1" lang="ja-JP" altLang="en-US" sz="2400" dirty="0">
                <a:solidFill>
                  <a:schemeClr val="bg1"/>
                </a:solidFill>
              </a:rPr>
              <a:t>学内</a:t>
            </a:r>
            <a:r>
              <a:rPr lang="ja-JP" altLang="en-US" sz="2400" dirty="0">
                <a:solidFill>
                  <a:schemeClr val="bg1"/>
                </a:solidFill>
              </a:rPr>
              <a:t>アクセス限定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２）その他のリソース</a:t>
            </a:r>
            <a:br>
              <a:rPr lang="ja-JP" altLang="en-US" dirty="0"/>
            </a:br>
            <a:r>
              <a:rPr lang="ja-JP" altLang="en-US" dirty="0"/>
              <a:t>　・責任著者への依頼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出版社の許諾の範囲内で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閲覧限定の</a:t>
            </a:r>
            <a:r>
              <a:rPr kumimoji="1" lang="en-US" altLang="ja-JP" dirty="0"/>
              <a:t>URL</a:t>
            </a:r>
            <a:r>
              <a:rPr lang="ja-JP" altLang="en-US" dirty="0"/>
              <a:t>の配布を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著者に認めているケースも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en-US" altLang="ja-JP" dirty="0" err="1"/>
              <a:t>SharedIt</a:t>
            </a:r>
            <a:r>
              <a:rPr kumimoji="1" lang="ja-JP" altLang="en-US" dirty="0"/>
              <a:t>（</a:t>
            </a:r>
            <a:r>
              <a:rPr kumimoji="1" lang="en-US" altLang="ja-JP" dirty="0" err="1"/>
              <a:t>SpringerNature</a:t>
            </a:r>
            <a:r>
              <a:rPr kumimoji="1" lang="ja-JP" altLang="en-US" dirty="0"/>
              <a:t>社）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他に研究者向け</a:t>
            </a:r>
            <a:r>
              <a:rPr lang="en-US" altLang="ja-JP" dirty="0"/>
              <a:t>SNS</a:t>
            </a:r>
            <a:r>
              <a:rPr lang="ja-JP" altLang="en-US" dirty="0"/>
              <a:t>経由でも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err="1"/>
              <a:t>ResearchGate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Academia.edu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6071" t="10159" r="33929" b="952"/>
          <a:stretch/>
        </p:blipFill>
        <p:spPr>
          <a:xfrm>
            <a:off x="5345113" y="1259837"/>
            <a:ext cx="5040000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7225693" y="2604152"/>
            <a:ext cx="286934" cy="28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19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" y="1080000"/>
            <a:ext cx="612000" cy="5400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北キャンパス図書室とその他のリソースの利用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１）北キャンパス図書室のリソース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・新着雑誌，新聞，電子リソース（</a:t>
            </a:r>
            <a:r>
              <a:rPr lang="en-US" altLang="ja-JP" dirty="0"/>
              <a:t>HINES-WLAN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/>
              <a:t>21,000</a:t>
            </a:r>
            <a:r>
              <a:rPr lang="ja-JP" altLang="en-US" dirty="0"/>
              <a:t>冊の蔵書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・図書室スタッフ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２）その他のリソース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・北海道大学の図書館</a:t>
            </a:r>
            <a:r>
              <a:rPr lang="en-US" altLang="ja-JP" dirty="0"/>
              <a:t>/</a:t>
            </a:r>
            <a:r>
              <a:rPr lang="ja-JP" altLang="en-US" dirty="0"/>
              <a:t>室の資料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・オープンアクセス論文，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Books</a:t>
            </a:r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lang="ja-JP" altLang="en-US" dirty="0">
                <a:solidFill>
                  <a:srgbClr val="C00000"/>
                </a:solidFill>
              </a:rPr>
              <a:t>有料</a:t>
            </a:r>
            <a:r>
              <a:rPr lang="en-US" altLang="ja-JP" dirty="0">
                <a:solidFill>
                  <a:srgbClr val="C00000"/>
                </a:solidFill>
              </a:rPr>
              <a:t>]</a:t>
            </a:r>
            <a:r>
              <a:rPr lang="ja-JP" altLang="en-US" dirty="0"/>
              <a:t>他大学の資料の取り寄せ・訪問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lang="ja-JP" altLang="en-US" dirty="0">
                <a:solidFill>
                  <a:srgbClr val="C00000"/>
                </a:solidFill>
              </a:rPr>
              <a:t>有料</a:t>
            </a:r>
            <a:r>
              <a:rPr lang="en-US" altLang="ja-JP" dirty="0">
                <a:solidFill>
                  <a:srgbClr val="C00000"/>
                </a:solidFill>
              </a:rPr>
              <a:t>]</a:t>
            </a:r>
            <a:r>
              <a:rPr lang="ja-JP" altLang="en-US" dirty="0"/>
              <a:t>文献の購入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・責任著者への依頼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99813" y="1080000"/>
            <a:ext cx="7092000" cy="5400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2000" y="1079999"/>
            <a:ext cx="2988000" cy="1476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1812" y="3023675"/>
            <a:ext cx="2988000" cy="3456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36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1079837"/>
            <a:ext cx="10692000" cy="5400000"/>
          </a:xfrm>
          <a:solidFill>
            <a:srgbClr val="000080"/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TRY</a:t>
            </a:r>
          </a:p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LATER</a:t>
            </a:r>
          </a:p>
          <a:p>
            <a:pPr marL="0" indent="0" algn="ctr">
              <a:buNone/>
            </a:pPr>
            <a:r>
              <a:rPr lang="en-US" altLang="ja-JP" dirty="0">
                <a:solidFill>
                  <a:schemeClr val="bg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ASK</a:t>
            </a:r>
          </a:p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ME</a:t>
            </a:r>
          </a:p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ANYTIME:</a:t>
            </a:r>
          </a:p>
          <a:p>
            <a:pPr marL="0" indent="0" algn="ctr">
              <a:buNone/>
            </a:pPr>
            <a:r>
              <a:rPr lang="en-US" altLang="ja-JP" dirty="0">
                <a:solidFill>
                  <a:schemeClr val="bg1"/>
                </a:solidFill>
              </a:rPr>
              <a:t>kitacam@lib.hokudai.ac.jp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6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北キャンパス図書室とその他のリソースの利用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１）北キャンパス図書室のリソース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・新着雑誌，新聞，電子リソース（</a:t>
            </a:r>
            <a:r>
              <a:rPr lang="en-US" altLang="ja-JP" dirty="0"/>
              <a:t>HINES-WLAN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/>
              <a:t>21,000</a:t>
            </a:r>
            <a:r>
              <a:rPr lang="ja-JP" altLang="en-US" dirty="0"/>
              <a:t>冊の蔵書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・図書室スタッフ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２）その他のリソース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・北海道大学の図書館</a:t>
            </a:r>
            <a:r>
              <a:rPr lang="en-US" altLang="ja-JP" dirty="0"/>
              <a:t>/</a:t>
            </a:r>
            <a:r>
              <a:rPr lang="ja-JP" altLang="en-US" dirty="0"/>
              <a:t>室の資料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・オープンアクセス論文，</a:t>
            </a:r>
            <a:r>
              <a:rPr lang="en-US" altLang="ja-JP" dirty="0"/>
              <a:t>Google</a:t>
            </a:r>
            <a:r>
              <a:rPr lang="ja-JP" altLang="en-US" dirty="0"/>
              <a:t> </a:t>
            </a:r>
            <a:r>
              <a:rPr lang="en-US" altLang="ja-JP" dirty="0"/>
              <a:t>Books</a:t>
            </a:r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kumimoji="1" lang="ja-JP" altLang="en-US" dirty="0">
                <a:solidFill>
                  <a:srgbClr val="C00000"/>
                </a:solidFill>
              </a:rPr>
              <a:t>有料</a:t>
            </a:r>
            <a:r>
              <a:rPr kumimoji="1" lang="en-US" altLang="ja-JP" dirty="0">
                <a:solidFill>
                  <a:srgbClr val="C00000"/>
                </a:solidFill>
              </a:rPr>
              <a:t>]</a:t>
            </a:r>
            <a:r>
              <a:rPr kumimoji="1" lang="ja-JP" altLang="en-US" dirty="0"/>
              <a:t>他大学の資料の取り寄せ・訪問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en-US" altLang="ja-JP" dirty="0">
                <a:solidFill>
                  <a:srgbClr val="C00000"/>
                </a:solidFill>
              </a:rPr>
              <a:t>[</a:t>
            </a:r>
            <a:r>
              <a:rPr lang="ja-JP" altLang="en-US" dirty="0">
                <a:solidFill>
                  <a:srgbClr val="C00000"/>
                </a:solidFill>
              </a:rPr>
              <a:t>有料</a:t>
            </a:r>
            <a:r>
              <a:rPr lang="en-US" altLang="ja-JP" dirty="0">
                <a:solidFill>
                  <a:srgbClr val="C00000"/>
                </a:solidFill>
              </a:rPr>
              <a:t>]</a:t>
            </a:r>
            <a:r>
              <a:rPr kumimoji="1" lang="ja-JP" altLang="en-US" dirty="0"/>
              <a:t>文献の購入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・責任著者への依頼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7143"/>
          <a:stretch/>
        </p:blipFill>
        <p:spPr>
          <a:xfrm rot="5400000">
            <a:off x="5345798" y="1259946"/>
            <a:ext cx="5040217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１）</a:t>
            </a:r>
            <a:r>
              <a:rPr kumimoji="1" lang="ja-JP" altLang="en-US" dirty="0"/>
              <a:t>北キャンパス図書室のリソース</a:t>
            </a:r>
            <a:br>
              <a:rPr kumimoji="1"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開室時間と入室方法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開室：平日</a:t>
            </a:r>
            <a:r>
              <a:rPr lang="en-US" altLang="ja-JP" dirty="0"/>
              <a:t>9-17</a:t>
            </a:r>
            <a:r>
              <a:rPr lang="ja-JP" altLang="en-US" dirty="0"/>
              <a:t>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スタッフ休暇時は</a:t>
            </a:r>
            <a:r>
              <a:rPr lang="en-US" altLang="ja-JP" dirty="0"/>
              <a:t>13-17</a:t>
            </a:r>
            <a:r>
              <a:rPr lang="ja-JP" altLang="en-US" dirty="0"/>
              <a:t>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創成研究機構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電子科学研究所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触媒科学研究所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北極域研究センターの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学生，教職員は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C00000"/>
                </a:solidFill>
              </a:rPr>
              <a:t>IC</a:t>
            </a:r>
            <a:r>
              <a:rPr lang="ja-JP" altLang="en-US" dirty="0">
                <a:solidFill>
                  <a:srgbClr val="C00000"/>
                </a:solidFill>
              </a:rPr>
              <a:t>カード</a:t>
            </a:r>
            <a:r>
              <a:rPr lang="ja-JP" altLang="en-US" dirty="0"/>
              <a:t>で入室可能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13907" y="3455838"/>
            <a:ext cx="648000" cy="64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r="2936" b="-187"/>
          <a:stretch/>
        </p:blipFill>
        <p:spPr>
          <a:xfrm>
            <a:off x="305906" y="1259837"/>
            <a:ext cx="10080000" cy="504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905" y="0"/>
            <a:ext cx="10080001" cy="1080000"/>
          </a:xfrm>
        </p:spPr>
        <p:txBody>
          <a:bodyPr>
            <a:normAutofit/>
          </a:bodyPr>
          <a:lstStyle/>
          <a:p>
            <a:r>
              <a:rPr lang="ja-JP" altLang="en-US" dirty="0"/>
              <a:t>１）北キャンパス図書室のリソース</a:t>
            </a:r>
            <a:br>
              <a:rPr lang="en-US" altLang="ja-JP" dirty="0"/>
            </a:br>
            <a:r>
              <a:rPr lang="ja-JP" altLang="en-US" dirty="0"/>
              <a:t>　・新着雑誌，新聞，電子リソース（</a:t>
            </a:r>
            <a:r>
              <a:rPr lang="en-US" altLang="ja-JP" dirty="0"/>
              <a:t>HINES-WLAN</a:t>
            </a:r>
            <a:r>
              <a:rPr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01156" y="4849019"/>
            <a:ext cx="1152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新着雑誌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77156" y="4148856"/>
            <a:ext cx="1620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パンフレット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635906" y="3855761"/>
            <a:ext cx="2736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新聞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朝日，読売，道新，日経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日刊工業，日本農業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71471" y="4248000"/>
            <a:ext cx="230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蔵書検索端末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※</a:t>
            </a:r>
            <a:r>
              <a:rPr kumimoji="1" lang="ja-JP" altLang="en-US" dirty="0">
                <a:solidFill>
                  <a:sysClr val="windowText" lastClr="000000"/>
                </a:solidFill>
              </a:rPr>
              <a:t>インターネット可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262000" y="5040000"/>
            <a:ext cx="205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コピー機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※</a:t>
            </a:r>
            <a:r>
              <a:rPr lang="ja-JP" altLang="en-US" dirty="0">
                <a:solidFill>
                  <a:sysClr val="windowText" lastClr="000000"/>
                </a:solidFill>
              </a:rPr>
              <a:t>要</a:t>
            </a:r>
            <a:r>
              <a:rPr lang="en-US" altLang="ja-JP" dirty="0">
                <a:solidFill>
                  <a:sysClr val="windowText" lastClr="000000"/>
                </a:solidFill>
              </a:rPr>
              <a:t>RICOH</a:t>
            </a:r>
            <a:r>
              <a:rPr lang="ja-JP" altLang="en-US" dirty="0">
                <a:solidFill>
                  <a:sysClr val="windowText" lastClr="000000"/>
                </a:solidFill>
              </a:rPr>
              <a:t>カード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3906" y="1548000"/>
            <a:ext cx="2844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C00000"/>
                </a:solidFill>
              </a:rPr>
              <a:t>HINES-WLAN</a:t>
            </a:r>
          </a:p>
          <a:p>
            <a:pPr algn="ctr"/>
            <a:r>
              <a:rPr lang="en-US" altLang="ja-JP" sz="2400" dirty="0">
                <a:solidFill>
                  <a:srgbClr val="C00000"/>
                </a:solidFill>
              </a:rPr>
              <a:t>ID/PW=</a:t>
            </a:r>
            <a:r>
              <a:rPr lang="ja-JP" altLang="en-US" sz="2400" u="sng" dirty="0">
                <a:solidFill>
                  <a:srgbClr val="C00000"/>
                </a:solidFill>
              </a:rPr>
              <a:t>＿＿＿＿＿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90000" y="2700000"/>
            <a:ext cx="482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</a:rPr>
              <a:t>北海道大学で契約している</a:t>
            </a:r>
            <a:endParaRPr lang="en-US" altLang="ja-JP" dirty="0">
              <a:solidFill>
                <a:srgbClr val="C00000"/>
              </a:solidFill>
            </a:endParaRPr>
          </a:p>
          <a:p>
            <a:pPr algn="ctr"/>
            <a:r>
              <a:rPr lang="ja-JP" altLang="en-US" dirty="0">
                <a:solidFill>
                  <a:srgbClr val="C00000"/>
                </a:solidFill>
              </a:rPr>
              <a:t>電子ジャーナル，</a:t>
            </a:r>
            <a:r>
              <a:rPr kumimoji="1" lang="ja-JP" altLang="en-US" dirty="0">
                <a:solidFill>
                  <a:srgbClr val="C00000"/>
                </a:solidFill>
              </a:rPr>
              <a:t>電子ブック，</a:t>
            </a:r>
            <a:r>
              <a:rPr lang="ja-JP" altLang="en-US" dirty="0">
                <a:solidFill>
                  <a:srgbClr val="C00000"/>
                </a:solidFill>
              </a:rPr>
              <a:t>データベース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5" name="直線コネクタ 14"/>
          <p:cNvCxnSpPr>
            <a:stCxn id="11" idx="3"/>
          </p:cNvCxnSpPr>
          <p:nvPr/>
        </p:nvCxnSpPr>
        <p:spPr>
          <a:xfrm>
            <a:off x="6767906" y="1963499"/>
            <a:ext cx="1134094" cy="73650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513" r="8531" b="513"/>
          <a:stretch/>
        </p:blipFill>
        <p:spPr>
          <a:xfrm>
            <a:off x="305906" y="1259837"/>
            <a:ext cx="10080000" cy="504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１）北キャンパス図書室のリソース</a:t>
            </a:r>
            <a:br>
              <a:rPr lang="en-US" altLang="ja-JP" dirty="0"/>
            </a:br>
            <a:r>
              <a:rPr lang="ja-JP" altLang="en-US" dirty="0"/>
              <a:t>　・</a:t>
            </a:r>
            <a:r>
              <a:rPr lang="en-US" altLang="ja-JP" dirty="0"/>
              <a:t>21,000</a:t>
            </a:r>
            <a:r>
              <a:rPr lang="ja-JP" altLang="en-US" dirty="0"/>
              <a:t>冊の蔵書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347000" y="3402812"/>
            <a:ext cx="756000" cy="37702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欧文雑誌</a:t>
            </a:r>
            <a:endParaRPr lang="en-US" altLang="ja-JP" sz="105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sz="800" dirty="0">
                <a:solidFill>
                  <a:sysClr val="windowText" lastClr="000000"/>
                </a:solidFill>
              </a:rPr>
              <a:t>A-Z</a:t>
            </a:r>
            <a:endParaRPr kumimoji="1" lang="ja-JP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54000" y="3021777"/>
            <a:ext cx="684000" cy="3231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900" dirty="0">
                <a:solidFill>
                  <a:sysClr val="windowText" lastClr="000000"/>
                </a:solidFill>
              </a:rPr>
              <a:t>露文雑誌</a:t>
            </a:r>
            <a:endParaRPr lang="en-US" altLang="ja-JP" sz="9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sz="600" dirty="0">
                <a:solidFill>
                  <a:sysClr val="windowText" lastClr="000000"/>
                </a:solidFill>
              </a:rPr>
              <a:t>А-Я</a:t>
            </a:r>
            <a:endParaRPr kumimoji="1" lang="ja-JP" altLang="en-US" sz="600" dirty="0">
              <a:solidFill>
                <a:sysClr val="windowText" lastClr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80000" y="3780000"/>
            <a:ext cx="7920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図書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sz="1200" dirty="0">
                <a:solidFill>
                  <a:sysClr val="windowText" lastClr="000000"/>
                </a:solidFill>
              </a:rPr>
              <a:t>000-999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81120" y="3872333"/>
            <a:ext cx="1152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参考図書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32000" y="3837708"/>
            <a:ext cx="864000" cy="43858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和文雑誌</a:t>
            </a:r>
            <a:endParaRPr kumimoji="1" lang="en-US" altLang="ja-JP" sz="12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sz="1000" dirty="0">
                <a:solidFill>
                  <a:sysClr val="windowText" lastClr="000000"/>
                </a:solidFill>
              </a:rPr>
              <a:t>A-Z</a:t>
            </a:r>
            <a:endParaRPr kumimoji="1" lang="ja-JP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20005" y="4333998"/>
            <a:ext cx="1008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1600" dirty="0">
                <a:solidFill>
                  <a:sysClr val="windowText" lastClr="000000"/>
                </a:solidFill>
              </a:rPr>
              <a:t>新聞</a:t>
            </a:r>
            <a:endParaRPr lang="en-US" altLang="ja-JP" sz="16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ysClr val="windowText" lastClr="000000"/>
                </a:solidFill>
              </a:rPr>
              <a:t>過去</a:t>
            </a:r>
            <a:r>
              <a:rPr kumimoji="1" lang="en-US" altLang="ja-JP" sz="1100" dirty="0">
                <a:solidFill>
                  <a:sysClr val="windowText" lastClr="000000"/>
                </a:solidFill>
              </a:rPr>
              <a:t>3</a:t>
            </a:r>
            <a:r>
              <a:rPr kumimoji="1" lang="ja-JP" altLang="en-US" sz="1100" dirty="0">
                <a:solidFill>
                  <a:sysClr val="windowText" lastClr="000000"/>
                </a:solidFill>
              </a:rPr>
              <a:t>か月分</a:t>
            </a:r>
          </a:p>
        </p:txBody>
      </p:sp>
    </p:spTree>
    <p:extLst>
      <p:ext uri="{BB962C8B-B14F-4D97-AF65-F5344CB8AC3E}">
        <p14:creationId xmlns:p14="http://schemas.microsoft.com/office/powerpoint/2010/main" val="348835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1250" t="10336" r="38750" b="-4454"/>
          <a:stretch/>
        </p:blipFill>
        <p:spPr>
          <a:xfrm>
            <a:off x="305906" y="1259837"/>
            <a:ext cx="4860000" cy="486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１）北キャンパス図書室のリソース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蔵書検索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10336" r="50000" b="-4454"/>
          <a:stretch/>
        </p:blipFill>
        <p:spPr>
          <a:xfrm>
            <a:off x="5525906" y="1439837"/>
            <a:ext cx="4860000" cy="486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378000" y="5587200"/>
            <a:ext cx="4104000" cy="461665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https://www.lib.hokudai.ac.jp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/>
          <p:cNvCxnSpPr>
            <a:stCxn id="10" idx="3"/>
          </p:cNvCxnSpPr>
          <p:nvPr/>
        </p:nvCxnSpPr>
        <p:spPr>
          <a:xfrm>
            <a:off x="1471749" y="2755784"/>
            <a:ext cx="4396314" cy="14663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955906" y="4358691"/>
            <a:ext cx="2356936" cy="15332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67749" y="2585487"/>
            <a:ext cx="504000" cy="34059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9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10000" b="1111"/>
          <a:stretch/>
        </p:blipFill>
        <p:spPr>
          <a:xfrm>
            <a:off x="305906" y="1259837"/>
            <a:ext cx="10080000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１）北キャンパス図書室のリソース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蔵書検索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Picture 4" descr="C:\Users\staff\Desktop\IMG_8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20001" r="312" b="30000"/>
          <a:stretch/>
        </p:blipFill>
        <p:spPr bwMode="auto">
          <a:xfrm>
            <a:off x="6714000" y="1332000"/>
            <a:ext cx="3600000" cy="1800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taff\Desktop\IMG_80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1" b="1851"/>
          <a:stretch/>
        </p:blipFill>
        <p:spPr bwMode="auto">
          <a:xfrm>
            <a:off x="6714000" y="4428000"/>
            <a:ext cx="3600000" cy="1800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629175" y="5544163"/>
            <a:ext cx="3756731" cy="5385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305906" y="1397681"/>
            <a:ext cx="930302" cy="6606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463520" y="5130000"/>
            <a:ext cx="768438" cy="64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844000" y="5130000"/>
            <a:ext cx="1332000" cy="64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11" idx="0"/>
            <a:endCxn id="10" idx="1"/>
          </p:cNvCxnSpPr>
          <p:nvPr/>
        </p:nvCxnSpPr>
        <p:spPr>
          <a:xfrm flipV="1">
            <a:off x="4847739" y="1728000"/>
            <a:ext cx="4458167" cy="340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0" idx="2"/>
            <a:endCxn id="9" idx="0"/>
          </p:cNvCxnSpPr>
          <p:nvPr/>
        </p:nvCxnSpPr>
        <p:spPr>
          <a:xfrm flipH="1">
            <a:off x="8507541" y="2058319"/>
            <a:ext cx="1263516" cy="348584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１）北キャンパス図書室のリソース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貸出（</a:t>
            </a:r>
            <a:r>
              <a:rPr lang="en-US" altLang="ja-JP" dirty="0"/>
              <a:t>3</a:t>
            </a:r>
            <a:r>
              <a:rPr lang="ja-JP" altLang="en-US" dirty="0"/>
              <a:t>冊・</a:t>
            </a:r>
            <a:r>
              <a:rPr lang="en-US" altLang="ja-JP" dirty="0"/>
              <a:t>3</a:t>
            </a:r>
            <a:r>
              <a:rPr lang="ja-JP" altLang="en-US" dirty="0"/>
              <a:t>週間まで）と返却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１）スタッフ在室時→いずれも窓口へ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２）スタッフ不在時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貸出</a:t>
            </a:r>
            <a:r>
              <a:rPr lang="en-US" altLang="ja-JP" dirty="0"/>
              <a:t>						</a:t>
            </a:r>
            <a:r>
              <a:rPr lang="ja-JP" altLang="en-US" dirty="0"/>
              <a:t>  返却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3" descr="C:\Users\staff\Desktop\IMG_7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499"/>
          <a:stretch/>
        </p:blipFill>
        <p:spPr bwMode="auto">
          <a:xfrm>
            <a:off x="792000" y="2880173"/>
            <a:ext cx="2160000" cy="2160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aff\Desktop\IMG_75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499"/>
          <a:stretch/>
        </p:blipFill>
        <p:spPr bwMode="auto">
          <a:xfrm>
            <a:off x="4614475" y="4139837"/>
            <a:ext cx="2160000" cy="2160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aff\Desktop\IMG_8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14165"/>
          <a:stretch/>
        </p:blipFill>
        <p:spPr bwMode="auto">
          <a:xfrm>
            <a:off x="7740000" y="4139837"/>
            <a:ext cx="2160000" cy="21600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57503" y="3419838"/>
            <a:ext cx="709372" cy="7199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8" idx="3"/>
          </p:cNvCxnSpPr>
          <p:nvPr/>
        </p:nvCxnSpPr>
        <p:spPr>
          <a:xfrm>
            <a:off x="2666875" y="3779838"/>
            <a:ext cx="321346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207237" y="3419838"/>
            <a:ext cx="1152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・</a:t>
            </a:r>
            <a:r>
              <a:rPr kumimoji="1" lang="ja-JP" altLang="en-US" dirty="0">
                <a:solidFill>
                  <a:srgbClr val="C00000"/>
                </a:solidFill>
              </a:rPr>
              <a:t>所属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r>
              <a:rPr lang="ja-JP" altLang="en-US" dirty="0">
                <a:solidFill>
                  <a:srgbClr val="C00000"/>
                </a:solidFill>
              </a:rPr>
              <a:t>・</a:t>
            </a:r>
            <a:r>
              <a:rPr kumimoji="1" lang="ja-JP" altLang="en-US" dirty="0">
                <a:solidFill>
                  <a:srgbClr val="C00000"/>
                </a:solidFill>
              </a:rPr>
              <a:t>氏名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kumimoji="1" lang="ja-JP" altLang="en-US" dirty="0">
                <a:solidFill>
                  <a:srgbClr val="C00000"/>
                </a:solidFill>
              </a:rPr>
              <a:t>・貸出日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r>
              <a:rPr kumimoji="1" lang="ja-JP" altLang="en-US" dirty="0">
                <a:solidFill>
                  <a:srgbClr val="C00000"/>
                </a:solidFill>
              </a:rPr>
              <a:t>　を記入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695200" y="3600000"/>
            <a:ext cx="0" cy="97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5118475" y="3585224"/>
            <a:ext cx="115200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窓口右端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7236000" y="2340000"/>
            <a:ext cx="0" cy="39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8820000" y="3600000"/>
            <a:ext cx="0" cy="97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8244000" y="3545990"/>
            <a:ext cx="115200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窓口</a:t>
            </a:r>
            <a:r>
              <a:rPr lang="ja-JP" altLang="en-US" dirty="0">
                <a:solidFill>
                  <a:srgbClr val="C00000"/>
                </a:solidFill>
              </a:rPr>
              <a:t>左</a:t>
            </a:r>
            <a:r>
              <a:rPr kumimoji="1" lang="ja-JP" altLang="en-US" dirty="0">
                <a:solidFill>
                  <a:srgbClr val="C00000"/>
                </a:solidFill>
              </a:rPr>
              <a:t>端</a:t>
            </a:r>
          </a:p>
        </p:txBody>
      </p:sp>
    </p:spTree>
    <p:extLst>
      <p:ext uri="{BB962C8B-B14F-4D97-AF65-F5344CB8AC3E}">
        <p14:creationId xmlns:p14="http://schemas.microsoft.com/office/powerpoint/2010/main" val="24241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２）その他のリソース</a:t>
            </a:r>
            <a:br>
              <a:rPr kumimoji="1" lang="en-US" altLang="ja-JP" dirty="0"/>
            </a:br>
            <a:r>
              <a:rPr lang="ja-JP" altLang="en-US" dirty="0"/>
              <a:t>　・北海道大学の図書館</a:t>
            </a:r>
            <a:r>
              <a:rPr lang="en-US" altLang="ja-JP" dirty="0"/>
              <a:t>/</a:t>
            </a:r>
            <a:r>
              <a:rPr lang="ja-JP" altLang="en-US" dirty="0"/>
              <a:t>室の資料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学生，教職員は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どの図書館</a:t>
            </a:r>
            <a:r>
              <a:rPr kumimoji="1" lang="en-US" altLang="ja-JP" dirty="0"/>
              <a:t>/</a:t>
            </a:r>
            <a:r>
              <a:rPr kumimoji="1" lang="ja-JP" altLang="en-US" dirty="0"/>
              <a:t>室も利用可能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貸出冊数の上限は別カウント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水産学部図書室（函館キャンパス）の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資料を除いて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北キャンパス図書室での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貸出・返却は不可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6" y="4862647"/>
            <a:ext cx="1440000" cy="14371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56" y="1259837"/>
            <a:ext cx="265265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"/>
        <a:ea typeface="游ゴシック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437</Words>
  <Application>Microsoft Office PowerPoint</Application>
  <PresentationFormat>ユーザー設定</PresentationFormat>
  <Paragraphs>144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游ゴシック</vt:lpstr>
      <vt:lpstr>Arial</vt:lpstr>
      <vt:lpstr>Calibri</vt:lpstr>
      <vt:lpstr>Segoe UI</vt:lpstr>
      <vt:lpstr>Office テーマ</vt:lpstr>
      <vt:lpstr>北キャンパス図書室 オンデマンドガイダンス</vt:lpstr>
      <vt:lpstr>北キャンパス図書室とその他のリソースの利用</vt:lpstr>
      <vt:lpstr>１）北キャンパス図書室のリソース 　※開室時間と入室方法</vt:lpstr>
      <vt:lpstr>１）北キャンパス図書室のリソース 　・新着雑誌，新聞，電子リソース（HINES-WLAN）</vt:lpstr>
      <vt:lpstr>１）北キャンパス図書室のリソース 　・21,000冊の蔵書</vt:lpstr>
      <vt:lpstr>１）北キャンパス図書室のリソース 　※蔵書検索</vt:lpstr>
      <vt:lpstr>１）北キャンパス図書室のリソース 　※蔵書検索</vt:lpstr>
      <vt:lpstr>１）北キャンパス図書室のリソース 　※貸出（3冊・3週間まで）と返却</vt:lpstr>
      <vt:lpstr>２）その他のリソース 　・北海道大学の図書館/室の資料</vt:lpstr>
      <vt:lpstr>２）その他のリソース 　・オープンアクセス論文，Google Books</vt:lpstr>
      <vt:lpstr>２）その他のリソース 　・[有料]他大学の資料</vt:lpstr>
      <vt:lpstr>２）その他のリソース 　・[有料]文献・資料の購入</vt:lpstr>
      <vt:lpstr>２）その他のリソース 　・責任著者への依頼</vt:lpstr>
      <vt:lpstr>北キャンパス図書室とその他のリソースの利用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editor</dc:creator>
  <cp:lastModifiedBy>千葉浩之</cp:lastModifiedBy>
  <cp:revision>98</cp:revision>
  <cp:lastPrinted>2019-04-22T00:56:14Z</cp:lastPrinted>
  <dcterms:created xsi:type="dcterms:W3CDTF">2019-03-18T12:25:30Z</dcterms:created>
  <dcterms:modified xsi:type="dcterms:W3CDTF">2019-04-22T01:24:23Z</dcterms:modified>
</cp:coreProperties>
</file>