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9" r:id="rId2"/>
    <p:sldId id="260" r:id="rId3"/>
    <p:sldId id="261" r:id="rId4"/>
    <p:sldId id="262" r:id="rId5"/>
    <p:sldId id="263" r:id="rId6"/>
    <p:sldId id="265" r:id="rId7"/>
    <p:sldId id="264" r:id="rId8"/>
    <p:sldId id="266" r:id="rId9"/>
    <p:sldId id="267" r:id="rId10"/>
    <p:sldId id="274" r:id="rId11"/>
    <p:sldId id="268" r:id="rId12"/>
    <p:sldId id="275" r:id="rId13"/>
    <p:sldId id="276" r:id="rId14"/>
    <p:sldId id="277" r:id="rId15"/>
    <p:sldId id="271" r:id="rId16"/>
    <p:sldId id="272" r:id="rId17"/>
    <p:sldId id="278" r:id="rId18"/>
    <p:sldId id="273" r:id="rId19"/>
    <p:sldId id="270" r:id="rId20"/>
  </p:sldIdLst>
  <p:sldSz cx="10691813" cy="7559675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80"/>
    <a:srgbClr val="CBCBE5"/>
    <a:srgbClr val="C00000"/>
    <a:srgbClr val="F2CBC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41" d="100"/>
          <a:sy n="41" d="100"/>
        </p:scale>
        <p:origin x="936" y="42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3508"/>
          </a:xfrm>
          <a:prstGeom prst="rect">
            <a:avLst/>
          </a:prstGeom>
        </p:spPr>
        <p:txBody>
          <a:bodyPr vert="horz" lIns="99041" tIns="49521" rIns="99041" bIns="49521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4" cy="513508"/>
          </a:xfrm>
          <a:prstGeom prst="rect">
            <a:avLst/>
          </a:prstGeom>
        </p:spPr>
        <p:txBody>
          <a:bodyPr vert="horz" lIns="99041" tIns="49521" rIns="99041" bIns="49521" rtlCol="0"/>
          <a:lstStyle>
            <a:lvl1pPr algn="r">
              <a:defRPr sz="1300"/>
            </a:lvl1pPr>
          </a:lstStyle>
          <a:p>
            <a:fld id="{5B11B6CF-5159-4C95-B194-3AF07837D53F}" type="datetimeFigureOut">
              <a:rPr kumimoji="1" lang="ja-JP" altLang="en-US" smtClean="0"/>
              <a:t>2019/4/23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4" cy="513507"/>
          </a:xfrm>
          <a:prstGeom prst="rect">
            <a:avLst/>
          </a:prstGeom>
        </p:spPr>
        <p:txBody>
          <a:bodyPr vert="horz" lIns="99041" tIns="49521" rIns="99041" bIns="49521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4" cy="513507"/>
          </a:xfrm>
          <a:prstGeom prst="rect">
            <a:avLst/>
          </a:prstGeom>
        </p:spPr>
        <p:txBody>
          <a:bodyPr vert="horz" lIns="99041" tIns="49521" rIns="99041" bIns="49521" rtlCol="0" anchor="b"/>
          <a:lstStyle>
            <a:lvl1pPr algn="r">
              <a:defRPr sz="1300"/>
            </a:lvl1pPr>
          </a:lstStyle>
          <a:p>
            <a:fld id="{E7E49CC2-2E0C-405E-AE5E-FFD62BB974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418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3508"/>
          </a:xfrm>
          <a:prstGeom prst="rect">
            <a:avLst/>
          </a:prstGeom>
        </p:spPr>
        <p:txBody>
          <a:bodyPr vert="horz" lIns="99041" tIns="49521" rIns="99041" bIns="49521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4" cy="513508"/>
          </a:xfrm>
          <a:prstGeom prst="rect">
            <a:avLst/>
          </a:prstGeom>
        </p:spPr>
        <p:txBody>
          <a:bodyPr vert="horz" lIns="99041" tIns="49521" rIns="99041" bIns="49521" rtlCol="0"/>
          <a:lstStyle>
            <a:lvl1pPr algn="r">
              <a:defRPr sz="1300"/>
            </a:lvl1pPr>
          </a:lstStyle>
          <a:p>
            <a:fld id="{DA2FE09D-673C-4A33-82CF-3DF71019C904}" type="datetimeFigureOut">
              <a:rPr kumimoji="1" lang="ja-JP" altLang="en-US" smtClean="0"/>
              <a:t>2019/4/23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1279525"/>
            <a:ext cx="4883150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1" tIns="49521" rIns="99041" bIns="49521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9"/>
          </a:xfrm>
          <a:prstGeom prst="rect">
            <a:avLst/>
          </a:prstGeom>
        </p:spPr>
        <p:txBody>
          <a:bodyPr vert="horz" lIns="99041" tIns="49521" rIns="99041" bIns="49521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4" cy="513507"/>
          </a:xfrm>
          <a:prstGeom prst="rect">
            <a:avLst/>
          </a:prstGeom>
        </p:spPr>
        <p:txBody>
          <a:bodyPr vert="horz" lIns="99041" tIns="49521" rIns="99041" bIns="49521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4" cy="513507"/>
          </a:xfrm>
          <a:prstGeom prst="rect">
            <a:avLst/>
          </a:prstGeom>
        </p:spPr>
        <p:txBody>
          <a:bodyPr vert="horz" lIns="99041" tIns="49521" rIns="99041" bIns="49521" rtlCol="0" anchor="b"/>
          <a:lstStyle>
            <a:lvl1pPr algn="r">
              <a:defRPr sz="1300"/>
            </a:lvl1pPr>
          </a:lstStyle>
          <a:p>
            <a:fld id="{C9651639-37D3-4C21-AA8E-717D196785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9896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51639-37D3-4C21-AA8E-717D1967856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6459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51639-37D3-4C21-AA8E-717D1967856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6551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51639-37D3-4C21-AA8E-717D1967856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1311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336477" y="1237197"/>
            <a:ext cx="8018860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9CA9-E267-44EE-B3D6-890E9BADBACC}" type="datetime1">
              <a:rPr kumimoji="1" lang="ja-JP" altLang="en-US" smtClean="0"/>
              <a:t>2019/4/23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0041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10093-C25C-4644-BEE9-578D92E11CD6}" type="datetime1">
              <a:rPr kumimoji="1" lang="ja-JP" altLang="en-US" smtClean="0"/>
              <a:t>2019/4/23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7249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10226" y="444481"/>
            <a:ext cx="2021421" cy="7060947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4572" y="444481"/>
            <a:ext cx="5932007" cy="7060947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D4B2-4C45-4078-A8CB-ABF211B7698F}" type="datetime1">
              <a:rPr kumimoji="1" lang="ja-JP" altLang="en-US" smtClean="0"/>
              <a:t>2019/4/23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404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B686-7778-49F5-8DFA-243FE319AA2D}" type="datetime1">
              <a:rPr kumimoji="1" lang="ja-JP" altLang="en-US" smtClean="0"/>
              <a:t>2019/4/23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5799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9493" y="1884670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9493" y="5059034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6DDF0-B5A0-4E99-A49A-50AA17C661F9}" type="datetime1">
              <a:rPr kumimoji="1" lang="ja-JP" altLang="en-US" smtClean="0"/>
              <a:t>2019/4/23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781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4572" y="2218905"/>
            <a:ext cx="3976018" cy="5286523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754238" y="2218905"/>
            <a:ext cx="3977410" cy="5286523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B02FB-D2BC-4E6C-AAE6-4BA140217132}" type="datetime1">
              <a:rPr kumimoji="1" lang="ja-JP" altLang="en-US" smtClean="0"/>
              <a:t>2019/4/23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36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3074-8BAE-457C-BE18-89FE05A282B3}" type="datetime1">
              <a:rPr kumimoji="1" lang="ja-JP" altLang="en-US" smtClean="0"/>
              <a:t>2019/4/23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5629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056A0-B277-4E5A-A0B1-A90EAB271E72}" type="datetime1">
              <a:rPr kumimoji="1" lang="ja-JP" altLang="en-US" smtClean="0"/>
              <a:t>2019/4/23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2073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FC5E-1DEF-47C6-B65B-4658BE7FA2B5}" type="datetime1">
              <a:rPr kumimoji="1" lang="ja-JP" altLang="en-US" smtClean="0"/>
              <a:t>2019/4/23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9352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3BD37-D24C-438F-B4D8-6B167E125060}" type="datetime1">
              <a:rPr kumimoji="1" lang="ja-JP" altLang="en-US" smtClean="0"/>
              <a:t>2019/4/23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0232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04C8-40C3-43B1-9874-6601DDD578BC}" type="datetime1">
              <a:rPr kumimoji="1" lang="ja-JP" altLang="en-US" smtClean="0"/>
              <a:t>2019/4/23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015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6479675"/>
            <a:ext cx="10692000" cy="1080000"/>
          </a:xfrm>
          <a:prstGeom prst="rect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-94" y="0"/>
            <a:ext cx="10692000" cy="1080000"/>
          </a:xfrm>
          <a:prstGeom prst="rect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05906" y="0"/>
            <a:ext cx="10080000" cy="108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05906" y="1259837"/>
            <a:ext cx="10080000" cy="50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B5747-DE44-45FB-AD76-B015662BEFED}" type="datetime1">
              <a:rPr kumimoji="1" lang="ja-JP" altLang="en-US" smtClean="0"/>
              <a:t>2019/4/23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225906" y="6479675"/>
            <a:ext cx="2160000" cy="108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fld id="{E552C9B2-7834-4B25-9061-54396F6F553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2092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北キャンパス図書室 オンデマンドガイダンス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ja-JP" altLang="en-US" dirty="0"/>
              <a:t>文献</a:t>
            </a:r>
            <a:r>
              <a:rPr lang="ja-JP" altLang="en-US" dirty="0" smtClean="0"/>
              <a:t>収集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Google Scholar</a:t>
            </a:r>
            <a:r>
              <a:rPr lang="ja-JP" altLang="en-US" dirty="0" smtClean="0"/>
              <a:t>と</a:t>
            </a:r>
            <a:r>
              <a:rPr lang="en-US" altLang="ja-JP" dirty="0" smtClean="0"/>
              <a:t>Web of Science</a:t>
            </a:r>
            <a:r>
              <a:rPr lang="ja-JP" altLang="en-US" dirty="0" smtClean="0"/>
              <a:t>を中心に</a:t>
            </a:r>
            <a:endParaRPr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305906" y="3780000"/>
            <a:ext cx="10079206" cy="252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ja-JP" altLang="en-US" dirty="0" smtClean="0"/>
              <a:t>北海道大学 北キャンパス図書室</a:t>
            </a:r>
            <a:endParaRPr lang="en-US" altLang="ja-JP" dirty="0" smtClean="0"/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altLang="ja-JP" dirty="0" smtClean="0"/>
              <a:t>2019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endParaRPr lang="en-US" altLang="ja-JP" dirty="0" smtClean="0"/>
          </a:p>
          <a:p>
            <a:pPr marL="0" indent="0" algn="r">
              <a:buFont typeface="Arial" panose="020B0604020202020204" pitchFamily="34" charset="0"/>
              <a:buNone/>
            </a:pPr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2416147"/>
            <a:ext cx="4320700" cy="431227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52" y="5713667"/>
            <a:ext cx="1675363" cy="58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1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２）トップレベルの論文を深く（</a:t>
            </a:r>
            <a:r>
              <a:rPr lang="en-US" altLang="ja-JP" dirty="0"/>
              <a:t>Web of Science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23929" t="10000" r="26071" b="1111"/>
          <a:stretch/>
        </p:blipFill>
        <p:spPr>
          <a:xfrm>
            <a:off x="305906" y="1259837"/>
            <a:ext cx="4860000" cy="48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/>
          <a:srcRect l="25000" t="10000" r="25000" b="1111"/>
          <a:stretch/>
        </p:blipFill>
        <p:spPr>
          <a:xfrm>
            <a:off x="5525906" y="1439837"/>
            <a:ext cx="4860000" cy="48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9" name="直線矢印コネクタ 8"/>
          <p:cNvCxnSpPr>
            <a:stCxn id="10" idx="1"/>
          </p:cNvCxnSpPr>
          <p:nvPr/>
        </p:nvCxnSpPr>
        <p:spPr>
          <a:xfrm flipH="1">
            <a:off x="1810694" y="2349853"/>
            <a:ext cx="2276490" cy="106330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4087184" y="2182843"/>
            <a:ext cx="901276" cy="33402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378000" y="5587200"/>
            <a:ext cx="4104000" cy="461665"/>
          </a:xfrm>
          <a:prstGeom prst="rect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https://www.lib.hokudai.ac.jp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850000" y="5796000"/>
            <a:ext cx="4464000" cy="430887"/>
          </a:xfrm>
          <a:prstGeom prst="rect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2200" dirty="0">
                <a:solidFill>
                  <a:schemeClr val="bg1"/>
                </a:solidFill>
              </a:rPr>
              <a:t>http://webofknowledge.com/WOS</a:t>
            </a:r>
            <a:endParaRPr lang="ja-JP" altLang="en-US" sz="2200" dirty="0">
              <a:solidFill>
                <a:schemeClr val="bg1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99472" y="3413155"/>
            <a:ext cx="1008008" cy="18037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465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t="10000" b="1111"/>
          <a:stretch/>
        </p:blipFill>
        <p:spPr>
          <a:xfrm>
            <a:off x="305906" y="1259837"/>
            <a:ext cx="10080000" cy="50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２）トップレベルの論文を深く（</a:t>
            </a:r>
            <a:r>
              <a:rPr lang="en-US" altLang="ja-JP" dirty="0"/>
              <a:t>Web of Science</a:t>
            </a:r>
            <a:r>
              <a:rPr lang="ja-JP" altLang="en-US" dirty="0"/>
              <a:t>）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1293138" y="4668982"/>
            <a:ext cx="2636066" cy="140623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/>
          <p:cNvSpPr/>
          <p:nvPr/>
        </p:nvSpPr>
        <p:spPr>
          <a:xfrm>
            <a:off x="1293137" y="3040454"/>
            <a:ext cx="7636117" cy="2529072"/>
          </a:xfrm>
          <a:custGeom>
            <a:avLst/>
            <a:gdLst>
              <a:gd name="connsiteX0" fmla="*/ 0 w 7636117"/>
              <a:gd name="connsiteY0" fmla="*/ 0 h 2529072"/>
              <a:gd name="connsiteX1" fmla="*/ 5855807 w 7636117"/>
              <a:gd name="connsiteY1" fmla="*/ 0 h 2529072"/>
              <a:gd name="connsiteX2" fmla="*/ 5855807 w 7636117"/>
              <a:gd name="connsiteY2" fmla="*/ 703545 h 2529072"/>
              <a:gd name="connsiteX3" fmla="*/ 7636117 w 7636117"/>
              <a:gd name="connsiteY3" fmla="*/ 703545 h 2529072"/>
              <a:gd name="connsiteX4" fmla="*/ 7636117 w 7636117"/>
              <a:gd name="connsiteY4" fmla="*/ 2529072 h 2529072"/>
              <a:gd name="connsiteX5" fmla="*/ 3756844 w 7636117"/>
              <a:gd name="connsiteY5" fmla="*/ 2529072 h 2529072"/>
              <a:gd name="connsiteX6" fmla="*/ 3756844 w 7636117"/>
              <a:gd name="connsiteY6" fmla="*/ 900000 h 2529072"/>
              <a:gd name="connsiteX7" fmla="*/ 0 w 7636117"/>
              <a:gd name="connsiteY7" fmla="*/ 900000 h 252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36117" h="2529072">
                <a:moveTo>
                  <a:pt x="0" y="0"/>
                </a:moveTo>
                <a:lnTo>
                  <a:pt x="5855807" y="0"/>
                </a:lnTo>
                <a:lnTo>
                  <a:pt x="5855807" y="703545"/>
                </a:lnTo>
                <a:lnTo>
                  <a:pt x="7636117" y="703545"/>
                </a:lnTo>
                <a:lnTo>
                  <a:pt x="7636117" y="2529072"/>
                </a:lnTo>
                <a:lnTo>
                  <a:pt x="3756844" y="2529072"/>
                </a:lnTo>
                <a:lnTo>
                  <a:pt x="3756844" y="900000"/>
                </a:lnTo>
                <a:lnTo>
                  <a:pt x="0" y="900000"/>
                </a:lnTo>
                <a:close/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4053356" y="5745600"/>
            <a:ext cx="504000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dirty="0" smtClean="0">
                <a:solidFill>
                  <a:srgbClr val="C00000"/>
                </a:solidFill>
              </a:rPr>
              <a:t>北海道大学で利用できる索引はジャーナルのみ</a:t>
            </a:r>
            <a:endParaRPr lang="ja-JP" altLang="en-US" dirty="0">
              <a:solidFill>
                <a:srgbClr val="C00000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978000" y="2534762"/>
            <a:ext cx="320400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dirty="0" smtClean="0">
                <a:solidFill>
                  <a:srgbClr val="C00000"/>
                </a:solidFill>
              </a:rPr>
              <a:t>複雑な掛け合わせ検索が可能</a:t>
            </a:r>
            <a:endParaRPr lang="ja-JP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82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２）トップレベルの論文を深く（</a:t>
            </a:r>
            <a:r>
              <a:rPr lang="en-US" altLang="ja-JP" dirty="0"/>
              <a:t>Web of Science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7143" t="10000" r="42857" b="1111"/>
          <a:stretch/>
        </p:blipFill>
        <p:spPr>
          <a:xfrm>
            <a:off x="305906" y="1259837"/>
            <a:ext cx="4860000" cy="48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l="7143" t="10000" r="42857" b="1111"/>
          <a:stretch/>
        </p:blipFill>
        <p:spPr>
          <a:xfrm>
            <a:off x="5525906" y="1439837"/>
            <a:ext cx="4860000" cy="48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9" name="直線矢印コネクタ 8"/>
          <p:cNvCxnSpPr/>
          <p:nvPr/>
        </p:nvCxnSpPr>
        <p:spPr>
          <a:xfrm flipH="1">
            <a:off x="2736000" y="5760000"/>
            <a:ext cx="0" cy="5400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>
            <a:off x="8010000" y="1259837"/>
            <a:ext cx="0" cy="5400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フリーフォーム 14"/>
          <p:cNvSpPr/>
          <p:nvPr/>
        </p:nvSpPr>
        <p:spPr>
          <a:xfrm>
            <a:off x="2135819" y="2103683"/>
            <a:ext cx="2636066" cy="1368646"/>
          </a:xfrm>
          <a:custGeom>
            <a:avLst/>
            <a:gdLst>
              <a:gd name="connsiteX0" fmla="*/ 0 w 2636066"/>
              <a:gd name="connsiteY0" fmla="*/ 0 h 1368646"/>
              <a:gd name="connsiteX1" fmla="*/ 2636066 w 2636066"/>
              <a:gd name="connsiteY1" fmla="*/ 0 h 1368646"/>
              <a:gd name="connsiteX2" fmla="*/ 2636066 w 2636066"/>
              <a:gd name="connsiteY2" fmla="*/ 370576 h 1368646"/>
              <a:gd name="connsiteX3" fmla="*/ 2636065 w 2636066"/>
              <a:gd name="connsiteY3" fmla="*/ 370576 h 1368646"/>
              <a:gd name="connsiteX4" fmla="*/ 2636065 w 2636066"/>
              <a:gd name="connsiteY4" fmla="*/ 1368646 h 1368646"/>
              <a:gd name="connsiteX5" fmla="*/ 900226 w 2636066"/>
              <a:gd name="connsiteY5" fmla="*/ 1368646 h 1368646"/>
              <a:gd name="connsiteX6" fmla="*/ 900226 w 2636066"/>
              <a:gd name="connsiteY6" fmla="*/ 370576 h 1368646"/>
              <a:gd name="connsiteX7" fmla="*/ 0 w 2636066"/>
              <a:gd name="connsiteY7" fmla="*/ 370576 h 1368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6066" h="1368646">
                <a:moveTo>
                  <a:pt x="0" y="0"/>
                </a:moveTo>
                <a:lnTo>
                  <a:pt x="2636066" y="0"/>
                </a:lnTo>
                <a:lnTo>
                  <a:pt x="2636066" y="370576"/>
                </a:lnTo>
                <a:lnTo>
                  <a:pt x="2636065" y="370576"/>
                </a:lnTo>
                <a:lnTo>
                  <a:pt x="2636065" y="1368646"/>
                </a:lnTo>
                <a:lnTo>
                  <a:pt x="900226" y="1368646"/>
                </a:lnTo>
                <a:lnTo>
                  <a:pt x="900226" y="370576"/>
                </a:lnTo>
                <a:lnTo>
                  <a:pt x="0" y="370576"/>
                </a:lnTo>
                <a:close/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498267" y="4561406"/>
            <a:ext cx="1637552" cy="49886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5702650" y="3027806"/>
            <a:ext cx="1637552" cy="9896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5702650" y="1476000"/>
            <a:ext cx="1637552" cy="111301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6786000" y="4690940"/>
            <a:ext cx="352800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dirty="0" smtClean="0">
                <a:solidFill>
                  <a:srgbClr val="C00000"/>
                </a:solidFill>
              </a:rPr>
              <a:t>REVIEW</a:t>
            </a:r>
            <a:r>
              <a:rPr lang="ja-JP" altLang="en-US" dirty="0" smtClean="0">
                <a:solidFill>
                  <a:srgbClr val="C00000"/>
                </a:solidFill>
              </a:rPr>
              <a:t>でその分野の動向を知る</a:t>
            </a:r>
            <a:endParaRPr lang="en-US" altLang="ja-JP" dirty="0">
              <a:solidFill>
                <a:srgbClr val="C00000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7452000" y="2253600"/>
            <a:ext cx="273600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dirty="0" smtClean="0">
                <a:solidFill>
                  <a:srgbClr val="C00000"/>
                </a:solidFill>
              </a:rPr>
              <a:t>収録</a:t>
            </a:r>
            <a:r>
              <a:rPr lang="ja-JP" altLang="en-US" dirty="0">
                <a:solidFill>
                  <a:srgbClr val="C00000"/>
                </a:solidFill>
              </a:rPr>
              <a:t>誌</a:t>
            </a:r>
            <a:r>
              <a:rPr lang="ja-JP" altLang="en-US" dirty="0" smtClean="0">
                <a:solidFill>
                  <a:srgbClr val="C00000"/>
                </a:solidFill>
              </a:rPr>
              <a:t>の分野で絞り込み</a:t>
            </a:r>
            <a:endParaRPr lang="ja-JP" altLang="en-US" dirty="0">
              <a:solidFill>
                <a:srgbClr val="C00000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65852" y="5148000"/>
            <a:ext cx="298800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dirty="0" smtClean="0">
                <a:solidFill>
                  <a:srgbClr val="C00000"/>
                </a:solidFill>
              </a:rPr>
              <a:t>トップペーパーに絞り込み</a:t>
            </a:r>
            <a:endParaRPr lang="ja-JP" altLang="en-US" dirty="0">
              <a:solidFill>
                <a:srgbClr val="C00000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2286000" y="1615171"/>
            <a:ext cx="252000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dirty="0" smtClean="0">
                <a:solidFill>
                  <a:srgbClr val="C00000"/>
                </a:solidFill>
              </a:rPr>
              <a:t>目的に応じて並べ替え</a:t>
            </a:r>
            <a:endParaRPr lang="ja-JP" altLang="en-US" dirty="0">
              <a:solidFill>
                <a:srgbClr val="C00000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673600" y="4104000"/>
            <a:ext cx="252000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dirty="0" smtClean="0">
                <a:solidFill>
                  <a:srgbClr val="C00000"/>
                </a:solidFill>
              </a:rPr>
              <a:t>論文の種類で絞り込み</a:t>
            </a:r>
            <a:endParaRPr lang="en-US" altLang="ja-JP" dirty="0">
              <a:solidFill>
                <a:srgbClr val="C00000"/>
              </a:solidFill>
            </a:endParaRPr>
          </a:p>
        </p:txBody>
      </p:sp>
      <p:cxnSp>
        <p:nvCxnSpPr>
          <p:cNvPr id="26" name="直線コネクタ 25"/>
          <p:cNvCxnSpPr>
            <a:stCxn id="25" idx="2"/>
            <a:endCxn id="21" idx="0"/>
          </p:cNvCxnSpPr>
          <p:nvPr/>
        </p:nvCxnSpPr>
        <p:spPr>
          <a:xfrm>
            <a:off x="6933600" y="4473332"/>
            <a:ext cx="1616400" cy="21760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/>
          <p:cNvSpPr/>
          <p:nvPr/>
        </p:nvSpPr>
        <p:spPr>
          <a:xfrm>
            <a:off x="4036048" y="4546819"/>
            <a:ext cx="735837" cy="123758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2970000" y="3810569"/>
            <a:ext cx="1836000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dirty="0" smtClean="0">
                <a:solidFill>
                  <a:srgbClr val="C00000"/>
                </a:solidFill>
              </a:rPr>
              <a:t>一覧画面の中で</a:t>
            </a:r>
            <a:endParaRPr lang="en-US" altLang="ja-JP" dirty="0" smtClean="0">
              <a:solidFill>
                <a:srgbClr val="C00000"/>
              </a:solidFill>
            </a:endParaRPr>
          </a:p>
          <a:p>
            <a:r>
              <a:rPr lang="ja-JP" altLang="en-US" dirty="0" smtClean="0">
                <a:solidFill>
                  <a:srgbClr val="C00000"/>
                </a:solidFill>
              </a:rPr>
              <a:t>抄録を読み比べ</a:t>
            </a:r>
            <a:endParaRPr lang="ja-JP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7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２）トップレベルの論文を深く（</a:t>
            </a:r>
            <a:r>
              <a:rPr lang="en-US" altLang="ja-JP" dirty="0"/>
              <a:t>Web of Science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t="10000" b="1111"/>
          <a:stretch/>
        </p:blipFill>
        <p:spPr>
          <a:xfrm>
            <a:off x="305906" y="1259837"/>
            <a:ext cx="10080000" cy="50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正方形/長方形 7"/>
          <p:cNvSpPr/>
          <p:nvPr/>
        </p:nvSpPr>
        <p:spPr>
          <a:xfrm>
            <a:off x="1336489" y="2190338"/>
            <a:ext cx="679688" cy="26804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2139343" y="1846800"/>
            <a:ext cx="4320000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dirty="0">
                <a:solidFill>
                  <a:srgbClr val="C00000"/>
                </a:solidFill>
              </a:rPr>
              <a:t>論</a:t>
            </a:r>
            <a:r>
              <a:rPr lang="ja-JP" altLang="en-US" dirty="0" smtClean="0">
                <a:solidFill>
                  <a:srgbClr val="C00000"/>
                </a:solidFill>
              </a:rPr>
              <a:t>文</a:t>
            </a:r>
            <a:r>
              <a:rPr lang="en-US" altLang="ja-JP" dirty="0" smtClean="0">
                <a:solidFill>
                  <a:srgbClr val="C00000"/>
                </a:solidFill>
              </a:rPr>
              <a:t>PDF</a:t>
            </a:r>
            <a:r>
              <a:rPr lang="ja-JP" altLang="en-US" dirty="0" smtClean="0">
                <a:solidFill>
                  <a:srgbClr val="C00000"/>
                </a:solidFill>
              </a:rPr>
              <a:t>へナビゲート</a:t>
            </a:r>
            <a:endParaRPr lang="en-US" altLang="ja-JP" dirty="0" smtClean="0">
              <a:solidFill>
                <a:srgbClr val="C00000"/>
              </a:solidFill>
            </a:endParaRPr>
          </a:p>
          <a:p>
            <a:r>
              <a:rPr kumimoji="1" lang="en-US" altLang="ja-JP" dirty="0" smtClean="0">
                <a:solidFill>
                  <a:srgbClr val="C00000"/>
                </a:solidFill>
              </a:rPr>
              <a:t>※</a:t>
            </a:r>
            <a:r>
              <a:rPr kumimoji="1" lang="ja-JP" altLang="en-US" dirty="0" smtClean="0">
                <a:solidFill>
                  <a:srgbClr val="C00000"/>
                </a:solidFill>
              </a:rPr>
              <a:t>購読していない場合は代替手段を提示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632106" y="3275937"/>
            <a:ext cx="543706" cy="50390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>
            <a:stCxn id="10" idx="1"/>
            <a:endCxn id="18" idx="3"/>
          </p:cNvCxnSpPr>
          <p:nvPr/>
        </p:nvCxnSpPr>
        <p:spPr>
          <a:xfrm flipH="1">
            <a:off x="5058000" y="3527888"/>
            <a:ext cx="2574106" cy="81011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/>
          <a:srcRect l="30537" t="10000" r="31965" b="56667"/>
          <a:stretch/>
        </p:blipFill>
        <p:spPr>
          <a:xfrm>
            <a:off x="378000" y="3168000"/>
            <a:ext cx="4680000" cy="234000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171" y="4517837"/>
            <a:ext cx="540000" cy="540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</p:pic>
      <p:grpSp>
        <p:nvGrpSpPr>
          <p:cNvPr id="30" name="グループ化 29"/>
          <p:cNvGrpSpPr/>
          <p:nvPr/>
        </p:nvGrpSpPr>
        <p:grpSpPr>
          <a:xfrm>
            <a:off x="6575717" y="4517840"/>
            <a:ext cx="540000" cy="538943"/>
            <a:chOff x="6922800" y="4231244"/>
            <a:chExt cx="540000" cy="538943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2800" y="4231244"/>
              <a:ext cx="540000" cy="53894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9" name="正方形/長方形 28"/>
            <p:cNvSpPr/>
            <p:nvPr/>
          </p:nvSpPr>
          <p:spPr>
            <a:xfrm>
              <a:off x="7045200" y="4608000"/>
              <a:ext cx="297000" cy="108211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25" name="直線矢印コネクタ 24"/>
          <p:cNvCxnSpPr>
            <a:stCxn id="29" idx="1"/>
            <a:endCxn id="23" idx="3"/>
          </p:cNvCxnSpPr>
          <p:nvPr/>
        </p:nvCxnSpPr>
        <p:spPr>
          <a:xfrm flipH="1" flipV="1">
            <a:off x="5676171" y="4787837"/>
            <a:ext cx="1021946" cy="160865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>
          <a:xfrm>
            <a:off x="5130094" y="5138668"/>
            <a:ext cx="320400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この論文</a:t>
            </a:r>
            <a:r>
              <a:rPr lang="ja-JP" altLang="en-US" dirty="0" smtClean="0">
                <a:solidFill>
                  <a:srgbClr val="C00000"/>
                </a:solidFill>
              </a:rPr>
              <a:t>を引用している論文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6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２）トップレベルの論文を深く（</a:t>
            </a:r>
            <a:r>
              <a:rPr lang="en-US" altLang="ja-JP" dirty="0"/>
              <a:t>Web of Science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t="10000" b="1111"/>
          <a:stretch/>
        </p:blipFill>
        <p:spPr>
          <a:xfrm>
            <a:off x="305906" y="1259837"/>
            <a:ext cx="10080000" cy="50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/>
          <a:srcRect l="30537" t="10000" r="31965" b="56667"/>
          <a:stretch/>
        </p:blipFill>
        <p:spPr>
          <a:xfrm>
            <a:off x="378000" y="3888000"/>
            <a:ext cx="4680000" cy="234000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14" name="正方形/長方形 13"/>
          <p:cNvSpPr/>
          <p:nvPr/>
        </p:nvSpPr>
        <p:spPr>
          <a:xfrm>
            <a:off x="7632106" y="5332280"/>
            <a:ext cx="890792" cy="216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7632106" y="4802588"/>
            <a:ext cx="543706" cy="52969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/>
          <p:cNvCxnSpPr>
            <a:stCxn id="15" idx="1"/>
            <a:endCxn id="29" idx="3"/>
          </p:cNvCxnSpPr>
          <p:nvPr/>
        </p:nvCxnSpPr>
        <p:spPr>
          <a:xfrm flipH="1" flipV="1">
            <a:off x="5058000" y="2502000"/>
            <a:ext cx="2574106" cy="256543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stCxn id="14" idx="1"/>
            <a:endCxn id="11" idx="3"/>
          </p:cNvCxnSpPr>
          <p:nvPr/>
        </p:nvCxnSpPr>
        <p:spPr>
          <a:xfrm flipH="1" flipV="1">
            <a:off x="5058000" y="5058000"/>
            <a:ext cx="2574106" cy="38228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4"/>
          <a:srcRect l="30537" t="10000" r="31965" b="56667"/>
          <a:stretch/>
        </p:blipFill>
        <p:spPr>
          <a:xfrm>
            <a:off x="378000" y="1332000"/>
            <a:ext cx="4680000" cy="234000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grpSp>
        <p:nvGrpSpPr>
          <p:cNvPr id="52" name="グループ化 51"/>
          <p:cNvGrpSpPr/>
          <p:nvPr/>
        </p:nvGrpSpPr>
        <p:grpSpPr>
          <a:xfrm>
            <a:off x="5115834" y="5688000"/>
            <a:ext cx="1980000" cy="540000"/>
            <a:chOff x="5760000" y="5652000"/>
            <a:chExt cx="1980000" cy="540000"/>
          </a:xfrm>
        </p:grpSpPr>
        <p:grpSp>
          <p:nvGrpSpPr>
            <p:cNvPr id="31" name="グループ化 30"/>
            <p:cNvGrpSpPr/>
            <p:nvPr/>
          </p:nvGrpSpPr>
          <p:grpSpPr>
            <a:xfrm>
              <a:off x="7200000" y="5652000"/>
              <a:ext cx="540000" cy="540000"/>
              <a:chOff x="6425953" y="5581241"/>
              <a:chExt cx="720000" cy="718596"/>
            </a:xfrm>
            <a:solidFill>
              <a:schemeClr val="bg1"/>
            </a:solidFill>
          </p:grpSpPr>
          <p:pic>
            <p:nvPicPr>
              <p:cNvPr id="32" name="図 3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5953" y="5581241"/>
                <a:ext cx="720000" cy="718596"/>
              </a:xfrm>
              <a:prstGeom prst="rect">
                <a:avLst/>
              </a:prstGeom>
              <a:grpFill/>
              <a:ln w="38100">
                <a:noFill/>
              </a:ln>
            </p:spPr>
          </p:pic>
          <p:sp>
            <p:nvSpPr>
              <p:cNvPr id="33" name="正方形/長方形 32"/>
              <p:cNvSpPr/>
              <p:nvPr/>
            </p:nvSpPr>
            <p:spPr>
              <a:xfrm>
                <a:off x="6587953" y="6084000"/>
                <a:ext cx="396000" cy="144000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7" name="グループ化 36"/>
            <p:cNvGrpSpPr/>
            <p:nvPr/>
          </p:nvGrpSpPr>
          <p:grpSpPr>
            <a:xfrm>
              <a:off x="5760000" y="5652000"/>
              <a:ext cx="540000" cy="538943"/>
              <a:chOff x="6922800" y="4231244"/>
              <a:chExt cx="540000" cy="538943"/>
            </a:xfrm>
          </p:grpSpPr>
          <p:pic>
            <p:nvPicPr>
              <p:cNvPr id="38" name="図 3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2800" y="4231244"/>
                <a:ext cx="540000" cy="53894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9" name="正方形/長方形 38"/>
              <p:cNvSpPr/>
              <p:nvPr/>
            </p:nvSpPr>
            <p:spPr>
              <a:xfrm>
                <a:off x="7045200" y="4608000"/>
                <a:ext cx="297000" cy="108211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40" name="直線矢印コネクタ 39"/>
            <p:cNvCxnSpPr/>
            <p:nvPr/>
          </p:nvCxnSpPr>
          <p:spPr>
            <a:xfrm flipH="1" flipV="1">
              <a:off x="6300000" y="6084000"/>
              <a:ext cx="900000" cy="528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グループ化 5"/>
          <p:cNvGrpSpPr/>
          <p:nvPr/>
        </p:nvGrpSpPr>
        <p:grpSpPr>
          <a:xfrm>
            <a:off x="7095834" y="3122034"/>
            <a:ext cx="3218166" cy="1256246"/>
            <a:chOff x="5937966" y="2052000"/>
            <a:chExt cx="3218166" cy="1256246"/>
          </a:xfrm>
        </p:grpSpPr>
        <p:sp>
          <p:nvSpPr>
            <p:cNvPr id="41" name="正方形/長方形 40"/>
            <p:cNvSpPr/>
            <p:nvPr/>
          </p:nvSpPr>
          <p:spPr>
            <a:xfrm>
              <a:off x="5952132" y="2052000"/>
              <a:ext cx="320400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ja-JP" altLang="en-US" dirty="0" smtClean="0">
                  <a:solidFill>
                    <a:schemeClr val="tx1"/>
                  </a:solidFill>
                </a:rPr>
                <a:t>この論文</a:t>
              </a:r>
              <a:r>
                <a:rPr lang="ja-JP" altLang="en-US" dirty="0">
                  <a:solidFill>
                    <a:schemeClr val="tx1"/>
                  </a:solidFill>
                </a:rPr>
                <a:t>が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引用している</a:t>
              </a:r>
              <a:r>
                <a:rPr lang="ja-JP" altLang="en-US" dirty="0" smtClean="0">
                  <a:solidFill>
                    <a:srgbClr val="C00000"/>
                  </a:solidFill>
                </a:rPr>
                <a:t>論文</a:t>
              </a:r>
              <a:endParaRPr lang="en-US" altLang="ja-JP" dirty="0" smtClean="0">
                <a:solidFill>
                  <a:srgbClr val="C00000"/>
                </a:solidFill>
              </a:endParaRPr>
            </a:p>
            <a:p>
              <a:r>
                <a:rPr kumimoji="1" lang="ja-JP" altLang="en-US" dirty="0" smtClean="0">
                  <a:solidFill>
                    <a:schemeClr val="tx1"/>
                  </a:solidFill>
                </a:rPr>
                <a:t>＝この論文の</a:t>
              </a:r>
              <a:r>
                <a:rPr kumimoji="1" lang="ja-JP" altLang="en-US" dirty="0" smtClean="0">
                  <a:solidFill>
                    <a:srgbClr val="C00000"/>
                  </a:solidFill>
                </a:rPr>
                <a:t>レファレンス</a:t>
              </a:r>
              <a:endParaRPr kumimoji="1" lang="ja-JP" altLang="en-US" dirty="0">
                <a:solidFill>
                  <a:srgbClr val="C00000"/>
                </a:solidFill>
              </a:endParaRPr>
            </a:p>
          </p:txBody>
        </p:sp>
        <p:grpSp>
          <p:nvGrpSpPr>
            <p:cNvPr id="3" name="グループ化 2"/>
            <p:cNvGrpSpPr/>
            <p:nvPr/>
          </p:nvGrpSpPr>
          <p:grpSpPr>
            <a:xfrm>
              <a:off x="5937966" y="2768246"/>
              <a:ext cx="1980022" cy="540000"/>
              <a:chOff x="5937966" y="2768246"/>
              <a:chExt cx="1980022" cy="540000"/>
            </a:xfrm>
          </p:grpSpPr>
          <p:grpSp>
            <p:nvGrpSpPr>
              <p:cNvPr id="26" name="グループ化 25"/>
              <p:cNvGrpSpPr/>
              <p:nvPr/>
            </p:nvGrpSpPr>
            <p:grpSpPr>
              <a:xfrm>
                <a:off x="7377988" y="2768246"/>
                <a:ext cx="540000" cy="540000"/>
                <a:chOff x="6425951" y="5581240"/>
                <a:chExt cx="720000" cy="718596"/>
              </a:xfrm>
              <a:solidFill>
                <a:schemeClr val="bg1"/>
              </a:solidFill>
            </p:grpSpPr>
            <p:pic>
              <p:nvPicPr>
                <p:cNvPr id="27" name="図 2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5951" y="5581240"/>
                  <a:ext cx="720000" cy="718596"/>
                </a:xfrm>
                <a:prstGeom prst="rect">
                  <a:avLst/>
                </a:prstGeom>
                <a:grpFill/>
                <a:ln w="38100">
                  <a:noFill/>
                </a:ln>
              </p:spPr>
            </p:pic>
            <p:sp>
              <p:nvSpPr>
                <p:cNvPr id="28" name="正方形/長方形 27"/>
                <p:cNvSpPr/>
                <p:nvPr/>
              </p:nvSpPr>
              <p:spPr>
                <a:xfrm>
                  <a:off x="6587951" y="6083995"/>
                  <a:ext cx="396000" cy="144000"/>
                </a:xfrm>
                <a:prstGeom prst="rect">
                  <a:avLst/>
                </a:prstGeom>
                <a:noFill/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pic>
            <p:nvPicPr>
              <p:cNvPr id="48" name="図 4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7966" y="2768246"/>
                <a:ext cx="540000" cy="538943"/>
              </a:xfrm>
              <a:prstGeom prst="rect">
                <a:avLst/>
              </a:prstGeom>
              <a:solidFill>
                <a:schemeClr val="bg1"/>
              </a:solidFill>
            </p:spPr>
          </p:pic>
          <p:cxnSp>
            <p:nvCxnSpPr>
              <p:cNvPr id="45" name="直線矢印コネクタ 44"/>
              <p:cNvCxnSpPr>
                <a:stCxn id="47" idx="1"/>
              </p:cNvCxnSpPr>
              <p:nvPr/>
            </p:nvCxnSpPr>
            <p:spPr>
              <a:xfrm flipH="1" flipV="1">
                <a:off x="6477988" y="3036359"/>
                <a:ext cx="1021946" cy="16086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正方形/長方形 52"/>
          <p:cNvSpPr/>
          <p:nvPr/>
        </p:nvSpPr>
        <p:spPr>
          <a:xfrm>
            <a:off x="7110000" y="5580612"/>
            <a:ext cx="3204000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この論文と</a:t>
            </a:r>
            <a:r>
              <a:rPr kumimoji="1" lang="ja-JP" altLang="en-US" dirty="0" smtClean="0">
                <a:solidFill>
                  <a:srgbClr val="C00000"/>
                </a:solidFill>
              </a:rPr>
              <a:t>レファレンスを</a:t>
            </a:r>
            <a:endParaRPr kumimoji="1" lang="en-US" altLang="ja-JP" dirty="0" smtClean="0">
              <a:solidFill>
                <a:srgbClr val="C00000"/>
              </a:solidFill>
            </a:endParaRPr>
          </a:p>
          <a:p>
            <a:r>
              <a:rPr lang="ja-JP" altLang="en-US" dirty="0" smtClean="0">
                <a:solidFill>
                  <a:srgbClr val="C00000"/>
                </a:solidFill>
              </a:rPr>
              <a:t>共有している論文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30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３</a:t>
            </a:r>
            <a:r>
              <a:rPr lang="ja-JP" altLang="en-US" dirty="0" smtClean="0"/>
              <a:t>）いつでも自動的に（</a:t>
            </a:r>
            <a:r>
              <a:rPr lang="ja-JP" altLang="en-US" dirty="0"/>
              <a:t>検索</a:t>
            </a:r>
            <a:r>
              <a:rPr lang="ja-JP" altLang="en-US" dirty="0" smtClean="0"/>
              <a:t>アラート）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/>
          <a:srcRect l="15250" t="10000" r="34750" b="1111"/>
          <a:stretch/>
        </p:blipFill>
        <p:spPr>
          <a:xfrm>
            <a:off x="5525906" y="1439837"/>
            <a:ext cx="4860000" cy="48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t="10000" b="1111"/>
          <a:stretch/>
        </p:blipFill>
        <p:spPr>
          <a:xfrm>
            <a:off x="305906" y="1259837"/>
            <a:ext cx="4860000" cy="243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/>
          <a:srcRect t="10000" b="1111"/>
          <a:stretch/>
        </p:blipFill>
        <p:spPr>
          <a:xfrm>
            <a:off x="485906" y="3869837"/>
            <a:ext cx="4860000" cy="243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正方形/長方形 8"/>
          <p:cNvSpPr/>
          <p:nvPr/>
        </p:nvSpPr>
        <p:spPr>
          <a:xfrm>
            <a:off x="389334" y="2828933"/>
            <a:ext cx="728266" cy="24894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5613466" y="2935801"/>
            <a:ext cx="787333" cy="28637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>
            <a:stCxn id="9" idx="2"/>
          </p:cNvCxnSpPr>
          <p:nvPr/>
        </p:nvCxnSpPr>
        <p:spPr>
          <a:xfrm>
            <a:off x="753467" y="3077882"/>
            <a:ext cx="770533" cy="113553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>
            <a:stCxn id="11" idx="3"/>
          </p:cNvCxnSpPr>
          <p:nvPr/>
        </p:nvCxnSpPr>
        <p:spPr>
          <a:xfrm>
            <a:off x="6400799" y="3078986"/>
            <a:ext cx="126000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45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４</a:t>
            </a:r>
            <a:r>
              <a:rPr lang="ja-JP" altLang="en-US" dirty="0" smtClean="0"/>
              <a:t>）１クリック</a:t>
            </a:r>
            <a:r>
              <a:rPr lang="ja-JP" altLang="en-US" dirty="0"/>
              <a:t>で早く（</a:t>
            </a:r>
            <a:r>
              <a:rPr lang="en-US" altLang="ja-JP" dirty="0" err="1"/>
              <a:t>Kopernio</a:t>
            </a:r>
            <a:r>
              <a:rPr lang="ja-JP" altLang="en-US" dirty="0" err="1"/>
              <a:t>，</a:t>
            </a:r>
            <a:r>
              <a:rPr lang="en-US" altLang="ja-JP" dirty="0" err="1" smtClean="0"/>
              <a:t>Unpaywall</a:t>
            </a:r>
            <a:r>
              <a:rPr lang="ja-JP" altLang="en-US" dirty="0" smtClean="0"/>
              <a:t>ほか）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t="11117" b="2545"/>
          <a:stretch/>
        </p:blipFill>
        <p:spPr>
          <a:xfrm>
            <a:off x="305906" y="1259837"/>
            <a:ext cx="4859344" cy="48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/>
          <a:srcRect t="11593" b="2069"/>
          <a:stretch/>
        </p:blipFill>
        <p:spPr>
          <a:xfrm>
            <a:off x="5525906" y="1439181"/>
            <a:ext cx="4860000" cy="48606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正方形/長方形 8"/>
          <p:cNvSpPr/>
          <p:nvPr/>
        </p:nvSpPr>
        <p:spPr>
          <a:xfrm>
            <a:off x="342000" y="3951874"/>
            <a:ext cx="1746000" cy="200432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5562000" y="4537165"/>
            <a:ext cx="1413566" cy="161108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9882000" y="2891246"/>
            <a:ext cx="468000" cy="46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535312" y="2471831"/>
            <a:ext cx="775998" cy="26804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378000" y="3022711"/>
            <a:ext cx="4140000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dirty="0" smtClean="0">
                <a:solidFill>
                  <a:srgbClr val="C00000"/>
                </a:solidFill>
              </a:rPr>
              <a:t>ブラウザ・プラグイン「</a:t>
            </a:r>
            <a:r>
              <a:rPr kumimoji="1" lang="en-US" altLang="ja-JP" dirty="0" err="1" smtClean="0">
                <a:solidFill>
                  <a:srgbClr val="C00000"/>
                </a:solidFill>
              </a:rPr>
              <a:t>Kopernio</a:t>
            </a:r>
            <a:r>
              <a:rPr kumimoji="1" lang="ja-JP" altLang="en-US" dirty="0" smtClean="0">
                <a:solidFill>
                  <a:srgbClr val="C00000"/>
                </a:solidFill>
              </a:rPr>
              <a:t>」は</a:t>
            </a:r>
            <a:endParaRPr kumimoji="1" lang="en-US" altLang="ja-JP" dirty="0" smtClean="0">
              <a:solidFill>
                <a:srgbClr val="C00000"/>
              </a:solidFill>
            </a:endParaRPr>
          </a:p>
          <a:p>
            <a:r>
              <a:rPr lang="ja-JP" altLang="en-US" dirty="0" smtClean="0">
                <a:solidFill>
                  <a:srgbClr val="C00000"/>
                </a:solidFill>
              </a:rPr>
              <a:t>自動で利用可能な</a:t>
            </a:r>
            <a:r>
              <a:rPr lang="en-US" altLang="ja-JP" dirty="0" smtClean="0">
                <a:solidFill>
                  <a:srgbClr val="C00000"/>
                </a:solidFill>
              </a:rPr>
              <a:t>PDF</a:t>
            </a:r>
            <a:r>
              <a:rPr lang="ja-JP" altLang="en-US" dirty="0" smtClean="0">
                <a:solidFill>
                  <a:srgbClr val="C00000"/>
                </a:solidFill>
              </a:rPr>
              <a:t>を探してくれる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/>
          <a:srcRect t="10000" r="75000" b="1111"/>
          <a:stretch/>
        </p:blipFill>
        <p:spPr>
          <a:xfrm>
            <a:off x="2330578" y="4336198"/>
            <a:ext cx="810000" cy="1620000"/>
          </a:xfrm>
          <a:prstGeom prst="rect">
            <a:avLst/>
          </a:prstGeom>
          <a:ln w="12700">
            <a:solidFill>
              <a:srgbClr val="000080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6"/>
          <a:srcRect l="30834" t="24073" r="31668" b="9259"/>
          <a:stretch/>
        </p:blipFill>
        <p:spPr>
          <a:xfrm>
            <a:off x="3474000" y="4336198"/>
            <a:ext cx="1620000" cy="1620000"/>
          </a:xfrm>
          <a:prstGeom prst="rect">
            <a:avLst/>
          </a:prstGeom>
          <a:ln w="12700">
            <a:solidFill>
              <a:srgbClr val="000080"/>
            </a:solidFill>
          </a:ln>
        </p:spPr>
      </p:pic>
      <p:cxnSp>
        <p:nvCxnSpPr>
          <p:cNvPr id="16" name="直線矢印コネクタ 15"/>
          <p:cNvCxnSpPr>
            <a:stCxn id="3" idx="3"/>
            <a:endCxn id="5" idx="1"/>
          </p:cNvCxnSpPr>
          <p:nvPr/>
        </p:nvCxnSpPr>
        <p:spPr>
          <a:xfrm>
            <a:off x="3140578" y="5146198"/>
            <a:ext cx="333422" cy="0"/>
          </a:xfrm>
          <a:prstGeom prst="straightConnector1">
            <a:avLst/>
          </a:prstGeom>
          <a:ln w="76200">
            <a:solidFill>
              <a:srgbClr val="0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5598000" y="3024000"/>
            <a:ext cx="4140000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dirty="0">
                <a:solidFill>
                  <a:srgbClr val="C00000"/>
                </a:solidFill>
              </a:rPr>
              <a:t>同様</a:t>
            </a:r>
            <a:r>
              <a:rPr lang="ja-JP" altLang="en-US" dirty="0" smtClean="0">
                <a:solidFill>
                  <a:srgbClr val="C00000"/>
                </a:solidFill>
              </a:rPr>
              <a:t>に「</a:t>
            </a:r>
            <a:r>
              <a:rPr lang="en-US" altLang="ja-JP" dirty="0" err="1" smtClean="0">
                <a:solidFill>
                  <a:srgbClr val="C00000"/>
                </a:solidFill>
              </a:rPr>
              <a:t>Unpaywall</a:t>
            </a:r>
            <a:r>
              <a:rPr lang="ja-JP" altLang="en-US" dirty="0" smtClean="0">
                <a:solidFill>
                  <a:srgbClr val="C00000"/>
                </a:solidFill>
              </a:rPr>
              <a:t>」も自動で</a:t>
            </a:r>
            <a:endParaRPr lang="en-US" altLang="ja-JP" dirty="0" smtClean="0">
              <a:solidFill>
                <a:srgbClr val="C00000"/>
              </a:solidFill>
            </a:endParaRPr>
          </a:p>
          <a:p>
            <a:r>
              <a:rPr kumimoji="1" lang="ja-JP" altLang="en-US" dirty="0" smtClean="0">
                <a:solidFill>
                  <a:srgbClr val="C00000"/>
                </a:solidFill>
              </a:rPr>
              <a:t>オープンアクセス論文を探してくれる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330578" y="3741010"/>
            <a:ext cx="2764800" cy="522000"/>
          </a:xfrm>
          <a:prstGeom prst="rect">
            <a:avLst/>
          </a:prstGeom>
          <a:solidFill>
            <a:schemeClr val="bg1"/>
          </a:solidFill>
          <a:ln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sz="1400" dirty="0" smtClean="0">
                <a:solidFill>
                  <a:srgbClr val="000080"/>
                </a:solidFill>
              </a:rPr>
              <a:t>学外からも北海道大学の</a:t>
            </a:r>
            <a:endParaRPr lang="en-US" altLang="ja-JP" sz="1400" dirty="0" smtClean="0">
              <a:solidFill>
                <a:srgbClr val="000080"/>
              </a:solidFill>
            </a:endParaRPr>
          </a:p>
          <a:p>
            <a:r>
              <a:rPr lang="ja-JP" altLang="en-US" sz="1400" dirty="0" smtClean="0">
                <a:solidFill>
                  <a:srgbClr val="000080"/>
                </a:solidFill>
              </a:rPr>
              <a:t>購読ジャーナルへアクセス可能</a:t>
            </a:r>
            <a:endParaRPr lang="en-US" altLang="ja-JP" sz="1400" dirty="0" smtClean="0">
              <a:solidFill>
                <a:srgbClr val="000080"/>
              </a:solidFill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flipH="1">
            <a:off x="2547156" y="4574573"/>
            <a:ext cx="144782" cy="133822"/>
          </a:xfrm>
          <a:prstGeom prst="straightConnector1">
            <a:avLst/>
          </a:prstGeom>
          <a:ln w="38100">
            <a:solidFill>
              <a:srgbClr val="0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H="1">
            <a:off x="2601536" y="5712032"/>
            <a:ext cx="144782" cy="133822"/>
          </a:xfrm>
          <a:prstGeom prst="straightConnector1">
            <a:avLst/>
          </a:prstGeom>
          <a:ln w="38100">
            <a:solidFill>
              <a:srgbClr val="0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7218000" y="5767200"/>
            <a:ext cx="3096000" cy="461665"/>
          </a:xfrm>
          <a:prstGeom prst="rect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https://kopernio.com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7218000" y="5234400"/>
            <a:ext cx="3096000" cy="461665"/>
          </a:xfrm>
          <a:prstGeom prst="rect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https://unpaywall.org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8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9" grpId="0" animBg="1"/>
      <p:bldP spid="20" grpId="0" animBg="1"/>
      <p:bldP spid="22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５）大学の外から（リモートアクセス）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05436" y="1260000"/>
            <a:ext cx="6300000" cy="2520000"/>
          </a:xfrm>
          <a:prstGeom prst="rect">
            <a:avLst/>
          </a:prstGeom>
          <a:solidFill>
            <a:srgbClr val="F2CBC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2400" b="1" u="sng" dirty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06000" y="3779838"/>
            <a:ext cx="6300000" cy="2520000"/>
          </a:xfrm>
          <a:prstGeom prst="rect">
            <a:avLst/>
          </a:prstGeom>
          <a:solidFill>
            <a:srgbClr val="CBCBE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2400" b="1" u="sng" dirty="0" smtClean="0">
                <a:solidFill>
                  <a:schemeClr val="tx1"/>
                </a:solidFill>
              </a:rPr>
              <a:t>Deep Web</a:t>
            </a:r>
            <a:endParaRPr kumimoji="1" lang="ja-JP" altLang="en-US" sz="2400" b="1" u="sng" dirty="0">
              <a:solidFill>
                <a:schemeClr val="tx1"/>
              </a:solidFill>
            </a:endParaRPr>
          </a:p>
        </p:txBody>
      </p:sp>
      <p:pic>
        <p:nvPicPr>
          <p:cNvPr id="12" name="図 1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906" y="1648800"/>
            <a:ext cx="1260000" cy="900000"/>
          </a:xfrm>
          <a:prstGeom prst="rect">
            <a:avLst/>
          </a:prstGeom>
        </p:spPr>
      </p:pic>
      <p:grpSp>
        <p:nvGrpSpPr>
          <p:cNvPr id="17" name="グループ化 16"/>
          <p:cNvGrpSpPr/>
          <p:nvPr/>
        </p:nvGrpSpPr>
        <p:grpSpPr>
          <a:xfrm>
            <a:off x="4715812" y="1648800"/>
            <a:ext cx="1260000" cy="900000"/>
            <a:chOff x="4680000" y="2520000"/>
            <a:chExt cx="1260000" cy="900000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00" y="3059919"/>
              <a:ext cx="288000" cy="287436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00" y="2592000"/>
              <a:ext cx="288564" cy="28800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4" name="角丸四角形 13"/>
            <p:cNvSpPr/>
            <p:nvPr/>
          </p:nvSpPr>
          <p:spPr>
            <a:xfrm>
              <a:off x="4680000" y="2520000"/>
              <a:ext cx="1260000" cy="90000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4932000" y="2520000"/>
              <a:ext cx="1008000" cy="432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en-US" altLang="ja-JP" sz="1000" b="1" dirty="0" smtClean="0"/>
                <a:t>Bibliographic</a:t>
              </a:r>
            </a:p>
            <a:p>
              <a:r>
                <a:rPr lang="en-US" altLang="ja-JP" sz="1000" b="1" dirty="0" smtClean="0"/>
                <a:t>Data</a:t>
              </a:r>
              <a:endParaRPr kumimoji="1" lang="ja-JP" altLang="en-US" sz="1000" b="1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4932000" y="3024000"/>
              <a:ext cx="1008000" cy="360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ja-JP" sz="1600" b="1" dirty="0" smtClean="0"/>
                <a:t>Full Text</a:t>
              </a:r>
              <a:endParaRPr kumimoji="1" lang="ja-JP" altLang="en-US" sz="1600" b="1" dirty="0"/>
            </a:p>
          </p:txBody>
        </p:sp>
      </p:grpSp>
      <p:pic>
        <p:nvPicPr>
          <p:cNvPr id="18" name="図 17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00" y="5011200"/>
            <a:ext cx="1260000" cy="900000"/>
          </a:xfrm>
          <a:prstGeom prst="rect">
            <a:avLst/>
          </a:prstGeom>
        </p:spPr>
      </p:pic>
      <p:pic>
        <p:nvPicPr>
          <p:cNvPr id="19" name="図 18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00" y="5011200"/>
            <a:ext cx="1260000" cy="900000"/>
          </a:xfrm>
          <a:prstGeom prst="rect">
            <a:avLst/>
          </a:prstGeom>
        </p:spPr>
      </p:pic>
      <p:grpSp>
        <p:nvGrpSpPr>
          <p:cNvPr id="20" name="グループ化 19"/>
          <p:cNvGrpSpPr/>
          <p:nvPr/>
        </p:nvGrpSpPr>
        <p:grpSpPr>
          <a:xfrm>
            <a:off x="4715812" y="3329837"/>
            <a:ext cx="1260000" cy="900000"/>
            <a:chOff x="4680000" y="2520000"/>
            <a:chExt cx="1260000" cy="900000"/>
          </a:xfrm>
        </p:grpSpPr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00" y="3059919"/>
              <a:ext cx="288000" cy="287436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00" y="2592000"/>
              <a:ext cx="288564" cy="28800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23" name="角丸四角形 22"/>
            <p:cNvSpPr/>
            <p:nvPr/>
          </p:nvSpPr>
          <p:spPr>
            <a:xfrm>
              <a:off x="4680000" y="2520000"/>
              <a:ext cx="1260000" cy="90000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4932000" y="2520000"/>
              <a:ext cx="1008000" cy="432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en-US" altLang="ja-JP" sz="1000" b="1" dirty="0" smtClean="0"/>
                <a:t>Bibliographic</a:t>
              </a:r>
            </a:p>
            <a:p>
              <a:r>
                <a:rPr lang="en-US" altLang="ja-JP" sz="1000" b="1" dirty="0" smtClean="0"/>
                <a:t>Data</a:t>
              </a:r>
              <a:endParaRPr kumimoji="1" lang="ja-JP" altLang="en-US" sz="1000" b="1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4932000" y="3024000"/>
              <a:ext cx="1008000" cy="360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ja-JP" sz="1600" b="1" dirty="0" smtClean="0"/>
                <a:t>Full Text</a:t>
              </a:r>
              <a:endParaRPr kumimoji="1" lang="ja-JP" altLang="en-US" sz="1600" b="1" dirty="0"/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2196000" y="3329837"/>
            <a:ext cx="1260000" cy="900000"/>
            <a:chOff x="4680000" y="2520000"/>
            <a:chExt cx="1260000" cy="900000"/>
          </a:xfrm>
        </p:grpSpPr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00" y="3059919"/>
              <a:ext cx="288000" cy="287436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00" y="2592000"/>
              <a:ext cx="288564" cy="28800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29" name="角丸四角形 28"/>
            <p:cNvSpPr/>
            <p:nvPr/>
          </p:nvSpPr>
          <p:spPr>
            <a:xfrm>
              <a:off x="4680000" y="2520000"/>
              <a:ext cx="1260000" cy="90000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4932000" y="2520000"/>
              <a:ext cx="1008000" cy="432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en-US" altLang="ja-JP" sz="1000" b="1" dirty="0" smtClean="0"/>
                <a:t>Bibliographic</a:t>
              </a:r>
            </a:p>
            <a:p>
              <a:r>
                <a:rPr lang="en-US" altLang="ja-JP" sz="1000" b="1" dirty="0" smtClean="0"/>
                <a:t>Data</a:t>
              </a:r>
              <a:endParaRPr kumimoji="1" lang="ja-JP" altLang="en-US" sz="1000" b="1" dirty="0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4932000" y="3024000"/>
              <a:ext cx="1008000" cy="360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ja-JP" sz="1600" b="1" dirty="0" smtClean="0"/>
                <a:t>Full Text</a:t>
              </a:r>
              <a:endParaRPr kumimoji="1" lang="ja-JP" altLang="en-US" sz="1600" b="1" dirty="0"/>
            </a:p>
          </p:txBody>
        </p:sp>
      </p:grpSp>
      <p:sp>
        <p:nvSpPr>
          <p:cNvPr id="37" name="正方形/長方形 36"/>
          <p:cNvSpPr/>
          <p:nvPr/>
        </p:nvSpPr>
        <p:spPr>
          <a:xfrm>
            <a:off x="4716000" y="2941200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950" b="1" dirty="0" err="1" smtClean="0">
                <a:solidFill>
                  <a:schemeClr val="tx1"/>
                </a:solidFill>
              </a:rPr>
              <a:t>Paywalled</a:t>
            </a:r>
            <a:r>
              <a:rPr lang="en-US" altLang="ja-JP" sz="950" b="1" dirty="0" smtClean="0">
                <a:solidFill>
                  <a:schemeClr val="tx1"/>
                </a:solidFill>
              </a:rPr>
              <a:t> Journal</a:t>
            </a:r>
          </a:p>
          <a:p>
            <a:pPr algn="ctr"/>
            <a:r>
              <a:rPr lang="en-US" altLang="ja-JP" sz="950" b="1" dirty="0" smtClean="0">
                <a:solidFill>
                  <a:schemeClr val="tx1"/>
                </a:solidFill>
              </a:rPr>
              <a:t>s</a:t>
            </a:r>
            <a:r>
              <a:rPr kumimoji="1" lang="en-US" altLang="ja-JP" sz="950" b="1" dirty="0" smtClean="0">
                <a:solidFill>
                  <a:schemeClr val="tx1"/>
                </a:solidFill>
              </a:rPr>
              <a:t>ubscribed by Univ.</a:t>
            </a:r>
            <a:endParaRPr kumimoji="1" lang="ja-JP" altLang="en-US" sz="950" b="1" dirty="0">
              <a:solidFill>
                <a:schemeClr val="tx1"/>
              </a:solidFill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2196000" y="2941200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950" b="1" dirty="0" err="1" smtClean="0">
                <a:solidFill>
                  <a:schemeClr val="tx1"/>
                </a:solidFill>
              </a:rPr>
              <a:t>Paywalled</a:t>
            </a:r>
            <a:r>
              <a:rPr lang="en-US" altLang="ja-JP" sz="950" b="1" dirty="0" smtClean="0">
                <a:solidFill>
                  <a:schemeClr val="tx1"/>
                </a:solidFill>
              </a:rPr>
              <a:t> Journal</a:t>
            </a:r>
          </a:p>
          <a:p>
            <a:pPr algn="ctr"/>
            <a:r>
              <a:rPr lang="en-US" altLang="ja-JP" sz="950" b="1" dirty="0" smtClean="0">
                <a:solidFill>
                  <a:srgbClr val="C00000"/>
                </a:solidFill>
              </a:rPr>
              <a:t>un</a:t>
            </a:r>
            <a:r>
              <a:rPr lang="en-US" altLang="ja-JP" sz="950" b="1" dirty="0" smtClean="0">
                <a:solidFill>
                  <a:schemeClr val="tx1"/>
                </a:solidFill>
              </a:rPr>
              <a:t>s</a:t>
            </a:r>
            <a:r>
              <a:rPr kumimoji="1" lang="en-US" altLang="ja-JP" sz="950" b="1" dirty="0" smtClean="0">
                <a:solidFill>
                  <a:schemeClr val="tx1"/>
                </a:solidFill>
              </a:rPr>
              <a:t>ubscribed by Univ.</a:t>
            </a:r>
            <a:endParaRPr kumimoji="1" lang="ja-JP" altLang="en-US" sz="950" b="1" dirty="0">
              <a:solidFill>
                <a:schemeClr val="tx1"/>
              </a:solidFill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715718" y="4622400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950" b="1" dirty="0" err="1" smtClean="0">
                <a:solidFill>
                  <a:schemeClr val="tx1"/>
                </a:solidFill>
              </a:rPr>
              <a:t>Paywalled</a:t>
            </a:r>
            <a:r>
              <a:rPr lang="en-US" altLang="ja-JP" sz="950" b="1" dirty="0" smtClean="0">
                <a:solidFill>
                  <a:schemeClr val="tx1"/>
                </a:solidFill>
              </a:rPr>
              <a:t> Database</a:t>
            </a:r>
          </a:p>
          <a:p>
            <a:pPr algn="ctr"/>
            <a:r>
              <a:rPr lang="en-US" altLang="ja-JP" sz="950" b="1" dirty="0" smtClean="0">
                <a:solidFill>
                  <a:schemeClr val="tx1"/>
                </a:solidFill>
              </a:rPr>
              <a:t>s</a:t>
            </a:r>
            <a:r>
              <a:rPr kumimoji="1" lang="en-US" altLang="ja-JP" sz="950" b="1" dirty="0" smtClean="0">
                <a:solidFill>
                  <a:schemeClr val="tx1"/>
                </a:solidFill>
              </a:rPr>
              <a:t>ubscribed by Univ.</a:t>
            </a:r>
            <a:endParaRPr kumimoji="1" lang="ja-JP" altLang="en-US" sz="950" b="1" dirty="0">
              <a:solidFill>
                <a:schemeClr val="tx1"/>
              </a:solidFill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2195718" y="4622400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950" b="1" dirty="0" err="1" smtClean="0">
                <a:solidFill>
                  <a:schemeClr val="tx1"/>
                </a:solidFill>
              </a:rPr>
              <a:t>Paywalled</a:t>
            </a:r>
            <a:r>
              <a:rPr lang="en-US" altLang="ja-JP" sz="950" b="1" dirty="0" smtClean="0">
                <a:solidFill>
                  <a:schemeClr val="tx1"/>
                </a:solidFill>
              </a:rPr>
              <a:t> Database</a:t>
            </a:r>
          </a:p>
          <a:p>
            <a:pPr algn="ctr"/>
            <a:r>
              <a:rPr lang="en-US" altLang="ja-JP" sz="950" b="1" dirty="0" smtClean="0">
                <a:solidFill>
                  <a:srgbClr val="C00000"/>
                </a:solidFill>
              </a:rPr>
              <a:t>un</a:t>
            </a:r>
            <a:r>
              <a:rPr lang="en-US" altLang="ja-JP" sz="950" b="1" dirty="0" smtClean="0">
                <a:solidFill>
                  <a:schemeClr val="tx1"/>
                </a:solidFill>
              </a:rPr>
              <a:t>s</a:t>
            </a:r>
            <a:r>
              <a:rPr kumimoji="1" lang="en-US" altLang="ja-JP" sz="950" b="1" dirty="0" smtClean="0">
                <a:solidFill>
                  <a:schemeClr val="tx1"/>
                </a:solidFill>
              </a:rPr>
              <a:t>ubscribed by Univ</a:t>
            </a:r>
            <a:r>
              <a:rPr kumimoji="1" lang="en-US" altLang="ja-JP" sz="800" b="1" dirty="0" smtClean="0">
                <a:solidFill>
                  <a:schemeClr val="tx1"/>
                </a:solidFill>
              </a:rPr>
              <a:t>.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2195718" y="2548800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</a:rPr>
              <a:t>(</a:t>
            </a:r>
            <a:r>
              <a:rPr lang="en-US" altLang="ja-JP" sz="1200" b="1" dirty="0" err="1" smtClean="0">
                <a:solidFill>
                  <a:schemeClr val="tx1"/>
                </a:solidFill>
              </a:rPr>
              <a:t>CiNii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)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4716000" y="2548800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</a:rPr>
              <a:t>(PLOS ONE)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2195718" y="4230000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000" b="1" dirty="0" smtClean="0">
                <a:solidFill>
                  <a:schemeClr val="tx1"/>
                </a:solidFill>
              </a:rPr>
              <a:t>(Nature Catalysis)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4716000" y="4230000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000" b="1" dirty="0" smtClean="0">
                <a:solidFill>
                  <a:schemeClr val="tx1"/>
                </a:solidFill>
              </a:rPr>
              <a:t>(Nature)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2195436" y="5910876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050" b="1" dirty="0" smtClean="0">
                <a:solidFill>
                  <a:schemeClr val="tx1"/>
                </a:solidFill>
              </a:rPr>
              <a:t>(Scopus)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4715718" y="5910876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050" b="1" dirty="0" smtClean="0">
                <a:solidFill>
                  <a:schemeClr val="tx1"/>
                </a:solidFill>
              </a:rPr>
              <a:t>(Web of Science)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grpSp>
        <p:nvGrpSpPr>
          <p:cNvPr id="48" name="グループ化 47"/>
          <p:cNvGrpSpPr/>
          <p:nvPr/>
        </p:nvGrpSpPr>
        <p:grpSpPr>
          <a:xfrm>
            <a:off x="8405906" y="1605600"/>
            <a:ext cx="1440000" cy="1706400"/>
            <a:chOff x="8568000" y="3600000"/>
            <a:chExt cx="1440000" cy="1706400"/>
          </a:xfrm>
        </p:grpSpPr>
        <p:sp>
          <p:nvSpPr>
            <p:cNvPr id="50" name="正方形/長方形 49"/>
            <p:cNvSpPr/>
            <p:nvPr/>
          </p:nvSpPr>
          <p:spPr>
            <a:xfrm>
              <a:off x="8568000" y="3600000"/>
              <a:ext cx="1440000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ja-JP" b="1" dirty="0" smtClean="0">
                  <a:solidFill>
                    <a:schemeClr val="tx1"/>
                  </a:solidFill>
                </a:rPr>
                <a:t>Off Campus</a:t>
              </a:r>
              <a:endParaRPr kumimoji="1" lang="ja-JP" altLang="en-US" b="1" dirty="0">
                <a:solidFill>
                  <a:schemeClr val="tx1"/>
                </a:solidFill>
              </a:endParaRPr>
            </a:p>
          </p:txBody>
        </p:sp>
        <p:pic>
          <p:nvPicPr>
            <p:cNvPr id="53" name="図 5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6766" y="4640400"/>
              <a:ext cx="631234" cy="630000"/>
            </a:xfrm>
            <a:prstGeom prst="rect">
              <a:avLst/>
            </a:prstGeom>
          </p:spPr>
        </p:pic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8000" y="4676400"/>
              <a:ext cx="631234" cy="630000"/>
            </a:xfrm>
            <a:prstGeom prst="rect">
              <a:avLst/>
            </a:prstGeom>
          </p:spPr>
        </p:pic>
      </p:grpSp>
      <p:grpSp>
        <p:nvGrpSpPr>
          <p:cNvPr id="5" name="グループ化 4"/>
          <p:cNvGrpSpPr/>
          <p:nvPr/>
        </p:nvGrpSpPr>
        <p:grpSpPr>
          <a:xfrm>
            <a:off x="8405906" y="4125600"/>
            <a:ext cx="1440000" cy="1828800"/>
            <a:chOff x="8405906" y="3600000"/>
            <a:chExt cx="1440000" cy="1828800"/>
          </a:xfrm>
        </p:grpSpPr>
        <p:sp>
          <p:nvSpPr>
            <p:cNvPr id="51" name="正方形/長方形 50"/>
            <p:cNvSpPr/>
            <p:nvPr/>
          </p:nvSpPr>
          <p:spPr>
            <a:xfrm>
              <a:off x="8405906" y="3600000"/>
              <a:ext cx="1440000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tx1"/>
                  </a:solidFill>
                </a:rPr>
                <a:t>On Campus</a:t>
              </a:r>
              <a:endParaRPr lang="en-US" altLang="ja-JP" b="1" dirty="0">
                <a:solidFill>
                  <a:schemeClr val="tx1"/>
                </a:solidFill>
              </a:endParaRPr>
            </a:p>
          </p:txBody>
        </p:sp>
        <p:pic>
          <p:nvPicPr>
            <p:cNvPr id="60" name="図 59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906" y="3988800"/>
              <a:ext cx="1440000" cy="1440000"/>
            </a:xfrm>
            <a:prstGeom prst="rect">
              <a:avLst/>
            </a:prstGeom>
          </p:spPr>
        </p:pic>
      </p:grpSp>
      <p:cxnSp>
        <p:nvCxnSpPr>
          <p:cNvPr id="6" name="直線コネクタ 5"/>
          <p:cNvCxnSpPr/>
          <p:nvPr/>
        </p:nvCxnSpPr>
        <p:spPr>
          <a:xfrm>
            <a:off x="7056000" y="1260000"/>
            <a:ext cx="0" cy="25200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フリーフォーム 70"/>
          <p:cNvSpPr/>
          <p:nvPr/>
        </p:nvSpPr>
        <p:spPr>
          <a:xfrm>
            <a:off x="2016000" y="1331836"/>
            <a:ext cx="4140000" cy="4895194"/>
          </a:xfrm>
          <a:custGeom>
            <a:avLst/>
            <a:gdLst>
              <a:gd name="connsiteX0" fmla="*/ 2520830 w 4140000"/>
              <a:gd name="connsiteY0" fmla="*/ 0 h 4895194"/>
              <a:gd name="connsiteX1" fmla="*/ 4139999 w 4140000"/>
              <a:gd name="connsiteY1" fmla="*/ 0 h 4895194"/>
              <a:gd name="connsiteX2" fmla="*/ 4139999 w 4140000"/>
              <a:gd name="connsiteY2" fmla="*/ 162 h 4895194"/>
              <a:gd name="connsiteX3" fmla="*/ 4140000 w 4140000"/>
              <a:gd name="connsiteY3" fmla="*/ 162 h 4895194"/>
              <a:gd name="connsiteX4" fmla="*/ 4140000 w 4140000"/>
              <a:gd name="connsiteY4" fmla="*/ 2375355 h 4895194"/>
              <a:gd name="connsiteX5" fmla="*/ 4139999 w 4140000"/>
              <a:gd name="connsiteY5" fmla="*/ 2375355 h 4895194"/>
              <a:gd name="connsiteX6" fmla="*/ 4139999 w 4140000"/>
              <a:gd name="connsiteY6" fmla="*/ 4895194 h 4895194"/>
              <a:gd name="connsiteX7" fmla="*/ 2520830 w 4140000"/>
              <a:gd name="connsiteY7" fmla="*/ 4895194 h 4895194"/>
              <a:gd name="connsiteX8" fmla="*/ 2520830 w 4140000"/>
              <a:gd name="connsiteY8" fmla="*/ 2375355 h 4895194"/>
              <a:gd name="connsiteX9" fmla="*/ 0 w 4140000"/>
              <a:gd name="connsiteY9" fmla="*/ 2375355 h 4895194"/>
              <a:gd name="connsiteX10" fmla="*/ 0 w 4140000"/>
              <a:gd name="connsiteY10" fmla="*/ 162 h 4895194"/>
              <a:gd name="connsiteX11" fmla="*/ 2520830 w 4140000"/>
              <a:gd name="connsiteY11" fmla="*/ 162 h 489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40000" h="4895194">
                <a:moveTo>
                  <a:pt x="2520830" y="0"/>
                </a:moveTo>
                <a:lnTo>
                  <a:pt x="4139999" y="0"/>
                </a:lnTo>
                <a:lnTo>
                  <a:pt x="4139999" y="162"/>
                </a:lnTo>
                <a:lnTo>
                  <a:pt x="4140000" y="162"/>
                </a:lnTo>
                <a:lnTo>
                  <a:pt x="4140000" y="2375355"/>
                </a:lnTo>
                <a:lnTo>
                  <a:pt x="4139999" y="2375355"/>
                </a:lnTo>
                <a:lnTo>
                  <a:pt x="4139999" y="4895194"/>
                </a:lnTo>
                <a:lnTo>
                  <a:pt x="2520830" y="4895194"/>
                </a:lnTo>
                <a:lnTo>
                  <a:pt x="2520830" y="2375355"/>
                </a:lnTo>
                <a:lnTo>
                  <a:pt x="0" y="2375355"/>
                </a:lnTo>
                <a:lnTo>
                  <a:pt x="0" y="162"/>
                </a:lnTo>
                <a:lnTo>
                  <a:pt x="2520830" y="162"/>
                </a:lnTo>
                <a:close/>
              </a:path>
            </a:pathLst>
          </a:custGeom>
          <a:noFill/>
          <a:ln w="76200"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3" name="直線コネクタ 62"/>
          <p:cNvCxnSpPr/>
          <p:nvPr/>
        </p:nvCxnSpPr>
        <p:spPr>
          <a:xfrm>
            <a:off x="2412000" y="1331999"/>
            <a:ext cx="828000" cy="0"/>
          </a:xfrm>
          <a:prstGeom prst="line">
            <a:avLst/>
          </a:prstGeom>
          <a:ln w="79375">
            <a:solidFill>
              <a:srgbClr val="F2CB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34"/>
          <p:cNvSpPr/>
          <p:nvPr/>
        </p:nvSpPr>
        <p:spPr>
          <a:xfrm>
            <a:off x="2196000" y="1260000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err="1" smtClean="0">
                <a:solidFill>
                  <a:schemeClr val="tx1"/>
                </a:solidFill>
              </a:rPr>
              <a:t>Crawlable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pPr algn="ctr"/>
            <a:r>
              <a:rPr lang="en-US" altLang="ja-JP" sz="1200" b="1" dirty="0" smtClean="0">
                <a:solidFill>
                  <a:schemeClr val="tx1"/>
                </a:solidFill>
              </a:rPr>
              <a:t>Database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cxnSp>
        <p:nvCxnSpPr>
          <p:cNvPr id="64" name="直線コネクタ 63"/>
          <p:cNvCxnSpPr/>
          <p:nvPr/>
        </p:nvCxnSpPr>
        <p:spPr>
          <a:xfrm>
            <a:off x="4860000" y="1331999"/>
            <a:ext cx="972000" cy="0"/>
          </a:xfrm>
          <a:prstGeom prst="line">
            <a:avLst/>
          </a:prstGeom>
          <a:ln w="79375">
            <a:solidFill>
              <a:srgbClr val="F2CB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/>
          <p:cNvSpPr/>
          <p:nvPr/>
        </p:nvSpPr>
        <p:spPr>
          <a:xfrm>
            <a:off x="4715718" y="1260000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</a:rPr>
              <a:t>Open Access</a:t>
            </a:r>
          </a:p>
          <a:p>
            <a:pPr algn="ctr"/>
            <a:r>
              <a:rPr lang="en-US" altLang="ja-JP" sz="1200" b="1" dirty="0" smtClean="0">
                <a:solidFill>
                  <a:schemeClr val="tx1"/>
                </a:solidFill>
              </a:rPr>
              <a:t>Journal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cxnSp>
        <p:nvCxnSpPr>
          <p:cNvPr id="67" name="直線コネクタ 66"/>
          <p:cNvCxnSpPr/>
          <p:nvPr/>
        </p:nvCxnSpPr>
        <p:spPr>
          <a:xfrm>
            <a:off x="2016000" y="1288800"/>
            <a:ext cx="0" cy="432000"/>
          </a:xfrm>
          <a:prstGeom prst="line">
            <a:avLst/>
          </a:prstGeom>
          <a:ln w="79375">
            <a:solidFill>
              <a:srgbClr val="F2CB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正方形/長方形 64"/>
          <p:cNvSpPr/>
          <p:nvPr/>
        </p:nvSpPr>
        <p:spPr>
          <a:xfrm>
            <a:off x="306000" y="1260000"/>
            <a:ext cx="2160000" cy="540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2400" b="1" u="sng" dirty="0" smtClean="0">
                <a:solidFill>
                  <a:schemeClr val="tx1"/>
                </a:solidFill>
              </a:rPr>
              <a:t>Surface Web</a:t>
            </a:r>
            <a:endParaRPr kumimoji="1" lang="ja-JP" altLang="en-US" sz="2400" b="1" u="sng" dirty="0">
              <a:solidFill>
                <a:schemeClr val="tx1"/>
              </a:solidFill>
            </a:endParaRPr>
          </a:p>
        </p:txBody>
      </p:sp>
      <p:cxnSp>
        <p:nvCxnSpPr>
          <p:cNvPr id="68" name="直線コネクタ 67"/>
          <p:cNvCxnSpPr/>
          <p:nvPr/>
        </p:nvCxnSpPr>
        <p:spPr>
          <a:xfrm>
            <a:off x="2016000" y="1332000"/>
            <a:ext cx="216000" cy="0"/>
          </a:xfrm>
          <a:prstGeom prst="line">
            <a:avLst/>
          </a:prstGeom>
          <a:ln w="79375">
            <a:solidFill>
              <a:srgbClr val="F2CB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/>
          <p:nvPr/>
        </p:nvCxnSpPr>
        <p:spPr>
          <a:xfrm flipH="1">
            <a:off x="7128000" y="2520000"/>
            <a:ext cx="120600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/>
          <p:cNvCxnSpPr/>
          <p:nvPr/>
        </p:nvCxnSpPr>
        <p:spPr>
          <a:xfrm flipH="1">
            <a:off x="6228000" y="5011200"/>
            <a:ext cx="2106000" cy="0"/>
          </a:xfrm>
          <a:prstGeom prst="straightConnector1">
            <a:avLst/>
          </a:prstGeom>
          <a:ln w="76200">
            <a:solidFill>
              <a:srgbClr val="0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/>
          <p:cNvCxnSpPr/>
          <p:nvPr/>
        </p:nvCxnSpPr>
        <p:spPr>
          <a:xfrm flipH="1">
            <a:off x="6227999" y="2736000"/>
            <a:ext cx="2106000" cy="210600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正方形/長方形 69"/>
          <p:cNvSpPr/>
          <p:nvPr/>
        </p:nvSpPr>
        <p:spPr>
          <a:xfrm>
            <a:off x="7289906" y="3518227"/>
            <a:ext cx="3096000" cy="52322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sz="2800" dirty="0" smtClean="0">
                <a:solidFill>
                  <a:schemeClr val="accent2"/>
                </a:solidFill>
              </a:rPr>
              <a:t>リモートアクセス</a:t>
            </a:r>
            <a:endParaRPr kumimoji="1" lang="ja-JP" alt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62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t="10000" b="1111"/>
          <a:stretch/>
        </p:blipFill>
        <p:spPr>
          <a:xfrm>
            <a:off x="305906" y="1259837"/>
            <a:ext cx="10080000" cy="50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５）大学の外から（リモートアクセス）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4295098" y="4367225"/>
            <a:ext cx="2844000" cy="46166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C00000"/>
                </a:solidFill>
              </a:rPr>
              <a:t>ID/PW</a:t>
            </a:r>
            <a:r>
              <a:rPr lang="en-US" altLang="ja-JP" sz="2400" dirty="0">
                <a:solidFill>
                  <a:srgbClr val="C00000"/>
                </a:solidFill>
              </a:rPr>
              <a:t>=</a:t>
            </a:r>
            <a:r>
              <a:rPr lang="ja-JP" altLang="en-US" sz="2400" u="sng" dirty="0">
                <a:solidFill>
                  <a:srgbClr val="C00000"/>
                </a:solidFill>
              </a:rPr>
              <a:t>＿＿＿＿＿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353920" y="2895104"/>
            <a:ext cx="1328903" cy="40507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378000" y="5767200"/>
            <a:ext cx="6156000" cy="461665"/>
          </a:xfrm>
          <a:prstGeom prst="rect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https://</a:t>
            </a:r>
            <a:r>
              <a:rPr lang="en-US" altLang="ja-JP" sz="2400" dirty="0" smtClean="0">
                <a:solidFill>
                  <a:schemeClr val="bg1"/>
                </a:solidFill>
              </a:rPr>
              <a:t>www.lib.hokudai.ac.jp/remote-access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23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94" y="1079837"/>
            <a:ext cx="10692000" cy="5400000"/>
          </a:xfrm>
          <a:solidFill>
            <a:srgbClr val="000080"/>
          </a:solidFill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altLang="ja-JP" sz="5600" dirty="0">
                <a:solidFill>
                  <a:schemeClr val="bg1"/>
                </a:solidFill>
              </a:rPr>
              <a:t>TRY</a:t>
            </a:r>
          </a:p>
          <a:p>
            <a:pPr marL="0" indent="0" algn="ctr">
              <a:buNone/>
            </a:pPr>
            <a:r>
              <a:rPr lang="en-US" altLang="ja-JP" sz="5600" dirty="0">
                <a:solidFill>
                  <a:schemeClr val="bg1"/>
                </a:solidFill>
              </a:rPr>
              <a:t>LATER</a:t>
            </a:r>
          </a:p>
          <a:p>
            <a:pPr marL="0" indent="0" algn="ctr">
              <a:buNone/>
            </a:pPr>
            <a:r>
              <a:rPr lang="en-US" altLang="ja-JP" dirty="0">
                <a:solidFill>
                  <a:schemeClr val="bg1"/>
                </a:solidFill>
              </a:rPr>
              <a:t>AND</a:t>
            </a:r>
          </a:p>
          <a:p>
            <a:pPr marL="0" indent="0" algn="ctr">
              <a:buNone/>
            </a:pPr>
            <a:r>
              <a:rPr lang="en-US" altLang="ja-JP" sz="5600" dirty="0">
                <a:solidFill>
                  <a:schemeClr val="bg1"/>
                </a:solidFill>
              </a:rPr>
              <a:t>ASK</a:t>
            </a:r>
          </a:p>
          <a:p>
            <a:pPr marL="0" indent="0" algn="ctr">
              <a:buNone/>
            </a:pPr>
            <a:r>
              <a:rPr lang="en-US" altLang="ja-JP" sz="5600" dirty="0">
                <a:solidFill>
                  <a:schemeClr val="bg1"/>
                </a:solidFill>
              </a:rPr>
              <a:t>ME</a:t>
            </a:r>
          </a:p>
          <a:p>
            <a:pPr marL="0" indent="0" algn="ctr">
              <a:buNone/>
            </a:pPr>
            <a:r>
              <a:rPr lang="en-US" altLang="ja-JP" sz="5600" dirty="0">
                <a:solidFill>
                  <a:schemeClr val="bg1"/>
                </a:solidFill>
              </a:rPr>
              <a:t>ANYTIME:</a:t>
            </a:r>
          </a:p>
          <a:p>
            <a:pPr marL="0" indent="0" algn="ctr">
              <a:buNone/>
            </a:pPr>
            <a:r>
              <a:rPr lang="en-US" altLang="ja-JP" dirty="0">
                <a:solidFill>
                  <a:schemeClr val="bg1"/>
                </a:solidFill>
              </a:rPr>
              <a:t>kitacam@lib.hokudai.ac.jp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37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文献収集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r>
              <a:rPr lang="ja-JP" altLang="en-US" dirty="0" smtClean="0"/>
              <a:t>１）馴染みのやり方で広く（</a:t>
            </a:r>
            <a:r>
              <a:rPr kumimoji="1" lang="en-US" altLang="ja-JP" dirty="0" smtClean="0"/>
              <a:t>Google Scholar</a:t>
            </a:r>
            <a:r>
              <a:rPr kumimoji="1" lang="ja-JP" altLang="en-US" dirty="0" smtClean="0"/>
              <a:t>）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２</a:t>
            </a:r>
            <a:r>
              <a:rPr lang="ja-JP" altLang="en-US" dirty="0" smtClean="0"/>
              <a:t>）トップレベルの論文を深く</a:t>
            </a:r>
            <a:r>
              <a:rPr lang="ja-JP" altLang="en-US" dirty="0"/>
              <a:t>（</a:t>
            </a:r>
            <a:r>
              <a:rPr lang="en-US" altLang="ja-JP" dirty="0" smtClean="0"/>
              <a:t>Web of Science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３</a:t>
            </a:r>
            <a:r>
              <a:rPr lang="ja-JP" altLang="en-US" dirty="0" smtClean="0"/>
              <a:t>）いつでも自動的</a:t>
            </a:r>
            <a:r>
              <a:rPr lang="ja-JP" altLang="en-US" dirty="0"/>
              <a:t>に</a:t>
            </a:r>
            <a:r>
              <a:rPr lang="ja-JP" altLang="en-US" dirty="0" smtClean="0"/>
              <a:t>（</a:t>
            </a:r>
            <a:r>
              <a:rPr lang="ja-JP" altLang="en-US" dirty="0"/>
              <a:t>検索</a:t>
            </a:r>
            <a:r>
              <a:rPr lang="ja-JP" altLang="en-US" dirty="0" smtClean="0"/>
              <a:t>アラート）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４）</a:t>
            </a:r>
            <a:r>
              <a:rPr lang="ja-JP" altLang="en-US" dirty="0"/>
              <a:t>１</a:t>
            </a:r>
            <a:r>
              <a:rPr lang="ja-JP" altLang="en-US" dirty="0" smtClean="0"/>
              <a:t>クリック</a:t>
            </a:r>
            <a:r>
              <a:rPr lang="ja-JP" altLang="en-US" dirty="0"/>
              <a:t>で早く（</a:t>
            </a:r>
            <a:r>
              <a:rPr lang="en-US" altLang="ja-JP" dirty="0" err="1"/>
              <a:t>Kopernio</a:t>
            </a:r>
            <a:r>
              <a:rPr lang="ja-JP" altLang="en-US" dirty="0" err="1"/>
              <a:t>，</a:t>
            </a:r>
            <a:r>
              <a:rPr lang="en-US" altLang="ja-JP" dirty="0" err="1" smtClean="0"/>
              <a:t>Unpaywall</a:t>
            </a:r>
            <a:r>
              <a:rPr lang="ja-JP" altLang="en-US" dirty="0" smtClean="0"/>
              <a:t>ほか）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５）大学の外から（リモートアクセス）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071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１）馴染みのやり方で広く（</a:t>
            </a:r>
            <a:r>
              <a:rPr lang="en-US" altLang="ja-JP" dirty="0"/>
              <a:t>Google Scholar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06000" y="1260000"/>
            <a:ext cx="7560000" cy="2520000"/>
          </a:xfrm>
          <a:prstGeom prst="rect">
            <a:avLst/>
          </a:prstGeom>
          <a:solidFill>
            <a:srgbClr val="F2CBC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2400" b="1" u="sng" dirty="0" smtClean="0">
                <a:solidFill>
                  <a:schemeClr val="tx1"/>
                </a:solidFill>
              </a:rPr>
              <a:t>Surface Web</a:t>
            </a:r>
            <a:endParaRPr kumimoji="1" lang="ja-JP" altLang="en-US" sz="2400" b="1" u="sng" dirty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05906" y="3779838"/>
            <a:ext cx="7560000" cy="2520000"/>
          </a:xfrm>
          <a:prstGeom prst="rect">
            <a:avLst/>
          </a:prstGeom>
          <a:solidFill>
            <a:srgbClr val="CBCBE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2400" b="1" u="sng" dirty="0" smtClean="0">
                <a:solidFill>
                  <a:schemeClr val="tx1"/>
                </a:solidFill>
              </a:rPr>
              <a:t>Deep Web</a:t>
            </a:r>
            <a:endParaRPr kumimoji="1" lang="ja-JP" altLang="en-US" sz="2400" b="1" u="sng" dirty="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865906" y="1259838"/>
            <a:ext cx="2520000" cy="5040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en-US" altLang="ja-JP" sz="2400" b="1" u="sng" dirty="0" smtClean="0">
                <a:solidFill>
                  <a:schemeClr val="tx1"/>
                </a:solidFill>
              </a:rPr>
              <a:t>Outside of Web</a:t>
            </a:r>
            <a:endParaRPr kumimoji="1" lang="ja-JP" altLang="en-US" sz="2400" b="1" u="sng" dirty="0">
              <a:solidFill>
                <a:schemeClr val="tx1"/>
              </a:solidFill>
            </a:endParaRPr>
          </a:p>
        </p:txBody>
      </p:sp>
      <p:pic>
        <p:nvPicPr>
          <p:cNvPr id="12" name="図 11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906" y="1648800"/>
            <a:ext cx="1260000" cy="900000"/>
          </a:xfrm>
          <a:prstGeom prst="rect">
            <a:avLst/>
          </a:prstGeom>
        </p:spPr>
      </p:pic>
      <p:grpSp>
        <p:nvGrpSpPr>
          <p:cNvPr id="17" name="グループ化 16"/>
          <p:cNvGrpSpPr/>
          <p:nvPr/>
        </p:nvGrpSpPr>
        <p:grpSpPr>
          <a:xfrm>
            <a:off x="5975812" y="1648800"/>
            <a:ext cx="1260000" cy="900000"/>
            <a:chOff x="4680000" y="2520000"/>
            <a:chExt cx="1260000" cy="900000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00" y="3059919"/>
              <a:ext cx="288000" cy="287436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00" y="2592000"/>
              <a:ext cx="288564" cy="28800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4" name="角丸四角形 13"/>
            <p:cNvSpPr/>
            <p:nvPr/>
          </p:nvSpPr>
          <p:spPr>
            <a:xfrm>
              <a:off x="4680000" y="2520000"/>
              <a:ext cx="1260000" cy="90000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4932000" y="2520000"/>
              <a:ext cx="1008000" cy="432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en-US" altLang="ja-JP" sz="1000" b="1" dirty="0" smtClean="0"/>
                <a:t>Bibliographic</a:t>
              </a:r>
            </a:p>
            <a:p>
              <a:r>
                <a:rPr lang="en-US" altLang="ja-JP" sz="1000" b="1" dirty="0" smtClean="0"/>
                <a:t>Data</a:t>
              </a:r>
              <a:endParaRPr kumimoji="1" lang="ja-JP" altLang="en-US" sz="1000" b="1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4932000" y="3024000"/>
              <a:ext cx="1008000" cy="360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ja-JP" sz="1600" b="1" dirty="0" smtClean="0"/>
                <a:t>Full Text</a:t>
              </a:r>
              <a:endParaRPr kumimoji="1" lang="ja-JP" altLang="en-US" sz="1600" b="1" dirty="0"/>
            </a:p>
          </p:txBody>
        </p:sp>
      </p:grpSp>
      <p:pic>
        <p:nvPicPr>
          <p:cNvPr id="18" name="図 17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000" y="5011200"/>
            <a:ext cx="1260000" cy="900000"/>
          </a:xfrm>
          <a:prstGeom prst="rect">
            <a:avLst/>
          </a:prstGeom>
        </p:spPr>
      </p:pic>
      <p:pic>
        <p:nvPicPr>
          <p:cNvPr id="19" name="図 18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00" y="5011200"/>
            <a:ext cx="1260000" cy="900000"/>
          </a:xfrm>
          <a:prstGeom prst="rect">
            <a:avLst/>
          </a:prstGeom>
        </p:spPr>
      </p:pic>
      <p:grpSp>
        <p:nvGrpSpPr>
          <p:cNvPr id="20" name="グループ化 19"/>
          <p:cNvGrpSpPr/>
          <p:nvPr/>
        </p:nvGrpSpPr>
        <p:grpSpPr>
          <a:xfrm>
            <a:off x="5975812" y="3329837"/>
            <a:ext cx="1260000" cy="900000"/>
            <a:chOff x="4680000" y="2520000"/>
            <a:chExt cx="1260000" cy="900000"/>
          </a:xfrm>
        </p:grpSpPr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00" y="3059919"/>
              <a:ext cx="288000" cy="287436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00" y="2592000"/>
              <a:ext cx="288564" cy="28800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23" name="角丸四角形 22"/>
            <p:cNvSpPr/>
            <p:nvPr/>
          </p:nvSpPr>
          <p:spPr>
            <a:xfrm>
              <a:off x="4680000" y="2520000"/>
              <a:ext cx="1260000" cy="90000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4932000" y="2520000"/>
              <a:ext cx="1008000" cy="432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en-US" altLang="ja-JP" sz="1000" b="1" dirty="0" smtClean="0"/>
                <a:t>Bibliographic</a:t>
              </a:r>
            </a:p>
            <a:p>
              <a:r>
                <a:rPr lang="en-US" altLang="ja-JP" sz="1000" b="1" dirty="0" smtClean="0"/>
                <a:t>Data</a:t>
              </a:r>
              <a:endParaRPr kumimoji="1" lang="ja-JP" altLang="en-US" sz="1000" b="1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4932000" y="3024000"/>
              <a:ext cx="1008000" cy="360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ja-JP" sz="1600" b="1" dirty="0" smtClean="0"/>
                <a:t>Full Text</a:t>
              </a:r>
              <a:endParaRPr kumimoji="1" lang="ja-JP" altLang="en-US" sz="1600" b="1" dirty="0"/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3456000" y="3329837"/>
            <a:ext cx="1260000" cy="900000"/>
            <a:chOff x="4680000" y="2520000"/>
            <a:chExt cx="1260000" cy="900000"/>
          </a:xfrm>
        </p:grpSpPr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00" y="3059919"/>
              <a:ext cx="288000" cy="287436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00" y="2592000"/>
              <a:ext cx="288564" cy="28800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29" name="角丸四角形 28"/>
            <p:cNvSpPr/>
            <p:nvPr/>
          </p:nvSpPr>
          <p:spPr>
            <a:xfrm>
              <a:off x="4680000" y="2520000"/>
              <a:ext cx="1260000" cy="90000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4932000" y="2520000"/>
              <a:ext cx="1008000" cy="432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en-US" altLang="ja-JP" sz="1000" b="1" dirty="0" smtClean="0"/>
                <a:t>Bibliographic</a:t>
              </a:r>
            </a:p>
            <a:p>
              <a:r>
                <a:rPr lang="en-US" altLang="ja-JP" sz="1000" b="1" dirty="0" smtClean="0"/>
                <a:t>Data</a:t>
              </a:r>
              <a:endParaRPr kumimoji="1" lang="ja-JP" altLang="en-US" sz="1000" b="1" dirty="0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4932000" y="3024000"/>
              <a:ext cx="1008000" cy="360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ja-JP" sz="1600" b="1" dirty="0" smtClean="0"/>
                <a:t>Full Text</a:t>
              </a:r>
              <a:endParaRPr kumimoji="1" lang="ja-JP" altLang="en-US" sz="1600" b="1" dirty="0"/>
            </a:p>
          </p:txBody>
        </p:sp>
      </p:grpSp>
      <p:sp>
        <p:nvSpPr>
          <p:cNvPr id="35" name="正方形/長方形 34"/>
          <p:cNvSpPr/>
          <p:nvPr/>
        </p:nvSpPr>
        <p:spPr>
          <a:xfrm>
            <a:off x="3456000" y="1260000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err="1" smtClean="0">
                <a:solidFill>
                  <a:schemeClr val="tx1"/>
                </a:solidFill>
              </a:rPr>
              <a:t>Crawlable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pPr algn="ctr"/>
            <a:r>
              <a:rPr lang="en-US" altLang="ja-JP" sz="1200" b="1" dirty="0" smtClean="0">
                <a:solidFill>
                  <a:schemeClr val="tx1"/>
                </a:solidFill>
              </a:rPr>
              <a:t>Database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5975718" y="1260000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</a:rPr>
              <a:t>Open Access</a:t>
            </a:r>
          </a:p>
          <a:p>
            <a:pPr algn="ctr"/>
            <a:r>
              <a:rPr lang="en-US" altLang="ja-JP" sz="1200" b="1" dirty="0" smtClean="0">
                <a:solidFill>
                  <a:schemeClr val="tx1"/>
                </a:solidFill>
              </a:rPr>
              <a:t>Journal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5976000" y="2941200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950" b="1" dirty="0" err="1" smtClean="0">
                <a:solidFill>
                  <a:schemeClr val="tx1"/>
                </a:solidFill>
              </a:rPr>
              <a:t>Paywalled</a:t>
            </a:r>
            <a:r>
              <a:rPr lang="en-US" altLang="ja-JP" sz="950" b="1" dirty="0" smtClean="0">
                <a:solidFill>
                  <a:schemeClr val="tx1"/>
                </a:solidFill>
              </a:rPr>
              <a:t> Journal</a:t>
            </a:r>
          </a:p>
          <a:p>
            <a:pPr algn="ctr"/>
            <a:r>
              <a:rPr lang="en-US" altLang="ja-JP" sz="950" b="1" dirty="0" smtClean="0">
                <a:solidFill>
                  <a:schemeClr val="tx1"/>
                </a:solidFill>
              </a:rPr>
              <a:t>s</a:t>
            </a:r>
            <a:r>
              <a:rPr kumimoji="1" lang="en-US" altLang="ja-JP" sz="950" b="1" dirty="0" smtClean="0">
                <a:solidFill>
                  <a:schemeClr val="tx1"/>
                </a:solidFill>
              </a:rPr>
              <a:t>ubscribed by Univ.</a:t>
            </a:r>
            <a:endParaRPr kumimoji="1" lang="ja-JP" altLang="en-US" sz="950" b="1" dirty="0">
              <a:solidFill>
                <a:schemeClr val="tx1"/>
              </a:solidFill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3456000" y="2941200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950" b="1" dirty="0" err="1" smtClean="0">
                <a:solidFill>
                  <a:schemeClr val="tx1"/>
                </a:solidFill>
              </a:rPr>
              <a:t>Paywalled</a:t>
            </a:r>
            <a:r>
              <a:rPr lang="en-US" altLang="ja-JP" sz="950" b="1" dirty="0" smtClean="0">
                <a:solidFill>
                  <a:schemeClr val="tx1"/>
                </a:solidFill>
              </a:rPr>
              <a:t> Journal</a:t>
            </a:r>
          </a:p>
          <a:p>
            <a:pPr algn="ctr"/>
            <a:r>
              <a:rPr lang="en-US" altLang="ja-JP" sz="950" b="1" dirty="0" smtClean="0">
                <a:solidFill>
                  <a:schemeClr val="tx1"/>
                </a:solidFill>
              </a:rPr>
              <a:t>uns</a:t>
            </a:r>
            <a:r>
              <a:rPr kumimoji="1" lang="en-US" altLang="ja-JP" sz="950" b="1" dirty="0" smtClean="0">
                <a:solidFill>
                  <a:schemeClr val="tx1"/>
                </a:solidFill>
              </a:rPr>
              <a:t>ubscribed by Univ.</a:t>
            </a:r>
            <a:endParaRPr kumimoji="1" lang="ja-JP" altLang="en-US" sz="950" b="1" dirty="0">
              <a:solidFill>
                <a:schemeClr val="tx1"/>
              </a:solidFill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5975718" y="4622400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950" b="1" dirty="0" err="1" smtClean="0">
                <a:solidFill>
                  <a:schemeClr val="tx1"/>
                </a:solidFill>
              </a:rPr>
              <a:t>Paywalled</a:t>
            </a:r>
            <a:r>
              <a:rPr lang="en-US" altLang="ja-JP" sz="950" b="1" dirty="0" smtClean="0">
                <a:solidFill>
                  <a:schemeClr val="tx1"/>
                </a:solidFill>
              </a:rPr>
              <a:t> Database</a:t>
            </a:r>
          </a:p>
          <a:p>
            <a:pPr algn="ctr"/>
            <a:r>
              <a:rPr lang="en-US" altLang="ja-JP" sz="950" b="1" dirty="0" smtClean="0">
                <a:solidFill>
                  <a:schemeClr val="tx1"/>
                </a:solidFill>
              </a:rPr>
              <a:t>s</a:t>
            </a:r>
            <a:r>
              <a:rPr kumimoji="1" lang="en-US" altLang="ja-JP" sz="950" b="1" dirty="0" smtClean="0">
                <a:solidFill>
                  <a:schemeClr val="tx1"/>
                </a:solidFill>
              </a:rPr>
              <a:t>ubscribed by Univ.</a:t>
            </a:r>
            <a:endParaRPr kumimoji="1" lang="ja-JP" altLang="en-US" sz="950" b="1" dirty="0">
              <a:solidFill>
                <a:schemeClr val="tx1"/>
              </a:solidFill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3455718" y="4622400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950" b="1" dirty="0" err="1" smtClean="0">
                <a:solidFill>
                  <a:schemeClr val="tx1"/>
                </a:solidFill>
              </a:rPr>
              <a:t>Paywalled</a:t>
            </a:r>
            <a:r>
              <a:rPr lang="en-US" altLang="ja-JP" sz="950" b="1" dirty="0" smtClean="0">
                <a:solidFill>
                  <a:schemeClr val="tx1"/>
                </a:solidFill>
              </a:rPr>
              <a:t> Database</a:t>
            </a:r>
          </a:p>
          <a:p>
            <a:pPr algn="ctr"/>
            <a:r>
              <a:rPr lang="en-US" altLang="ja-JP" sz="950" b="1" dirty="0" smtClean="0">
                <a:solidFill>
                  <a:schemeClr val="tx1"/>
                </a:solidFill>
              </a:rPr>
              <a:t>uns</a:t>
            </a:r>
            <a:r>
              <a:rPr kumimoji="1" lang="en-US" altLang="ja-JP" sz="950" b="1" dirty="0" smtClean="0">
                <a:solidFill>
                  <a:schemeClr val="tx1"/>
                </a:solidFill>
              </a:rPr>
              <a:t>ubscribed by Univ</a:t>
            </a:r>
            <a:r>
              <a:rPr kumimoji="1" lang="en-US" altLang="ja-JP" sz="800" b="1" dirty="0" smtClean="0">
                <a:solidFill>
                  <a:schemeClr val="tx1"/>
                </a:solidFill>
              </a:rPr>
              <a:t>.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3455718" y="2548800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</a:rPr>
              <a:t>(</a:t>
            </a:r>
            <a:r>
              <a:rPr lang="en-US" altLang="ja-JP" sz="1200" b="1" dirty="0" err="1" smtClean="0">
                <a:solidFill>
                  <a:schemeClr val="tx1"/>
                </a:solidFill>
              </a:rPr>
              <a:t>CiNii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)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5976000" y="2548800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</a:rPr>
              <a:t>(PLOS ONE)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3455718" y="4230000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000" b="1" dirty="0" smtClean="0">
                <a:solidFill>
                  <a:schemeClr val="tx1"/>
                </a:solidFill>
              </a:rPr>
              <a:t>(Nature Catalysis)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5976000" y="4230000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000" b="1" dirty="0" smtClean="0">
                <a:solidFill>
                  <a:schemeClr val="tx1"/>
                </a:solidFill>
              </a:rPr>
              <a:t>(Nature)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3455436" y="5910876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050" b="1" dirty="0" smtClean="0">
                <a:solidFill>
                  <a:schemeClr val="tx1"/>
                </a:solidFill>
              </a:rPr>
              <a:t>(Scopus)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5975718" y="5910876"/>
            <a:ext cx="1260000" cy="38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050" b="1" dirty="0" smtClean="0">
                <a:solidFill>
                  <a:schemeClr val="tx1"/>
                </a:solidFill>
              </a:rPr>
              <a:t>(Web of Science)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47" name="円弧 46"/>
          <p:cNvSpPr/>
          <p:nvPr/>
        </p:nvSpPr>
        <p:spPr>
          <a:xfrm>
            <a:off x="1296000" y="1800000"/>
            <a:ext cx="6480000" cy="1890000"/>
          </a:xfrm>
          <a:prstGeom prst="arc">
            <a:avLst>
              <a:gd name="adj1" fmla="val 11245806"/>
              <a:gd name="adj2" fmla="val 13358083"/>
            </a:avLst>
          </a:prstGeom>
          <a:ln w="762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/>
          <p:cNvSpPr/>
          <p:nvPr/>
        </p:nvSpPr>
        <p:spPr>
          <a:xfrm>
            <a:off x="396000" y="2160000"/>
            <a:ext cx="131540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b="1" dirty="0" smtClean="0">
                <a:solidFill>
                  <a:schemeClr val="tx1"/>
                </a:solidFill>
              </a:rPr>
              <a:t>Google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396000" y="3240000"/>
            <a:ext cx="246665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b="1" dirty="0" smtClean="0">
                <a:solidFill>
                  <a:srgbClr val="C00000"/>
                </a:solidFill>
              </a:rPr>
              <a:t>Google Scholar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grpSp>
        <p:nvGrpSpPr>
          <p:cNvPr id="52" name="グループ化 51"/>
          <p:cNvGrpSpPr/>
          <p:nvPr/>
        </p:nvGrpSpPr>
        <p:grpSpPr>
          <a:xfrm>
            <a:off x="8496000" y="2070000"/>
            <a:ext cx="1260000" cy="1288800"/>
            <a:chOff x="8496000" y="1681200"/>
            <a:chExt cx="1260000" cy="1288800"/>
          </a:xfrm>
        </p:grpSpPr>
        <p:pic>
          <p:nvPicPr>
            <p:cNvPr id="13" name="図 12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6000" y="2070000"/>
              <a:ext cx="1260000" cy="900000"/>
            </a:xfrm>
            <a:prstGeom prst="rect">
              <a:avLst/>
            </a:prstGeom>
          </p:spPr>
        </p:pic>
        <p:sp>
          <p:nvSpPr>
            <p:cNvPr id="50" name="正方形/長方形 49"/>
            <p:cNvSpPr/>
            <p:nvPr/>
          </p:nvSpPr>
          <p:spPr>
            <a:xfrm>
              <a:off x="8496000" y="1681200"/>
              <a:ext cx="1260000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200" b="1" dirty="0" smtClean="0">
                  <a:solidFill>
                    <a:schemeClr val="tx1"/>
                  </a:solidFill>
                </a:rPr>
                <a:t>Paper Material</a:t>
              </a:r>
              <a:endParaRPr kumimoji="1" lang="ja-JP" altLang="en-US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グループ化 53"/>
          <p:cNvGrpSpPr/>
          <p:nvPr/>
        </p:nvGrpSpPr>
        <p:grpSpPr>
          <a:xfrm>
            <a:off x="8495906" y="4410000"/>
            <a:ext cx="1260000" cy="1287533"/>
            <a:chOff x="8495906" y="4022467"/>
            <a:chExt cx="1260000" cy="1287533"/>
          </a:xfrm>
        </p:grpSpPr>
        <p:pic>
          <p:nvPicPr>
            <p:cNvPr id="32" name="図 31"/>
            <p:cNvPicPr preferRelativeResize="0"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5906" y="4410000"/>
              <a:ext cx="1260000" cy="900000"/>
            </a:xfrm>
            <a:prstGeom prst="rect">
              <a:avLst/>
            </a:prstGeom>
          </p:spPr>
        </p:pic>
        <p:sp>
          <p:nvSpPr>
            <p:cNvPr id="51" name="正方形/長方形 50"/>
            <p:cNvSpPr/>
            <p:nvPr/>
          </p:nvSpPr>
          <p:spPr>
            <a:xfrm>
              <a:off x="8495906" y="4022467"/>
              <a:ext cx="1260000" cy="38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200" b="1" dirty="0" smtClean="0">
                  <a:solidFill>
                    <a:schemeClr val="tx1"/>
                  </a:solidFill>
                </a:rPr>
                <a:t>Stand-alone</a:t>
              </a:r>
              <a:endParaRPr lang="en-US" altLang="ja-JP" sz="12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ja-JP" sz="1200" b="1" dirty="0" smtClean="0">
                  <a:solidFill>
                    <a:schemeClr val="tx1"/>
                  </a:solidFill>
                </a:rPr>
                <a:t>Database</a:t>
              </a:r>
              <a:endParaRPr kumimoji="1" lang="ja-JP" alt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5" name="円弧 54"/>
          <p:cNvSpPr/>
          <p:nvPr/>
        </p:nvSpPr>
        <p:spPr>
          <a:xfrm>
            <a:off x="1296000" y="1800000"/>
            <a:ext cx="6480000" cy="1890000"/>
          </a:xfrm>
          <a:prstGeom prst="arc">
            <a:avLst>
              <a:gd name="adj1" fmla="val 16450278"/>
              <a:gd name="adj2" fmla="val 19720567"/>
            </a:avLst>
          </a:prstGeom>
          <a:ln w="762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弧 55"/>
          <p:cNvSpPr/>
          <p:nvPr/>
        </p:nvSpPr>
        <p:spPr>
          <a:xfrm>
            <a:off x="1296000" y="1800000"/>
            <a:ext cx="6480000" cy="1890000"/>
          </a:xfrm>
          <a:prstGeom prst="arc">
            <a:avLst>
              <a:gd name="adj1" fmla="val 20983082"/>
              <a:gd name="adj2" fmla="val 717066"/>
            </a:avLst>
          </a:prstGeom>
          <a:ln w="762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円弧 56"/>
          <p:cNvSpPr/>
          <p:nvPr/>
        </p:nvSpPr>
        <p:spPr>
          <a:xfrm>
            <a:off x="1296000" y="1800000"/>
            <a:ext cx="6480000" cy="1890000"/>
          </a:xfrm>
          <a:prstGeom prst="arc">
            <a:avLst>
              <a:gd name="adj1" fmla="val 1878867"/>
              <a:gd name="adj2" fmla="val 4656567"/>
            </a:avLst>
          </a:prstGeom>
          <a:ln w="762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弧 57"/>
          <p:cNvSpPr/>
          <p:nvPr/>
        </p:nvSpPr>
        <p:spPr>
          <a:xfrm>
            <a:off x="1296000" y="1800000"/>
            <a:ext cx="6480000" cy="1890000"/>
          </a:xfrm>
          <a:prstGeom prst="arc">
            <a:avLst>
              <a:gd name="adj1" fmla="val 8499226"/>
              <a:gd name="adj2" fmla="val 9342649"/>
            </a:avLst>
          </a:pr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701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2"/>
          <a:srcRect t="10000" b="1111"/>
          <a:stretch/>
        </p:blipFill>
        <p:spPr>
          <a:xfrm>
            <a:off x="305906" y="1259838"/>
            <a:ext cx="10080000" cy="50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/>
          <a:srcRect t="9840" r="81859" b="41457"/>
          <a:stretch/>
        </p:blipFill>
        <p:spPr>
          <a:xfrm>
            <a:off x="846000" y="1800000"/>
            <a:ext cx="1828625" cy="2761469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１）馴染みのやり方で広く（</a:t>
            </a:r>
            <a:r>
              <a:rPr lang="en-US" altLang="ja-JP" dirty="0"/>
              <a:t>Google Scholar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1916304" y="1332000"/>
            <a:ext cx="1080000" cy="28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altLang="ja-JP" sz="1200" dirty="0">
              <a:solidFill>
                <a:srgbClr val="C00000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/>
          <a:srcRect t="9999" r="25000" b="40000"/>
          <a:stretch/>
        </p:blipFill>
        <p:spPr>
          <a:xfrm>
            <a:off x="3592800" y="3708000"/>
            <a:ext cx="6720000" cy="252000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cxnSp>
        <p:nvCxnSpPr>
          <p:cNvPr id="16" name="直線矢印コネクタ 15"/>
          <p:cNvCxnSpPr/>
          <p:nvPr/>
        </p:nvCxnSpPr>
        <p:spPr>
          <a:xfrm>
            <a:off x="1628237" y="4383149"/>
            <a:ext cx="2281847" cy="53384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588397" y="1521048"/>
            <a:ext cx="405516" cy="47685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/>
          <p:cNvSpPr/>
          <p:nvPr/>
        </p:nvSpPr>
        <p:spPr>
          <a:xfrm>
            <a:off x="5234154" y="5364000"/>
            <a:ext cx="2424155" cy="28451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altLang="ja-JP" sz="1200" dirty="0">
              <a:solidFill>
                <a:srgbClr val="C00000"/>
              </a:solidFill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>
            <a:off x="4085906" y="3398738"/>
            <a:ext cx="2556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1494000" y="5785200"/>
            <a:ext cx="874800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dirty="0">
                <a:solidFill>
                  <a:srgbClr val="C00000"/>
                </a:solidFill>
              </a:rPr>
              <a:t>「</a:t>
            </a:r>
            <a:r>
              <a:rPr lang="ja-JP" altLang="en-US" dirty="0" smtClean="0">
                <a:solidFill>
                  <a:srgbClr val="C00000"/>
                </a:solidFill>
              </a:rPr>
              <a:t>図書館リンク」で「</a:t>
            </a:r>
            <a:r>
              <a:rPr lang="en-US" altLang="ja-JP" dirty="0">
                <a:solidFill>
                  <a:srgbClr val="C00000"/>
                </a:solidFill>
              </a:rPr>
              <a:t>Hokkaido University Library - Full-Text @ </a:t>
            </a:r>
            <a:r>
              <a:rPr lang="ja-JP" altLang="en-US" dirty="0">
                <a:solidFill>
                  <a:srgbClr val="C00000"/>
                </a:solidFill>
              </a:rPr>
              <a:t>北海道大学」を指定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3103353" y="1299600"/>
            <a:ext cx="4860000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dirty="0" smtClean="0">
                <a:solidFill>
                  <a:srgbClr val="C00000"/>
                </a:solidFill>
              </a:rPr>
              <a:t>Google</a:t>
            </a:r>
            <a:r>
              <a:rPr lang="ja-JP" altLang="en-US" dirty="0" smtClean="0">
                <a:solidFill>
                  <a:srgbClr val="C00000"/>
                </a:solidFill>
              </a:rPr>
              <a:t>アカウントにログインすれば</a:t>
            </a:r>
            <a:endParaRPr lang="en-US" altLang="ja-JP" dirty="0">
              <a:solidFill>
                <a:srgbClr val="C00000"/>
              </a:solidFill>
            </a:endParaRPr>
          </a:p>
          <a:p>
            <a:r>
              <a:rPr lang="ja-JP" altLang="en-US" dirty="0" smtClean="0">
                <a:solidFill>
                  <a:srgbClr val="C00000"/>
                </a:solidFill>
              </a:rPr>
              <a:t>「マイ ライブラリ」に文献情報を保存できる</a:t>
            </a:r>
            <a:endParaRPr lang="ja-JP" altLang="en-US" dirty="0">
              <a:solidFill>
                <a:srgbClr val="C00000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696000" y="3060000"/>
            <a:ext cx="2052000" cy="3708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dirty="0" smtClean="0">
                <a:solidFill>
                  <a:srgbClr val="C00000"/>
                </a:solidFill>
              </a:rPr>
              <a:t>検索先も要確認！</a:t>
            </a:r>
            <a:endParaRPr lang="ja-JP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52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/>
          <a:srcRect t="10000" b="1111"/>
          <a:stretch/>
        </p:blipFill>
        <p:spPr>
          <a:xfrm>
            <a:off x="294287" y="1259838"/>
            <a:ext cx="10080000" cy="504000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１）馴染みのやり方で広く（</a:t>
            </a:r>
            <a:r>
              <a:rPr lang="en-US" altLang="ja-JP" dirty="0"/>
              <a:t>Google Scholar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l="25082" t="10569" r="25082" b="42531"/>
          <a:stretch/>
        </p:blipFill>
        <p:spPr>
          <a:xfrm>
            <a:off x="5421403" y="3779838"/>
            <a:ext cx="4860000" cy="2430000"/>
          </a:xfrm>
          <a:prstGeom prst="rect">
            <a:avLst/>
          </a:prstGeom>
          <a:ln w="76200">
            <a:solidFill>
              <a:srgbClr val="000080"/>
            </a:solidFill>
          </a:ln>
        </p:spPr>
      </p:pic>
      <p:sp>
        <p:nvSpPr>
          <p:cNvPr id="8" name="正方形/長方形 7"/>
          <p:cNvSpPr/>
          <p:nvPr/>
        </p:nvSpPr>
        <p:spPr>
          <a:xfrm>
            <a:off x="6102000" y="2664000"/>
            <a:ext cx="4248000" cy="972000"/>
          </a:xfrm>
          <a:prstGeom prst="rect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論題に</a:t>
            </a:r>
            <a:r>
              <a:rPr lang="en-US" altLang="ja-JP" dirty="0" smtClean="0">
                <a:solidFill>
                  <a:schemeClr val="bg1"/>
                </a:solidFill>
              </a:rPr>
              <a:t>AAA</a:t>
            </a:r>
            <a:r>
              <a:rPr lang="ja-JP" altLang="en-US" dirty="0" err="1" smtClean="0">
                <a:solidFill>
                  <a:schemeClr val="bg1"/>
                </a:solidFill>
              </a:rPr>
              <a:t>，</a:t>
            </a:r>
            <a:r>
              <a:rPr lang="ja-JP" altLang="en-US" dirty="0" smtClean="0">
                <a:solidFill>
                  <a:schemeClr val="bg1"/>
                </a:solidFill>
              </a:rPr>
              <a:t>著者に</a:t>
            </a:r>
            <a:r>
              <a:rPr lang="en-US" altLang="ja-JP" dirty="0" smtClean="0">
                <a:solidFill>
                  <a:schemeClr val="bg1"/>
                </a:solidFill>
              </a:rPr>
              <a:t>BBB</a:t>
            </a:r>
            <a:r>
              <a:rPr lang="ja-JP" altLang="en-US" dirty="0" err="1" smtClean="0">
                <a:solidFill>
                  <a:schemeClr val="bg1"/>
                </a:solidFill>
              </a:rPr>
              <a:t>，</a:t>
            </a:r>
            <a:r>
              <a:rPr kumimoji="1" lang="ja-JP" altLang="en-US" dirty="0" smtClean="0">
                <a:solidFill>
                  <a:schemeClr val="bg1"/>
                </a:solidFill>
              </a:rPr>
              <a:t>出版物に</a:t>
            </a:r>
            <a:r>
              <a:rPr kumimoji="1" lang="en-US" altLang="ja-JP" dirty="0" smtClean="0">
                <a:solidFill>
                  <a:schemeClr val="bg1"/>
                </a:solidFill>
              </a:rPr>
              <a:t>CCC</a:t>
            </a:r>
          </a:p>
          <a:p>
            <a:r>
              <a:rPr lang="ja-JP" altLang="en-US" dirty="0" smtClean="0">
                <a:solidFill>
                  <a:schemeClr val="bg1"/>
                </a:solidFill>
              </a:rPr>
              <a:t>を含むものを探すときは</a:t>
            </a:r>
            <a:endParaRPr lang="en-US" altLang="ja-JP" dirty="0" smtClean="0">
              <a:solidFill>
                <a:schemeClr val="bg1"/>
              </a:solidFill>
            </a:endParaRPr>
          </a:p>
          <a:p>
            <a:r>
              <a:rPr kumimoji="1" lang="en-US" altLang="ja-JP" dirty="0" err="1" smtClean="0">
                <a:solidFill>
                  <a:schemeClr val="bg1"/>
                </a:solidFill>
              </a:rPr>
              <a:t>allintitle:AAA</a:t>
            </a:r>
            <a:r>
              <a:rPr kumimoji="1" lang="en-US" altLang="ja-JP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author:BBB</a:t>
            </a:r>
            <a:r>
              <a:rPr kumimoji="1" lang="en-US" altLang="ja-JP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source:CCC</a:t>
            </a:r>
            <a:endParaRPr kumimoji="1" lang="en-US" altLang="ja-JP" dirty="0" smtClean="0">
              <a:solidFill>
                <a:schemeClr val="bg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096000" y="3528002"/>
            <a:ext cx="756000" cy="28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altLang="ja-JP" sz="1200" dirty="0">
              <a:solidFill>
                <a:srgbClr val="C00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56591" y="1961595"/>
            <a:ext cx="970006" cy="195044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altLang="ja-JP" sz="1200" dirty="0">
              <a:solidFill>
                <a:srgbClr val="C00000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746000" y="3528002"/>
            <a:ext cx="288000" cy="28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altLang="ja-JP" sz="1200" dirty="0">
              <a:solidFill>
                <a:srgbClr val="C00000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H="1" flipV="1">
            <a:off x="4927036" y="3258505"/>
            <a:ext cx="749487" cy="77934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stCxn id="12" idx="0"/>
          </p:cNvCxnSpPr>
          <p:nvPr/>
        </p:nvCxnSpPr>
        <p:spPr>
          <a:xfrm flipV="1">
            <a:off x="1890000" y="1944001"/>
            <a:ext cx="0" cy="1584001"/>
          </a:xfrm>
          <a:prstGeom prst="straightConnector1">
            <a:avLst/>
          </a:prstGeom>
          <a:ln w="762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3474000" y="3816002"/>
            <a:ext cx="0" cy="19620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1746000" y="1584000"/>
            <a:ext cx="302400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dirty="0" smtClean="0">
                <a:solidFill>
                  <a:srgbClr val="C00000"/>
                </a:solidFill>
              </a:rPr>
              <a:t>「マイ ライブラリ」へ保存</a:t>
            </a:r>
            <a:endParaRPr lang="ja-JP" altLang="en-US" dirty="0">
              <a:solidFill>
                <a:srgbClr val="C00000"/>
              </a:solidFill>
            </a:endParaRPr>
          </a:p>
        </p:txBody>
      </p:sp>
      <p:cxnSp>
        <p:nvCxnSpPr>
          <p:cNvPr id="26" name="直線矢印コネクタ 25"/>
          <p:cNvCxnSpPr>
            <a:stCxn id="16" idx="3"/>
          </p:cNvCxnSpPr>
          <p:nvPr/>
        </p:nvCxnSpPr>
        <p:spPr>
          <a:xfrm>
            <a:off x="4770000" y="1768666"/>
            <a:ext cx="4535906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>
            <a:endCxn id="11" idx="2"/>
          </p:cNvCxnSpPr>
          <p:nvPr/>
        </p:nvCxnSpPr>
        <p:spPr>
          <a:xfrm flipV="1">
            <a:off x="1041594" y="3912043"/>
            <a:ext cx="0" cy="186595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556591" y="5778000"/>
            <a:ext cx="183600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dirty="0" smtClean="0">
                <a:solidFill>
                  <a:srgbClr val="C00000"/>
                </a:solidFill>
              </a:rPr>
              <a:t>結果の絞り込み</a:t>
            </a:r>
            <a:endParaRPr lang="ja-JP" altLang="en-US" dirty="0">
              <a:solidFill>
                <a:srgbClr val="C0000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3096000" y="5778000"/>
            <a:ext cx="367200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dirty="0" smtClean="0">
                <a:solidFill>
                  <a:srgbClr val="C00000"/>
                </a:solidFill>
              </a:rPr>
              <a:t>別バージョン（著者版等）を参照</a:t>
            </a:r>
            <a:endParaRPr lang="ja-JP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0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6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/>
          <a:srcRect t="10000" b="1111"/>
          <a:stretch/>
        </p:blipFill>
        <p:spPr>
          <a:xfrm>
            <a:off x="305906" y="1259837"/>
            <a:ext cx="10080000" cy="504000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１）馴染みのやり方で広く（</a:t>
            </a:r>
            <a:r>
              <a:rPr lang="en-US" altLang="ja-JP" dirty="0"/>
              <a:t>Google Scholar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14214" t="10335" r="72" b="42606"/>
          <a:stretch/>
        </p:blipFill>
        <p:spPr>
          <a:xfrm>
            <a:off x="1025906" y="2519837"/>
            <a:ext cx="8640000" cy="25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/>
          <a:srcRect l="11788" t="23783" r="13216" b="37226"/>
          <a:stretch/>
        </p:blipFill>
        <p:spPr>
          <a:xfrm>
            <a:off x="378000" y="4138541"/>
            <a:ext cx="7560000" cy="208800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8" name="正方形/長方形 7"/>
          <p:cNvSpPr/>
          <p:nvPr/>
        </p:nvSpPr>
        <p:spPr>
          <a:xfrm>
            <a:off x="6120000" y="2124000"/>
            <a:ext cx="1288112" cy="24182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altLang="ja-JP" sz="1200" dirty="0">
              <a:solidFill>
                <a:srgbClr val="C00000"/>
              </a:solidFill>
            </a:endParaRPr>
          </a:p>
        </p:txBody>
      </p:sp>
      <p:cxnSp>
        <p:nvCxnSpPr>
          <p:cNvPr id="10" name="直線矢印コネクタ 9"/>
          <p:cNvCxnSpPr>
            <a:stCxn id="8" idx="2"/>
          </p:cNvCxnSpPr>
          <p:nvPr/>
        </p:nvCxnSpPr>
        <p:spPr>
          <a:xfrm flipH="1">
            <a:off x="4477732" y="2365824"/>
            <a:ext cx="2286324" cy="129177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>
            <a:off x="2496710" y="3983557"/>
            <a:ext cx="1581131" cy="147898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/>
          <p:cNvSpPr/>
          <p:nvPr/>
        </p:nvSpPr>
        <p:spPr>
          <a:xfrm>
            <a:off x="377999" y="1350186"/>
            <a:ext cx="370800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dirty="0" smtClean="0">
                <a:solidFill>
                  <a:sysClr val="windowText" lastClr="000000"/>
                </a:solidFill>
              </a:rPr>
              <a:t>「</a:t>
            </a:r>
            <a:r>
              <a:rPr lang="en-US" altLang="ja-JP" dirty="0" smtClean="0">
                <a:solidFill>
                  <a:sysClr val="windowText" lastClr="000000"/>
                </a:solidFill>
              </a:rPr>
              <a:t>Full-Text @ </a:t>
            </a:r>
            <a:r>
              <a:rPr lang="ja-JP" altLang="en-US" dirty="0" smtClean="0">
                <a:solidFill>
                  <a:sysClr val="windowText" lastClr="000000"/>
                </a:solidFill>
              </a:rPr>
              <a:t>北海道大学」</a:t>
            </a:r>
            <a:r>
              <a:rPr kumimoji="1" lang="ja-JP" altLang="en-US" dirty="0" smtClean="0">
                <a:solidFill>
                  <a:sysClr val="windowText" lastClr="000000"/>
                </a:solidFill>
              </a:rPr>
              <a:t>による</a:t>
            </a:r>
            <a:endParaRPr lang="en-US" altLang="ja-JP" dirty="0">
              <a:solidFill>
                <a:sysClr val="windowText" lastClr="000000"/>
              </a:solidFill>
            </a:endParaRPr>
          </a:p>
          <a:p>
            <a:r>
              <a:rPr kumimoji="1" lang="ja-JP" altLang="en-US" dirty="0" smtClean="0">
                <a:solidFill>
                  <a:sysClr val="windowText" lastClr="000000"/>
                </a:solidFill>
              </a:rPr>
              <a:t>論文</a:t>
            </a:r>
            <a:r>
              <a:rPr kumimoji="1" lang="en-US" altLang="ja-JP" dirty="0" smtClean="0">
                <a:solidFill>
                  <a:sysClr val="windowText" lastClr="000000"/>
                </a:solidFill>
              </a:rPr>
              <a:t>PDF</a:t>
            </a:r>
            <a:r>
              <a:rPr kumimoji="1" lang="ja-JP" altLang="en-US" dirty="0" err="1" smtClean="0">
                <a:solidFill>
                  <a:sysClr val="windowText" lastClr="000000"/>
                </a:solidFill>
              </a:rPr>
              <a:t>への</a:t>
            </a:r>
            <a:r>
              <a:rPr kumimoji="1" lang="ja-JP" altLang="en-US" dirty="0" smtClean="0">
                <a:solidFill>
                  <a:sysClr val="windowText" lastClr="000000"/>
                </a:solidFill>
              </a:rPr>
              <a:t>ナビゲート</a:t>
            </a:r>
            <a:endParaRPr kumimoji="1" lang="ja-JP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9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2"/>
          <a:srcRect t="10000" b="1111"/>
          <a:stretch/>
        </p:blipFill>
        <p:spPr>
          <a:xfrm>
            <a:off x="305906" y="1259837"/>
            <a:ext cx="10080000" cy="50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１）馴染みのやり方で広く（</a:t>
            </a:r>
            <a:r>
              <a:rPr lang="en-US" altLang="ja-JP" dirty="0"/>
              <a:t>Google Scholar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/>
          <a:srcRect l="14550" t="30014" r="45392" b="54524"/>
          <a:stretch/>
        </p:blipFill>
        <p:spPr>
          <a:xfrm>
            <a:off x="1771200" y="3365837"/>
            <a:ext cx="4037847" cy="82800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13" name="正方形/長方形 12"/>
          <p:cNvSpPr/>
          <p:nvPr/>
        </p:nvSpPr>
        <p:spPr>
          <a:xfrm>
            <a:off x="4505103" y="2843919"/>
            <a:ext cx="288000" cy="28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altLang="ja-JP" sz="1200" dirty="0">
              <a:solidFill>
                <a:srgbClr val="C00000"/>
              </a:solidFill>
            </a:endParaRPr>
          </a:p>
        </p:txBody>
      </p:sp>
      <p:cxnSp>
        <p:nvCxnSpPr>
          <p:cNvPr id="14" name="直線矢印コネクタ 13"/>
          <p:cNvCxnSpPr>
            <a:stCxn id="13" idx="2"/>
          </p:cNvCxnSpPr>
          <p:nvPr/>
        </p:nvCxnSpPr>
        <p:spPr>
          <a:xfrm>
            <a:off x="4649103" y="3131919"/>
            <a:ext cx="285411" cy="78807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4579951" y="4110824"/>
            <a:ext cx="9859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377998" y="1350186"/>
            <a:ext cx="500400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dirty="0" smtClean="0">
                <a:solidFill>
                  <a:sysClr val="windowText" lastClr="000000"/>
                </a:solidFill>
              </a:rPr>
              <a:t>「</a:t>
            </a:r>
            <a:r>
              <a:rPr lang="en-US" altLang="ja-JP" dirty="0" smtClean="0">
                <a:solidFill>
                  <a:sysClr val="windowText" lastClr="000000"/>
                </a:solidFill>
              </a:rPr>
              <a:t>Full-Text @ </a:t>
            </a:r>
            <a:r>
              <a:rPr lang="ja-JP" altLang="en-US" dirty="0" smtClean="0">
                <a:solidFill>
                  <a:sysClr val="windowText" lastClr="000000"/>
                </a:solidFill>
              </a:rPr>
              <a:t>北海道大学」が出ないときは</a:t>
            </a:r>
            <a:endParaRPr lang="en-US" altLang="ja-JP" dirty="0">
              <a:solidFill>
                <a:sysClr val="windowText" lastClr="000000"/>
              </a:solidFill>
            </a:endParaRPr>
          </a:p>
          <a:p>
            <a:r>
              <a:rPr lang="ja-JP" altLang="en-US" dirty="0" smtClean="0">
                <a:solidFill>
                  <a:sysClr val="windowText" lastClr="000000"/>
                </a:solidFill>
              </a:rPr>
              <a:t>「</a:t>
            </a:r>
            <a:r>
              <a:rPr lang="en-US" altLang="ja-JP" dirty="0" smtClean="0">
                <a:solidFill>
                  <a:sysClr val="windowText" lastClr="000000"/>
                </a:solidFill>
              </a:rPr>
              <a:t>Resources @ </a:t>
            </a:r>
            <a:r>
              <a:rPr lang="ja-JP" altLang="en-US" dirty="0" smtClean="0">
                <a:solidFill>
                  <a:sysClr val="windowText" lastClr="000000"/>
                </a:solidFill>
              </a:rPr>
              <a:t>北海道大学」で他の入手方法を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075217" y="2326823"/>
            <a:ext cx="1475509" cy="517096"/>
          </a:xfrm>
          <a:prstGeom prst="rect">
            <a:avLst/>
          </a:prstGeom>
          <a:noFill/>
          <a:ln w="76200"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altLang="ja-JP" sz="1200" dirty="0">
              <a:solidFill>
                <a:srgbClr val="C00000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7113600" y="2628000"/>
            <a:ext cx="3200213" cy="3600000"/>
            <a:chOff x="7086843" y="2556945"/>
            <a:chExt cx="3200213" cy="3600000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 rotWithShape="1">
            <a:blip r:embed="rId4"/>
            <a:srcRect l="18217" t="51189" r="19641"/>
            <a:stretch/>
          </p:blipFill>
          <p:spPr>
            <a:xfrm>
              <a:off x="7087167" y="4840018"/>
              <a:ext cx="3199889" cy="131680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5"/>
            <a:srcRect l="18209" t="10336" r="19648" b="-4454"/>
            <a:stretch/>
          </p:blipFill>
          <p:spPr>
            <a:xfrm>
              <a:off x="7086843" y="2556945"/>
              <a:ext cx="3199889" cy="2539067"/>
            </a:xfrm>
            <a:prstGeom prst="rect">
              <a:avLst/>
            </a:prstGeom>
          </p:spPr>
        </p:pic>
        <p:sp>
          <p:nvSpPr>
            <p:cNvPr id="15" name="正方形/長方形 14"/>
            <p:cNvSpPr/>
            <p:nvPr/>
          </p:nvSpPr>
          <p:spPr>
            <a:xfrm>
              <a:off x="7086843" y="2557066"/>
              <a:ext cx="3199889" cy="3599879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7" name="直線矢印コネクタ 16"/>
          <p:cNvCxnSpPr/>
          <p:nvPr/>
        </p:nvCxnSpPr>
        <p:spPr>
          <a:xfrm>
            <a:off x="5635186" y="4023902"/>
            <a:ext cx="180000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4881913" y="2803253"/>
            <a:ext cx="68400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dirty="0" smtClean="0">
                <a:solidFill>
                  <a:srgbClr val="C00000"/>
                </a:solidFill>
              </a:rPr>
              <a:t>展開</a:t>
            </a:r>
            <a:endParaRPr lang="en-US" altLang="ja-JP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5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-1" t="4921" r="-1" b="6190"/>
          <a:stretch/>
        </p:blipFill>
        <p:spPr>
          <a:xfrm>
            <a:off x="305906" y="1259837"/>
            <a:ext cx="10080000" cy="50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１）馴染みのやり方で広く（</a:t>
            </a:r>
            <a:r>
              <a:rPr lang="en-US" altLang="ja-JP" dirty="0"/>
              <a:t>Google Scholar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8</a:t>
            </a:fld>
            <a:endParaRPr kumimoji="1" lang="ja-JP" altLang="en-US"/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5640309" y="1421394"/>
            <a:ext cx="3829616" cy="235844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/>
          <a:srcRect l="62499" t="4921" r="3" b="28413"/>
          <a:stretch/>
        </p:blipFill>
        <p:spPr>
          <a:xfrm>
            <a:off x="6462000" y="2376000"/>
            <a:ext cx="3780000" cy="3780000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17" name="正方形/長方形 16"/>
          <p:cNvSpPr/>
          <p:nvPr/>
        </p:nvSpPr>
        <p:spPr>
          <a:xfrm>
            <a:off x="7080238" y="4735390"/>
            <a:ext cx="977774" cy="31687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378000" y="5302800"/>
            <a:ext cx="3967378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dirty="0" smtClean="0">
                <a:solidFill>
                  <a:srgbClr val="C00000"/>
                </a:solidFill>
              </a:rPr>
              <a:t>ブラウザ・プラグイン</a:t>
            </a:r>
            <a:endParaRPr lang="en-US" altLang="ja-JP" dirty="0" smtClean="0">
              <a:solidFill>
                <a:srgbClr val="C00000"/>
              </a:solidFill>
            </a:endParaRPr>
          </a:p>
          <a:p>
            <a:r>
              <a:rPr lang="ja-JP" altLang="en-US" dirty="0" smtClean="0">
                <a:solidFill>
                  <a:srgbClr val="C00000"/>
                </a:solidFill>
              </a:rPr>
              <a:t>「</a:t>
            </a:r>
            <a:r>
              <a:rPr lang="en-US" altLang="ja-JP" dirty="0" smtClean="0">
                <a:solidFill>
                  <a:srgbClr val="C00000"/>
                </a:solidFill>
              </a:rPr>
              <a:t>Google Scholar </a:t>
            </a:r>
            <a:r>
              <a:rPr lang="ja-JP" altLang="en-US" dirty="0" smtClean="0">
                <a:solidFill>
                  <a:srgbClr val="C00000"/>
                </a:solidFill>
              </a:rPr>
              <a:t>ボタン」を使えば</a:t>
            </a:r>
            <a:endParaRPr lang="en-US" altLang="ja-JP" dirty="0" smtClean="0">
              <a:solidFill>
                <a:srgbClr val="C00000"/>
              </a:solidFill>
            </a:endParaRPr>
          </a:p>
          <a:p>
            <a:r>
              <a:rPr lang="ja-JP" altLang="en-US" dirty="0" smtClean="0">
                <a:solidFill>
                  <a:srgbClr val="C00000"/>
                </a:solidFill>
              </a:rPr>
              <a:t>ブラウジングからすぐに文献検索へ</a:t>
            </a:r>
            <a:endParaRPr lang="ja-JP" altLang="en-US" dirty="0">
              <a:solidFill>
                <a:srgbClr val="C00000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8617527" y="1510145"/>
            <a:ext cx="969818" cy="124691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96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/>
        </p:nvSpPr>
        <p:spPr>
          <a:xfrm>
            <a:off x="305906" y="5896800"/>
            <a:ext cx="6083675" cy="26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右矢印 41"/>
          <p:cNvSpPr/>
          <p:nvPr/>
        </p:nvSpPr>
        <p:spPr>
          <a:xfrm>
            <a:off x="7182324" y="5760000"/>
            <a:ext cx="3203581" cy="540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２）トップレベルの</a:t>
            </a:r>
            <a:r>
              <a:rPr lang="ja-JP" altLang="en-US" dirty="0" smtClean="0"/>
              <a:t>論文を深く</a:t>
            </a:r>
            <a:r>
              <a:rPr lang="ja-JP" altLang="en-US" dirty="0"/>
              <a:t>（</a:t>
            </a:r>
            <a:r>
              <a:rPr lang="en-US" altLang="ja-JP" dirty="0"/>
              <a:t>Web of Science</a:t>
            </a:r>
            <a:r>
              <a:rPr lang="ja-JP" altLang="en-US" dirty="0"/>
              <a:t>）</a:t>
            </a:r>
            <a:endParaRPr lang="en-US" alt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altLang="ja-JP" dirty="0" smtClean="0"/>
              <a:t>Google Scholar</a:t>
            </a:r>
          </a:p>
          <a:p>
            <a:pPr marL="0" indent="0">
              <a:buNone/>
            </a:pPr>
            <a:r>
              <a:rPr lang="ja-JP" altLang="en-US" dirty="0" smtClean="0"/>
              <a:t>・いろいろな文献がヒットする→どれが重要？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Web of Science</a:t>
            </a:r>
          </a:p>
          <a:p>
            <a:pPr marL="0" indent="0">
              <a:buNone/>
            </a:pPr>
            <a:r>
              <a:rPr lang="ja-JP" altLang="en-US" dirty="0" smtClean="0"/>
              <a:t>・トップジャーナルに限定（粗悪学術誌を排除）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・検索条件を詳しく設定可能（詳細なデータ記述）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・文献間の</a:t>
            </a:r>
            <a:r>
              <a:rPr lang="ja-JP" altLang="en-US" dirty="0" smtClean="0">
                <a:solidFill>
                  <a:srgbClr val="C00000"/>
                </a:solidFill>
              </a:rPr>
              <a:t>引用</a:t>
            </a:r>
            <a:r>
              <a:rPr lang="ja-JP" altLang="en-US" dirty="0" smtClean="0"/>
              <a:t>を</a:t>
            </a:r>
            <a:r>
              <a:rPr lang="ja-JP" altLang="en-US" dirty="0"/>
              <a:t>網羅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000" y="4500000"/>
            <a:ext cx="720000" cy="718596"/>
          </a:xfrm>
          <a:prstGeom prst="rect">
            <a:avLst/>
          </a:prstGeom>
          <a:ln w="38100">
            <a:noFill/>
          </a:ln>
        </p:spPr>
      </p:pic>
      <p:sp>
        <p:nvSpPr>
          <p:cNvPr id="10" name="正方形/長方形 9"/>
          <p:cNvSpPr/>
          <p:nvPr/>
        </p:nvSpPr>
        <p:spPr>
          <a:xfrm>
            <a:off x="5148094" y="5004000"/>
            <a:ext cx="396000" cy="144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8" name="グループ化 47"/>
          <p:cNvGrpSpPr/>
          <p:nvPr/>
        </p:nvGrpSpPr>
        <p:grpSpPr>
          <a:xfrm>
            <a:off x="6425953" y="5581241"/>
            <a:ext cx="720000" cy="718596"/>
            <a:chOff x="6425953" y="5581241"/>
            <a:chExt cx="720000" cy="718596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953" y="5581241"/>
              <a:ext cx="720000" cy="718596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1" name="正方形/長方形 10"/>
            <p:cNvSpPr/>
            <p:nvPr/>
          </p:nvSpPr>
          <p:spPr>
            <a:xfrm>
              <a:off x="6587953" y="6084000"/>
              <a:ext cx="396000" cy="1440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3" name="直線矢印コネクタ 12"/>
          <p:cNvCxnSpPr>
            <a:stCxn id="23" idx="1"/>
            <a:endCxn id="5" idx="3"/>
          </p:cNvCxnSpPr>
          <p:nvPr/>
        </p:nvCxnSpPr>
        <p:spPr>
          <a:xfrm flipH="1" flipV="1">
            <a:off x="5706000" y="4859298"/>
            <a:ext cx="2322000" cy="756702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>
            <a:stCxn id="11" idx="1"/>
            <a:endCxn id="5" idx="2"/>
          </p:cNvCxnSpPr>
          <p:nvPr/>
        </p:nvCxnSpPr>
        <p:spPr>
          <a:xfrm flipH="1" flipV="1">
            <a:off x="5346000" y="5218596"/>
            <a:ext cx="1241953" cy="937404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stCxn id="23" idx="1"/>
            <a:endCxn id="7" idx="3"/>
          </p:cNvCxnSpPr>
          <p:nvPr/>
        </p:nvCxnSpPr>
        <p:spPr>
          <a:xfrm flipH="1">
            <a:off x="7145953" y="5616000"/>
            <a:ext cx="882047" cy="324539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stCxn id="10" idx="1"/>
            <a:endCxn id="25" idx="3"/>
          </p:cNvCxnSpPr>
          <p:nvPr/>
        </p:nvCxnSpPr>
        <p:spPr>
          <a:xfrm flipH="1">
            <a:off x="2826000" y="5076000"/>
            <a:ext cx="2322094" cy="323298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stCxn id="11" idx="1"/>
            <a:endCxn id="25" idx="3"/>
          </p:cNvCxnSpPr>
          <p:nvPr/>
        </p:nvCxnSpPr>
        <p:spPr>
          <a:xfrm flipH="1" flipV="1">
            <a:off x="2826000" y="5399298"/>
            <a:ext cx="3761953" cy="756702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グループ化 19"/>
          <p:cNvGrpSpPr/>
          <p:nvPr/>
        </p:nvGrpSpPr>
        <p:grpSpPr>
          <a:xfrm>
            <a:off x="7866000" y="5040000"/>
            <a:ext cx="720000" cy="718596"/>
            <a:chOff x="2826000" y="5040000"/>
            <a:chExt cx="720000" cy="718596"/>
          </a:xfrm>
        </p:grpSpPr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000" y="5040000"/>
              <a:ext cx="720000" cy="718596"/>
            </a:xfrm>
            <a:prstGeom prst="rect">
              <a:avLst/>
            </a:prstGeom>
          </p:spPr>
        </p:pic>
        <p:sp>
          <p:nvSpPr>
            <p:cNvPr id="23" name="正方形/長方形 22"/>
            <p:cNvSpPr/>
            <p:nvPr/>
          </p:nvSpPr>
          <p:spPr>
            <a:xfrm>
              <a:off x="2988000" y="5544000"/>
              <a:ext cx="396000" cy="1440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5" name="図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000" y="5040000"/>
            <a:ext cx="720000" cy="718596"/>
          </a:xfrm>
          <a:prstGeom prst="rect">
            <a:avLst/>
          </a:prstGeom>
          <a:ln w="38100">
            <a:noFill/>
          </a:ln>
        </p:spPr>
      </p:pic>
      <p:sp>
        <p:nvSpPr>
          <p:cNvPr id="43" name="正方形/長方形 42"/>
          <p:cNvSpPr/>
          <p:nvPr/>
        </p:nvSpPr>
        <p:spPr>
          <a:xfrm>
            <a:off x="305906" y="5845334"/>
            <a:ext cx="68400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時間</a:t>
            </a:r>
            <a:endParaRPr lang="en-US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6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2">
      <a:majorFont>
        <a:latin typeface="Segoe UI"/>
        <a:ea typeface="游ゴシック"/>
        <a:cs typeface=""/>
      </a:majorFont>
      <a:minorFont>
        <a:latin typeface="Segoe UI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757</Words>
  <Application>Microsoft Office PowerPoint</Application>
  <PresentationFormat>ユーザー設定</PresentationFormat>
  <Paragraphs>181</Paragraphs>
  <Slides>19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5" baseType="lpstr">
      <vt:lpstr>ＭＳ Ｐゴシック</vt:lpstr>
      <vt:lpstr>游ゴシック</vt:lpstr>
      <vt:lpstr>Arial</vt:lpstr>
      <vt:lpstr>Calibri</vt:lpstr>
      <vt:lpstr>Segoe UI</vt:lpstr>
      <vt:lpstr>Office テーマ</vt:lpstr>
      <vt:lpstr>北キャンパス図書室 オンデマンドガイダンス</vt:lpstr>
      <vt:lpstr>文献収集</vt:lpstr>
      <vt:lpstr>１）馴染みのやり方で広く（Google Scholar）</vt:lpstr>
      <vt:lpstr>１）馴染みのやり方で広く（Google Scholar）</vt:lpstr>
      <vt:lpstr>１）馴染みのやり方で広く（Google Scholar）</vt:lpstr>
      <vt:lpstr>１）馴染みのやり方で広く（Google Scholar）</vt:lpstr>
      <vt:lpstr>１）馴染みのやり方で広く（Google Scholar）</vt:lpstr>
      <vt:lpstr>１）馴染みのやり方で広く（Google Scholar）</vt:lpstr>
      <vt:lpstr>２）トップレベルの論文を深く（Web of Science）</vt:lpstr>
      <vt:lpstr>２）トップレベルの論文を深く（Web of Science）</vt:lpstr>
      <vt:lpstr>２）トップレベルの論文を深く（Web of Science）</vt:lpstr>
      <vt:lpstr>２）トップレベルの論文を深く（Web of Science）</vt:lpstr>
      <vt:lpstr>２）トップレベルの論文を深く（Web of Science）</vt:lpstr>
      <vt:lpstr>２）トップレベルの論文を深く（Web of Science）</vt:lpstr>
      <vt:lpstr>３）いつでも自動的に（検索アラート）</vt:lpstr>
      <vt:lpstr>４）１クリックで早く（Kopernio，Unpaywallほか）</vt:lpstr>
      <vt:lpstr>５）大学の外から（リモートアクセス）</vt:lpstr>
      <vt:lpstr>５）大学の外から（リモートアクセス）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editor</dc:creator>
  <cp:lastModifiedBy>editor</cp:lastModifiedBy>
  <cp:revision>151</cp:revision>
  <cp:lastPrinted>2019-03-23T16:08:56Z</cp:lastPrinted>
  <dcterms:created xsi:type="dcterms:W3CDTF">2019-03-18T12:25:30Z</dcterms:created>
  <dcterms:modified xsi:type="dcterms:W3CDTF">2019-04-23T00:04:16Z</dcterms:modified>
</cp:coreProperties>
</file>