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60" r:id="rId3"/>
    <p:sldId id="265" r:id="rId4"/>
    <p:sldId id="266" r:id="rId5"/>
    <p:sldId id="267" r:id="rId6"/>
    <p:sldId id="269" r:id="rId7"/>
    <p:sldId id="270" r:id="rId8"/>
    <p:sldId id="272" r:id="rId9"/>
    <p:sldId id="273" r:id="rId10"/>
    <p:sldId id="262" r:id="rId11"/>
    <p:sldId id="263" r:id="rId12"/>
    <p:sldId id="275" r:id="rId13"/>
    <p:sldId id="277" r:id="rId14"/>
    <p:sldId id="278" r:id="rId15"/>
    <p:sldId id="288" r:id="rId16"/>
    <p:sldId id="280" r:id="rId17"/>
    <p:sldId id="281" r:id="rId18"/>
    <p:sldId id="282" r:id="rId19"/>
    <p:sldId id="283" r:id="rId20"/>
    <p:sldId id="284" r:id="rId21"/>
    <p:sldId id="285" r:id="rId22"/>
    <p:sldId id="289" r:id="rId23"/>
    <p:sldId id="290" r:id="rId24"/>
    <p:sldId id="287" r:id="rId25"/>
    <p:sldId id="286" r:id="rId26"/>
    <p:sldId id="261" r:id="rId27"/>
  </p:sldIdLst>
  <p:sldSz cx="10691813" cy="7559675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275" y="4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FE09D-673C-4A33-82CF-3DF71019C904}" type="datetimeFigureOut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51639-37D3-4C21-AA8E-717D196785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89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639-37D3-4C21-AA8E-717D19678563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8921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639-37D3-4C21-AA8E-717D1967856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25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639-37D3-4C21-AA8E-717D19678563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5141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1639-37D3-4C21-AA8E-717D1967856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10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B9CA9-E267-44EE-B3D6-890E9BADBACC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041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10093-C25C-4644-BEE9-578D92E11CD6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724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10226" y="444481"/>
            <a:ext cx="2021421" cy="7060947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44572" y="444481"/>
            <a:ext cx="5932007" cy="7060947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5D4B2-4C45-4078-A8CB-ABF211B7698F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40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B686-7778-49F5-8DFA-243FE319AA2D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579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DDF0-B5A0-4E99-A49A-50AA17C661F9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78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44572" y="2218905"/>
            <a:ext cx="3976018" cy="528652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754238" y="2218905"/>
            <a:ext cx="3977410" cy="528652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B02FB-D2BC-4E6C-AAE6-4BA140217132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36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3074-8BAE-457C-BE18-89FE05A282B3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629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56A0-B277-4E5A-A0B1-A90EAB271E72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07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FC5E-1DEF-47C6-B65B-4658BE7FA2B5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35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3BD37-D24C-438F-B4D8-6B167E125060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23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04C8-40C3-43B1-9874-6601DDD578BC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015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6479675"/>
            <a:ext cx="10692000" cy="1080000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94" y="0"/>
            <a:ext cx="10692000" cy="1080000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05906" y="0"/>
            <a:ext cx="10080000" cy="108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05906" y="1259837"/>
            <a:ext cx="10080000" cy="50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B5747-DE44-45FB-AD76-B015662BEFED}" type="datetime1">
              <a:rPr kumimoji="1" lang="ja-JP" altLang="en-US" smtClean="0"/>
              <a:t>2019/4/24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225906" y="6479675"/>
            <a:ext cx="2160000" cy="10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fld id="{E552C9B2-7834-4B25-9061-54396F6F553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092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dirty="0"/>
              <a:t>Managing references : EndNote basic, </a:t>
            </a:r>
            <a:r>
              <a:rPr lang="en-US" altLang="ja-JP" dirty="0" err="1"/>
              <a:t>Mendeley</a:t>
            </a:r>
            <a:r>
              <a:rPr lang="en-US" altLang="ja-JP" dirty="0"/>
              <a:t>, and </a:t>
            </a:r>
            <a:r>
              <a:rPr lang="en-US" altLang="ja-JP" dirty="0" err="1"/>
              <a:t>Zotero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05906" y="3780000"/>
            <a:ext cx="10079206" cy="252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kumimoji="1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ja-JP" dirty="0"/>
              <a:t>Hokkaido University</a:t>
            </a:r>
          </a:p>
          <a:p>
            <a:pPr marL="0" indent="0" algn="r">
              <a:buNone/>
            </a:pPr>
            <a:r>
              <a:rPr lang="en-US" altLang="ja-JP" dirty="0"/>
              <a:t>Northern Campus Library</a:t>
            </a:r>
          </a:p>
          <a:p>
            <a:pPr marL="0" indent="0" algn="r">
              <a:buNone/>
            </a:pPr>
            <a:r>
              <a:rPr lang="en-US" altLang="ja-JP" dirty="0"/>
              <a:t>April </a:t>
            </a:r>
            <a:r>
              <a:rPr lang="en-US" altLang="ja-JP" dirty="0" smtClean="0"/>
              <a:t>2019</a:t>
            </a:r>
          </a:p>
          <a:p>
            <a:pPr marL="0" indent="0" algn="r">
              <a:buNone/>
            </a:pPr>
            <a:endParaRPr lang="en-US" altLang="ja-JP" sz="32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2" y="2706857"/>
            <a:ext cx="3600000" cy="359298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000" y="5727600"/>
            <a:ext cx="1584000" cy="554203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On-Demand Guidance on Northern Campus Library’s Service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7381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2) EndNote </a:t>
            </a:r>
            <a:r>
              <a:rPr lang="en-US" altLang="ja-JP" sz="2800" dirty="0"/>
              <a:t>basic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118327" y="1653871"/>
            <a:ext cx="533186" cy="49298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71053" y="4732973"/>
            <a:ext cx="3980460" cy="68607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050000" y="3420000"/>
            <a:ext cx="6264000" cy="120032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rgbClr val="C00000"/>
                </a:solidFill>
              </a:rPr>
              <a:t>"Match" </a:t>
            </a:r>
            <a:r>
              <a:rPr lang="en-US" altLang="ja-JP" dirty="0" smtClean="0">
                <a:solidFill>
                  <a:srgbClr val="C00000"/>
                </a:solidFill>
              </a:rPr>
              <a:t>connects</a:t>
            </a:r>
          </a:p>
          <a:p>
            <a:r>
              <a:rPr lang="en-US" altLang="ja-JP" dirty="0" smtClean="0">
                <a:solidFill>
                  <a:srgbClr val="C00000"/>
                </a:solidFill>
              </a:rPr>
              <a:t>the </a:t>
            </a:r>
            <a:r>
              <a:rPr lang="en-US" altLang="ja-JP" dirty="0">
                <a:solidFill>
                  <a:srgbClr val="C00000"/>
                </a:solidFill>
              </a:rPr>
              <a:t>title, abstract, and bibliographic data </a:t>
            </a:r>
            <a:r>
              <a:rPr lang="en-US" altLang="ja-JP" dirty="0" smtClean="0">
                <a:solidFill>
                  <a:srgbClr val="C00000"/>
                </a:solidFill>
              </a:rPr>
              <a:t>of </a:t>
            </a:r>
            <a:r>
              <a:rPr lang="en-US" altLang="ja-JP" dirty="0">
                <a:solidFill>
                  <a:srgbClr val="C00000"/>
                </a:solidFill>
              </a:rPr>
              <a:t>your </a:t>
            </a:r>
            <a:r>
              <a:rPr lang="en-US" altLang="ja-JP" dirty="0" smtClean="0">
                <a:solidFill>
                  <a:srgbClr val="C00000"/>
                </a:solidFill>
              </a:rPr>
              <a:t>manuscript</a:t>
            </a:r>
          </a:p>
          <a:p>
            <a:r>
              <a:rPr lang="en-US" altLang="ja-JP" dirty="0" smtClean="0">
                <a:solidFill>
                  <a:srgbClr val="C00000"/>
                </a:solidFill>
              </a:rPr>
              <a:t>with </a:t>
            </a:r>
            <a:r>
              <a:rPr lang="en-US" altLang="ja-JP" dirty="0">
                <a:solidFill>
                  <a:srgbClr val="C00000"/>
                </a:solidFill>
              </a:rPr>
              <a:t>data of the Web of </a:t>
            </a:r>
            <a:r>
              <a:rPr lang="en-US" altLang="ja-JP" dirty="0" smtClean="0">
                <a:solidFill>
                  <a:srgbClr val="C00000"/>
                </a:solidFill>
              </a:rPr>
              <a:t>Science,</a:t>
            </a:r>
          </a:p>
          <a:p>
            <a:r>
              <a:rPr lang="en-US" altLang="ja-JP" dirty="0" smtClean="0">
                <a:solidFill>
                  <a:srgbClr val="C00000"/>
                </a:solidFill>
              </a:rPr>
              <a:t>and suggests the best fit journals for your manuscript</a:t>
            </a:r>
          </a:p>
        </p:txBody>
      </p:sp>
    </p:spTree>
    <p:extLst>
      <p:ext uri="{BB962C8B-B14F-4D97-AF65-F5344CB8AC3E}">
        <p14:creationId xmlns:p14="http://schemas.microsoft.com/office/powerpoint/2010/main" val="92484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3) </a:t>
            </a:r>
            <a:r>
              <a:rPr lang="en-US" altLang="ja-JP" sz="2800" dirty="0" err="1" smtClean="0"/>
              <a:t>Mendeley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172" t="11285" r="172" b="7760"/>
          <a:stretch/>
        </p:blipFill>
        <p:spPr>
          <a:xfrm>
            <a:off x="6894000" y="2808000"/>
            <a:ext cx="3420000" cy="3420000"/>
          </a:xfrm>
          <a:prstGeom prst="rect">
            <a:avLst/>
          </a:prstGeom>
          <a:ln w="76200">
            <a:solidFill>
              <a:srgbClr val="000080"/>
            </a:solidFill>
          </a:ln>
        </p:spPr>
      </p:pic>
      <p:sp>
        <p:nvSpPr>
          <p:cNvPr id="9" name="正方形/長方形 8"/>
          <p:cNvSpPr/>
          <p:nvPr/>
        </p:nvSpPr>
        <p:spPr>
          <a:xfrm>
            <a:off x="6966000" y="5756400"/>
            <a:ext cx="3276000" cy="400110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https://www.mendeley.com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3929030" y="3779837"/>
            <a:ext cx="786093" cy="7126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>
            <a:stCxn id="14" idx="1"/>
          </p:cNvCxnSpPr>
          <p:nvPr/>
        </p:nvCxnSpPr>
        <p:spPr>
          <a:xfrm flipH="1" flipV="1">
            <a:off x="8309113" y="2568271"/>
            <a:ext cx="1383527" cy="37430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9692640" y="2808000"/>
            <a:ext cx="549360" cy="26915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5832000" y="3779837"/>
            <a:ext cx="786093" cy="71265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3356709" y="6057523"/>
            <a:ext cx="720000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8986031" y="3077155"/>
            <a:ext cx="637953" cy="0"/>
          </a:xfrm>
          <a:prstGeom prst="line">
            <a:avLst/>
          </a:prstGeom>
          <a:ln w="76200">
            <a:solidFill>
              <a:srgbClr val="0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3780000" y="1598213"/>
            <a:ext cx="3021277" cy="169955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8658000" y="3219389"/>
            <a:ext cx="1584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000080"/>
                </a:solidFill>
              </a:rPr>
              <a:t>Create account</a:t>
            </a:r>
            <a:endParaRPr lang="ja-JP" altLang="en-US" sz="1600" dirty="0">
              <a:solidFill>
                <a:srgbClr val="00008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577046" y="4629523"/>
            <a:ext cx="1296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Output Tool</a:t>
            </a:r>
            <a:endParaRPr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674076" y="4629523"/>
            <a:ext cx="1296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Import Tool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6912000" y="1566000"/>
            <a:ext cx="1692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Desktop Version</a:t>
            </a:r>
            <a:endParaRPr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741336" y="5874057"/>
            <a:ext cx="1584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Mobile Version</a:t>
            </a:r>
            <a:endParaRPr lang="ja-JP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0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7" grpId="0" animBg="1"/>
      <p:bldP spid="10" grpId="0" animBg="1"/>
      <p:bldP spid="15" grpId="0" animBg="1"/>
      <p:bldP spid="16" grpId="0" animBg="1"/>
      <p:bldP spid="19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124" t="92" r="124" b="8950"/>
          <a:stretch/>
        </p:blipFill>
        <p:spPr>
          <a:xfrm>
            <a:off x="305906" y="12600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3) </a:t>
            </a:r>
            <a:r>
              <a:rPr lang="en-US" altLang="ja-JP" sz="2800" dirty="0" err="1" smtClean="0"/>
              <a:t>Mendeley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/>
          <a:srcRect l="289" t="236" r="289" b="3093"/>
          <a:stretch/>
        </p:blipFill>
        <p:spPr>
          <a:xfrm>
            <a:off x="5525906" y="14392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正方形/長方形 14"/>
          <p:cNvSpPr/>
          <p:nvPr/>
        </p:nvSpPr>
        <p:spPr>
          <a:xfrm>
            <a:off x="4256714" y="1524061"/>
            <a:ext cx="360000" cy="360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>
            <a:stCxn id="15" idx="2"/>
          </p:cNvCxnSpPr>
          <p:nvPr/>
        </p:nvCxnSpPr>
        <p:spPr>
          <a:xfrm>
            <a:off x="4436714" y="1884061"/>
            <a:ext cx="0" cy="4320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7201406" y="3960000"/>
            <a:ext cx="360000" cy="3600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7200000" y="2880000"/>
            <a:ext cx="360000" cy="3600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4320000"/>
            <a:ext cx="721406" cy="72000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3240000"/>
            <a:ext cx="720000" cy="718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正方形/長方形 11"/>
          <p:cNvSpPr/>
          <p:nvPr/>
        </p:nvSpPr>
        <p:spPr>
          <a:xfrm>
            <a:off x="378000" y="5234400"/>
            <a:ext cx="4284000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With the Import Tool,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import directly multiple </a:t>
            </a:r>
            <a:r>
              <a:rPr lang="en-US" altLang="ja-JP" sz="1600" dirty="0">
                <a:solidFill>
                  <a:srgbClr val="C00000"/>
                </a:solidFill>
              </a:rPr>
              <a:t>bibliographic </a:t>
            </a:r>
            <a:r>
              <a:rPr lang="en-US" altLang="ja-JP" sz="1600" dirty="0" smtClean="0">
                <a:solidFill>
                  <a:srgbClr val="C00000"/>
                </a:solidFill>
              </a:rPr>
              <a:t>data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and PDFs (if you can access) at the same time</a:t>
            </a:r>
            <a:endParaRPr lang="en-US" altLang="ja-JP" sz="1600" dirty="0">
              <a:solidFill>
                <a:srgbClr val="C0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742000" y="5151600"/>
            <a:ext cx="4572000" cy="10772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</a:rPr>
              <a:t>In Desktop </a:t>
            </a:r>
            <a:r>
              <a:rPr lang="en-US" altLang="ja-JP" sz="1600" dirty="0" smtClean="0">
                <a:solidFill>
                  <a:srgbClr val="C00000"/>
                </a:solidFill>
              </a:rPr>
              <a:t>version,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import </a:t>
            </a:r>
            <a:r>
              <a:rPr lang="en-US" altLang="ja-JP" sz="1600" dirty="0">
                <a:solidFill>
                  <a:srgbClr val="C00000"/>
                </a:solidFill>
              </a:rPr>
              <a:t>bibliographic data and PDFs</a:t>
            </a:r>
          </a:p>
          <a:p>
            <a:r>
              <a:rPr lang="en-US" altLang="ja-JP" sz="1600" dirty="0">
                <a:solidFill>
                  <a:srgbClr val="C00000"/>
                </a:solidFill>
              </a:rPr>
              <a:t>by dragging and </a:t>
            </a:r>
            <a:r>
              <a:rPr lang="en-US" altLang="ja-JP" sz="1600" dirty="0" smtClean="0">
                <a:solidFill>
                  <a:srgbClr val="C00000"/>
                </a:solidFill>
              </a:rPr>
              <a:t>dropping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the </a:t>
            </a:r>
            <a:r>
              <a:rPr lang="en-US" altLang="ja-JP" sz="1600" dirty="0">
                <a:solidFill>
                  <a:srgbClr val="C00000"/>
                </a:solidFill>
              </a:rPr>
              <a:t>entire folder containing </a:t>
            </a:r>
            <a:r>
              <a:rPr lang="en-US" altLang="ja-JP" sz="1600" dirty="0" smtClean="0">
                <a:solidFill>
                  <a:srgbClr val="C00000"/>
                </a:solidFill>
              </a:rPr>
              <a:t>PDFs as well as PDFs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430667" y="1344061"/>
            <a:ext cx="1098922" cy="360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30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3) </a:t>
            </a:r>
            <a:r>
              <a:rPr lang="en-US" altLang="ja-JP" sz="2800" dirty="0" err="1" smtClean="0"/>
              <a:t>Mendeley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423" y="2496708"/>
            <a:ext cx="3916966" cy="3256979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cxnSp>
        <p:nvCxnSpPr>
          <p:cNvPr id="9" name="直線矢印コネクタ 8"/>
          <p:cNvCxnSpPr/>
          <p:nvPr/>
        </p:nvCxnSpPr>
        <p:spPr>
          <a:xfrm>
            <a:off x="2209800" y="2389909"/>
            <a:ext cx="1043479" cy="21158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3435927" y="2885677"/>
            <a:ext cx="3699164" cy="51561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994000" y="1332000"/>
            <a:ext cx="4320000" cy="86177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</a:rPr>
              <a:t>Save PDFs to your computer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* If </a:t>
            </a:r>
            <a:r>
              <a:rPr lang="en-US" altLang="ja-JP" sz="1600" dirty="0">
                <a:solidFill>
                  <a:srgbClr val="C00000"/>
                </a:solidFill>
              </a:rPr>
              <a:t>you delete bibliographic data in </a:t>
            </a:r>
            <a:r>
              <a:rPr lang="en-US" altLang="ja-JP" sz="1600" dirty="0" err="1" smtClean="0">
                <a:solidFill>
                  <a:srgbClr val="C00000"/>
                </a:solidFill>
              </a:rPr>
              <a:t>Mendeley</a:t>
            </a:r>
            <a:r>
              <a:rPr lang="en-US" altLang="ja-JP" sz="1600" dirty="0" smtClean="0">
                <a:solidFill>
                  <a:srgbClr val="C00000"/>
                </a:solidFill>
              </a:rPr>
              <a:t>,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  </a:t>
            </a:r>
            <a:r>
              <a:rPr lang="en-US" altLang="ja-JP" sz="800" dirty="0" smtClean="0">
                <a:solidFill>
                  <a:srgbClr val="C00000"/>
                </a:solidFill>
              </a:rPr>
              <a:t> </a:t>
            </a:r>
            <a:r>
              <a:rPr lang="en-US" altLang="ja-JP" sz="1600" dirty="0" smtClean="0">
                <a:solidFill>
                  <a:srgbClr val="C00000"/>
                </a:solidFill>
              </a:rPr>
              <a:t>their PDFs </a:t>
            </a:r>
            <a:r>
              <a:rPr lang="en-US" altLang="ja-JP" sz="1600" dirty="0">
                <a:solidFill>
                  <a:srgbClr val="C00000"/>
                </a:solidFill>
              </a:rPr>
              <a:t>are also deleted there</a:t>
            </a:r>
            <a:endParaRPr lang="en-US" altLang="ja-JP" sz="1600" dirty="0" smtClean="0">
              <a:solidFill>
                <a:srgbClr val="C0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16000" y="1224000"/>
            <a:ext cx="1116000" cy="252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216000" y="1547999"/>
            <a:ext cx="504000" cy="396000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215999" y="2777956"/>
            <a:ext cx="22320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400" dirty="0">
                <a:solidFill>
                  <a:srgbClr val="000080"/>
                </a:solidFill>
              </a:rPr>
              <a:t>Import bibliographic </a:t>
            </a:r>
            <a:r>
              <a:rPr lang="en-US" altLang="ja-JP" sz="1400" dirty="0" smtClean="0">
                <a:solidFill>
                  <a:srgbClr val="000080"/>
                </a:solidFill>
              </a:rPr>
              <a:t>data</a:t>
            </a:r>
          </a:p>
          <a:p>
            <a:r>
              <a:rPr lang="en-US" altLang="ja-JP" sz="1400" dirty="0" smtClean="0">
                <a:solidFill>
                  <a:srgbClr val="000080"/>
                </a:solidFill>
              </a:rPr>
              <a:t>in </a:t>
            </a:r>
            <a:r>
              <a:rPr lang="en-US" altLang="ja-JP" sz="1400" dirty="0">
                <a:solidFill>
                  <a:srgbClr val="000080"/>
                </a:solidFill>
              </a:rPr>
              <a:t>RIS format etc.</a:t>
            </a:r>
            <a:endParaRPr lang="ja-JP" altLang="en-US" sz="1400" dirty="0">
              <a:solidFill>
                <a:srgbClr val="000080"/>
              </a:solidFill>
            </a:endParaRPr>
          </a:p>
        </p:txBody>
      </p:sp>
      <p:cxnSp>
        <p:nvCxnSpPr>
          <p:cNvPr id="15" name="直線矢印コネクタ 14"/>
          <p:cNvCxnSpPr>
            <a:stCxn id="14" idx="0"/>
            <a:endCxn id="13" idx="2"/>
          </p:cNvCxnSpPr>
          <p:nvPr/>
        </p:nvCxnSpPr>
        <p:spPr>
          <a:xfrm flipH="1" flipV="1">
            <a:off x="468000" y="1943999"/>
            <a:ext cx="863999" cy="833957"/>
          </a:xfrm>
          <a:prstGeom prst="straightConnector1">
            <a:avLst/>
          </a:prstGeom>
          <a:ln w="762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50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3) </a:t>
            </a:r>
            <a:r>
              <a:rPr lang="en-US" altLang="ja-JP" sz="2800" dirty="0" err="1" smtClean="0"/>
              <a:t>Mendeley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774941" y="1635233"/>
            <a:ext cx="464096" cy="57765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3091009" y="2283195"/>
            <a:ext cx="1879288" cy="171099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9" idx="3"/>
          </p:cNvCxnSpPr>
          <p:nvPr/>
        </p:nvCxnSpPr>
        <p:spPr>
          <a:xfrm>
            <a:off x="3239037" y="1924060"/>
            <a:ext cx="2537138" cy="66422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5148000" y="4044779"/>
            <a:ext cx="0" cy="180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5909983" y="2500479"/>
            <a:ext cx="2941200" cy="14508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7443420" y="3602079"/>
            <a:ext cx="680400" cy="2592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3091009" y="1386000"/>
            <a:ext cx="843487" cy="24961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377999" y="5396400"/>
            <a:ext cx="6876000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</a:rPr>
              <a:t>Open the </a:t>
            </a:r>
            <a:r>
              <a:rPr lang="en-US" altLang="ja-JP" sz="1600" dirty="0" smtClean="0">
                <a:solidFill>
                  <a:srgbClr val="C00000"/>
                </a:solidFill>
              </a:rPr>
              <a:t>“REFERENCES" </a:t>
            </a:r>
            <a:r>
              <a:rPr lang="en-US" altLang="ja-JP" sz="1600" dirty="0">
                <a:solidFill>
                  <a:srgbClr val="C00000"/>
                </a:solidFill>
              </a:rPr>
              <a:t>tab in Word on which </a:t>
            </a:r>
            <a:r>
              <a:rPr lang="en-US" altLang="ja-JP" sz="1600" dirty="0" smtClean="0">
                <a:solidFill>
                  <a:srgbClr val="C00000"/>
                </a:solidFill>
              </a:rPr>
              <a:t>the </a:t>
            </a:r>
            <a:r>
              <a:rPr lang="en-US" altLang="ja-JP" sz="1600" dirty="0">
                <a:solidFill>
                  <a:srgbClr val="C00000"/>
                </a:solidFill>
              </a:rPr>
              <a:t>Output Tool is installed,</a:t>
            </a:r>
          </a:p>
          <a:p>
            <a:r>
              <a:rPr lang="en-US" altLang="ja-JP" sz="1600" dirty="0">
                <a:solidFill>
                  <a:srgbClr val="C00000"/>
                </a:solidFill>
              </a:rPr>
              <a:t>click "Insert </a:t>
            </a:r>
            <a:r>
              <a:rPr lang="en-US" altLang="ja-JP" sz="1600" dirty="0" smtClean="0">
                <a:solidFill>
                  <a:srgbClr val="C00000"/>
                </a:solidFill>
              </a:rPr>
              <a:t>Citation" </a:t>
            </a:r>
            <a:r>
              <a:rPr lang="en-US" altLang="ja-JP" sz="1600" dirty="0">
                <a:solidFill>
                  <a:srgbClr val="C00000"/>
                </a:solidFill>
              </a:rPr>
              <a:t>at the place where you want to insert a citation,</a:t>
            </a:r>
          </a:p>
          <a:p>
            <a:r>
              <a:rPr lang="en-US" altLang="ja-JP" sz="1600" dirty="0">
                <a:solidFill>
                  <a:srgbClr val="C00000"/>
                </a:solidFill>
              </a:rPr>
              <a:t>and search </a:t>
            </a:r>
            <a:r>
              <a:rPr lang="en-US" altLang="ja-JP" sz="1600" dirty="0" smtClean="0">
                <a:solidFill>
                  <a:srgbClr val="C00000"/>
                </a:solidFill>
              </a:rPr>
              <a:t>for the </a:t>
            </a:r>
            <a:r>
              <a:rPr lang="en-US" altLang="ja-JP" sz="1600" dirty="0">
                <a:solidFill>
                  <a:srgbClr val="C00000"/>
                </a:solidFill>
              </a:rPr>
              <a:t>paper you want to insert from </a:t>
            </a:r>
            <a:r>
              <a:rPr lang="en-US" altLang="ja-JP" sz="1600" dirty="0" err="1" smtClean="0">
                <a:solidFill>
                  <a:srgbClr val="C00000"/>
                </a:solidFill>
              </a:rPr>
              <a:t>Mendeley</a:t>
            </a:r>
            <a:endParaRPr lang="en-US" altLang="ja-JP" sz="1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0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2"/>
          <a:srcRect r="22857" b="31429"/>
          <a:stretch/>
        </p:blipFill>
        <p:spPr>
          <a:xfrm>
            <a:off x="5525906" y="3869350"/>
            <a:ext cx="4860000" cy="243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/>
          <a:srcRect r="22857" b="31429"/>
          <a:stretch/>
        </p:blipFill>
        <p:spPr>
          <a:xfrm>
            <a:off x="305906" y="1260000"/>
            <a:ext cx="4860000" cy="243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/>
          <a:srcRect r="22857" b="31429"/>
          <a:stretch/>
        </p:blipFill>
        <p:spPr>
          <a:xfrm>
            <a:off x="5525906" y="1259675"/>
            <a:ext cx="4860000" cy="243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3) </a:t>
            </a:r>
            <a:r>
              <a:rPr lang="en-US" altLang="ja-JP" sz="2800" dirty="0" err="1" smtClean="0"/>
              <a:t>Mendeley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196800" y="2233467"/>
            <a:ext cx="1440000" cy="216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7181823" y="3203594"/>
            <a:ext cx="2988353" cy="414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8416800" y="2242800"/>
            <a:ext cx="1440000" cy="216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8395913" y="4842649"/>
            <a:ext cx="252000" cy="216000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181823" y="5796000"/>
            <a:ext cx="2988353" cy="414000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603915" y="1440000"/>
            <a:ext cx="793980" cy="216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7603915" y="4248000"/>
            <a:ext cx="936000" cy="216000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cxnSp>
        <p:nvCxnSpPr>
          <p:cNvPr id="15" name="直線矢印コネクタ 14"/>
          <p:cNvCxnSpPr>
            <a:stCxn id="13" idx="2"/>
          </p:cNvCxnSpPr>
          <p:nvPr/>
        </p:nvCxnSpPr>
        <p:spPr>
          <a:xfrm>
            <a:off x="8000905" y="1656000"/>
            <a:ext cx="0" cy="14400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14" idx="2"/>
          </p:cNvCxnSpPr>
          <p:nvPr/>
        </p:nvCxnSpPr>
        <p:spPr>
          <a:xfrm>
            <a:off x="8071915" y="4464000"/>
            <a:ext cx="0" cy="1224000"/>
          </a:xfrm>
          <a:prstGeom prst="straightConnector1">
            <a:avLst/>
          </a:prstGeom>
          <a:ln w="762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4" idx="2"/>
          </p:cNvCxnSpPr>
          <p:nvPr/>
        </p:nvCxnSpPr>
        <p:spPr>
          <a:xfrm>
            <a:off x="8071915" y="4464000"/>
            <a:ext cx="344885" cy="326941"/>
          </a:xfrm>
          <a:prstGeom prst="straightConnector1">
            <a:avLst/>
          </a:prstGeom>
          <a:ln w="762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378000" y="3262589"/>
            <a:ext cx="4068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</a:rPr>
              <a:t>A reference </a:t>
            </a:r>
            <a:r>
              <a:rPr lang="en-US" altLang="ja-JP" sz="1600" dirty="0" smtClean="0">
                <a:solidFill>
                  <a:srgbClr val="C00000"/>
                </a:solidFill>
              </a:rPr>
              <a:t>sign </a:t>
            </a:r>
            <a:r>
              <a:rPr lang="en-US" altLang="ja-JP" sz="1600" dirty="0">
                <a:solidFill>
                  <a:srgbClr val="C00000"/>
                </a:solidFill>
              </a:rPr>
              <a:t>is inserted in the sentence</a:t>
            </a:r>
            <a:endParaRPr lang="en-US" altLang="ja-JP" sz="1600" dirty="0" smtClean="0">
              <a:solidFill>
                <a:srgbClr val="C00000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29113" y="3779838"/>
            <a:ext cx="4716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Click “Insert Bibliography” to insert a reference list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2034000" y="5929200"/>
            <a:ext cx="3312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rgbClr val="000080"/>
                </a:solidFill>
              </a:rPr>
              <a:t>Change citation style at “Style”</a:t>
            </a:r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5346000" y="3059838"/>
            <a:ext cx="720000" cy="7200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6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3) </a:t>
            </a:r>
            <a:r>
              <a:rPr lang="en-US" altLang="ja-JP" sz="2800" dirty="0" err="1" smtClean="0"/>
              <a:t>Mendeley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289" t="236" r="289" b="3093"/>
          <a:stretch/>
        </p:blipFill>
        <p:spPr>
          <a:xfrm>
            <a:off x="305906" y="12600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173" t="11427" r="173" b="8569"/>
          <a:stretch/>
        </p:blipFill>
        <p:spPr>
          <a:xfrm>
            <a:off x="5526000" y="14400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フリーフォーム 13"/>
          <p:cNvSpPr/>
          <p:nvPr/>
        </p:nvSpPr>
        <p:spPr>
          <a:xfrm>
            <a:off x="643606" y="3987608"/>
            <a:ext cx="3021945" cy="735468"/>
          </a:xfrm>
          <a:custGeom>
            <a:avLst/>
            <a:gdLst>
              <a:gd name="connsiteX0" fmla="*/ 0 w 3021945"/>
              <a:gd name="connsiteY0" fmla="*/ 0 h 735468"/>
              <a:gd name="connsiteX1" fmla="*/ 2012129 w 3021945"/>
              <a:gd name="connsiteY1" fmla="*/ 0 h 735468"/>
              <a:gd name="connsiteX2" fmla="*/ 2012129 w 3021945"/>
              <a:gd name="connsiteY2" fmla="*/ 170924 h 735468"/>
              <a:gd name="connsiteX3" fmla="*/ 3021945 w 3021945"/>
              <a:gd name="connsiteY3" fmla="*/ 170924 h 735468"/>
              <a:gd name="connsiteX4" fmla="*/ 3021945 w 3021945"/>
              <a:gd name="connsiteY4" fmla="*/ 735468 h 735468"/>
              <a:gd name="connsiteX5" fmla="*/ 1717931 w 3021945"/>
              <a:gd name="connsiteY5" fmla="*/ 735468 h 735468"/>
              <a:gd name="connsiteX6" fmla="*/ 1717931 w 3021945"/>
              <a:gd name="connsiteY6" fmla="*/ 488976 h 735468"/>
              <a:gd name="connsiteX7" fmla="*/ 0 w 3021945"/>
              <a:gd name="connsiteY7" fmla="*/ 488976 h 73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1945" h="735468">
                <a:moveTo>
                  <a:pt x="0" y="0"/>
                </a:moveTo>
                <a:lnTo>
                  <a:pt x="2012129" y="0"/>
                </a:lnTo>
                <a:lnTo>
                  <a:pt x="2012129" y="170924"/>
                </a:lnTo>
                <a:lnTo>
                  <a:pt x="3021945" y="170924"/>
                </a:lnTo>
                <a:lnTo>
                  <a:pt x="3021945" y="735468"/>
                </a:lnTo>
                <a:lnTo>
                  <a:pt x="1717931" y="735468"/>
                </a:lnTo>
                <a:lnTo>
                  <a:pt x="1717931" y="488976"/>
                </a:lnTo>
                <a:lnTo>
                  <a:pt x="0" y="488976"/>
                </a:lnTo>
                <a:close/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804452" y="1790261"/>
            <a:ext cx="2421454" cy="432973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8359139" y="1790262"/>
            <a:ext cx="1635651" cy="131869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8012387" y="1516571"/>
            <a:ext cx="966952" cy="16910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78000" y="5464800"/>
            <a:ext cx="2340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Read and annotate PDF,</a:t>
            </a:r>
          </a:p>
          <a:p>
            <a:r>
              <a:rPr lang="en-US" altLang="ja-JP" sz="1600" dirty="0">
                <a:solidFill>
                  <a:srgbClr val="C00000"/>
                </a:solidFill>
              </a:rPr>
              <a:t>a</a:t>
            </a:r>
            <a:r>
              <a:rPr lang="en-US" altLang="ja-JP" sz="1600" dirty="0" smtClean="0">
                <a:solidFill>
                  <a:srgbClr val="C00000"/>
                </a:solidFill>
              </a:rPr>
              <a:t>nd share it in groups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8334000" y="3204000"/>
            <a:ext cx="1872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Follow other users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7578000" y="5595389"/>
            <a:ext cx="2196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Other various services</a:t>
            </a:r>
          </a:p>
        </p:txBody>
      </p:sp>
      <p:sp>
        <p:nvSpPr>
          <p:cNvPr id="3" name="円弧 2"/>
          <p:cNvSpPr/>
          <p:nvPr/>
        </p:nvSpPr>
        <p:spPr>
          <a:xfrm>
            <a:off x="6477339" y="1532345"/>
            <a:ext cx="2124000" cy="4248000"/>
          </a:xfrm>
          <a:prstGeom prst="arc">
            <a:avLst>
              <a:gd name="adj1" fmla="val 5434196"/>
              <a:gd name="adj2" fmla="val 16582933"/>
            </a:avLst>
          </a:prstGeom>
          <a:ln w="76200">
            <a:solidFill>
              <a:srgbClr val="C0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578000" y="3687667"/>
            <a:ext cx="2736000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In response to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bibliographic data imported,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suggest papers to read</a:t>
            </a:r>
          </a:p>
        </p:txBody>
      </p:sp>
    </p:spTree>
    <p:extLst>
      <p:ext uri="{BB962C8B-B14F-4D97-AF65-F5344CB8AC3E}">
        <p14:creationId xmlns:p14="http://schemas.microsoft.com/office/powerpoint/2010/main" val="357462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2" grpId="0" animBg="1"/>
      <p:bldP spid="18" grpId="0" animBg="1"/>
      <p:bldP spid="19" grpId="0" animBg="1"/>
      <p:bldP spid="3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4) </a:t>
            </a:r>
            <a:r>
              <a:rPr lang="en-US" altLang="ja-JP" sz="2800" dirty="0" err="1" smtClean="0"/>
              <a:t>Zotero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正方形/長方形 10"/>
          <p:cNvSpPr/>
          <p:nvPr/>
        </p:nvSpPr>
        <p:spPr>
          <a:xfrm>
            <a:off x="5669270" y="2842619"/>
            <a:ext cx="1486904" cy="118578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172" t="11285" r="172" b="7760"/>
          <a:stretch/>
        </p:blipFill>
        <p:spPr>
          <a:xfrm>
            <a:off x="6894000" y="2808000"/>
            <a:ext cx="3420000" cy="3420000"/>
          </a:xfrm>
          <a:prstGeom prst="rect">
            <a:avLst/>
          </a:prstGeom>
          <a:ln w="76200">
            <a:solidFill>
              <a:srgbClr val="000080"/>
            </a:solidFill>
          </a:ln>
        </p:spPr>
      </p:pic>
      <p:sp>
        <p:nvSpPr>
          <p:cNvPr id="9" name="正方形/長方形 8"/>
          <p:cNvSpPr/>
          <p:nvPr/>
        </p:nvSpPr>
        <p:spPr>
          <a:xfrm>
            <a:off x="7434000" y="5756400"/>
            <a:ext cx="2808000" cy="400110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https://</a:t>
            </a:r>
            <a:r>
              <a:rPr lang="en-US" altLang="ja-JP" sz="2000" dirty="0" smtClean="0">
                <a:solidFill>
                  <a:schemeClr val="bg1"/>
                </a:solidFill>
              </a:rPr>
              <a:t>www.zotero.org</a:t>
            </a:r>
            <a:endParaRPr lang="en-US" altLang="ja-JP" sz="2000" dirty="0">
              <a:solidFill>
                <a:schemeClr val="bg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022866" y="4946778"/>
            <a:ext cx="1057524" cy="48396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578086" y="2837136"/>
            <a:ext cx="1932167" cy="121007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>
            <a:stCxn id="10" idx="1"/>
          </p:cNvCxnSpPr>
          <p:nvPr/>
        </p:nvCxnSpPr>
        <p:spPr>
          <a:xfrm flipH="1" flipV="1">
            <a:off x="6480313" y="4452730"/>
            <a:ext cx="1542553" cy="73603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l="172" t="11427" r="172" b="7617"/>
          <a:stretch/>
        </p:blipFill>
        <p:spPr>
          <a:xfrm>
            <a:off x="378000" y="3348000"/>
            <a:ext cx="2880000" cy="288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1" name="直線コネクタ 20"/>
          <p:cNvCxnSpPr/>
          <p:nvPr/>
        </p:nvCxnSpPr>
        <p:spPr>
          <a:xfrm>
            <a:off x="5130000" y="5054536"/>
            <a:ext cx="504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 flipV="1">
            <a:off x="2947382" y="4579952"/>
            <a:ext cx="2133501" cy="37371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413750" y="4269851"/>
            <a:ext cx="2369207" cy="42142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96000" y="4824000"/>
            <a:ext cx="1296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Output Tool</a:t>
            </a:r>
            <a:endParaRPr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764722" y="1843200"/>
            <a:ext cx="1296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C00000"/>
                </a:solidFill>
              </a:rPr>
              <a:t>Import Tool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3698169" y="1843200"/>
            <a:ext cx="1692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C00000"/>
                </a:solidFill>
              </a:rPr>
              <a:t>Desktop Version</a:t>
            </a:r>
            <a:endParaRPr lang="ja-JP" altLang="en-US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8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0" grpId="0" animBg="1"/>
      <p:bldP spid="12" grpId="0" animBg="1"/>
      <p:bldP spid="23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/>
          <a:srcRect l="49" t="236" r="49" b="236"/>
          <a:stretch/>
        </p:blipFill>
        <p:spPr>
          <a:xfrm>
            <a:off x="5525906" y="14400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4) </a:t>
            </a:r>
            <a:r>
              <a:rPr lang="en-US" altLang="ja-JP" sz="2800" dirty="0" err="1" smtClean="0"/>
              <a:t>Zotero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25893" t="10001" r="25893" b="4284"/>
          <a:stretch/>
        </p:blipFill>
        <p:spPr>
          <a:xfrm>
            <a:off x="305906" y="12600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378000" y="5648400"/>
            <a:ext cx="4320000" cy="400110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https://www.zotero.org/user/register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7848000" y="2736000"/>
            <a:ext cx="2340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</a:rPr>
              <a:t>Set the account </a:t>
            </a:r>
            <a:r>
              <a:rPr lang="en-US" altLang="ja-JP" sz="1600" dirty="0" smtClean="0">
                <a:solidFill>
                  <a:srgbClr val="C00000"/>
                </a:solidFill>
              </a:rPr>
              <a:t>created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to Desktop Version</a:t>
            </a:r>
            <a:endParaRPr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78000" y="5220989"/>
            <a:ext cx="1584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000080"/>
                </a:solidFill>
              </a:rPr>
              <a:t>Create account</a:t>
            </a:r>
            <a:endParaRPr lang="ja-JP" altLang="en-US" sz="1600" dirty="0">
              <a:solidFill>
                <a:srgbClr val="00008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908000" y="2703352"/>
            <a:ext cx="1616225" cy="2322248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/>
          <a:srcRect l="167" t="292" r="167" b="292"/>
          <a:stretch/>
        </p:blipFill>
        <p:spPr>
          <a:xfrm>
            <a:off x="5784244" y="3471044"/>
            <a:ext cx="4343323" cy="264119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cxnSp>
        <p:nvCxnSpPr>
          <p:cNvPr id="11" name="直線矢印コネクタ 10"/>
          <p:cNvCxnSpPr/>
          <p:nvPr/>
        </p:nvCxnSpPr>
        <p:spPr>
          <a:xfrm flipH="1">
            <a:off x="6809874" y="3188368"/>
            <a:ext cx="0" cy="12600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2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l="143" t="93" r="143" b="10379"/>
          <a:stretch/>
        </p:blipFill>
        <p:spPr>
          <a:xfrm>
            <a:off x="305906" y="12600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/>
          <a:srcRect l="50" t="236" r="50" b="236"/>
          <a:stretch/>
        </p:blipFill>
        <p:spPr>
          <a:xfrm>
            <a:off x="5525906" y="14400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4) </a:t>
            </a:r>
            <a:r>
              <a:rPr lang="en-US" altLang="ja-JP" sz="2800" dirty="0" err="1" smtClean="0"/>
              <a:t>Zotero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238610" y="1523999"/>
            <a:ext cx="360000" cy="360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/>
          <a:srcRect l="270" t="464" r="270" b="464"/>
          <a:stretch/>
        </p:blipFill>
        <p:spPr>
          <a:xfrm>
            <a:off x="503906" y="3587308"/>
            <a:ext cx="4464000" cy="241200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0" y="4320701"/>
            <a:ext cx="720000" cy="71859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378000" y="4767667"/>
            <a:ext cx="4284000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</a:rPr>
              <a:t>With the Import Tool,</a:t>
            </a:r>
          </a:p>
          <a:p>
            <a:r>
              <a:rPr lang="en-US" altLang="ja-JP" sz="1600" dirty="0">
                <a:solidFill>
                  <a:srgbClr val="C00000"/>
                </a:solidFill>
              </a:rPr>
              <a:t>import directly multiple bibliographic data</a:t>
            </a:r>
          </a:p>
          <a:p>
            <a:r>
              <a:rPr lang="en-US" altLang="ja-JP" sz="1600" dirty="0">
                <a:solidFill>
                  <a:srgbClr val="C00000"/>
                </a:solidFill>
              </a:rPr>
              <a:t>and PDFs (if you can access) at the same time</a:t>
            </a: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7560000" y="3960000"/>
            <a:ext cx="360000" cy="3600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6894000" y="5396400"/>
            <a:ext cx="3420000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</a:rPr>
              <a:t>In Desktop version,</a:t>
            </a:r>
          </a:p>
          <a:p>
            <a:r>
              <a:rPr lang="en-US" altLang="ja-JP" sz="1600" dirty="0">
                <a:solidFill>
                  <a:srgbClr val="C00000"/>
                </a:solidFill>
              </a:rPr>
              <a:t>import bibliographic data and PDFs</a:t>
            </a:r>
          </a:p>
          <a:p>
            <a:r>
              <a:rPr lang="en-US" altLang="ja-JP" sz="1600" dirty="0">
                <a:solidFill>
                  <a:srgbClr val="C00000"/>
                </a:solidFill>
              </a:rPr>
              <a:t>by dragging and </a:t>
            </a:r>
            <a:r>
              <a:rPr lang="en-US" altLang="ja-JP" sz="1600" dirty="0" smtClean="0">
                <a:solidFill>
                  <a:srgbClr val="C00000"/>
                </a:solidFill>
              </a:rPr>
              <a:t>dropping PDFs</a:t>
            </a:r>
            <a:endParaRPr lang="en-US" altLang="ja-JP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4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Managing </a:t>
            </a:r>
            <a:r>
              <a:rPr lang="en-US" altLang="ja-JP" sz="2800" dirty="0" smtClean="0"/>
              <a:t>references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1) Reference Management Software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 smtClean="0"/>
              <a:t>2)</a:t>
            </a:r>
            <a:r>
              <a:rPr lang="ja-JP" altLang="en-US" dirty="0"/>
              <a:t> </a:t>
            </a:r>
            <a:r>
              <a:rPr lang="en-US" altLang="ja-JP" dirty="0" smtClean="0"/>
              <a:t>EndNote </a:t>
            </a:r>
            <a:r>
              <a:rPr lang="en-US" altLang="ja-JP" dirty="0"/>
              <a:t>basic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 smtClean="0"/>
              <a:t>3) </a:t>
            </a:r>
            <a:r>
              <a:rPr lang="en-US" altLang="ja-JP" dirty="0" err="1" smtClean="0"/>
              <a:t>Mendeley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 smtClean="0"/>
              <a:t>4) </a:t>
            </a:r>
            <a:r>
              <a:rPr lang="en-US" altLang="ja-JP" dirty="0" err="1" smtClean="0"/>
              <a:t>Zotero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 smtClean="0"/>
              <a:t>5)</a:t>
            </a:r>
            <a:r>
              <a:rPr lang="ja-JP" altLang="en-US" dirty="0" smtClean="0"/>
              <a:t> </a:t>
            </a:r>
            <a:r>
              <a:rPr lang="en-US" altLang="ja-JP" dirty="0" smtClean="0"/>
              <a:t>Sources and cautionary points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71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4) </a:t>
            </a:r>
            <a:r>
              <a:rPr lang="en-US" altLang="ja-JP" dirty="0" err="1" smtClean="0"/>
              <a:t>Zotero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1013" y="4644000"/>
            <a:ext cx="4723200" cy="578593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11" name="正方形/長方形 10"/>
          <p:cNvSpPr/>
          <p:nvPr/>
        </p:nvSpPr>
        <p:spPr>
          <a:xfrm>
            <a:off x="324000" y="1581665"/>
            <a:ext cx="450357" cy="612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flipH="1" flipV="1">
            <a:off x="940526" y="2246811"/>
            <a:ext cx="4029771" cy="174737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11" idx="3"/>
          </p:cNvCxnSpPr>
          <p:nvPr/>
        </p:nvCxnSpPr>
        <p:spPr>
          <a:xfrm>
            <a:off x="774357" y="1887665"/>
            <a:ext cx="3634357" cy="35914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5148000" y="4044779"/>
            <a:ext cx="0" cy="180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5420004" y="1384514"/>
            <a:ext cx="736979" cy="28215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4510799" y="2023200"/>
            <a:ext cx="4806000" cy="11304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>
            <a:stCxn id="17" idx="2"/>
            <a:endCxn id="6" idx="0"/>
          </p:cNvCxnSpPr>
          <p:nvPr/>
        </p:nvCxnSpPr>
        <p:spPr>
          <a:xfrm flipH="1">
            <a:off x="6912613" y="3153600"/>
            <a:ext cx="1186" cy="14040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377999" y="5396400"/>
            <a:ext cx="6588000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</a:rPr>
              <a:t>Open the </a:t>
            </a:r>
            <a:r>
              <a:rPr lang="en-US" altLang="ja-JP" sz="1600" dirty="0" smtClean="0">
                <a:solidFill>
                  <a:srgbClr val="C00000"/>
                </a:solidFill>
              </a:rPr>
              <a:t>“ZOTERO" </a:t>
            </a:r>
            <a:r>
              <a:rPr lang="en-US" altLang="ja-JP" sz="1600" dirty="0">
                <a:solidFill>
                  <a:srgbClr val="C00000"/>
                </a:solidFill>
              </a:rPr>
              <a:t>tab in Word on which </a:t>
            </a:r>
            <a:r>
              <a:rPr lang="en-US" altLang="ja-JP" sz="1600" dirty="0" smtClean="0">
                <a:solidFill>
                  <a:srgbClr val="C00000"/>
                </a:solidFill>
              </a:rPr>
              <a:t>the </a:t>
            </a:r>
            <a:r>
              <a:rPr lang="en-US" altLang="ja-JP" sz="1600" dirty="0">
                <a:solidFill>
                  <a:srgbClr val="C00000"/>
                </a:solidFill>
              </a:rPr>
              <a:t>Output Tool is installed,</a:t>
            </a:r>
          </a:p>
          <a:p>
            <a:r>
              <a:rPr lang="en-US" altLang="ja-JP" sz="1600" dirty="0">
                <a:solidFill>
                  <a:srgbClr val="C00000"/>
                </a:solidFill>
              </a:rPr>
              <a:t>click </a:t>
            </a:r>
            <a:r>
              <a:rPr lang="en-US" altLang="ja-JP" sz="1600" dirty="0" smtClean="0">
                <a:solidFill>
                  <a:srgbClr val="C00000"/>
                </a:solidFill>
              </a:rPr>
              <a:t>“Add/Edit Citation" </a:t>
            </a:r>
            <a:r>
              <a:rPr lang="en-US" altLang="ja-JP" sz="1600" dirty="0">
                <a:solidFill>
                  <a:srgbClr val="C00000"/>
                </a:solidFill>
              </a:rPr>
              <a:t>at the place where you want to insert a citation,</a:t>
            </a:r>
          </a:p>
          <a:p>
            <a:r>
              <a:rPr lang="en-US" altLang="ja-JP" sz="1600" dirty="0">
                <a:solidFill>
                  <a:srgbClr val="C00000"/>
                </a:solidFill>
              </a:rPr>
              <a:t>and </a:t>
            </a:r>
            <a:r>
              <a:rPr lang="en-US" altLang="ja-JP" sz="1600" dirty="0" smtClean="0">
                <a:solidFill>
                  <a:srgbClr val="C00000"/>
                </a:solidFill>
              </a:rPr>
              <a:t>search for </a:t>
            </a:r>
            <a:r>
              <a:rPr lang="en-US" altLang="ja-JP" sz="1600" dirty="0">
                <a:solidFill>
                  <a:srgbClr val="C00000"/>
                </a:solidFill>
              </a:rPr>
              <a:t>the paper you want to insert from </a:t>
            </a:r>
            <a:r>
              <a:rPr lang="en-US" altLang="ja-JP" sz="1600" dirty="0" err="1" smtClean="0">
                <a:solidFill>
                  <a:srgbClr val="C00000"/>
                </a:solidFill>
              </a:rPr>
              <a:t>Zotero</a:t>
            </a:r>
            <a:endParaRPr lang="en-US" altLang="ja-JP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6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/>
          <a:srcRect r="27027" b="35135"/>
          <a:stretch/>
        </p:blipFill>
        <p:spPr>
          <a:xfrm>
            <a:off x="5525906" y="3869675"/>
            <a:ext cx="4860000" cy="243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r="27027" b="35135"/>
          <a:stretch/>
        </p:blipFill>
        <p:spPr>
          <a:xfrm>
            <a:off x="305906" y="3869675"/>
            <a:ext cx="4860000" cy="243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r="27027" b="35135"/>
          <a:stretch/>
        </p:blipFill>
        <p:spPr>
          <a:xfrm>
            <a:off x="5525906" y="1259837"/>
            <a:ext cx="4860000" cy="243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/>
          <a:srcRect r="27027" b="35135"/>
          <a:stretch/>
        </p:blipFill>
        <p:spPr>
          <a:xfrm>
            <a:off x="305906" y="1259837"/>
            <a:ext cx="4860000" cy="243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4) </a:t>
            </a:r>
            <a:r>
              <a:rPr lang="en-US" altLang="ja-JP" sz="2800" dirty="0" err="1" smtClean="0"/>
              <a:t>Zotero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6"/>
          <a:srcRect b="31070"/>
          <a:stretch/>
        </p:blipFill>
        <p:spPr>
          <a:xfrm>
            <a:off x="376249" y="4499675"/>
            <a:ext cx="2430000" cy="1800000"/>
          </a:xfrm>
          <a:prstGeom prst="rect">
            <a:avLst/>
          </a:prstGeom>
          <a:ln w="12700">
            <a:solidFill>
              <a:srgbClr val="000080"/>
            </a:solidFill>
          </a:ln>
        </p:spPr>
      </p:pic>
      <p:sp>
        <p:nvSpPr>
          <p:cNvPr id="12" name="正方形/長方形 11"/>
          <p:cNvSpPr/>
          <p:nvPr/>
        </p:nvSpPr>
        <p:spPr>
          <a:xfrm>
            <a:off x="3348000" y="2304000"/>
            <a:ext cx="252000" cy="216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740842" y="1447377"/>
            <a:ext cx="461175" cy="46228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8568000" y="2304000"/>
            <a:ext cx="252000" cy="216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5165906" y="2475000"/>
            <a:ext cx="961196" cy="54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3" idx="2"/>
          </p:cNvCxnSpPr>
          <p:nvPr/>
        </p:nvCxnSpPr>
        <p:spPr>
          <a:xfrm>
            <a:off x="5971430" y="1909665"/>
            <a:ext cx="1418415" cy="108235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7308000" y="3258000"/>
            <a:ext cx="3042000" cy="396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7308000" y="5868000"/>
            <a:ext cx="3042000" cy="396000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8568000" y="4914000"/>
            <a:ext cx="1224000" cy="216000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5165906" y="5067655"/>
            <a:ext cx="961196" cy="5400"/>
          </a:xfrm>
          <a:prstGeom prst="straightConnector1">
            <a:avLst/>
          </a:prstGeom>
          <a:ln w="762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835511" y="4043842"/>
            <a:ext cx="936000" cy="216000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/>
          <p:cNvCxnSpPr>
            <a:stCxn id="26" idx="3"/>
          </p:cNvCxnSpPr>
          <p:nvPr/>
        </p:nvCxnSpPr>
        <p:spPr>
          <a:xfrm>
            <a:off x="1771511" y="4151842"/>
            <a:ext cx="405176" cy="125959"/>
          </a:xfrm>
          <a:prstGeom prst="straightConnector1">
            <a:avLst/>
          </a:prstGeom>
          <a:ln w="762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>
            <a:off x="1069789" y="5455298"/>
            <a:ext cx="3452448" cy="664608"/>
          </a:xfrm>
          <a:prstGeom prst="straightConnector1">
            <a:avLst/>
          </a:prstGeom>
          <a:ln w="762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377999" y="3308400"/>
            <a:ext cx="3600000" cy="3077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400" dirty="0">
                <a:solidFill>
                  <a:srgbClr val="C00000"/>
                </a:solidFill>
              </a:rPr>
              <a:t>A reference sign is inserted in the sentence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7830000" y="1332000"/>
            <a:ext cx="2484000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400" dirty="0">
                <a:solidFill>
                  <a:srgbClr val="C00000"/>
                </a:solidFill>
              </a:rPr>
              <a:t>Click </a:t>
            </a:r>
            <a:r>
              <a:rPr lang="en-US" altLang="ja-JP" sz="1400" dirty="0" smtClean="0">
                <a:solidFill>
                  <a:srgbClr val="C00000"/>
                </a:solidFill>
              </a:rPr>
              <a:t>“Add/Edit Bibliography”</a:t>
            </a:r>
          </a:p>
          <a:p>
            <a:r>
              <a:rPr lang="en-US" altLang="ja-JP" sz="1400" dirty="0" smtClean="0">
                <a:solidFill>
                  <a:srgbClr val="C00000"/>
                </a:solidFill>
              </a:rPr>
              <a:t>to </a:t>
            </a:r>
            <a:r>
              <a:rPr lang="en-US" altLang="ja-JP" sz="1400" dirty="0">
                <a:solidFill>
                  <a:srgbClr val="C00000"/>
                </a:solidFill>
              </a:rPr>
              <a:t>insert a reference list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2754000" y="3942000"/>
            <a:ext cx="234000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400" dirty="0">
                <a:solidFill>
                  <a:srgbClr val="000080"/>
                </a:solidFill>
              </a:rPr>
              <a:t>Change citation </a:t>
            </a:r>
            <a:r>
              <a:rPr lang="en-US" altLang="ja-JP" sz="1400" dirty="0" smtClean="0">
                <a:solidFill>
                  <a:srgbClr val="000080"/>
                </a:solidFill>
              </a:rPr>
              <a:t>style</a:t>
            </a:r>
          </a:p>
          <a:p>
            <a:r>
              <a:rPr lang="en-US" altLang="ja-JP" sz="1400" dirty="0" smtClean="0">
                <a:solidFill>
                  <a:srgbClr val="000080"/>
                </a:solidFill>
              </a:rPr>
              <a:t>at “Document Preferences”</a:t>
            </a:r>
          </a:p>
        </p:txBody>
      </p:sp>
    </p:spTree>
    <p:extLst>
      <p:ext uri="{BB962C8B-B14F-4D97-AF65-F5344CB8AC3E}">
        <p14:creationId xmlns:p14="http://schemas.microsoft.com/office/powerpoint/2010/main" val="42895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104" t="236" r="104" b="236"/>
          <a:stretch/>
        </p:blipFill>
        <p:spPr>
          <a:xfrm>
            <a:off x="5345113" y="1259837"/>
            <a:ext cx="4702392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104" t="236" r="104" b="236"/>
          <a:stretch/>
        </p:blipFill>
        <p:spPr>
          <a:xfrm>
            <a:off x="305906" y="1259838"/>
            <a:ext cx="4702392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4) </a:t>
            </a:r>
            <a:r>
              <a:rPr lang="en-US" altLang="ja-JP" sz="2800" dirty="0" err="1" smtClean="0"/>
              <a:t>Zotero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83241" y="3511683"/>
            <a:ext cx="4485218" cy="154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77999" y="5151600"/>
            <a:ext cx="4212000" cy="10772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Save bibliographic data and PDFs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to WebDAV storage without using </a:t>
            </a:r>
            <a:r>
              <a:rPr lang="en-US" altLang="ja-JP" sz="1600" dirty="0" err="1" smtClean="0">
                <a:solidFill>
                  <a:srgbClr val="C00000"/>
                </a:solidFill>
              </a:rPr>
              <a:t>Zotero’s</a:t>
            </a:r>
            <a:r>
              <a:rPr lang="en-US" altLang="ja-JP" sz="1600" dirty="0" smtClean="0">
                <a:solidFill>
                  <a:srgbClr val="C00000"/>
                </a:solidFill>
              </a:rPr>
              <a:t> storage (up to 300 MB for free)</a:t>
            </a:r>
          </a:p>
          <a:p>
            <a:r>
              <a:rPr lang="en-US" altLang="ja-JP" sz="1600" dirty="0">
                <a:solidFill>
                  <a:srgbClr val="C00000"/>
                </a:solidFill>
              </a:rPr>
              <a:t>* Desktop Version - Edit - </a:t>
            </a:r>
            <a:r>
              <a:rPr lang="en-US" altLang="ja-JP" sz="1600" dirty="0" smtClean="0">
                <a:solidFill>
                  <a:srgbClr val="C00000"/>
                </a:solidFill>
              </a:rPr>
              <a:t>Preferences </a:t>
            </a:r>
            <a:r>
              <a:rPr lang="en-US" altLang="ja-JP" sz="1600" dirty="0">
                <a:solidFill>
                  <a:srgbClr val="C00000"/>
                </a:solidFill>
              </a:rPr>
              <a:t>- Sync</a:t>
            </a:r>
            <a:endParaRPr lang="en-US" altLang="ja-JP" sz="1600" dirty="0" smtClean="0">
              <a:solidFill>
                <a:srgbClr val="C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466123" y="3300976"/>
            <a:ext cx="4456089" cy="8916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5706000" y="5396400"/>
            <a:ext cx="4680000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Where </a:t>
            </a:r>
            <a:r>
              <a:rPr lang="en-US" altLang="ja-JP" sz="1600" dirty="0">
                <a:solidFill>
                  <a:srgbClr val="C00000"/>
                </a:solidFill>
              </a:rPr>
              <a:t>in your </a:t>
            </a:r>
            <a:r>
              <a:rPr lang="en-US" altLang="ja-JP" sz="1600" dirty="0" smtClean="0">
                <a:solidFill>
                  <a:srgbClr val="C00000"/>
                </a:solidFill>
              </a:rPr>
              <a:t>computer 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the </a:t>
            </a:r>
            <a:r>
              <a:rPr lang="en-US" altLang="ja-JP" sz="1600" dirty="0">
                <a:solidFill>
                  <a:srgbClr val="C00000"/>
                </a:solidFill>
              </a:rPr>
              <a:t>bibliographic data and PDFs synchronized </a:t>
            </a:r>
            <a:r>
              <a:rPr lang="en-US" altLang="ja-JP" sz="1600" dirty="0" smtClean="0">
                <a:solidFill>
                  <a:srgbClr val="C00000"/>
                </a:solidFill>
              </a:rPr>
              <a:t>are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* Desktop Version - Edit - Preferences - Advanced</a:t>
            </a:r>
          </a:p>
        </p:txBody>
      </p:sp>
    </p:spTree>
    <p:extLst>
      <p:ext uri="{BB962C8B-B14F-4D97-AF65-F5344CB8AC3E}">
        <p14:creationId xmlns:p14="http://schemas.microsoft.com/office/powerpoint/2010/main" val="426312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104" t="236" r="104" b="236"/>
          <a:stretch/>
        </p:blipFill>
        <p:spPr>
          <a:xfrm>
            <a:off x="305906" y="1259838"/>
            <a:ext cx="4702392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4) </a:t>
            </a:r>
            <a:r>
              <a:rPr lang="en-US" altLang="ja-JP" sz="2800" dirty="0" err="1" smtClean="0"/>
              <a:t>Zotero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431225" y="3024465"/>
            <a:ext cx="4464000" cy="89578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b="11111"/>
          <a:stretch/>
        </p:blipFill>
        <p:spPr>
          <a:xfrm>
            <a:off x="4085906" y="1440000"/>
            <a:ext cx="6300000" cy="315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/>
          <a:srcRect l="2875" t="11427" r="257" b="475"/>
          <a:stretch/>
        </p:blipFill>
        <p:spPr>
          <a:xfrm>
            <a:off x="6426000" y="2519838"/>
            <a:ext cx="3780000" cy="378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2" name="直線矢印コネクタ 11"/>
          <p:cNvCxnSpPr/>
          <p:nvPr/>
        </p:nvCxnSpPr>
        <p:spPr>
          <a:xfrm flipV="1">
            <a:off x="3077155" y="2410693"/>
            <a:ext cx="2267958" cy="92731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7005099" y="1699492"/>
            <a:ext cx="1690305" cy="55867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8038770" y="1991485"/>
            <a:ext cx="835959" cy="134652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377999" y="4874400"/>
            <a:ext cx="7164000" cy="135421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If </a:t>
            </a:r>
            <a:r>
              <a:rPr lang="en-US" altLang="ja-JP" sz="1600" dirty="0">
                <a:solidFill>
                  <a:srgbClr val="C00000"/>
                </a:solidFill>
              </a:rPr>
              <a:t>you set the link resolver of Hokkaido University ( </a:t>
            </a:r>
            <a:r>
              <a:rPr lang="en-US" altLang="ja-JP" sz="1600" dirty="0" smtClean="0">
                <a:solidFill>
                  <a:srgbClr val="C00000"/>
                </a:solidFill>
              </a:rPr>
              <a:t>https</a:t>
            </a:r>
            <a:r>
              <a:rPr lang="en-US" altLang="ja-JP" sz="1600" dirty="0">
                <a:solidFill>
                  <a:srgbClr val="C00000"/>
                </a:solidFill>
              </a:rPr>
              <a:t>://jg8gn6xr5x.search.serialssolutions.com/ </a:t>
            </a:r>
            <a:r>
              <a:rPr lang="en-US" altLang="ja-JP" sz="1600" dirty="0" smtClean="0">
                <a:solidFill>
                  <a:srgbClr val="C00000"/>
                </a:solidFill>
              </a:rPr>
              <a:t>),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"</a:t>
            </a:r>
            <a:r>
              <a:rPr lang="en-US" altLang="ja-JP" sz="1600" dirty="0">
                <a:solidFill>
                  <a:srgbClr val="C00000"/>
                </a:solidFill>
              </a:rPr>
              <a:t>Library Lookup" navigate you to </a:t>
            </a:r>
            <a:r>
              <a:rPr lang="en-US" altLang="ja-JP" sz="1600" dirty="0" smtClean="0">
                <a:solidFill>
                  <a:srgbClr val="C00000"/>
                </a:solidFill>
              </a:rPr>
              <a:t>PDF,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or </a:t>
            </a:r>
            <a:r>
              <a:rPr lang="en-US" altLang="ja-JP" sz="1600" dirty="0">
                <a:solidFill>
                  <a:srgbClr val="C00000"/>
                </a:solidFill>
              </a:rPr>
              <a:t>suggest alternatives to access </a:t>
            </a:r>
            <a:r>
              <a:rPr lang="en-US" altLang="ja-JP" sz="1600" dirty="0" smtClean="0">
                <a:solidFill>
                  <a:srgbClr val="C00000"/>
                </a:solidFill>
              </a:rPr>
              <a:t>full-text </a:t>
            </a:r>
            <a:r>
              <a:rPr lang="en-US" altLang="ja-JP" sz="1600" dirty="0">
                <a:solidFill>
                  <a:srgbClr val="C00000"/>
                </a:solidFill>
              </a:rPr>
              <a:t>by DOI etc. of the bibliographic </a:t>
            </a:r>
            <a:r>
              <a:rPr lang="en-US" altLang="ja-JP" sz="1600" dirty="0" smtClean="0">
                <a:solidFill>
                  <a:srgbClr val="C00000"/>
                </a:solidFill>
              </a:rPr>
              <a:t>data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* Desktop Version - Edit - Preferences -</a:t>
            </a:r>
            <a:r>
              <a:rPr lang="ja-JP" altLang="en-US" sz="1600" dirty="0">
                <a:solidFill>
                  <a:srgbClr val="C00000"/>
                </a:solidFill>
              </a:rPr>
              <a:t> </a:t>
            </a:r>
            <a:r>
              <a:rPr lang="en-US" altLang="ja-JP" sz="1600" dirty="0" smtClean="0">
                <a:solidFill>
                  <a:srgbClr val="C00000"/>
                </a:solidFill>
              </a:rPr>
              <a:t>Advanced</a:t>
            </a:r>
          </a:p>
        </p:txBody>
      </p:sp>
    </p:spTree>
    <p:extLst>
      <p:ext uri="{BB962C8B-B14F-4D97-AF65-F5344CB8AC3E}">
        <p14:creationId xmlns:p14="http://schemas.microsoft.com/office/powerpoint/2010/main" val="276636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5) Sources and cautionary points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BFF21605-6C6C-4EC9-A374-3F54A3FED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dirty="0" smtClean="0"/>
              <a:t>EndNote basic</a:t>
            </a:r>
          </a:p>
          <a:p>
            <a:pPr marL="0" indent="0"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smtClean="0"/>
              <a:t>clarivate.jp/wp-content/uploads/2017/10/enw_qrc_jp.pdf</a:t>
            </a:r>
            <a:r>
              <a:rPr lang="ja-JP" altLang="en-US" sz="1800" dirty="0" smtClean="0"/>
              <a:t> </a:t>
            </a:r>
            <a:r>
              <a:rPr lang="en-US" altLang="ja-JP" sz="1800" dirty="0" smtClean="0"/>
              <a:t>[Japanese PDF]</a:t>
            </a:r>
          </a:p>
          <a:p>
            <a:pPr marL="0" indent="0">
              <a:buNone/>
            </a:pPr>
            <a:r>
              <a:rPr lang="en-US" altLang="ja-JP" sz="1800" dirty="0" smtClean="0"/>
              <a:t>https</a:t>
            </a:r>
            <a:r>
              <a:rPr lang="en-US" altLang="ja-JP" sz="1800" dirty="0"/>
              <a:t>://</a:t>
            </a:r>
            <a:r>
              <a:rPr lang="en-US" altLang="ja-JP" sz="1800" dirty="0" smtClean="0"/>
              <a:t>clarivate.libguides.com/endnote_training/endnote_online</a:t>
            </a:r>
            <a:r>
              <a:rPr lang="ja-JP" altLang="en-US" sz="1800" dirty="0"/>
              <a:t> </a:t>
            </a:r>
            <a:r>
              <a:rPr lang="en-US" altLang="ja-JP" sz="1800" dirty="0" smtClean="0"/>
              <a:t>[English]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err="1" smtClean="0"/>
              <a:t>Mendeley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sz="1800" dirty="0"/>
              <a:t>https://www.mendeley.com/guides</a:t>
            </a:r>
            <a:r>
              <a:rPr lang="ja-JP" altLang="en-US" sz="1800" dirty="0" smtClean="0"/>
              <a:t> </a:t>
            </a:r>
            <a:r>
              <a:rPr lang="en-US" altLang="ja-JP" sz="1800" dirty="0" smtClean="0"/>
              <a:t>[English]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err="1" smtClean="0"/>
              <a:t>Zotero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sz="1800" dirty="0"/>
              <a:t>https://</a:t>
            </a:r>
            <a:r>
              <a:rPr lang="en-US" altLang="ja-JP" sz="1800" dirty="0" smtClean="0"/>
              <a:t>www.zotero.org/support/start [English]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C</a:t>
            </a:r>
            <a:r>
              <a:rPr lang="en-US" altLang="ja-JP" dirty="0" smtClean="0"/>
              <a:t>heck where to have saved </a:t>
            </a:r>
            <a:r>
              <a:rPr lang="en-US" altLang="ja-JP" dirty="0" smtClean="0">
                <a:solidFill>
                  <a:srgbClr val="C00000"/>
                </a:solidFill>
              </a:rPr>
              <a:t>PDFs</a:t>
            </a:r>
            <a:r>
              <a:rPr lang="en-US" altLang="ja-JP" dirty="0" smtClean="0"/>
              <a:t> when changing the software used</a:t>
            </a:r>
          </a:p>
        </p:txBody>
      </p:sp>
    </p:spTree>
    <p:extLst>
      <p:ext uri="{BB962C8B-B14F-4D97-AF65-F5344CB8AC3E}">
        <p14:creationId xmlns:p14="http://schemas.microsoft.com/office/powerpoint/2010/main" val="23626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204" t="236" r="204" b="236"/>
          <a:stretch/>
        </p:blipFill>
        <p:spPr>
          <a:xfrm>
            <a:off x="305905" y="1259838"/>
            <a:ext cx="6969187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302" t="454" r="302" b="454"/>
          <a:stretch/>
        </p:blipFill>
        <p:spPr>
          <a:xfrm>
            <a:off x="6497906" y="2628000"/>
            <a:ext cx="3888000" cy="36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5) Sources and cautionary points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734000" y="1332000"/>
            <a:ext cx="5580000" cy="92333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dirty="0">
                <a:solidFill>
                  <a:srgbClr val="C00000"/>
                </a:solidFill>
              </a:rPr>
              <a:t>If you have installed multiple Output </a:t>
            </a:r>
            <a:r>
              <a:rPr lang="en-US" altLang="ja-JP" dirty="0" smtClean="0">
                <a:solidFill>
                  <a:srgbClr val="C00000"/>
                </a:solidFill>
              </a:rPr>
              <a:t>Tools on Word, </a:t>
            </a:r>
            <a:r>
              <a:rPr lang="en-US" altLang="ja-JP" dirty="0">
                <a:solidFill>
                  <a:srgbClr val="C00000"/>
                </a:solidFill>
              </a:rPr>
              <a:t>they may conflict, so </a:t>
            </a:r>
            <a:r>
              <a:rPr lang="en-US" altLang="ja-JP" dirty="0" smtClean="0">
                <a:solidFill>
                  <a:srgbClr val="C00000"/>
                </a:solidFill>
              </a:rPr>
              <a:t>deactivate </a:t>
            </a:r>
            <a:r>
              <a:rPr lang="en-US" altLang="ja-JP" dirty="0">
                <a:solidFill>
                  <a:srgbClr val="C00000"/>
                </a:solidFill>
              </a:rPr>
              <a:t>those you do not </a:t>
            </a:r>
            <a:r>
              <a:rPr lang="en-US" altLang="ja-JP" dirty="0" smtClean="0">
                <a:solidFill>
                  <a:srgbClr val="C00000"/>
                </a:solidFill>
              </a:rPr>
              <a:t>use</a:t>
            </a:r>
          </a:p>
          <a:p>
            <a:r>
              <a:rPr lang="en-US" altLang="ja-JP" dirty="0" smtClean="0">
                <a:solidFill>
                  <a:srgbClr val="C00000"/>
                </a:solidFill>
              </a:rPr>
              <a:t>* Word - File - Options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317645" y="5677231"/>
            <a:ext cx="2203647" cy="34985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570681" y="3937222"/>
            <a:ext cx="3743319" cy="150942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216000" y="3293606"/>
            <a:ext cx="1181158" cy="34985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>
            <a:stCxn id="10" idx="3"/>
          </p:cNvCxnSpPr>
          <p:nvPr/>
        </p:nvCxnSpPr>
        <p:spPr>
          <a:xfrm flipV="1">
            <a:off x="3521292" y="4793942"/>
            <a:ext cx="3527578" cy="105821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stCxn id="12" idx="2"/>
          </p:cNvCxnSpPr>
          <p:nvPr/>
        </p:nvCxnSpPr>
        <p:spPr>
          <a:xfrm>
            <a:off x="806579" y="3643463"/>
            <a:ext cx="1386205" cy="187844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3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94" y="1079837"/>
            <a:ext cx="10692000" cy="5400000"/>
          </a:xfrm>
          <a:solidFill>
            <a:srgbClr val="000080"/>
          </a:solidFill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altLang="ja-JP" sz="5600" dirty="0">
                <a:solidFill>
                  <a:schemeClr val="bg1"/>
                </a:solidFill>
              </a:rPr>
              <a:t>TRY</a:t>
            </a:r>
          </a:p>
          <a:p>
            <a:pPr marL="0" indent="0" algn="ctr">
              <a:buNone/>
            </a:pPr>
            <a:r>
              <a:rPr lang="en-US" altLang="ja-JP" sz="5600" dirty="0">
                <a:solidFill>
                  <a:schemeClr val="bg1"/>
                </a:solidFill>
              </a:rPr>
              <a:t>LATER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/>
                </a:solidFill>
              </a:rPr>
              <a:t>AND</a:t>
            </a:r>
          </a:p>
          <a:p>
            <a:pPr marL="0" indent="0" algn="ctr">
              <a:buNone/>
            </a:pPr>
            <a:r>
              <a:rPr lang="en-US" altLang="ja-JP" sz="5600" dirty="0">
                <a:solidFill>
                  <a:schemeClr val="bg1"/>
                </a:solidFill>
              </a:rPr>
              <a:t>ASK</a:t>
            </a:r>
          </a:p>
          <a:p>
            <a:pPr marL="0" indent="0" algn="ctr">
              <a:buNone/>
            </a:pPr>
            <a:r>
              <a:rPr lang="en-US" altLang="ja-JP" sz="5600" dirty="0">
                <a:solidFill>
                  <a:schemeClr val="bg1"/>
                </a:solidFill>
              </a:rPr>
              <a:t>ME</a:t>
            </a:r>
          </a:p>
          <a:p>
            <a:pPr marL="0" indent="0" algn="ctr">
              <a:buNone/>
            </a:pPr>
            <a:r>
              <a:rPr lang="en-US" altLang="ja-JP" sz="5600" dirty="0">
                <a:solidFill>
                  <a:schemeClr val="bg1"/>
                </a:solidFill>
              </a:rPr>
              <a:t>ANYTIME:</a:t>
            </a:r>
          </a:p>
          <a:p>
            <a:pPr marL="0" indent="0" algn="ctr">
              <a:buNone/>
            </a:pPr>
            <a:r>
              <a:rPr lang="en-US" altLang="ja-JP" dirty="0">
                <a:solidFill>
                  <a:schemeClr val="bg1"/>
                </a:solidFill>
              </a:rPr>
              <a:t>kitacam@lib.hokudai.ac.jp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98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1) Reference Management Software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 smtClean="0"/>
              <a:t>3 Main Functions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6" name="コンテンツ プレースホルダ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576" y="1872000"/>
            <a:ext cx="1620000" cy="161684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6" y="1872000"/>
            <a:ext cx="1620000" cy="161684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06" y="1872008"/>
            <a:ext cx="1620000" cy="1616830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305906" y="3810777"/>
            <a:ext cx="10080000" cy="1292663"/>
            <a:chOff x="305906" y="3645535"/>
            <a:chExt cx="10080000" cy="1292663"/>
          </a:xfrm>
        </p:grpSpPr>
        <p:sp>
          <p:nvSpPr>
            <p:cNvPr id="14" name="正方形/長方形 13"/>
            <p:cNvSpPr/>
            <p:nvPr/>
          </p:nvSpPr>
          <p:spPr>
            <a:xfrm>
              <a:off x="305906" y="3645535"/>
              <a:ext cx="2736000" cy="12926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n-US" altLang="ja-JP" sz="9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ja-JP" sz="2800" b="1" dirty="0" smtClean="0">
                  <a:solidFill>
                    <a:schemeClr val="tx1"/>
                  </a:solidFill>
                </a:rPr>
                <a:t>IMPORT</a:t>
              </a:r>
            </a:p>
            <a:p>
              <a:pPr algn="ctr"/>
              <a:endParaRPr lang="en-US" altLang="ja-JP" sz="9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ja-JP" sz="1600" dirty="0" smtClean="0">
                  <a:solidFill>
                    <a:schemeClr val="tx1"/>
                  </a:solidFill>
                </a:rPr>
                <a:t>Import bibliographic data including full-text (PDF)</a:t>
              </a: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3977906" y="3645536"/>
              <a:ext cx="2736000" cy="12926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n-US" altLang="ja-JP" sz="9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ja-JP" sz="2800" b="1" dirty="0" smtClean="0">
                  <a:solidFill>
                    <a:schemeClr val="tx1"/>
                  </a:solidFill>
                </a:rPr>
                <a:t>MANAGE</a:t>
              </a:r>
            </a:p>
            <a:p>
              <a:pPr algn="ctr"/>
              <a:endParaRPr lang="en-US" altLang="ja-JP" sz="9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ja-JP" sz="1600" dirty="0" smtClean="0">
                  <a:solidFill>
                    <a:schemeClr val="tx1"/>
                  </a:solidFill>
                </a:rPr>
                <a:t>Save bibliographic data</a:t>
              </a:r>
            </a:p>
            <a:p>
              <a:pPr algn="ctr"/>
              <a:r>
                <a:rPr lang="en-US" altLang="ja-JP" sz="1600" dirty="0" smtClean="0">
                  <a:solidFill>
                    <a:schemeClr val="tx1"/>
                  </a:solidFill>
                </a:rPr>
                <a:t>and </a:t>
              </a:r>
              <a:r>
                <a:rPr lang="en-US" altLang="ja-JP" sz="1600" dirty="0">
                  <a:solidFill>
                    <a:schemeClr val="tx1"/>
                  </a:solidFill>
                </a:rPr>
                <a:t>s</a:t>
              </a:r>
              <a:r>
                <a:rPr lang="en-US" altLang="ja-JP" sz="1600" dirty="0" smtClean="0">
                  <a:solidFill>
                    <a:schemeClr val="tx1"/>
                  </a:solidFill>
                </a:rPr>
                <a:t>hare them in groups</a:t>
              </a: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7649906" y="3645535"/>
              <a:ext cx="2736000" cy="129266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en-US" altLang="ja-JP" sz="9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ja-JP" sz="2800" b="1" dirty="0" smtClean="0">
                  <a:solidFill>
                    <a:schemeClr val="tx1"/>
                  </a:solidFill>
                </a:rPr>
                <a:t>OUTPUT</a:t>
              </a:r>
              <a:endParaRPr lang="en-US" altLang="ja-JP" b="1" dirty="0" smtClean="0">
                <a:solidFill>
                  <a:schemeClr val="tx1"/>
                </a:solidFill>
              </a:endParaRPr>
            </a:p>
            <a:p>
              <a:pPr algn="ctr"/>
              <a:endParaRPr lang="en-US" altLang="ja-JP" sz="9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altLang="ja-JP" sz="1600" dirty="0" smtClean="0">
                  <a:solidFill>
                    <a:schemeClr val="tx1"/>
                  </a:solidFill>
                </a:rPr>
                <a:t>Generate a reference list</a:t>
              </a:r>
            </a:p>
            <a:p>
              <a:pPr algn="ctr"/>
              <a:r>
                <a:rPr lang="en-US" altLang="ja-JP" sz="1600" dirty="0" smtClean="0">
                  <a:solidFill>
                    <a:schemeClr val="tx1"/>
                  </a:solidFill>
                </a:rPr>
                <a:t>in your manuscript</a:t>
              </a:r>
            </a:p>
          </p:txBody>
        </p:sp>
      </p:grpSp>
      <p:sp>
        <p:nvSpPr>
          <p:cNvPr id="17" name="正方形/長方形 16"/>
          <p:cNvSpPr/>
          <p:nvPr/>
        </p:nvSpPr>
        <p:spPr>
          <a:xfrm>
            <a:off x="305354" y="5346000"/>
            <a:ext cx="10079518" cy="9541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spAutoFit/>
          </a:bodyPr>
          <a:lstStyle/>
          <a:p>
            <a:r>
              <a:rPr lang="en-US" altLang="ja-JP" sz="2800" dirty="0" smtClean="0">
                <a:solidFill>
                  <a:schemeClr val="tx1"/>
                </a:solidFill>
              </a:rPr>
              <a:t>This guidance introduces as representative software</a:t>
            </a:r>
          </a:p>
          <a:p>
            <a:r>
              <a:rPr lang="en-US" altLang="ja-JP" sz="2800" dirty="0" smtClean="0">
                <a:solidFill>
                  <a:schemeClr val="tx1"/>
                </a:solidFill>
              </a:rPr>
              <a:t>EndNote basic,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Mendeley</a:t>
            </a:r>
            <a:r>
              <a:rPr lang="en-US" altLang="ja-JP" sz="2800" dirty="0" smtClean="0">
                <a:solidFill>
                  <a:schemeClr val="tx1"/>
                </a:solidFill>
              </a:rPr>
              <a:t>, and </a:t>
            </a:r>
            <a:r>
              <a:rPr lang="en-US" altLang="ja-JP" sz="2800" dirty="0" err="1" smtClean="0">
                <a:solidFill>
                  <a:schemeClr val="tx1"/>
                </a:solidFill>
              </a:rPr>
              <a:t>Zotero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6822000" y="2682000"/>
            <a:ext cx="7200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3150000" y="2682000"/>
            <a:ext cx="7200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/>
              <a:t>1) Reference Management Software</a:t>
            </a:r>
            <a:endParaRPr kumimoji="1" lang="ja-JP" altLang="en-US" sz="2800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7342969"/>
              </p:ext>
            </p:extLst>
          </p:nvPr>
        </p:nvGraphicFramePr>
        <p:xfrm>
          <a:off x="306388" y="1260475"/>
          <a:ext cx="10079036" cy="42468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5197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9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97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197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26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dirty="0"/>
                        <a:t>EndNote basic</a:t>
                      </a:r>
                      <a:endParaRPr kumimoji="1" lang="ja-JP" altLang="en-US" sz="2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dirty="0" err="1"/>
                        <a:t>Mendeley</a:t>
                      </a:r>
                      <a:endParaRPr kumimoji="1" lang="ja-JP" altLang="en-US" sz="2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600" dirty="0" err="1"/>
                        <a:t>Zotero</a:t>
                      </a:r>
                      <a:endParaRPr kumimoji="1" lang="ja-JP" altLang="en-US" sz="2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1" dirty="0" smtClean="0"/>
                        <a:t>Provider</a:t>
                      </a:r>
                      <a:r>
                        <a:rPr kumimoji="1" lang="en-US" altLang="ja-JP" sz="1800" b="1" baseline="0" dirty="0" smtClean="0"/>
                        <a:t> (Developer)</a:t>
                      </a:r>
                      <a:endParaRPr kumimoji="1" lang="ja-JP" altLang="en-US" sz="1800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/>
                        <a:t>Clarivate</a:t>
                      </a:r>
                      <a:r>
                        <a:rPr kumimoji="1" lang="en-US" altLang="ja-JP" sz="1400" baseline="0" dirty="0"/>
                        <a:t> Analytics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Elsevier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Roy </a:t>
                      </a:r>
                      <a:r>
                        <a:rPr kumimoji="1" lang="en-US" altLang="ja-JP" sz="1400" dirty="0" err="1"/>
                        <a:t>Rosenzweig</a:t>
                      </a:r>
                      <a:r>
                        <a:rPr kumimoji="1" lang="en-US" altLang="ja-JP" sz="1400" dirty="0"/>
                        <a:t> Center</a:t>
                      </a:r>
                    </a:p>
                    <a:p>
                      <a:pPr algn="ctr"/>
                      <a:r>
                        <a:rPr kumimoji="1" lang="en-US" altLang="ja-JP" sz="1400" dirty="0"/>
                        <a:t>for History and New Media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(George</a:t>
                      </a:r>
                      <a:r>
                        <a:rPr kumimoji="1" lang="en-US" altLang="ja-JP" sz="1400" baseline="0" dirty="0" smtClean="0"/>
                        <a:t> Mason University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1" dirty="0" smtClean="0"/>
                        <a:t>Versions</a:t>
                      </a:r>
                      <a:endParaRPr kumimoji="1" lang="ja-JP" altLang="en-US" sz="1800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Browser</a:t>
                      </a:r>
                      <a:endParaRPr kumimoji="1" lang="en-US" altLang="ja-JP" sz="1400" dirty="0"/>
                    </a:p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C00000"/>
                          </a:solidFill>
                        </a:rPr>
                        <a:t>[Not</a:t>
                      </a:r>
                      <a:r>
                        <a:rPr kumimoji="1" lang="en-US" altLang="ja-JP" sz="1400" baseline="0" dirty="0" smtClean="0">
                          <a:solidFill>
                            <a:srgbClr val="C00000"/>
                          </a:solidFill>
                        </a:rPr>
                        <a:t> Free</a:t>
                      </a:r>
                      <a:r>
                        <a:rPr kumimoji="1" lang="en-US" altLang="ja-JP" sz="1400" dirty="0" smtClean="0">
                          <a:solidFill>
                            <a:srgbClr val="C00000"/>
                          </a:solidFill>
                        </a:rPr>
                        <a:t>] 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Desktop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Browser</a:t>
                      </a:r>
                      <a:endParaRPr kumimoji="1" lang="en-US" altLang="ja-JP" sz="1400" dirty="0"/>
                    </a:p>
                    <a:p>
                      <a:pPr algn="ctr"/>
                      <a:r>
                        <a:rPr kumimoji="1" lang="en-US" altLang="ja-JP" sz="1400" dirty="0" smtClean="0"/>
                        <a:t>Desktop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Mobile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Browser</a:t>
                      </a:r>
                      <a:endParaRPr kumimoji="1" lang="en-US" altLang="ja-JP" sz="1400" dirty="0"/>
                    </a:p>
                    <a:p>
                      <a:pPr algn="ctr"/>
                      <a:r>
                        <a:rPr kumimoji="1" lang="en-US" altLang="ja-JP" sz="1400" dirty="0" smtClean="0"/>
                        <a:t>Desktop</a:t>
                      </a:r>
                      <a:endParaRPr kumimoji="1" lang="ja-JP" altLang="en-US" sz="1400" dirty="0"/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1" dirty="0" smtClean="0"/>
                        <a:t>Import</a:t>
                      </a:r>
                      <a:r>
                        <a:rPr kumimoji="1" lang="ja-JP" altLang="en-US" sz="1800" b="1" baseline="0" dirty="0" smtClean="0"/>
                        <a:t> </a:t>
                      </a:r>
                      <a:r>
                        <a:rPr kumimoji="1" lang="en-US" altLang="ja-JP" sz="1800" b="1" baseline="0" dirty="0" smtClean="0"/>
                        <a:t>of </a:t>
                      </a:r>
                      <a:r>
                        <a:rPr kumimoji="1" lang="en-US" altLang="ja-JP" sz="1800" b="1" dirty="0" smtClean="0"/>
                        <a:t>PDFs</a:t>
                      </a:r>
                      <a:endParaRPr kumimoji="1" lang="ja-JP" altLang="en-US" sz="1800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Upload later</a:t>
                      </a:r>
                      <a:r>
                        <a:rPr kumimoji="1" lang="en-US" altLang="ja-JP" sz="1400" baseline="0" dirty="0" smtClean="0"/>
                        <a:t> one by one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Directly</a:t>
                      </a:r>
                      <a:r>
                        <a:rPr kumimoji="1" lang="en-US" altLang="ja-JP" sz="1400" baseline="0" dirty="0" smtClean="0"/>
                        <a:t>  / Upload with folder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Directly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1" dirty="0" smtClean="0"/>
                        <a:t>Manageable</a:t>
                      </a:r>
                      <a:endParaRPr kumimoji="1" lang="en-US" altLang="ja-JP" sz="1800" b="1" baseline="0" dirty="0" smtClean="0"/>
                    </a:p>
                    <a:p>
                      <a:pPr algn="l"/>
                      <a:r>
                        <a:rPr kumimoji="1" lang="en-US" altLang="ja-JP" sz="1800" b="1" baseline="0" dirty="0" smtClean="0"/>
                        <a:t>Disk Space</a:t>
                      </a:r>
                      <a:endParaRPr kumimoji="1" lang="ja-JP" altLang="en-US" sz="1800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</a:rPr>
                        <a:t>2GB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C00000"/>
                          </a:solidFill>
                        </a:rPr>
                        <a:t>100GB</a:t>
                      </a:r>
                      <a:r>
                        <a:rPr kumimoji="1" lang="ja-JP" altLang="en-US" sz="14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kumimoji="1" lang="en-US" altLang="ja-JP" sz="1400" baseline="0" dirty="0" smtClean="0">
                          <a:solidFill>
                            <a:srgbClr val="C00000"/>
                          </a:solidFill>
                        </a:rPr>
                        <a:t>(Private)</a:t>
                      </a:r>
                      <a:endParaRPr kumimoji="1" lang="en-US" altLang="ja-JP" sz="1400" dirty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400" dirty="0">
                          <a:solidFill>
                            <a:srgbClr val="C00000"/>
                          </a:solidFill>
                        </a:rPr>
                        <a:t>100GB</a:t>
                      </a:r>
                      <a:r>
                        <a:rPr kumimoji="1" lang="ja-JP" altLang="en-US" sz="1400" dirty="0" smtClean="0">
                          <a:solidFill>
                            <a:srgbClr val="C00000"/>
                          </a:solidFill>
                        </a:rPr>
                        <a:t>（</a:t>
                      </a:r>
                      <a:r>
                        <a:rPr kumimoji="1" lang="en-US" altLang="ja-JP" sz="1400" dirty="0" smtClean="0">
                          <a:solidFill>
                            <a:srgbClr val="C00000"/>
                          </a:solidFill>
                        </a:rPr>
                        <a:t>Private</a:t>
                      </a:r>
                      <a:r>
                        <a:rPr kumimoji="1" lang="en-US" altLang="ja-JP" sz="1400" baseline="0" dirty="0" smtClean="0">
                          <a:solidFill>
                            <a:srgbClr val="C00000"/>
                          </a:solidFill>
                        </a:rPr>
                        <a:t> Group</a:t>
                      </a:r>
                      <a:r>
                        <a:rPr kumimoji="1" lang="ja-JP" altLang="en-US" sz="1400" dirty="0" smtClean="0">
                          <a:solidFill>
                            <a:srgbClr val="C00000"/>
                          </a:solidFill>
                        </a:rPr>
                        <a:t>）</a:t>
                      </a:r>
                      <a:endParaRPr kumimoji="1" lang="en-US" altLang="ja-JP" sz="14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300MB</a:t>
                      </a:r>
                    </a:p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C00000"/>
                          </a:solidFill>
                        </a:rPr>
                        <a:t>[Not</a:t>
                      </a:r>
                      <a:r>
                        <a:rPr kumimoji="1" lang="en-US" altLang="ja-JP" sz="1400" baseline="0" dirty="0" smtClean="0">
                          <a:solidFill>
                            <a:srgbClr val="C00000"/>
                          </a:solidFill>
                        </a:rPr>
                        <a:t> Free</a:t>
                      </a:r>
                      <a:r>
                        <a:rPr kumimoji="1" lang="en-US" altLang="ja-JP" sz="1400" dirty="0" smtClean="0">
                          <a:solidFill>
                            <a:srgbClr val="C00000"/>
                          </a:solidFill>
                        </a:rPr>
                        <a:t>] </a:t>
                      </a: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2G</a:t>
                      </a:r>
                      <a:r>
                        <a:rPr kumimoji="1" lang="en-US" altLang="ja-JP" sz="1400" baseline="0" dirty="0" smtClean="0">
                          <a:solidFill>
                            <a:schemeClr val="tx1"/>
                          </a:solidFill>
                        </a:rPr>
                        <a:t>, 6G, Unlimited</a:t>
                      </a:r>
                      <a:endParaRPr kumimoji="1" lang="en-US" altLang="ja-JP" sz="1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400" dirty="0" smtClean="0"/>
                        <a:t>* External storage available</a:t>
                      </a:r>
                      <a:endParaRPr kumimoji="1" lang="ja-JP" altLang="en-US" sz="1400" dirty="0"/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1" baseline="0" dirty="0" err="1" smtClean="0"/>
                        <a:t>Outputtable</a:t>
                      </a:r>
                      <a:r>
                        <a:rPr kumimoji="1" lang="ja-JP" altLang="en-US" sz="1800" b="1" baseline="0" dirty="0" smtClean="0"/>
                        <a:t> </a:t>
                      </a:r>
                      <a:r>
                        <a:rPr kumimoji="1" lang="en-US" altLang="ja-JP" sz="1800" b="1" baseline="0" dirty="0" smtClean="0"/>
                        <a:t>Styles</a:t>
                      </a:r>
                      <a:endParaRPr kumimoji="1" lang="ja-JP" altLang="en-US" sz="1800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C00000"/>
                          </a:solidFill>
                        </a:rPr>
                        <a:t>&lt;</a:t>
                      </a:r>
                      <a:r>
                        <a:rPr kumimoji="1" lang="ja-JP" altLang="en-US" sz="14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kumimoji="1" lang="en-US" altLang="ja-JP" sz="1400" dirty="0" smtClean="0">
                          <a:solidFill>
                            <a:srgbClr val="C00000"/>
                          </a:solidFill>
                        </a:rPr>
                        <a:t>4,000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dirty="0" smtClean="0">
                          <a:solidFill>
                            <a:schemeClr val="tx1"/>
                          </a:solidFill>
                        </a:rPr>
                        <a:t>&gt; 7,000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&gt; 9,000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1" dirty="0" smtClean="0"/>
                        <a:t>Other features</a:t>
                      </a:r>
                      <a:endParaRPr kumimoji="1" lang="ja-JP" altLang="en-US" sz="1800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kumimoji="1" lang="en-US" altLang="ja-JP" sz="1200" baseline="0" dirty="0" smtClean="0"/>
                        <a:t>- Data linkage with Web of Science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kumimoji="1" lang="en-US" altLang="ja-JP" sz="1200" baseline="0" dirty="0" smtClean="0"/>
                        <a:t>- Recommendation of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kumimoji="1" lang="en-US" altLang="ja-JP" sz="1200" baseline="0" dirty="0" smtClean="0"/>
                        <a:t>  </a:t>
                      </a:r>
                      <a:r>
                        <a:rPr kumimoji="1" lang="en-US" altLang="ja-JP" sz="600" baseline="0" dirty="0" smtClean="0"/>
                        <a:t> </a:t>
                      </a:r>
                      <a:r>
                        <a:rPr kumimoji="1" lang="en-US" altLang="ja-JP" sz="1200" baseline="0" dirty="0" smtClean="0"/>
                        <a:t>which journals to post to</a:t>
                      </a:r>
                      <a:endParaRPr kumimoji="1" lang="en-US" altLang="ja-JP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l">
                        <a:buFontTx/>
                        <a:buNone/>
                      </a:pPr>
                      <a:r>
                        <a:rPr kumimoji="1" lang="en-US" altLang="ja-JP" sz="1200" dirty="0" smtClean="0"/>
                        <a:t>-</a:t>
                      </a:r>
                      <a:r>
                        <a:rPr kumimoji="1" lang="en-US" altLang="ja-JP" sz="1200" baseline="0" dirty="0" smtClean="0"/>
                        <a:t> </a:t>
                      </a:r>
                      <a:r>
                        <a:rPr kumimoji="1" lang="en-US" altLang="ja-JP" sz="1200" dirty="0" smtClean="0"/>
                        <a:t>Recommendation of related </a:t>
                      </a:r>
                    </a:p>
                    <a:p>
                      <a:pPr marL="0" lvl="0" indent="0" algn="l">
                        <a:buFontTx/>
                        <a:buNone/>
                      </a:pPr>
                      <a:r>
                        <a:rPr kumimoji="1" lang="en-US" altLang="ja-JP" sz="1200" dirty="0" smtClean="0"/>
                        <a:t>  </a:t>
                      </a:r>
                      <a:r>
                        <a:rPr kumimoji="1" lang="en-US" altLang="ja-JP" sz="600" dirty="0" smtClean="0"/>
                        <a:t> </a:t>
                      </a:r>
                      <a:r>
                        <a:rPr kumimoji="1" lang="en-US" altLang="ja-JP" sz="1200" dirty="0" smtClean="0"/>
                        <a:t>papers</a:t>
                      </a:r>
                      <a:endParaRPr kumimoji="1" lang="en-US" altLang="ja-JP" sz="1200" dirty="0"/>
                    </a:p>
                    <a:p>
                      <a:pPr lvl="0" algn="l"/>
                      <a:r>
                        <a:rPr kumimoji="1" lang="en-US" altLang="ja-JP" sz="1200" dirty="0" smtClean="0"/>
                        <a:t>- Annotation and sharing</a:t>
                      </a:r>
                      <a:r>
                        <a:rPr kumimoji="1" lang="en-US" altLang="ja-JP" sz="1200" baseline="0" dirty="0" smtClean="0"/>
                        <a:t> of PDF</a:t>
                      </a:r>
                      <a:endParaRPr kumimoji="1" lang="en-US" altLang="ja-JP" sz="1200" dirty="0"/>
                    </a:p>
                    <a:p>
                      <a:pPr lvl="0" algn="l"/>
                      <a:r>
                        <a:rPr kumimoji="1" lang="en-US" altLang="ja-JP" sz="1200" dirty="0" smtClean="0"/>
                        <a:t>- Many</a:t>
                      </a:r>
                      <a:r>
                        <a:rPr kumimoji="1" lang="en-US" altLang="ja-JP" sz="1200" baseline="0" dirty="0" smtClean="0"/>
                        <a:t> related services</a:t>
                      </a:r>
                      <a:endParaRPr kumimoji="1" lang="en-US" altLang="ja-JP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/>
                        <a:t>-</a:t>
                      </a:r>
                      <a:r>
                        <a:rPr kumimoji="1" lang="en-US" altLang="ja-JP" sz="1200" baseline="0" dirty="0" smtClean="0"/>
                        <a:t> </a:t>
                      </a:r>
                      <a:r>
                        <a:rPr kumimoji="1" lang="en-US" altLang="ja-JP" sz="1200" dirty="0" smtClean="0"/>
                        <a:t>Various</a:t>
                      </a:r>
                      <a:r>
                        <a:rPr kumimoji="1" lang="en-US" altLang="ja-JP" sz="1200" baseline="0" dirty="0" smtClean="0"/>
                        <a:t> extensions available</a:t>
                      </a:r>
                    </a:p>
                    <a:p>
                      <a:pPr algn="l"/>
                      <a:r>
                        <a:rPr kumimoji="1" lang="en-US" altLang="ja-JP" sz="1200" baseline="0" dirty="0" smtClean="0"/>
                        <a:t>  </a:t>
                      </a:r>
                      <a:r>
                        <a:rPr kumimoji="1" lang="en-US" altLang="ja-JP" sz="600" baseline="0" dirty="0" smtClean="0"/>
                        <a:t> </a:t>
                      </a:r>
                      <a:r>
                        <a:rPr kumimoji="1" lang="en-US" altLang="ja-JP" sz="1200" baseline="0" dirty="0" smtClean="0"/>
                        <a:t>for open source</a:t>
                      </a:r>
                      <a:endParaRPr kumimoji="1" lang="ja-JP" altLang="en-US" sz="1200" dirty="0"/>
                    </a:p>
                  </a:txBody>
                  <a:tcPr anchor="ctr">
                    <a:lnR w="6350" cap="flat" cmpd="sng" algn="ctr">
                      <a:noFill/>
                      <a:prstDash val="solid"/>
                      <a:miter lim="8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05354" y="5624629"/>
            <a:ext cx="10079518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EndNote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basic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and </a:t>
            </a:r>
            <a:r>
              <a:rPr lang="en-US" altLang="ja-JP" dirty="0" err="1" smtClean="0">
                <a:solidFill>
                  <a:schemeClr val="tx1"/>
                </a:solidFill>
              </a:rPr>
              <a:t>Mendeley</a:t>
            </a:r>
            <a:r>
              <a:rPr lang="ja-JP" altLang="en-US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are </a:t>
            </a:r>
            <a:r>
              <a:rPr lang="en-US" altLang="ja-JP" dirty="0" smtClean="0">
                <a:solidFill>
                  <a:srgbClr val="C00000"/>
                </a:solidFill>
              </a:rPr>
              <a:t>enhanced</a:t>
            </a:r>
            <a:r>
              <a:rPr lang="en-US" altLang="ja-JP" dirty="0" smtClean="0">
                <a:solidFill>
                  <a:schemeClr val="tx1"/>
                </a:solidFill>
              </a:rPr>
              <a:t> for students and faculty of Hokkaido University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Each </a:t>
            </a:r>
            <a:r>
              <a:rPr lang="en-US" altLang="ja-JP" dirty="0">
                <a:solidFill>
                  <a:schemeClr val="tx1"/>
                </a:solidFill>
              </a:rPr>
              <a:t>time you access from inside the campus, you can use the enhanced function for a </a:t>
            </a:r>
            <a:r>
              <a:rPr lang="en-US" altLang="ja-JP" dirty="0" smtClean="0">
                <a:solidFill>
                  <a:schemeClr val="tx1"/>
                </a:solidFill>
              </a:rPr>
              <a:t>year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305113" y="1259674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2)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EndNote </a:t>
            </a:r>
            <a:r>
              <a:rPr lang="en-US" altLang="ja-JP" sz="2800" dirty="0"/>
              <a:t>basic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25000" t="10000" r="25000" b="1111"/>
          <a:stretch/>
        </p:blipFill>
        <p:spPr>
          <a:xfrm>
            <a:off x="6894000" y="2808000"/>
            <a:ext cx="3420000" cy="3420000"/>
          </a:xfrm>
          <a:prstGeom prst="rect">
            <a:avLst/>
          </a:prstGeom>
          <a:ln w="76200">
            <a:solidFill>
              <a:srgbClr val="000080"/>
            </a:solidFill>
          </a:ln>
        </p:spPr>
      </p:pic>
      <p:sp>
        <p:nvSpPr>
          <p:cNvPr id="6" name="正方形/長方形 5"/>
          <p:cNvSpPr/>
          <p:nvPr/>
        </p:nvSpPr>
        <p:spPr>
          <a:xfrm>
            <a:off x="7434000" y="5756400"/>
            <a:ext cx="2808000" cy="400110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http://my.endnote.com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128591" y="1639035"/>
            <a:ext cx="890546" cy="51712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786939" y="2501993"/>
            <a:ext cx="2035774" cy="30600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620793" y="2501993"/>
            <a:ext cx="2137816" cy="30600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7617350" y="2345635"/>
            <a:ext cx="238540" cy="62020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4140000" y="5610778"/>
            <a:ext cx="2592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>
                <a:solidFill>
                  <a:srgbClr val="000080"/>
                </a:solidFill>
              </a:rPr>
              <a:t>A</a:t>
            </a:r>
            <a:r>
              <a:rPr lang="en-US" altLang="ja-JP" sz="1600" dirty="0" smtClean="0">
                <a:solidFill>
                  <a:srgbClr val="000080"/>
                </a:solidFill>
              </a:rPr>
              <a:t>ccount of Web of Science,</a:t>
            </a:r>
          </a:p>
          <a:p>
            <a:r>
              <a:rPr lang="en-US" altLang="ja-JP" sz="1600" dirty="0" smtClean="0">
                <a:solidFill>
                  <a:srgbClr val="000080"/>
                </a:solidFill>
              </a:rPr>
              <a:t>or create new</a:t>
            </a:r>
            <a:endParaRPr lang="ja-JP" altLang="en-US" sz="1600" dirty="0">
              <a:solidFill>
                <a:srgbClr val="00008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86939" y="2952000"/>
            <a:ext cx="1296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Output Tool</a:t>
            </a:r>
            <a:endParaRPr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564000" y="2952000"/>
            <a:ext cx="3240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Import Tool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* Drag and drop to Bookmark bar</a:t>
            </a:r>
          </a:p>
        </p:txBody>
      </p:sp>
    </p:spTree>
    <p:extLst>
      <p:ext uri="{BB962C8B-B14F-4D97-AF65-F5344CB8AC3E}">
        <p14:creationId xmlns:p14="http://schemas.microsoft.com/office/powerpoint/2010/main" val="290923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/>
          <a:srcRect l="15000" t="9999" r="36787" b="4287"/>
          <a:stretch/>
        </p:blipFill>
        <p:spPr>
          <a:xfrm>
            <a:off x="5525906" y="14400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246" t="143" r="246" b="20806"/>
          <a:stretch/>
        </p:blipFill>
        <p:spPr>
          <a:xfrm>
            <a:off x="305906" y="12600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2) EndNote </a:t>
            </a:r>
            <a:r>
              <a:rPr lang="en-US" altLang="ja-JP" sz="2800" dirty="0"/>
              <a:t>basic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24001" y="1872000"/>
            <a:ext cx="1226504" cy="39228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105989" y="2264282"/>
            <a:ext cx="620539" cy="55037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7075984" y="2952860"/>
            <a:ext cx="406194" cy="188153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8357468" y="2568270"/>
            <a:ext cx="1494197" cy="30080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矢印コネクタ 15"/>
          <p:cNvCxnSpPr>
            <a:stCxn id="13" idx="3"/>
          </p:cNvCxnSpPr>
          <p:nvPr/>
        </p:nvCxnSpPr>
        <p:spPr>
          <a:xfrm flipV="1">
            <a:off x="7482178" y="3081425"/>
            <a:ext cx="1160890" cy="81220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377999" y="5464800"/>
            <a:ext cx="4788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Click “Capture Reference” on the website of papers, and import bibliographic data one by one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598000" y="5644800"/>
            <a:ext cx="4032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C00000"/>
                </a:solidFill>
              </a:rPr>
              <a:t>From Web of Science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import multiple </a:t>
            </a:r>
            <a:r>
              <a:rPr lang="en-US" altLang="ja-JP" sz="1600" dirty="0">
                <a:solidFill>
                  <a:srgbClr val="C00000"/>
                </a:solidFill>
              </a:rPr>
              <a:t>bibliographic </a:t>
            </a:r>
            <a:r>
              <a:rPr lang="en-US" altLang="ja-JP" sz="1600" dirty="0" smtClean="0">
                <a:solidFill>
                  <a:srgbClr val="C00000"/>
                </a:solidFill>
              </a:rPr>
              <a:t>data directly</a:t>
            </a:r>
          </a:p>
        </p:txBody>
      </p:sp>
    </p:spTree>
    <p:extLst>
      <p:ext uri="{BB962C8B-B14F-4D97-AF65-F5344CB8AC3E}">
        <p14:creationId xmlns:p14="http://schemas.microsoft.com/office/powerpoint/2010/main" val="14086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  <p:bldP spid="18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10000" b="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2) EndNote </a:t>
            </a:r>
            <a:r>
              <a:rPr lang="en-US" altLang="ja-JP" sz="2800" dirty="0"/>
              <a:t>basic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232000" y="1606371"/>
            <a:ext cx="540000" cy="420137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/>
          <p:cNvCxnSpPr>
            <a:stCxn id="17" idx="3"/>
          </p:cNvCxnSpPr>
          <p:nvPr/>
        </p:nvCxnSpPr>
        <p:spPr>
          <a:xfrm flipV="1">
            <a:off x="3377368" y="4844347"/>
            <a:ext cx="1115119" cy="105881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8028000" y="3906000"/>
            <a:ext cx="540000" cy="13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497369" y="3214661"/>
            <a:ext cx="1021330" cy="88821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4592631" y="4489952"/>
            <a:ext cx="324000" cy="324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8028000" y="4536000"/>
            <a:ext cx="540000" cy="13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8028000" y="5184000"/>
            <a:ext cx="540000" cy="13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2196000" y="2124000"/>
            <a:ext cx="3600000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400" dirty="0">
                <a:solidFill>
                  <a:srgbClr val="000080"/>
                </a:solidFill>
              </a:rPr>
              <a:t>Import bibliographic </a:t>
            </a:r>
            <a:r>
              <a:rPr lang="en-US" altLang="ja-JP" sz="1400" dirty="0" smtClean="0">
                <a:solidFill>
                  <a:srgbClr val="000080"/>
                </a:solidFill>
              </a:rPr>
              <a:t>data in </a:t>
            </a:r>
            <a:r>
              <a:rPr lang="en-US" altLang="ja-JP" sz="1400" dirty="0">
                <a:solidFill>
                  <a:srgbClr val="000080"/>
                </a:solidFill>
              </a:rPr>
              <a:t>RIS format etc.</a:t>
            </a:r>
            <a:endParaRPr lang="ja-JP" altLang="en-US" sz="1400" dirty="0">
              <a:solidFill>
                <a:srgbClr val="00008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68000" y="4212000"/>
            <a:ext cx="3204000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400" dirty="0" smtClean="0">
                <a:solidFill>
                  <a:srgbClr val="C00000"/>
                </a:solidFill>
              </a:rPr>
              <a:t>Organize bibliographic data </a:t>
            </a:r>
            <a:r>
              <a:rPr lang="en-US" altLang="ja-JP" sz="1400" dirty="0">
                <a:solidFill>
                  <a:srgbClr val="C00000"/>
                </a:solidFill>
              </a:rPr>
              <a:t>in </a:t>
            </a:r>
            <a:r>
              <a:rPr lang="en-US" altLang="ja-JP" sz="1400" dirty="0" smtClean="0">
                <a:solidFill>
                  <a:srgbClr val="C00000"/>
                </a:solidFill>
              </a:rPr>
              <a:t>folders</a:t>
            </a:r>
          </a:p>
          <a:p>
            <a:r>
              <a:rPr lang="en-US" altLang="ja-JP" sz="1400" dirty="0" smtClean="0">
                <a:solidFill>
                  <a:srgbClr val="C00000"/>
                </a:solidFill>
              </a:rPr>
              <a:t>and share </a:t>
            </a:r>
            <a:r>
              <a:rPr lang="en-US" altLang="ja-JP" sz="1400" dirty="0">
                <a:solidFill>
                  <a:srgbClr val="C00000"/>
                </a:solidFill>
              </a:rPr>
              <a:t>them </a:t>
            </a:r>
            <a:r>
              <a:rPr lang="en-US" altLang="ja-JP" sz="1400" dirty="0" smtClean="0">
                <a:solidFill>
                  <a:srgbClr val="C00000"/>
                </a:solidFill>
              </a:rPr>
              <a:t>in groups 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497368" y="5641555"/>
            <a:ext cx="2880000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400" dirty="0" smtClean="0">
                <a:solidFill>
                  <a:srgbClr val="C00000"/>
                </a:solidFill>
              </a:rPr>
              <a:t>Upload PDF if you have</a:t>
            </a:r>
          </a:p>
          <a:p>
            <a:r>
              <a:rPr lang="en-US" altLang="ja-JP" sz="1400" dirty="0" smtClean="0">
                <a:solidFill>
                  <a:srgbClr val="C00000"/>
                </a:solidFill>
              </a:rPr>
              <a:t>* PDF cannot be shared in groups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210000" y="3240000"/>
            <a:ext cx="4104000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400" dirty="0" smtClean="0">
                <a:solidFill>
                  <a:srgbClr val="C00000"/>
                </a:solidFill>
              </a:rPr>
              <a:t>Bibliographic data imported from Web of Science</a:t>
            </a:r>
          </a:p>
          <a:p>
            <a:r>
              <a:rPr lang="en-US" altLang="ja-JP" sz="1400" smtClean="0">
                <a:solidFill>
                  <a:srgbClr val="C00000"/>
                </a:solidFill>
              </a:rPr>
              <a:t>show </a:t>
            </a:r>
            <a:r>
              <a:rPr lang="en-US" altLang="ja-JP" sz="1400" dirty="0" smtClean="0">
                <a:solidFill>
                  <a:srgbClr val="C00000"/>
                </a:solidFill>
              </a:rPr>
              <a:t>links to it and times cited</a:t>
            </a:r>
          </a:p>
        </p:txBody>
      </p:sp>
    </p:spTree>
    <p:extLst>
      <p:ext uri="{BB962C8B-B14F-4D97-AF65-F5344CB8AC3E}">
        <p14:creationId xmlns:p14="http://schemas.microsoft.com/office/powerpoint/2010/main" val="59993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305906" y="1259837"/>
            <a:ext cx="10080000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2) EndNote </a:t>
            </a:r>
            <a:r>
              <a:rPr lang="en-US" altLang="ja-JP" sz="2800" dirty="0"/>
              <a:t>basic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24000" y="1581665"/>
            <a:ext cx="396000" cy="65902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053416" y="1935891"/>
            <a:ext cx="2456270" cy="3048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>
            <a:stCxn id="6" idx="3"/>
          </p:cNvCxnSpPr>
          <p:nvPr/>
        </p:nvCxnSpPr>
        <p:spPr>
          <a:xfrm>
            <a:off x="720000" y="1911179"/>
            <a:ext cx="5244195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148000" y="4044779"/>
            <a:ext cx="0" cy="1800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7281551" y="4666734"/>
            <a:ext cx="690546" cy="3048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5418000" y="1357181"/>
            <a:ext cx="736979" cy="28215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" name="直線矢印コネクタ 22"/>
          <p:cNvCxnSpPr/>
          <p:nvPr/>
        </p:nvCxnSpPr>
        <p:spPr>
          <a:xfrm flipH="1" flipV="1">
            <a:off x="940526" y="2246811"/>
            <a:ext cx="4029771" cy="174737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78000" y="5396400"/>
            <a:ext cx="6480000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</a:rPr>
              <a:t>Open the "EndNote" tab in Word </a:t>
            </a:r>
            <a:r>
              <a:rPr lang="en-US" altLang="ja-JP" sz="1600" dirty="0" smtClean="0">
                <a:solidFill>
                  <a:srgbClr val="C00000"/>
                </a:solidFill>
              </a:rPr>
              <a:t>on which the </a:t>
            </a:r>
            <a:r>
              <a:rPr lang="en-US" altLang="ja-JP" sz="1600" dirty="0">
                <a:solidFill>
                  <a:srgbClr val="C00000"/>
                </a:solidFill>
              </a:rPr>
              <a:t>Output Tool is installed,</a:t>
            </a:r>
            <a:endParaRPr lang="en-US" altLang="ja-JP" sz="1600" dirty="0" smtClean="0">
              <a:solidFill>
                <a:srgbClr val="C00000"/>
              </a:solidFill>
            </a:endParaRP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click </a:t>
            </a:r>
            <a:r>
              <a:rPr lang="en-US" altLang="ja-JP" sz="1600" dirty="0">
                <a:solidFill>
                  <a:srgbClr val="C00000"/>
                </a:solidFill>
              </a:rPr>
              <a:t>"Insert Citations" at the place where you want to insert a </a:t>
            </a:r>
            <a:r>
              <a:rPr lang="en-US" altLang="ja-JP" sz="1600" dirty="0" smtClean="0">
                <a:solidFill>
                  <a:srgbClr val="C00000"/>
                </a:solidFill>
              </a:rPr>
              <a:t>citation,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and search for the paper </a:t>
            </a:r>
            <a:r>
              <a:rPr lang="en-US" altLang="ja-JP" sz="1600" dirty="0">
                <a:solidFill>
                  <a:srgbClr val="C00000"/>
                </a:solidFill>
              </a:rPr>
              <a:t>you want to insert from </a:t>
            </a:r>
            <a:r>
              <a:rPr lang="en-US" altLang="ja-JP" sz="1600" dirty="0" smtClean="0">
                <a:solidFill>
                  <a:srgbClr val="C00000"/>
                </a:solidFill>
              </a:rPr>
              <a:t>EndNote </a:t>
            </a:r>
            <a:r>
              <a:rPr lang="en-US" altLang="ja-JP" sz="1600" dirty="0">
                <a:solidFill>
                  <a:srgbClr val="C00000"/>
                </a:solidFill>
              </a:rPr>
              <a:t>basic</a:t>
            </a:r>
            <a:endParaRPr lang="en-US" altLang="ja-JP" sz="1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2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7" grpId="0" animBg="1"/>
      <p:bldP spid="18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/>
          <a:srcRect b="20486"/>
          <a:stretch/>
        </p:blipFill>
        <p:spPr>
          <a:xfrm>
            <a:off x="304960" y="12600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/>
          <a:srcRect l="8" r="8" b="20486"/>
          <a:stretch/>
        </p:blipFill>
        <p:spPr>
          <a:xfrm>
            <a:off x="5524960" y="1440000"/>
            <a:ext cx="4860000" cy="48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2) EndNote </a:t>
            </a:r>
            <a:r>
              <a:rPr lang="en-US" altLang="ja-JP" sz="2800" dirty="0"/>
              <a:t>basic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2C9B2-7834-4B25-9061-54396F6F5536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455857" y="3690000"/>
            <a:ext cx="1404000" cy="30480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486000" y="5366704"/>
            <a:ext cx="4536000" cy="46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706000" y="5544000"/>
            <a:ext cx="4536000" cy="468000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636101" y="3870000"/>
            <a:ext cx="180000" cy="304801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116417" y="1796744"/>
            <a:ext cx="1987826" cy="825689"/>
          </a:xfrm>
          <a:prstGeom prst="rect">
            <a:avLst/>
          </a:prstGeom>
          <a:noFill/>
          <a:ln w="76200"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endCxn id="11" idx="1"/>
          </p:cNvCxnSpPr>
          <p:nvPr/>
        </p:nvCxnSpPr>
        <p:spPr>
          <a:xfrm>
            <a:off x="3731113" y="1956021"/>
            <a:ext cx="3385304" cy="253568"/>
          </a:xfrm>
          <a:prstGeom prst="straightConnector1">
            <a:avLst/>
          </a:prstGeom>
          <a:ln w="76200">
            <a:solidFill>
              <a:srgbClr val="0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77905" y="2730777"/>
            <a:ext cx="4068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</a:rPr>
              <a:t>A</a:t>
            </a:r>
            <a:r>
              <a:rPr lang="en-US" altLang="ja-JP" sz="1600" dirty="0" smtClean="0">
                <a:solidFill>
                  <a:srgbClr val="C00000"/>
                </a:solidFill>
              </a:rPr>
              <a:t> </a:t>
            </a:r>
            <a:r>
              <a:rPr lang="en-US" altLang="ja-JP" sz="1600" dirty="0">
                <a:solidFill>
                  <a:srgbClr val="C00000"/>
                </a:solidFill>
              </a:rPr>
              <a:t>reference </a:t>
            </a:r>
            <a:r>
              <a:rPr lang="en-US" altLang="ja-JP" sz="1600" dirty="0" smtClean="0">
                <a:solidFill>
                  <a:srgbClr val="C00000"/>
                </a:solidFill>
              </a:rPr>
              <a:t>sign is inserted in </a:t>
            </a:r>
            <a:r>
              <a:rPr lang="en-US" altLang="ja-JP" sz="1600" dirty="0">
                <a:solidFill>
                  <a:srgbClr val="C00000"/>
                </a:solidFill>
              </a:rPr>
              <a:t>the </a:t>
            </a:r>
            <a:r>
              <a:rPr lang="en-US" altLang="ja-JP" sz="1600" dirty="0" smtClean="0">
                <a:solidFill>
                  <a:srgbClr val="C00000"/>
                </a:solidFill>
              </a:rPr>
              <a:t>sentence,</a:t>
            </a:r>
          </a:p>
          <a:p>
            <a:r>
              <a:rPr lang="en-US" altLang="ja-JP" sz="1600" dirty="0" smtClean="0">
                <a:solidFill>
                  <a:srgbClr val="C00000"/>
                </a:solidFill>
              </a:rPr>
              <a:t>and </a:t>
            </a:r>
            <a:r>
              <a:rPr lang="en-US" altLang="ja-JP" sz="1600" dirty="0">
                <a:solidFill>
                  <a:srgbClr val="C00000"/>
                </a:solidFill>
              </a:rPr>
              <a:t>a</a:t>
            </a:r>
            <a:r>
              <a:rPr lang="en-US" altLang="ja-JP" sz="1600" dirty="0" smtClean="0">
                <a:solidFill>
                  <a:srgbClr val="C00000"/>
                </a:solidFill>
              </a:rPr>
              <a:t> reference </a:t>
            </a:r>
            <a:r>
              <a:rPr lang="en-US" altLang="ja-JP" sz="1600" dirty="0">
                <a:solidFill>
                  <a:srgbClr val="C00000"/>
                </a:solidFill>
              </a:rPr>
              <a:t>list </a:t>
            </a:r>
            <a:r>
              <a:rPr lang="en-US" altLang="ja-JP" sz="1600" dirty="0" smtClean="0">
                <a:solidFill>
                  <a:srgbClr val="C00000"/>
                </a:solidFill>
              </a:rPr>
              <a:t>is below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7362000" y="2998671"/>
            <a:ext cx="295200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altLang="ja-JP" sz="1600" dirty="0" smtClean="0">
                <a:solidFill>
                  <a:srgbClr val="000080"/>
                </a:solidFill>
              </a:rPr>
              <a:t>Change citation style at</a:t>
            </a:r>
            <a:r>
              <a:rPr lang="ja-JP" altLang="en-US" sz="1600" dirty="0" smtClean="0">
                <a:solidFill>
                  <a:srgbClr val="000080"/>
                </a:solidFill>
              </a:rPr>
              <a:t> </a:t>
            </a:r>
            <a:r>
              <a:rPr lang="en-US" altLang="ja-JP" sz="1600" dirty="0" smtClean="0">
                <a:solidFill>
                  <a:srgbClr val="000080"/>
                </a:solidFill>
              </a:rPr>
              <a:t>“Style”</a:t>
            </a:r>
          </a:p>
        </p:txBody>
      </p:sp>
    </p:spTree>
    <p:extLst>
      <p:ext uri="{BB962C8B-B14F-4D97-AF65-F5344CB8AC3E}">
        <p14:creationId xmlns:p14="http://schemas.microsoft.com/office/powerpoint/2010/main" val="4760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2">
      <a:majorFont>
        <a:latin typeface="Segoe UI"/>
        <a:ea typeface="游ゴシック"/>
        <a:cs typeface=""/>
      </a:majorFont>
      <a:minorFont>
        <a:latin typeface="Segoe UI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1032</Words>
  <Application>Microsoft Office PowerPoint</Application>
  <PresentationFormat>ユーザー設定</PresentationFormat>
  <Paragraphs>244</Paragraphs>
  <Slides>26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2" baseType="lpstr">
      <vt:lpstr>ＭＳ Ｐゴシック</vt:lpstr>
      <vt:lpstr>游ゴシック</vt:lpstr>
      <vt:lpstr>Arial</vt:lpstr>
      <vt:lpstr>Calibri</vt:lpstr>
      <vt:lpstr>Segoe UI</vt:lpstr>
      <vt:lpstr>Office テーマ</vt:lpstr>
      <vt:lpstr>On-Demand Guidance on Northern Campus Library’s Service</vt:lpstr>
      <vt:lpstr>Managing references</vt:lpstr>
      <vt:lpstr>1) Reference Management Software</vt:lpstr>
      <vt:lpstr>1) Reference Management Software</vt:lpstr>
      <vt:lpstr>2) EndNote basic</vt:lpstr>
      <vt:lpstr>2) EndNote basic</vt:lpstr>
      <vt:lpstr>2) EndNote basic</vt:lpstr>
      <vt:lpstr>2) EndNote basic</vt:lpstr>
      <vt:lpstr>2) EndNote basic</vt:lpstr>
      <vt:lpstr>2) EndNote basic</vt:lpstr>
      <vt:lpstr>3) Mendeley</vt:lpstr>
      <vt:lpstr>3) Mendeley</vt:lpstr>
      <vt:lpstr>3) Mendeley</vt:lpstr>
      <vt:lpstr>3) Mendeley</vt:lpstr>
      <vt:lpstr>3) Mendeley</vt:lpstr>
      <vt:lpstr>3) Mendeley</vt:lpstr>
      <vt:lpstr>4) Zotero</vt:lpstr>
      <vt:lpstr>4) Zotero</vt:lpstr>
      <vt:lpstr>4) Zotero</vt:lpstr>
      <vt:lpstr>4) Zotero</vt:lpstr>
      <vt:lpstr>4) Zotero</vt:lpstr>
      <vt:lpstr>4) Zotero</vt:lpstr>
      <vt:lpstr>4) Zotero</vt:lpstr>
      <vt:lpstr>5) Sources and cautionary points</vt:lpstr>
      <vt:lpstr>5) Sources and cautionary points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editor</dc:creator>
  <cp:lastModifiedBy>editor</cp:lastModifiedBy>
  <cp:revision>215</cp:revision>
  <cp:lastPrinted>2019-04-03T08:08:12Z</cp:lastPrinted>
  <dcterms:created xsi:type="dcterms:W3CDTF">2019-03-18T12:25:30Z</dcterms:created>
  <dcterms:modified xsi:type="dcterms:W3CDTF">2019-04-24T06:31:42Z</dcterms:modified>
</cp:coreProperties>
</file>