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中間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D083AE6-46FA-4A59-8FB0-9F97EB10719F}" styleName="淡色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09" autoAdjust="0"/>
  </p:normalViewPr>
  <p:slideViewPr>
    <p:cSldViewPr snapToGrid="0" snapToObjects="1">
      <p:cViewPr>
        <p:scale>
          <a:sx n="75" d="100"/>
          <a:sy n="75" d="100"/>
        </p:scale>
        <p:origin x="-4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O%20NAME:mutation&#38525;&#24615;&#12487;&#12540;&#12479;&#12540;:20170320&#65290;&#6529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O%20NAME:mutation&#38525;&#24615;&#12487;&#12540;&#12479;&#12540;:20170320&#65290;&#65290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O%20NAME:mutation&#38525;&#24615;&#12487;&#12540;&#12479;&#12540;:20170320&#65290;&#6529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TILs</a:t>
            </a:r>
            <a:endParaRPr lang="ja-JP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effectLst/>
          </c:spPr>
          <c:invertIfNegative val="0"/>
          <c:cat>
            <c:strRef>
              <c:f>'（微小検体優先）リンパ球'!$BG$105:$BG$119</c:f>
              <c:strCache>
                <c:ptCount val="15"/>
                <c:pt idx="0">
                  <c:v>0</c:v>
                </c:pt>
                <c:pt idx="1">
                  <c:v>0-30</c:v>
                </c:pt>
                <c:pt idx="2">
                  <c:v>30-60</c:v>
                </c:pt>
                <c:pt idx="3">
                  <c:v>60-90</c:v>
                </c:pt>
                <c:pt idx="4">
                  <c:v>90-120</c:v>
                </c:pt>
                <c:pt idx="5">
                  <c:v>120-150</c:v>
                </c:pt>
                <c:pt idx="6">
                  <c:v>150-180</c:v>
                </c:pt>
                <c:pt idx="7">
                  <c:v>180-210</c:v>
                </c:pt>
                <c:pt idx="8">
                  <c:v>210-240</c:v>
                </c:pt>
                <c:pt idx="9">
                  <c:v>240-270</c:v>
                </c:pt>
                <c:pt idx="10">
                  <c:v>270-300</c:v>
                </c:pt>
                <c:pt idx="11">
                  <c:v>300-330</c:v>
                </c:pt>
                <c:pt idx="12">
                  <c:v>330-360</c:v>
                </c:pt>
                <c:pt idx="13">
                  <c:v>360-390</c:v>
                </c:pt>
                <c:pt idx="14">
                  <c:v>390-420</c:v>
                </c:pt>
              </c:strCache>
            </c:strRef>
          </c:cat>
          <c:val>
            <c:numRef>
              <c:f>'（微小検体優先）リンパ球'!$BH$105:$BH$119</c:f>
              <c:numCache>
                <c:formatCode>General</c:formatCode>
                <c:ptCount val="15"/>
                <c:pt idx="0">
                  <c:v>8.0</c:v>
                </c:pt>
                <c:pt idx="1">
                  <c:v>16.0</c:v>
                </c:pt>
                <c:pt idx="2">
                  <c:v>15.0</c:v>
                </c:pt>
                <c:pt idx="3">
                  <c:v>13.0</c:v>
                </c:pt>
                <c:pt idx="4">
                  <c:v>6.0</c:v>
                </c:pt>
                <c:pt idx="5">
                  <c:v>5.0</c:v>
                </c:pt>
                <c:pt idx="6">
                  <c:v>7.0</c:v>
                </c:pt>
                <c:pt idx="7">
                  <c:v>0.0</c:v>
                </c:pt>
                <c:pt idx="8">
                  <c:v>3.0</c:v>
                </c:pt>
                <c:pt idx="9">
                  <c:v>1.0</c:v>
                </c:pt>
                <c:pt idx="10">
                  <c:v>0.0</c:v>
                </c:pt>
                <c:pt idx="11">
                  <c:v>2.0</c:v>
                </c:pt>
                <c:pt idx="12">
                  <c:v>2.0</c:v>
                </c:pt>
                <c:pt idx="13">
                  <c:v>0.0</c:v>
                </c:pt>
                <c:pt idx="14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-2133061432"/>
        <c:axId val="2132669208"/>
      </c:barChart>
      <c:catAx>
        <c:axId val="-2133061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Cell/mm</a:t>
                </a:r>
                <a:r>
                  <a:rPr lang="en-US" baseline="30000" dirty="0"/>
                  <a:t>2</a:t>
                </a:r>
                <a:endParaRPr lang="ja-JP" baseline="30000" dirty="0"/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 rot="-3600000"/>
          <a:lstStyle/>
          <a:p>
            <a:pPr>
              <a:defRPr/>
            </a:pPr>
            <a:endParaRPr lang="ja-JP"/>
          </a:p>
        </c:txPr>
        <c:crossAx val="2132669208"/>
        <c:crosses val="autoZero"/>
        <c:auto val="1"/>
        <c:lblAlgn val="ctr"/>
        <c:lblOffset val="100"/>
        <c:noMultiLvlLbl val="0"/>
      </c:catAx>
      <c:valAx>
        <c:axId val="2132669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2133061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CD4</a:t>
            </a:r>
            <a:endParaRPr lang="ja-JP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effectLst/>
          </c:spPr>
          <c:invertIfNegative val="0"/>
          <c:cat>
            <c:strRef>
              <c:f>'（微小検体優先）リンパ球'!$BA$100:$BA$110</c:f>
              <c:strCache>
                <c:ptCount val="11"/>
                <c:pt idx="0">
                  <c:v>0</c:v>
                </c:pt>
                <c:pt idx="1">
                  <c:v>0-30</c:v>
                </c:pt>
                <c:pt idx="2">
                  <c:v>30-60</c:v>
                </c:pt>
                <c:pt idx="3">
                  <c:v>60-90</c:v>
                </c:pt>
                <c:pt idx="4">
                  <c:v>90-120</c:v>
                </c:pt>
                <c:pt idx="5">
                  <c:v>120-150</c:v>
                </c:pt>
                <c:pt idx="6">
                  <c:v>150-180</c:v>
                </c:pt>
                <c:pt idx="7">
                  <c:v>180-210</c:v>
                </c:pt>
                <c:pt idx="8">
                  <c:v>210-240</c:v>
                </c:pt>
                <c:pt idx="9">
                  <c:v>240-270</c:v>
                </c:pt>
                <c:pt idx="10">
                  <c:v>270-300</c:v>
                </c:pt>
              </c:strCache>
            </c:strRef>
          </c:cat>
          <c:val>
            <c:numRef>
              <c:f>'（微小検体優先）リンパ球'!$BB$100:$BB$110</c:f>
              <c:numCache>
                <c:formatCode>General</c:formatCode>
                <c:ptCount val="11"/>
                <c:pt idx="0">
                  <c:v>20.0</c:v>
                </c:pt>
                <c:pt idx="1">
                  <c:v>28.0</c:v>
                </c:pt>
                <c:pt idx="2">
                  <c:v>16.0</c:v>
                </c:pt>
                <c:pt idx="3">
                  <c:v>9.0</c:v>
                </c:pt>
                <c:pt idx="4">
                  <c:v>2.0</c:v>
                </c:pt>
                <c:pt idx="5">
                  <c:v>1.0</c:v>
                </c:pt>
                <c:pt idx="6">
                  <c:v>1.0</c:v>
                </c:pt>
                <c:pt idx="7">
                  <c:v>0.0</c:v>
                </c:pt>
                <c:pt idx="8">
                  <c:v>1.0</c:v>
                </c:pt>
                <c:pt idx="9">
                  <c:v>1.0</c:v>
                </c:pt>
                <c:pt idx="10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32486504"/>
        <c:axId val="2083264568"/>
      </c:barChart>
      <c:catAx>
        <c:axId val="2132486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Cell/mm</a:t>
                </a:r>
                <a:r>
                  <a:rPr lang="en-US" baseline="30000" dirty="0"/>
                  <a:t>2</a:t>
                </a:r>
                <a:endParaRPr lang="ja-JP" baseline="30000" dirty="0"/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 rot="-3600000"/>
          <a:lstStyle/>
          <a:p>
            <a:pPr>
              <a:defRPr/>
            </a:pPr>
            <a:endParaRPr lang="ja-JP"/>
          </a:p>
        </c:txPr>
        <c:crossAx val="2083264568"/>
        <c:crosses val="autoZero"/>
        <c:auto val="1"/>
        <c:lblAlgn val="ctr"/>
        <c:lblOffset val="100"/>
        <c:noMultiLvlLbl val="0"/>
      </c:catAx>
      <c:valAx>
        <c:axId val="20832645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32486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CD8</a:t>
            </a:r>
            <a:endParaRPr lang="ja-JP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effectLst/>
          </c:spPr>
          <c:invertIfNegative val="0"/>
          <c:cat>
            <c:strRef>
              <c:f>'（微小検体優先）リンパ球'!$BD$101:$BD$111</c:f>
              <c:strCache>
                <c:ptCount val="11"/>
                <c:pt idx="0">
                  <c:v>0</c:v>
                </c:pt>
                <c:pt idx="1">
                  <c:v>0-30</c:v>
                </c:pt>
                <c:pt idx="2">
                  <c:v>30-60</c:v>
                </c:pt>
                <c:pt idx="3">
                  <c:v>60-90</c:v>
                </c:pt>
                <c:pt idx="4">
                  <c:v>90-120</c:v>
                </c:pt>
                <c:pt idx="5">
                  <c:v>120-150</c:v>
                </c:pt>
                <c:pt idx="6">
                  <c:v>150-180</c:v>
                </c:pt>
                <c:pt idx="7">
                  <c:v>180-210</c:v>
                </c:pt>
                <c:pt idx="8">
                  <c:v>210-240</c:v>
                </c:pt>
                <c:pt idx="9">
                  <c:v>240-270</c:v>
                </c:pt>
                <c:pt idx="10">
                  <c:v>270-300</c:v>
                </c:pt>
              </c:strCache>
            </c:strRef>
          </c:cat>
          <c:val>
            <c:numRef>
              <c:f>'（微小検体優先）リンパ球'!$BE$101:$BE$111</c:f>
              <c:numCache>
                <c:formatCode>General</c:formatCode>
                <c:ptCount val="11"/>
                <c:pt idx="0">
                  <c:v>10.0</c:v>
                </c:pt>
                <c:pt idx="1">
                  <c:v>27.0</c:v>
                </c:pt>
                <c:pt idx="2">
                  <c:v>21.0</c:v>
                </c:pt>
                <c:pt idx="3">
                  <c:v>7.0</c:v>
                </c:pt>
                <c:pt idx="4">
                  <c:v>5.0</c:v>
                </c:pt>
                <c:pt idx="5">
                  <c:v>2.0</c:v>
                </c:pt>
                <c:pt idx="6">
                  <c:v>3.0</c:v>
                </c:pt>
                <c:pt idx="7">
                  <c:v>0.0</c:v>
                </c:pt>
                <c:pt idx="8">
                  <c:v>2.0</c:v>
                </c:pt>
                <c:pt idx="9">
                  <c:v>1.0</c:v>
                </c:pt>
                <c:pt idx="10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31891112"/>
        <c:axId val="2132656504"/>
      </c:barChart>
      <c:catAx>
        <c:axId val="2131891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Cell/mm</a:t>
                </a:r>
                <a:r>
                  <a:rPr lang="en-US" baseline="30000" dirty="0"/>
                  <a:t>2</a:t>
                </a:r>
                <a:endParaRPr lang="ja-JP" baseline="30000" dirty="0"/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 rot="-3600000"/>
          <a:lstStyle/>
          <a:p>
            <a:pPr>
              <a:defRPr/>
            </a:pPr>
            <a:endParaRPr lang="ja-JP"/>
          </a:p>
        </c:txPr>
        <c:crossAx val="2132656504"/>
        <c:crosses val="autoZero"/>
        <c:auto val="1"/>
        <c:lblAlgn val="ctr"/>
        <c:lblOffset val="100"/>
        <c:noMultiLvlLbl val="0"/>
      </c:catAx>
      <c:valAx>
        <c:axId val="21326565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31891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/>
        </a:defRPr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B29BA-18AF-B348-A58A-344F7631DBF3}" type="datetimeFigureOut">
              <a:rPr kumimoji="1" lang="ja-JP" altLang="en-US" smtClean="0"/>
              <a:t>17/11/14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2E895-4E5C-9943-A179-61E9E4136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970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5D1C8-7871-4748-A26C-0197E626E331}" type="datetimeFigureOut">
              <a:rPr kumimoji="1" lang="ja-JP" altLang="en-US" smtClean="0"/>
              <a:t>17/11/14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067DD-BEF4-3B4B-9303-B9053B4CE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110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4A9EF-9CEB-F548-A3B0-1134DF60B6A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148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63DF-77EC-2146-8114-6C7F43AA5B87}" type="datetimeFigureOut">
              <a:rPr kumimoji="1" lang="ja-JP" altLang="en-US" smtClean="0"/>
              <a:t>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2D71-BD5D-A24C-8C80-161624438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562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63DF-77EC-2146-8114-6C7F43AA5B87}" type="datetimeFigureOut">
              <a:rPr kumimoji="1" lang="ja-JP" altLang="en-US" smtClean="0"/>
              <a:t>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2D71-BD5D-A24C-8C80-161624438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82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63DF-77EC-2146-8114-6C7F43AA5B87}" type="datetimeFigureOut">
              <a:rPr kumimoji="1" lang="ja-JP" altLang="en-US" smtClean="0"/>
              <a:t>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2D71-BD5D-A24C-8C80-161624438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68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63DF-77EC-2146-8114-6C7F43AA5B87}" type="datetimeFigureOut">
              <a:rPr kumimoji="1" lang="ja-JP" altLang="en-US" smtClean="0"/>
              <a:t>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2D71-BD5D-A24C-8C80-161624438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40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63DF-77EC-2146-8114-6C7F43AA5B87}" type="datetimeFigureOut">
              <a:rPr kumimoji="1" lang="ja-JP" altLang="en-US" smtClean="0"/>
              <a:t>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2D71-BD5D-A24C-8C80-161624438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25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63DF-77EC-2146-8114-6C7F43AA5B87}" type="datetimeFigureOut">
              <a:rPr kumimoji="1" lang="ja-JP" altLang="en-US" smtClean="0"/>
              <a:t>17/11/14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2D71-BD5D-A24C-8C80-161624438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47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63DF-77EC-2146-8114-6C7F43AA5B87}" type="datetimeFigureOut">
              <a:rPr kumimoji="1" lang="ja-JP" altLang="en-US" smtClean="0"/>
              <a:t>17/11/14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2D71-BD5D-A24C-8C80-161624438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51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63DF-77EC-2146-8114-6C7F43AA5B87}" type="datetimeFigureOut">
              <a:rPr kumimoji="1" lang="ja-JP" altLang="en-US" smtClean="0"/>
              <a:t>17/11/14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2D71-BD5D-A24C-8C80-161624438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28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63DF-77EC-2146-8114-6C7F43AA5B87}" type="datetimeFigureOut">
              <a:rPr kumimoji="1" lang="ja-JP" altLang="en-US" smtClean="0"/>
              <a:t>17/11/14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2D71-BD5D-A24C-8C80-161624438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07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63DF-77EC-2146-8114-6C7F43AA5B87}" type="datetimeFigureOut">
              <a:rPr kumimoji="1" lang="ja-JP" altLang="en-US" smtClean="0"/>
              <a:t>17/11/14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2D71-BD5D-A24C-8C80-161624438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54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63DF-77EC-2146-8114-6C7F43AA5B87}" type="datetimeFigureOut">
              <a:rPr kumimoji="1" lang="ja-JP" altLang="en-US" smtClean="0"/>
              <a:t>17/11/14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2D71-BD5D-A24C-8C80-161624438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56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863DF-77EC-2146-8114-6C7F43AA5B87}" type="datetimeFigureOut">
              <a:rPr kumimoji="1" lang="ja-JP" altLang="en-US" smtClean="0"/>
              <a:t>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42D71-BD5D-A24C-8C80-161624438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15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図形グループ 5"/>
          <p:cNvGrpSpPr/>
          <p:nvPr/>
        </p:nvGrpSpPr>
        <p:grpSpPr>
          <a:xfrm>
            <a:off x="48568" y="1545165"/>
            <a:ext cx="9044632" cy="3793870"/>
            <a:chOff x="48568" y="1545165"/>
            <a:chExt cx="9099674" cy="3793870"/>
          </a:xfrm>
        </p:grpSpPr>
        <p:grpSp>
          <p:nvGrpSpPr>
            <p:cNvPr id="3" name="図形グループ 2"/>
            <p:cNvGrpSpPr/>
            <p:nvPr/>
          </p:nvGrpSpPr>
          <p:grpSpPr>
            <a:xfrm>
              <a:off x="5937138" y="1545165"/>
              <a:ext cx="3211104" cy="3787326"/>
              <a:chOff x="52796" y="1545165"/>
              <a:chExt cx="3211104" cy="3787326"/>
            </a:xfrm>
          </p:grpSpPr>
          <p:sp>
            <p:nvSpPr>
              <p:cNvPr id="27" name="テキスト ボックス 26"/>
              <p:cNvSpPr txBox="1"/>
              <p:nvPr/>
            </p:nvSpPr>
            <p:spPr>
              <a:xfrm>
                <a:off x="603739" y="4747715"/>
                <a:ext cx="2212757" cy="584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>
                    <a:latin typeface="Arial"/>
                    <a:cs typeface="Arial"/>
                  </a:rPr>
                  <a:t>Median 60.4cells/mm</a:t>
                </a:r>
                <a:r>
                  <a:rPr kumimoji="1" lang="en-US" altLang="ja-JP" sz="1600" baseline="30000" dirty="0" smtClean="0">
                    <a:latin typeface="Arial"/>
                    <a:cs typeface="Arial"/>
                  </a:rPr>
                  <a:t>2 </a:t>
                </a:r>
                <a:r>
                  <a:rPr kumimoji="1" lang="ja-JP" altLang="en-US" sz="1600" baseline="30000" dirty="0" smtClean="0">
                    <a:latin typeface="Arial"/>
                    <a:cs typeface="Arial"/>
                  </a:rPr>
                  <a:t>　</a:t>
                </a:r>
                <a:endParaRPr kumimoji="1" lang="en-US" altLang="ja-JP" sz="1600" baseline="30000" dirty="0" smtClean="0">
                  <a:latin typeface="Arial"/>
                  <a:cs typeface="Arial"/>
                </a:endParaRPr>
              </a:p>
              <a:p>
                <a:pPr algn="ctr"/>
                <a:r>
                  <a:rPr kumimoji="1" lang="ja-JP" altLang="en-US" sz="1600" dirty="0" smtClean="0">
                    <a:latin typeface="Arial"/>
                    <a:cs typeface="Arial"/>
                  </a:rPr>
                  <a:t>（</a:t>
                </a:r>
                <a:r>
                  <a:rPr kumimoji="1" lang="en-US" altLang="ja-JP" sz="1600" dirty="0" smtClean="0">
                    <a:latin typeface="Arial"/>
                    <a:cs typeface="Arial"/>
                  </a:rPr>
                  <a:t>0-417.4</a:t>
                </a:r>
                <a:r>
                  <a:rPr kumimoji="1" lang="ja-JP" altLang="en-US" sz="1600" dirty="0" smtClean="0">
                    <a:latin typeface="Arial"/>
                    <a:cs typeface="Arial"/>
                  </a:rPr>
                  <a:t>）</a:t>
                </a:r>
                <a:endParaRPr kumimoji="1" lang="ja-JP" altLang="en-US" sz="1600" baseline="30000" dirty="0">
                  <a:latin typeface="Arial"/>
                  <a:cs typeface="Arial"/>
                </a:endParaRPr>
              </a:p>
            </p:txBody>
          </p:sp>
          <p:graphicFrame>
            <p:nvGraphicFramePr>
              <p:cNvPr id="29" name="グラフ 2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775861759"/>
                  </p:ext>
                </p:extLst>
              </p:nvPr>
            </p:nvGraphicFramePr>
            <p:xfrm>
              <a:off x="52796" y="1545165"/>
              <a:ext cx="3211104" cy="32273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grpSp>
          <p:nvGrpSpPr>
            <p:cNvPr id="4" name="図形グループ 3"/>
            <p:cNvGrpSpPr/>
            <p:nvPr/>
          </p:nvGrpSpPr>
          <p:grpSpPr>
            <a:xfrm>
              <a:off x="48568" y="1545165"/>
              <a:ext cx="6048017" cy="3793870"/>
              <a:chOff x="3095983" y="1545165"/>
              <a:chExt cx="6048017" cy="3793870"/>
            </a:xfrm>
          </p:grpSpPr>
          <p:sp>
            <p:nvSpPr>
              <p:cNvPr id="20" name="テキスト ボックス 19"/>
              <p:cNvSpPr txBox="1"/>
              <p:nvPr/>
            </p:nvSpPr>
            <p:spPr>
              <a:xfrm>
                <a:off x="3592931" y="4742337"/>
                <a:ext cx="2212757" cy="584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>
                    <a:latin typeface="Arial"/>
                    <a:cs typeface="Arial"/>
                  </a:rPr>
                  <a:t>Median 18.7cells/mm</a:t>
                </a:r>
                <a:r>
                  <a:rPr kumimoji="1" lang="en-US" altLang="ja-JP" sz="1600" baseline="30000" dirty="0" smtClean="0">
                    <a:latin typeface="Arial"/>
                    <a:cs typeface="Arial"/>
                  </a:rPr>
                  <a:t>2 </a:t>
                </a:r>
                <a:r>
                  <a:rPr kumimoji="1" lang="ja-JP" altLang="en-US" sz="1600" baseline="30000" dirty="0" smtClean="0">
                    <a:latin typeface="Arial"/>
                    <a:cs typeface="Arial"/>
                  </a:rPr>
                  <a:t>　</a:t>
                </a:r>
                <a:endParaRPr kumimoji="1" lang="en-US" altLang="ja-JP" sz="1600" baseline="30000" dirty="0" smtClean="0">
                  <a:latin typeface="Arial"/>
                  <a:cs typeface="Arial"/>
                </a:endParaRPr>
              </a:p>
              <a:p>
                <a:pPr algn="ctr"/>
                <a:r>
                  <a:rPr kumimoji="1" lang="ja-JP" altLang="en-US" sz="1600" dirty="0" smtClean="0">
                    <a:latin typeface="Arial"/>
                    <a:cs typeface="Arial"/>
                  </a:rPr>
                  <a:t>（</a:t>
                </a:r>
                <a:r>
                  <a:rPr kumimoji="1" lang="en-US" altLang="ja-JP" sz="1600" dirty="0" smtClean="0">
                    <a:latin typeface="Arial"/>
                    <a:cs typeface="Arial"/>
                  </a:rPr>
                  <a:t>0-257.7</a:t>
                </a:r>
                <a:r>
                  <a:rPr kumimoji="1" lang="ja-JP" altLang="en-US" sz="1600" dirty="0" smtClean="0">
                    <a:latin typeface="Arial"/>
                    <a:cs typeface="Arial"/>
                  </a:rPr>
                  <a:t>）</a:t>
                </a:r>
                <a:endParaRPr kumimoji="1" lang="ja-JP" altLang="en-US" sz="1600" baseline="30000" dirty="0">
                  <a:latin typeface="Arial"/>
                  <a:cs typeface="Arial"/>
                </a:endParaRPr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>
                <a:off x="6516873" y="4754259"/>
                <a:ext cx="2212757" cy="584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>
                    <a:latin typeface="Arial"/>
                    <a:cs typeface="Arial"/>
                  </a:rPr>
                  <a:t>Median 33.7cells/mm</a:t>
                </a:r>
                <a:r>
                  <a:rPr kumimoji="1" lang="en-US" altLang="ja-JP" sz="1600" baseline="30000" dirty="0" smtClean="0">
                    <a:latin typeface="Arial"/>
                    <a:cs typeface="Arial"/>
                  </a:rPr>
                  <a:t>2 </a:t>
                </a:r>
                <a:r>
                  <a:rPr kumimoji="1" lang="ja-JP" altLang="en-US" sz="1600" baseline="30000" dirty="0" smtClean="0">
                    <a:latin typeface="Arial"/>
                    <a:cs typeface="Arial"/>
                  </a:rPr>
                  <a:t>　</a:t>
                </a:r>
                <a:endParaRPr kumimoji="1" lang="en-US" altLang="ja-JP" sz="1600" baseline="30000" dirty="0" smtClean="0">
                  <a:latin typeface="Arial"/>
                  <a:cs typeface="Arial"/>
                </a:endParaRPr>
              </a:p>
              <a:p>
                <a:pPr algn="ctr"/>
                <a:r>
                  <a:rPr kumimoji="1" lang="ja-JP" altLang="en-US" sz="1600" dirty="0" smtClean="0">
                    <a:latin typeface="Arial"/>
                    <a:cs typeface="Arial"/>
                  </a:rPr>
                  <a:t>（</a:t>
                </a:r>
                <a:r>
                  <a:rPr kumimoji="1" lang="en-US" altLang="ja-JP" sz="1600" dirty="0" smtClean="0">
                    <a:latin typeface="Arial"/>
                    <a:cs typeface="Arial"/>
                  </a:rPr>
                  <a:t>0-271.1</a:t>
                </a:r>
                <a:r>
                  <a:rPr kumimoji="1" lang="ja-JP" altLang="en-US" sz="1600" dirty="0" smtClean="0">
                    <a:latin typeface="Arial"/>
                    <a:cs typeface="Arial"/>
                  </a:rPr>
                  <a:t>）</a:t>
                </a:r>
                <a:endParaRPr kumimoji="1" lang="ja-JP" altLang="en-US" sz="1600" baseline="30000" dirty="0">
                  <a:latin typeface="Arial"/>
                  <a:cs typeface="Arial"/>
                </a:endParaRPr>
              </a:p>
            </p:txBody>
          </p:sp>
          <p:graphicFrame>
            <p:nvGraphicFramePr>
              <p:cNvPr id="31" name="グラフ 30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203405818"/>
                  </p:ext>
                </p:extLst>
              </p:nvPr>
            </p:nvGraphicFramePr>
            <p:xfrm>
              <a:off x="3095983" y="1545165"/>
              <a:ext cx="3169932" cy="32273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aphicFrame>
            <p:nvGraphicFramePr>
              <p:cNvPr id="32" name="グラフ 3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67863860"/>
                  </p:ext>
                </p:extLst>
              </p:nvPr>
            </p:nvGraphicFramePr>
            <p:xfrm>
              <a:off x="6050014" y="1545165"/>
              <a:ext cx="3093986" cy="32273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</p:grpSp>
      </p:grpSp>
      <p:sp>
        <p:nvSpPr>
          <p:cNvPr id="19" name="テキスト ボックス 18"/>
          <p:cNvSpPr txBox="1"/>
          <p:nvPr/>
        </p:nvSpPr>
        <p:spPr>
          <a:xfrm>
            <a:off x="103085" y="6438911"/>
            <a:ext cx="8939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Arial"/>
                <a:cs typeface="Arial"/>
              </a:rPr>
              <a:t>Supplementary Figure </a:t>
            </a:r>
            <a:r>
              <a:rPr lang="en-US" altLang="ja-JP" sz="2000" dirty="0" smtClean="0">
                <a:latin typeface="Arial"/>
                <a:cs typeface="Arial"/>
              </a:rPr>
              <a:t>S1.</a:t>
            </a:r>
            <a:r>
              <a:rPr lang="ja-JP" altLang="ja-JP" sz="2000" dirty="0" smtClean="0">
                <a:latin typeface="Arial"/>
                <a:cs typeface="Arial"/>
              </a:rPr>
              <a:t> </a:t>
            </a:r>
            <a:r>
              <a:rPr kumimoji="1" lang="en-US" altLang="ja-JP" sz="2000" dirty="0" smtClean="0">
                <a:latin typeface="Arial"/>
                <a:cs typeface="Arial"/>
              </a:rPr>
              <a:t> </a:t>
            </a:r>
            <a:endParaRPr kumimoji="1" lang="ja-JP" altLang="en-US" sz="2000" dirty="0">
              <a:latin typeface="Arial"/>
              <a:cs typeface="Arial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14381" y="1074242"/>
            <a:ext cx="40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latin typeface="Arial"/>
                <a:cs typeface="Arial"/>
              </a:rPr>
              <a:t>A</a:t>
            </a:r>
            <a:endParaRPr kumimoji="1" lang="ja-JP" altLang="en-US" sz="2400" b="1" dirty="0">
              <a:latin typeface="Arial"/>
              <a:cs typeface="Arial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300310" y="1074242"/>
            <a:ext cx="40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>
                <a:latin typeface="Arial"/>
                <a:cs typeface="Arial"/>
              </a:rPr>
              <a:t>B</a:t>
            </a:r>
            <a:endParaRPr kumimoji="1" lang="ja-JP" altLang="en-US" sz="2400" b="1" dirty="0">
              <a:latin typeface="Arial"/>
              <a:cs typeface="Arial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204475" y="1074242"/>
            <a:ext cx="40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>
                <a:latin typeface="Arial"/>
                <a:cs typeface="Arial"/>
              </a:rPr>
              <a:t>C</a:t>
            </a:r>
            <a:endParaRPr kumimoji="1" lang="ja-JP" altLang="en-US" sz="2400" b="1" dirty="0">
              <a:latin typeface="Arial"/>
              <a:cs typeface="Arial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5901" y="5511492"/>
            <a:ext cx="64996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>
                <a:latin typeface="Arial"/>
                <a:cs typeface="Arial"/>
              </a:rPr>
              <a:t>* Total TILs defined as the total amount of CD4+ TILs and CD8+ TILs. </a:t>
            </a:r>
            <a:endParaRPr lang="ja-JP" alt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5561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50</Words>
  <Application>Microsoft Macintosh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高島 雄太</dc:creator>
  <cp:lastModifiedBy>高島 雄太</cp:lastModifiedBy>
  <cp:revision>98</cp:revision>
  <cp:lastPrinted>2017-10-25T01:53:42Z</cp:lastPrinted>
  <dcterms:created xsi:type="dcterms:W3CDTF">2017-06-18T14:53:34Z</dcterms:created>
  <dcterms:modified xsi:type="dcterms:W3CDTF">2017-11-14T12:00:27Z</dcterms:modified>
</cp:coreProperties>
</file>