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051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0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4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8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6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2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4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6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AF80-9CE1-4F30-A23D-51D98361978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5143-7B83-4169-A4E7-751564EB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54637" y="1340768"/>
            <a:ext cx="10003019" cy="4968552"/>
            <a:chOff x="379004" y="917620"/>
            <a:chExt cx="9233556" cy="4968552"/>
          </a:xfrm>
        </p:grpSpPr>
        <p:grpSp>
          <p:nvGrpSpPr>
            <p:cNvPr id="2" name="群組 1"/>
            <p:cNvGrpSpPr/>
            <p:nvPr/>
          </p:nvGrpSpPr>
          <p:grpSpPr>
            <a:xfrm>
              <a:off x="379004" y="1354472"/>
              <a:ext cx="9233556" cy="4531700"/>
              <a:chOff x="379004" y="1354472"/>
              <a:chExt cx="9233556" cy="45317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792"/>
              <a:stretch/>
            </p:blipFill>
            <p:spPr bwMode="auto">
              <a:xfrm>
                <a:off x="1331640" y="1354472"/>
                <a:ext cx="4968552" cy="4531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文字方塊 4"/>
              <p:cNvSpPr txBox="1"/>
              <p:nvPr/>
            </p:nvSpPr>
            <p:spPr>
              <a:xfrm>
                <a:off x="2483768" y="3079664"/>
                <a:ext cx="35283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A/gull/Maryland/704/1977 (H13N6)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6" name="文字方塊 5"/>
              <p:cNvSpPr txBox="1"/>
              <p:nvPr/>
            </p:nvSpPr>
            <p:spPr>
              <a:xfrm>
                <a:off x="2663788" y="2770562"/>
                <a:ext cx="489654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A/whistling swan/Shimane/1343/1981 (H13N6)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2434857" y="4439820"/>
                <a:ext cx="248427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A/laughing gull/Delaware Bay/2838/1987 (H13N2)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8" name="文字方塊 7"/>
              <p:cNvSpPr txBox="1"/>
              <p:nvPr/>
            </p:nvSpPr>
            <p:spPr>
              <a:xfrm>
                <a:off x="2434857" y="2960360"/>
                <a:ext cx="208823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A/duck/Siberia/272PF/1998 (H13N6)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9" name="文字方塊 8"/>
              <p:cNvSpPr txBox="1"/>
              <p:nvPr/>
            </p:nvSpPr>
            <p:spPr>
              <a:xfrm>
                <a:off x="4932040" y="2024256"/>
                <a:ext cx="457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A/sanderling/Delaware </a:t>
                </a:r>
                <a:r>
                  <a:rPr lang="en-US" altLang="zh-TW" sz="800" dirty="0" smtClean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Bay/221/2006 </a:t>
                </a:r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(H13N9) </a:t>
                </a:r>
                <a:r>
                  <a:rPr lang="en-US" altLang="zh-TW" sz="800" dirty="0" smtClean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5364088" y="2312288"/>
                <a:ext cx="424847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A/sanderling/Delaware </a:t>
                </a:r>
                <a:r>
                  <a:rPr lang="en-US" altLang="zh-TW" sz="800" dirty="0" smtClean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Bay/224/2006 (</a:t>
                </a:r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H13N9</a:t>
                </a:r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611560" y="3175804"/>
                <a:ext cx="20162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A/duck/Hokkaido/W186/2006 (H13N6)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611560" y="3284984"/>
                <a:ext cx="20162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A/duck/Hokkaido/W189/2006 (H13N6)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699757" y="1924351"/>
                <a:ext cx="44644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A/red knot/Delaware Bay/424/2007 (</a:t>
                </a:r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H13N9)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4499992" y="3824456"/>
                <a:ext cx="417646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A/mallard/Korea/SH38-45/2010 (H13N2)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>
                <a:off x="4499992" y="3480441"/>
                <a:ext cx="38164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A/duck/Hokkaido/W345/2012 (H13N2)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379004" y="2971942"/>
                <a:ext cx="196074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ea typeface="Arial Unicode MS" pitchFamily="34" charset="-120"/>
                    <a:cs typeface="Times New Roman" pitchFamily="18" charset="0"/>
                  </a:rPr>
                  <a:t>A/duck/Hokkaido/WZ68/2012 (H13N2) </a:t>
                </a:r>
                <a:endParaRPr lang="zh-TW" altLang="en-US" sz="800" dirty="0">
                  <a:latin typeface="Times New Roman" pitchFamily="18" charset="0"/>
                  <a:ea typeface="Arial Unicode MS" pitchFamily="34" charset="-120"/>
                  <a:cs typeface="Times New Roman" pitchFamily="18" charset="0"/>
                </a:endParaRP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5364088" y="2971942"/>
                <a:ext cx="158417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TW" altLang="en-US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1691680" y="3464416"/>
                <a:ext cx="8280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cs typeface="Times New Roman" pitchFamily="18" charset="0"/>
                  </a:rPr>
                  <a:t>Gull/Maryland</a:t>
                </a:r>
                <a:endParaRPr lang="zh-TW" altLang="en-US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2339752" y="3212678"/>
                <a:ext cx="72008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cs typeface="Times New Roman" pitchFamily="18" charset="0"/>
                  </a:rPr>
                  <a:t>Duck/WZ68</a:t>
                </a:r>
                <a:endParaRPr lang="zh-TW" altLang="en-US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3203848" y="3251264"/>
                <a:ext cx="223224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cs typeface="Times New Roman" pitchFamily="18" charset="0"/>
                  </a:rPr>
                  <a:t>Gull/2838</a:t>
                </a:r>
                <a:endParaRPr lang="zh-TW" altLang="en-US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2015716" y="2564606"/>
                <a:ext cx="1800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TW" altLang="en-US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5239887" y="4294725"/>
                <a:ext cx="1800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800" dirty="0">
                    <a:latin typeface="Times New Roman" pitchFamily="18" charset="0"/>
                    <a:cs typeface="Times New Roman" pitchFamily="18" charset="0"/>
                  </a:rPr>
                  <a:t>Duck/W345</a:t>
                </a:r>
                <a:endParaRPr lang="zh-TW" altLang="en-US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群組 28"/>
            <p:cNvGrpSpPr/>
            <p:nvPr/>
          </p:nvGrpSpPr>
          <p:grpSpPr>
            <a:xfrm>
              <a:off x="6312118" y="917620"/>
              <a:ext cx="1471845" cy="552268"/>
              <a:chOff x="7263299" y="4221601"/>
              <a:chExt cx="1471845" cy="552268"/>
            </a:xfrm>
          </p:grpSpPr>
          <p:sp>
            <p:nvSpPr>
              <p:cNvPr id="25" name="橢圓 24"/>
              <p:cNvSpPr/>
              <p:nvPr/>
            </p:nvSpPr>
            <p:spPr>
              <a:xfrm rot="900000">
                <a:off x="7274354" y="4606629"/>
                <a:ext cx="90010" cy="97269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>
                <a:off x="7263299" y="4288383"/>
                <a:ext cx="90010" cy="9726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>
                <a:off x="7263299" y="4437112"/>
                <a:ext cx="90010" cy="97269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文字方塊 25"/>
              <p:cNvSpPr txBox="1"/>
              <p:nvPr/>
            </p:nvSpPr>
            <p:spPr>
              <a:xfrm>
                <a:off x="7308304" y="4221601"/>
                <a:ext cx="91628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900" dirty="0">
                    <a:latin typeface="Times New Roman" pitchFamily="18" charset="0"/>
                    <a:cs typeface="Times New Roman" pitchFamily="18" charset="0"/>
                  </a:rPr>
                  <a:t>Virus Group I</a:t>
                </a:r>
                <a:endParaRPr lang="zh-TW" altLang="en-US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文字方塊 29"/>
              <p:cNvSpPr txBox="1"/>
              <p:nvPr/>
            </p:nvSpPr>
            <p:spPr>
              <a:xfrm>
                <a:off x="7308304" y="4385888"/>
                <a:ext cx="138586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900" dirty="0">
                    <a:latin typeface="Times New Roman" pitchFamily="18" charset="0"/>
                    <a:cs typeface="Times New Roman" pitchFamily="18" charset="0"/>
                  </a:rPr>
                  <a:t>Virus Group II</a:t>
                </a:r>
                <a:endParaRPr lang="zh-TW" altLang="en-US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文字方塊 30"/>
              <p:cNvSpPr txBox="1"/>
              <p:nvPr/>
            </p:nvSpPr>
            <p:spPr>
              <a:xfrm>
                <a:off x="7308304" y="4543037"/>
                <a:ext cx="142684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900" dirty="0">
                    <a:latin typeface="Times New Roman" pitchFamily="18" charset="0"/>
                    <a:cs typeface="Times New Roman" pitchFamily="18" charset="0"/>
                  </a:rPr>
                  <a:t>Virus Group III</a:t>
                </a:r>
                <a:endParaRPr lang="zh-TW" altLang="en-US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7318005" y="932770"/>
              <a:ext cx="1448172" cy="527847"/>
              <a:chOff x="7273412" y="3430470"/>
              <a:chExt cx="1448172" cy="527847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7273412" y="3480441"/>
                <a:ext cx="106900" cy="10772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7273412" y="3632841"/>
                <a:ext cx="106900" cy="10772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7273412" y="3789040"/>
                <a:ext cx="106900" cy="107722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文字方塊 35"/>
              <p:cNvSpPr txBox="1"/>
              <p:nvPr/>
            </p:nvSpPr>
            <p:spPr>
              <a:xfrm>
                <a:off x="7335719" y="3588163"/>
                <a:ext cx="138586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900" dirty="0">
                    <a:latin typeface="Times New Roman" pitchFamily="18" charset="0"/>
                    <a:cs typeface="Times New Roman" pitchFamily="18" charset="0"/>
                  </a:rPr>
                  <a:t>Antisera Group II</a:t>
                </a:r>
                <a:endParaRPr lang="zh-TW" altLang="en-US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文字方塊 36"/>
              <p:cNvSpPr txBox="1"/>
              <p:nvPr/>
            </p:nvSpPr>
            <p:spPr>
              <a:xfrm>
                <a:off x="7335719" y="3430470"/>
                <a:ext cx="138586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900" dirty="0">
                    <a:latin typeface="Times New Roman" pitchFamily="18" charset="0"/>
                    <a:cs typeface="Times New Roman" pitchFamily="18" charset="0"/>
                  </a:rPr>
                  <a:t>Antisera Group I</a:t>
                </a:r>
                <a:endParaRPr lang="zh-TW" altLang="en-US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文字方塊 37"/>
              <p:cNvSpPr txBox="1"/>
              <p:nvPr/>
            </p:nvSpPr>
            <p:spPr>
              <a:xfrm>
                <a:off x="7335719" y="3727485"/>
                <a:ext cx="138586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900" dirty="0">
                    <a:latin typeface="Times New Roman" pitchFamily="18" charset="0"/>
                    <a:cs typeface="Times New Roman" pitchFamily="18" charset="0"/>
                  </a:rPr>
                  <a:t>Antisera Group III</a:t>
                </a:r>
                <a:endParaRPr lang="zh-TW" altLang="en-US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" name="テキスト ボックス 331">
            <a:extLst>
              <a:ext uri="{FF2B5EF4-FFF2-40B4-BE49-F238E27FC236}">
                <a16:creationId xmlns:a16="http://schemas.microsoft.com/office/drawing/2014/main" xmlns="" id="{73DF63B2-C060-47D4-A119-E7FF8954F6D6}"/>
              </a:ext>
            </a:extLst>
          </p:cNvPr>
          <p:cNvSpPr txBox="1"/>
          <p:nvPr/>
        </p:nvSpPr>
        <p:spPr>
          <a:xfrm>
            <a:off x="169982" y="97868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Supplementary Fig. 1.</a:t>
            </a:r>
          </a:p>
          <a:p>
            <a:r>
              <a:rPr kumimoji="1" lang="en-US" altLang="ja-JP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Wang et al.,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792760" y="2996952"/>
            <a:ext cx="7409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>
                <a:latin typeface="Times New Roman" pitchFamily="18" charset="0"/>
                <a:cs typeface="Times New Roman" pitchFamily="18" charset="0"/>
              </a:rPr>
              <a:t>Red knot/424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038656" y="3429580"/>
            <a:ext cx="8114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>
                <a:latin typeface="Times New Roman" pitchFamily="18" charset="0"/>
                <a:cs typeface="Times New Roman" pitchFamily="18" charset="0"/>
              </a:rPr>
              <a:t>Sanderling/224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0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89</Words>
  <Application>Microsoft Office PowerPoint</Application>
  <PresentationFormat>A4 紙張 (210x297 公釐)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Theme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LAM</dc:creator>
  <cp:lastModifiedBy>user</cp:lastModifiedBy>
  <cp:revision>13</cp:revision>
  <dcterms:created xsi:type="dcterms:W3CDTF">2017-12-07T00:10:32Z</dcterms:created>
  <dcterms:modified xsi:type="dcterms:W3CDTF">2018-01-11T09:54:42Z</dcterms:modified>
</cp:coreProperties>
</file>