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2" r:id="rId2"/>
    <p:sldId id="332" r:id="rId3"/>
    <p:sldId id="333" r:id="rId4"/>
    <p:sldId id="331" r:id="rId5"/>
    <p:sldId id="334" r:id="rId6"/>
    <p:sldId id="335" r:id="rId7"/>
    <p:sldId id="374" r:id="rId8"/>
    <p:sldId id="336" r:id="rId9"/>
    <p:sldId id="337" r:id="rId10"/>
    <p:sldId id="339" r:id="rId11"/>
    <p:sldId id="346" r:id="rId12"/>
    <p:sldId id="330" r:id="rId13"/>
    <p:sldId id="347" r:id="rId14"/>
    <p:sldId id="348" r:id="rId15"/>
    <p:sldId id="352" r:id="rId16"/>
    <p:sldId id="353" r:id="rId17"/>
    <p:sldId id="362" r:id="rId18"/>
    <p:sldId id="354" r:id="rId19"/>
    <p:sldId id="356" r:id="rId20"/>
    <p:sldId id="375" r:id="rId21"/>
    <p:sldId id="349" r:id="rId22"/>
    <p:sldId id="350" r:id="rId23"/>
    <p:sldId id="351" r:id="rId24"/>
    <p:sldId id="345" r:id="rId25"/>
    <p:sldId id="261" r:id="rId26"/>
  </p:sldIdLst>
  <p:sldSz cx="10691813" cy="7559675"/>
  <p:notesSz cx="6807200" cy="99393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pica Neue" panose="02000503000000000000" pitchFamily="2" charset="-128"/>
      <p:regular r:id="rId33"/>
    </p:embeddedFont>
    <p:embeddedFont>
      <p:font typeface="Spica Neue Bold" panose="02000803000000000000" pitchFamily="2" charset="-128"/>
      <p:bold r:id="rId3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1E"/>
    <a:srgbClr val="000080"/>
    <a:srgbClr val="FFFFFF"/>
    <a:srgbClr val="7F7F7F"/>
    <a:srgbClr val="000000"/>
    <a:srgbClr val="008000"/>
    <a:srgbClr val="672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353" autoAdjust="0"/>
  </p:normalViewPr>
  <p:slideViewPr>
    <p:cSldViewPr snapToGrid="0" showGuides="1">
      <p:cViewPr varScale="1">
        <p:scale>
          <a:sx n="96" d="100"/>
          <a:sy n="96" d="100"/>
        </p:scale>
        <p:origin x="2166" y="84"/>
      </p:cViewPr>
      <p:guideLst>
        <p:guide orient="horz" pos="2835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7901E"/>
            </a:solidFill>
            <a:ln>
              <a:noFill/>
            </a:ln>
            <a:effectLst/>
          </c:spPr>
          <c:invertIfNegative val="0"/>
          <c:cat>
            <c:numRef>
              <c:f>'OA_World-HU'!$D$12:$D$21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'OA_World-HU'!$G$12:$G$21</c:f>
              <c:numCache>
                <c:formatCode>0%</c:formatCode>
                <c:ptCount val="10"/>
                <c:pt idx="0">
                  <c:v>0.2391924851244647</c:v>
                </c:pt>
                <c:pt idx="1">
                  <c:v>0.25230409955373567</c:v>
                </c:pt>
                <c:pt idx="2">
                  <c:v>0.26610607816404508</c:v>
                </c:pt>
                <c:pt idx="3">
                  <c:v>0.28073704981251202</c:v>
                </c:pt>
                <c:pt idx="4">
                  <c:v>0.29648906923215129</c:v>
                </c:pt>
                <c:pt idx="5">
                  <c:v>0.30936681765189306</c:v>
                </c:pt>
                <c:pt idx="6">
                  <c:v>0.32163264943397712</c:v>
                </c:pt>
                <c:pt idx="7">
                  <c:v>0.33398205396532016</c:v>
                </c:pt>
                <c:pt idx="8">
                  <c:v>0.3477210660025381</c:v>
                </c:pt>
                <c:pt idx="9">
                  <c:v>0.33495139262427354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1-4A92-A9B4-BDD2E372190C}"/>
            </c:ext>
          </c:extLst>
        </c:ser>
        <c:ser>
          <c:idx val="1"/>
          <c:order val="1"/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numRef>
              <c:f>'OA_World-HU'!$D$12:$D$21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'OA_World-HU'!$H$12:$H$21</c:f>
              <c:numCache>
                <c:formatCode>0%</c:formatCode>
                <c:ptCount val="10"/>
                <c:pt idx="0">
                  <c:v>0.76080751487553533</c:v>
                </c:pt>
                <c:pt idx="1">
                  <c:v>0.74769590044626433</c:v>
                </c:pt>
                <c:pt idx="2">
                  <c:v>0.73389392183595492</c:v>
                </c:pt>
                <c:pt idx="3">
                  <c:v>0.71926295018748798</c:v>
                </c:pt>
                <c:pt idx="4">
                  <c:v>0.70351093076784876</c:v>
                </c:pt>
                <c:pt idx="5">
                  <c:v>0.690633182348107</c:v>
                </c:pt>
                <c:pt idx="6">
                  <c:v>0.67836735056602293</c:v>
                </c:pt>
                <c:pt idx="7">
                  <c:v>0.6660179460346799</c:v>
                </c:pt>
                <c:pt idx="8">
                  <c:v>0.65227893399746195</c:v>
                </c:pt>
                <c:pt idx="9">
                  <c:v>0.66504860737572646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1-4A92-A9B4-BDD2E3721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658304"/>
        <c:axId val="366663792"/>
      </c:barChart>
      <c:catAx>
        <c:axId val="3666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6663792"/>
        <c:crosses val="autoZero"/>
        <c:auto val="1"/>
        <c:lblAlgn val="ctr"/>
        <c:lblOffset val="100"/>
        <c:noMultiLvlLbl val="0"/>
      </c:catAx>
      <c:valAx>
        <c:axId val="36666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665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7901E"/>
            </a:solidFill>
            <a:ln>
              <a:noFill/>
            </a:ln>
            <a:effectLst/>
          </c:spPr>
          <c:invertIfNegative val="0"/>
          <c:cat>
            <c:numRef>
              <c:f>'OA_World-HU'!$J$12:$J$21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'OA_World-HU'!$M$12:$M$21</c:f>
              <c:numCache>
                <c:formatCode>0%</c:formatCode>
                <c:ptCount val="10"/>
                <c:pt idx="0">
                  <c:v>0.28768090363572185</c:v>
                </c:pt>
                <c:pt idx="1">
                  <c:v>0.31340643792005662</c:v>
                </c:pt>
                <c:pt idx="2">
                  <c:v>0.32808398950131235</c:v>
                </c:pt>
                <c:pt idx="3">
                  <c:v>0.34823848238482386</c:v>
                </c:pt>
                <c:pt idx="4">
                  <c:v>0.3676748582230624</c:v>
                </c:pt>
                <c:pt idx="5">
                  <c:v>0.38529124633908235</c:v>
                </c:pt>
                <c:pt idx="6">
                  <c:v>0.42215189873417719</c:v>
                </c:pt>
                <c:pt idx="7">
                  <c:v>0.45408618127786032</c:v>
                </c:pt>
                <c:pt idx="8">
                  <c:v>0.44656820156385751</c:v>
                </c:pt>
                <c:pt idx="9">
                  <c:v>0.41815519765739384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9-4D0B-B739-E6C7DC5235F4}"/>
            </c:ext>
          </c:extLst>
        </c:ser>
        <c:ser>
          <c:idx val="1"/>
          <c:order val="1"/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numRef>
              <c:f>'OA_World-HU'!$J$12:$J$21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'OA_World-HU'!$N$12:$N$21</c:f>
              <c:numCache>
                <c:formatCode>0%</c:formatCode>
                <c:ptCount val="10"/>
                <c:pt idx="0">
                  <c:v>0.71231909636427815</c:v>
                </c:pt>
                <c:pt idx="1">
                  <c:v>0.68659356207994338</c:v>
                </c:pt>
                <c:pt idx="2">
                  <c:v>0.67191601049868765</c:v>
                </c:pt>
                <c:pt idx="3">
                  <c:v>0.6517615176151762</c:v>
                </c:pt>
                <c:pt idx="4">
                  <c:v>0.63232514177693766</c:v>
                </c:pt>
                <c:pt idx="5">
                  <c:v>0.61470875366091771</c:v>
                </c:pt>
                <c:pt idx="6">
                  <c:v>0.57784810126582276</c:v>
                </c:pt>
                <c:pt idx="7">
                  <c:v>0.54591381872213962</c:v>
                </c:pt>
                <c:pt idx="8">
                  <c:v>0.55343179843614243</c:v>
                </c:pt>
                <c:pt idx="9">
                  <c:v>0.58184480234260616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9-4D0B-B739-E6C7DC523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663400"/>
        <c:axId val="366664576"/>
      </c:barChart>
      <c:catAx>
        <c:axId val="36666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6664576"/>
        <c:crosses val="autoZero"/>
        <c:auto val="1"/>
        <c:lblAlgn val="ctr"/>
        <c:lblOffset val="100"/>
        <c:noMultiLvlLbl val="0"/>
      </c:catAx>
      <c:valAx>
        <c:axId val="36666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666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7444444444445"/>
          <c:y val="3.1044444444444444E-2"/>
          <c:w val="0.85118111111111117"/>
          <c:h val="0.909401777777777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'Subscription-HU'!$B$9</c:f>
              <c:strCache>
                <c:ptCount val="1"/>
                <c:pt idx="0">
                  <c:v>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'Subscription-HU'!$E$10:$E$15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'Subscription-HU'!$B$10:$B$15</c:f>
              <c:numCache>
                <c:formatCode>#,##0</c:formatCode>
                <c:ptCount val="6"/>
                <c:pt idx="0">
                  <c:v>1623</c:v>
                </c:pt>
                <c:pt idx="1">
                  <c:v>1714</c:v>
                </c:pt>
                <c:pt idx="2">
                  <c:v>1781</c:v>
                </c:pt>
                <c:pt idx="3">
                  <c:v>1228</c:v>
                </c:pt>
                <c:pt idx="4">
                  <c:v>1294</c:v>
                </c:pt>
                <c:pt idx="5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0-47B7-B44D-69B8CC09498D}"/>
            </c:ext>
          </c:extLst>
        </c:ser>
        <c:ser>
          <c:idx val="1"/>
          <c:order val="1"/>
          <c:tx>
            <c:strRef>
              <c:f>'Subscription-HU'!$C$9</c:f>
              <c:strCache>
                <c:ptCount val="1"/>
                <c:pt idx="0">
                  <c:v>洋</c:v>
                </c:pt>
              </c:strCache>
            </c:strRef>
          </c:tx>
          <c:spPr>
            <a:solidFill>
              <a:srgbClr val="000080"/>
            </a:solidFill>
            <a:ln>
              <a:noFill/>
            </a:ln>
            <a:effectLst/>
          </c:spPr>
          <c:invertIfNegative val="0"/>
          <c:cat>
            <c:numRef>
              <c:f>'Subscription-HU'!$E$10:$E$15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'Subscription-HU'!$C$10:$C$15</c:f>
              <c:numCache>
                <c:formatCode>#,##0</c:formatCode>
                <c:ptCount val="6"/>
                <c:pt idx="0">
                  <c:v>21203</c:v>
                </c:pt>
                <c:pt idx="1">
                  <c:v>20603</c:v>
                </c:pt>
                <c:pt idx="2">
                  <c:v>21453</c:v>
                </c:pt>
                <c:pt idx="3">
                  <c:v>19940</c:v>
                </c:pt>
                <c:pt idx="4">
                  <c:v>20621</c:v>
                </c:pt>
                <c:pt idx="5">
                  <c:v>17693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0-47B7-B44D-69B8CC094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659088"/>
        <c:axId val="366659480"/>
      </c:barChart>
      <c:catAx>
        <c:axId val="36665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366659480"/>
        <c:crosses val="autoZero"/>
        <c:auto val="1"/>
        <c:lblAlgn val="ctr"/>
        <c:lblOffset val="100"/>
        <c:noMultiLvlLbl val="0"/>
      </c:catAx>
      <c:valAx>
        <c:axId val="36665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36665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47155555555559"/>
          <c:y val="2.0101111111111111E-2"/>
          <c:w val="0.3387565715287873"/>
          <c:h val="8.2432222222222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'Subscription-Fee'!$B$2:$H$2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'Subscription-Fee'!$A$3:$H$3</c:f>
              <c:numCache>
                <c:formatCode>General</c:formatCode>
                <c:ptCount val="7"/>
                <c:pt idx="0">
                  <c:v>1</c:v>
                </c:pt>
                <c:pt idx="1">
                  <c:v>1.05</c:v>
                </c:pt>
                <c:pt idx="2">
                  <c:v>1.1025</c:v>
                </c:pt>
                <c:pt idx="3">
                  <c:v>1.1576250000000001</c:v>
                </c:pt>
                <c:pt idx="4">
                  <c:v>1.2155062500000002</c:v>
                </c:pt>
                <c:pt idx="5">
                  <c:v>1.2762815625000004</c:v>
                </c:pt>
                <c:pt idx="6">
                  <c:v>1.3400956406250004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14-4965-973B-C6C13289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711760"/>
        <c:axId val="268706664"/>
      </c:lineChart>
      <c:catAx>
        <c:axId val="26871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268706664"/>
        <c:crosses val="autoZero"/>
        <c:auto val="1"/>
        <c:lblAlgn val="ctr"/>
        <c:lblOffset val="100"/>
        <c:noMultiLvlLbl val="0"/>
      </c:catAx>
      <c:valAx>
        <c:axId val="268706664"/>
        <c:scaling>
          <c:orientation val="minMax"/>
          <c:max val="1.9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26871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5659" tIns="47830" rIns="95659" bIns="4783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59" tIns="47830" rIns="95659" bIns="47830" rtlCol="0"/>
          <a:lstStyle>
            <a:lvl1pPr algn="r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647"/>
            <a:ext cx="2949786" cy="498692"/>
          </a:xfrm>
          <a:prstGeom prst="rect">
            <a:avLst/>
          </a:prstGeom>
        </p:spPr>
        <p:txBody>
          <a:bodyPr vert="horz" lIns="95659" tIns="47830" rIns="95659" bIns="4783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59" tIns="47830" rIns="95659" bIns="47830" rtlCol="0" anchor="b"/>
          <a:lstStyle>
            <a:lvl1pPr algn="r">
              <a:defRPr sz="13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37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5659" tIns="47830" rIns="95659" bIns="4783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59" tIns="47830" rIns="95659" bIns="47830" rtlCol="0"/>
          <a:lstStyle>
            <a:lvl1pPr algn="r">
              <a:defRPr sz="1300"/>
            </a:lvl1pPr>
          </a:lstStyle>
          <a:p>
            <a:fld id="{DA2FE09D-673C-4A33-82CF-3DF71019C904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59" tIns="47830" rIns="95659" bIns="478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9"/>
            <a:ext cx="5445760" cy="3913614"/>
          </a:xfrm>
          <a:prstGeom prst="rect">
            <a:avLst/>
          </a:prstGeom>
        </p:spPr>
        <p:txBody>
          <a:bodyPr vert="horz" lIns="95659" tIns="47830" rIns="95659" bIns="478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8692"/>
          </a:xfrm>
          <a:prstGeom prst="rect">
            <a:avLst/>
          </a:prstGeom>
        </p:spPr>
        <p:txBody>
          <a:bodyPr vert="horz" lIns="95659" tIns="47830" rIns="95659" bIns="4783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59" tIns="47830" rIns="95659" bIns="47830" rtlCol="0" anchor="b"/>
          <a:lstStyle>
            <a:lvl1pPr algn="r">
              <a:defRPr sz="1300"/>
            </a:lvl1pPr>
          </a:lstStyle>
          <a:p>
            <a:fld id="{C9651639-37D3-4C21-AA8E-717D196785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89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6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61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3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37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8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33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6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06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0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492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7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861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46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26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12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192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1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5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53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24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32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66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9CA9-E267-44EE-B3D6-890E9BADBACC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04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0093-C25C-4644-BEE9-578D92E11CD6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2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10226" y="444481"/>
            <a:ext cx="2021421" cy="706094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4572" y="444481"/>
            <a:ext cx="5932007" cy="706094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4B2-4C45-4078-A8CB-ABF211B7698F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40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B686-7778-49F5-8DFA-243FE319AA2D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79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DDF0-B5A0-4E99-A49A-50AA17C661F9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78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4572" y="2218905"/>
            <a:ext cx="3976018" cy="52865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54238" y="2218905"/>
            <a:ext cx="3977410" cy="52865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2FB-D2BC-4E6C-AAE6-4BA140217132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074-8BAE-457C-BE18-89FE05A282B3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56A0-B277-4E5A-A0B1-A90EAB271E72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C5E-1DEF-47C6-B65B-4658BE7FA2B5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5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D37-D24C-438F-B4D8-6B167E125060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3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04C8-40C3-43B1-9874-6601DDD578BC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1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05906" y="1259837"/>
            <a:ext cx="100800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5747-DE44-45FB-AD76-B015662BEFED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94" y="0"/>
            <a:ext cx="10692000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5906" y="0"/>
            <a:ext cx="1008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479675"/>
            <a:ext cx="10692000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225906" y="6479675"/>
            <a:ext cx="2160000" cy="1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fld id="{E552C9B2-7834-4B25-9061-54396F6F553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9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hyperlink" Target="https://opac.lib.hokudai.ac.jp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17" Type="http://schemas.openxmlformats.org/officeDocument/2006/relationships/hyperlink" Target="https://www.lib.hokudai.ac.jp/databases" TargetMode="Externa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ethics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allslist.weebly.com/" TargetMode="External"/><Relationship Id="rId5" Type="http://schemas.openxmlformats.org/officeDocument/2006/relationships/hyperlink" Target="https://doaj.org/" TargetMode="External"/><Relationship Id="rId4" Type="http://schemas.openxmlformats.org/officeDocument/2006/relationships/hyperlink" Target="https://oaspa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5D4F4C-4BFA-49BC-950F-951C624EA044}"/>
              </a:ext>
            </a:extLst>
          </p:cNvPr>
          <p:cNvSpPr/>
          <p:nvPr/>
        </p:nvSpPr>
        <p:spPr>
          <a:xfrm>
            <a:off x="0" y="-163"/>
            <a:ext cx="10691813" cy="75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2000" cy="1333914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4E2187-15C2-477A-9DCE-301651F3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AA8E8C-0D60-4CCF-A309-B88260A86798}"/>
              </a:ext>
            </a:extLst>
          </p:cNvPr>
          <p:cNvSpPr/>
          <p:nvPr/>
        </p:nvSpPr>
        <p:spPr>
          <a:xfrm>
            <a:off x="305906" y="4112677"/>
            <a:ext cx="10080000" cy="1431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ja-JP" altLang="en-US" sz="24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午後の講座</a:t>
            </a:r>
            <a:endParaRPr lang="en-US" altLang="ja-JP" sz="2400" dirty="0">
              <a:solidFill>
                <a:schemeClr val="tx1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  <a:p>
            <a:r>
              <a:rPr lang="ja-JP" altLang="en-US" sz="35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オープンアクセスを見渡す・見つける・見極める</a:t>
            </a:r>
            <a:endParaRPr lang="en-US" altLang="ja-JP" sz="3500" dirty="0">
              <a:solidFill>
                <a:schemeClr val="tx1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  <a:p>
            <a:r>
              <a:rPr kumimoji="1" lang="en-US" altLang="ja-JP" sz="28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Afternoon Talk : Looking over / for / out of Open Access</a:t>
            </a:r>
            <a:endParaRPr kumimoji="1" lang="en-US" altLang="ja-JP" sz="2800" dirty="0">
              <a:solidFill>
                <a:srgbClr val="672874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FAA8E8C-0D60-4CCF-A309-B88260A86798}"/>
              </a:ext>
            </a:extLst>
          </p:cNvPr>
          <p:cNvSpPr/>
          <p:nvPr/>
        </p:nvSpPr>
        <p:spPr>
          <a:xfrm>
            <a:off x="305906" y="0"/>
            <a:ext cx="10080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ja-JP" altLang="en-US" sz="2000" kern="0" dirty="0">
                <a:solidFill>
                  <a:srgbClr val="F7901E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北海道大学北キャンパス図書室「国際オープンアクセスウィーク</a:t>
            </a:r>
            <a:r>
              <a:rPr lang="en-US" altLang="ja-JP" sz="2000" kern="0" dirty="0">
                <a:solidFill>
                  <a:srgbClr val="F7901E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2019</a:t>
            </a:r>
            <a:r>
              <a:rPr lang="ja-JP" altLang="en-US" sz="2000" kern="0" dirty="0">
                <a:solidFill>
                  <a:srgbClr val="F7901E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」企画</a:t>
            </a:r>
            <a:endParaRPr lang="en-US" altLang="ja-JP" sz="3200" kern="0" dirty="0">
              <a:solidFill>
                <a:srgbClr val="F7901E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6000" y="5820999"/>
            <a:ext cx="6060488" cy="1336537"/>
            <a:chOff x="7275600" y="5820999"/>
            <a:chExt cx="6060488" cy="1336537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FAA8E8C-0D60-4CCF-A309-B88260A86798}"/>
                </a:ext>
              </a:extLst>
            </p:cNvPr>
            <p:cNvSpPr/>
            <p:nvPr/>
          </p:nvSpPr>
          <p:spPr>
            <a:xfrm>
              <a:off x="7275600" y="5820999"/>
              <a:ext cx="6060488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北海道大学北キャンパス図書室</a:t>
              </a:r>
              <a:endParaRPr lang="en-US" altLang="ja-JP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endParaRPr>
            </a:p>
            <a:p>
              <a:r>
                <a:rPr kumimoji="1"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kitacam@lib.hokudai.ac.jp</a:t>
              </a:r>
            </a:p>
            <a:p>
              <a:r>
                <a:rPr kumimoji="1"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2019</a:t>
              </a:r>
              <a:r>
                <a:rPr lang="ja-JP" altLang="en-US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年</a:t>
              </a:r>
              <a:r>
                <a:rPr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10</a:t>
              </a:r>
              <a:r>
                <a:rPr lang="ja-JP" altLang="en-US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月</a:t>
              </a:r>
              <a:endParaRPr kumimoji="1" lang="en-US" altLang="ja-JP" dirty="0">
                <a:solidFill>
                  <a:srgbClr val="672874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400" y="6695308"/>
              <a:ext cx="1321118" cy="462228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727918" y="6695871"/>
            <a:ext cx="9126286" cy="461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特に記載がない限り，本コンテンツは</a:t>
            </a:r>
            <a:endParaRPr lang="en-US" altLang="ja-JP" sz="1200" dirty="0">
              <a:solidFill>
                <a:schemeClr val="tx1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クリエイティブ・コモンズ 表示 </a:t>
            </a:r>
            <a:r>
              <a:rPr lang="en-US" altLang="ja-JP" sz="12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4.0 </a:t>
            </a:r>
            <a:r>
              <a:rPr lang="ja-JP" altLang="en-US" sz="12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国際 パブリック・ライセンスの下で公開されています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376279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Plan S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000080"/>
                </a:solidFill>
              </a:rPr>
              <a:t>https://www.coalition-s.org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・欧州の助成機関のコンソーシアム，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 err="1"/>
              <a:t>cOAlition</a:t>
            </a:r>
            <a:r>
              <a:rPr lang="en-US" altLang="ja-JP" sz="2400" dirty="0"/>
              <a:t> S</a:t>
            </a:r>
            <a:r>
              <a:rPr lang="ja-JP" altLang="en-US" sz="2400" dirty="0"/>
              <a:t>が掲げる計画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</a:t>
            </a:r>
            <a:r>
              <a:rPr lang="en-US" altLang="ja-JP" sz="2400" dirty="0">
                <a:solidFill>
                  <a:srgbClr val="C00000"/>
                </a:solidFill>
              </a:rPr>
              <a:t>2021</a:t>
            </a:r>
            <a:r>
              <a:rPr lang="ja-JP" altLang="en-US" sz="2400" dirty="0">
                <a:solidFill>
                  <a:srgbClr val="C00000"/>
                </a:solidFill>
              </a:rPr>
              <a:t>年</a:t>
            </a:r>
            <a:r>
              <a:rPr lang="ja-JP" altLang="en-US" sz="2400" dirty="0"/>
              <a:t>から助成を受けた研究成果の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C00000"/>
                </a:solidFill>
              </a:rPr>
              <a:t>即時</a:t>
            </a:r>
            <a:r>
              <a:rPr lang="en-US" altLang="ja-JP" sz="2400" dirty="0">
                <a:solidFill>
                  <a:srgbClr val="C00000"/>
                </a:solidFill>
              </a:rPr>
              <a:t>OA</a:t>
            </a:r>
            <a:r>
              <a:rPr lang="ja-JP" altLang="en-US" sz="2400" dirty="0"/>
              <a:t>を求めている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Plan S</a:t>
            </a:r>
            <a:r>
              <a:rPr lang="ja-JP" altLang="en-US" sz="2400" dirty="0"/>
              <a:t>署名機関から助成を受けている，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北海道大学の論文は</a:t>
            </a:r>
            <a:r>
              <a:rPr lang="en-US" altLang="ja-JP" sz="2400" dirty="0"/>
              <a:t>2-3%</a:t>
            </a:r>
            <a:r>
              <a:rPr lang="ja-JP" altLang="en-US" sz="2400" dirty="0"/>
              <a:t>と見られる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・急ぎでの対応はないかもしれないが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影響は波及してくると考えられる</a:t>
            </a:r>
            <a:endParaRPr lang="en-US" altLang="ja-JP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11190" r="3724" b="4030"/>
          <a:stretch/>
        </p:blipFill>
        <p:spPr>
          <a:xfrm>
            <a:off x="6365880" y="1259837"/>
            <a:ext cx="4020026" cy="50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692000" y="5760000"/>
            <a:ext cx="6228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https://www.coalition-s.org/funders</a:t>
            </a:r>
            <a:r>
              <a:rPr lang="ja-JP" altLang="en-US" dirty="0">
                <a:solidFill>
                  <a:schemeClr val="tx1"/>
                </a:solidFill>
              </a:rPr>
              <a:t> （参照 </a:t>
            </a:r>
            <a:r>
              <a:rPr lang="en-US" altLang="ja-JP" dirty="0">
                <a:solidFill>
                  <a:schemeClr val="tx1"/>
                </a:solidFill>
              </a:rPr>
              <a:t>2019-10-22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詳しくは，以下の文献を参照</a:t>
            </a:r>
            <a:endParaRPr lang="en-US" altLang="ja-JP" sz="1200" dirty="0"/>
          </a:p>
          <a:p>
            <a:endParaRPr lang="en-US" altLang="ja-JP" sz="600" dirty="0"/>
          </a:p>
          <a:p>
            <a:r>
              <a:rPr lang="ja-JP" altLang="en-US" sz="1200" dirty="0"/>
              <a:t>林豊</a:t>
            </a:r>
            <a:r>
              <a:rPr lang="en-US" altLang="ja-JP" sz="1200" dirty="0"/>
              <a:t>. Plan S</a:t>
            </a:r>
            <a:r>
              <a:rPr lang="ja-JP" altLang="en-US" sz="1200" dirty="0"/>
              <a:t>：原則と運用</a:t>
            </a:r>
            <a:r>
              <a:rPr lang="en-US" altLang="ja-JP" sz="1200" dirty="0"/>
              <a:t>. </a:t>
            </a:r>
            <a:r>
              <a:rPr lang="ja-JP" altLang="en-US" sz="1200" dirty="0"/>
              <a:t>情報の科学と技術</a:t>
            </a:r>
            <a:r>
              <a:rPr lang="en-US" altLang="ja-JP" sz="1200" dirty="0"/>
              <a:t>. 2019, vol. 69, issue 2, p. 89–93, doi:10.18919/jkg.69.2_89. https://www.jstage.jst.go.jp/article/jkg/69/2/69_89/_article/-char/ja, 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2019-10-23</a:t>
            </a:r>
            <a:r>
              <a:rPr lang="ja-JP" altLang="en-US" sz="1200" dirty="0"/>
              <a:t>）</a:t>
            </a:r>
            <a:r>
              <a:rPr lang="en-US" altLang="ja-JP" sz="1200" dirty="0"/>
              <a:t>.</a:t>
            </a:r>
            <a:endParaRPr lang="ja-JP" altLang="en-US" sz="1200" dirty="0"/>
          </a:p>
          <a:p>
            <a:endParaRPr lang="ja-JP" altLang="en-US" sz="600" dirty="0"/>
          </a:p>
          <a:p>
            <a:r>
              <a:rPr lang="ja-JP" altLang="en-US" sz="1200" dirty="0"/>
              <a:t>船守美穂</a:t>
            </a:r>
            <a:r>
              <a:rPr lang="en-US" altLang="ja-JP" sz="1200" dirty="0"/>
              <a:t>. </a:t>
            </a:r>
            <a:r>
              <a:rPr lang="ja-JP" altLang="en-US" sz="1200" dirty="0"/>
              <a:t>プラン</a:t>
            </a:r>
            <a:r>
              <a:rPr lang="en-US" altLang="ja-JP" sz="1200" dirty="0"/>
              <a:t>S</a:t>
            </a:r>
            <a:r>
              <a:rPr lang="ja-JP" altLang="en-US" sz="1200" dirty="0"/>
              <a:t>改訂</a:t>
            </a:r>
            <a:r>
              <a:rPr lang="en-US" altLang="ja-JP" sz="1200" dirty="0"/>
              <a:t>―</a:t>
            </a:r>
            <a:r>
              <a:rPr lang="ja-JP" altLang="en-US" sz="1200" dirty="0"/>
              <a:t>日本への影響と対応</a:t>
            </a:r>
            <a:r>
              <a:rPr lang="en-US" altLang="ja-JP" sz="1200" dirty="0"/>
              <a:t>. </a:t>
            </a:r>
            <a:r>
              <a:rPr lang="ja-JP" altLang="en-US" sz="1200" dirty="0"/>
              <a:t>情報の科学と技術</a:t>
            </a:r>
            <a:r>
              <a:rPr lang="en-US" altLang="ja-JP" sz="1200" dirty="0"/>
              <a:t>. 2019, vol. 69, issue 8, p. 390–396, </a:t>
            </a:r>
          </a:p>
          <a:p>
            <a:r>
              <a:rPr lang="en-US" altLang="ja-JP" sz="1200" dirty="0"/>
              <a:t>doi:10.18919/jkg.69.8_390. https://www.jstage.jst.go.jp/article/jkg/69/8/69_390/_article/-char/ja, 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2019-10-23</a:t>
            </a:r>
            <a:r>
              <a:rPr lang="ja-JP" altLang="en-US" sz="1200" dirty="0"/>
              <a:t>）</a:t>
            </a:r>
            <a:r>
              <a:rPr lang="en-US" altLang="ja-JP" sz="1200" dirty="0"/>
              <a:t>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364706" y="6069600"/>
            <a:ext cx="40212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tx1"/>
                </a:solidFill>
              </a:rPr>
              <a:t>Copyright © 2019 Science Europe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5600" dirty="0">
                <a:solidFill>
                  <a:schemeClr val="bg1"/>
                </a:solidFill>
              </a:rPr>
              <a:t>オープンアクセスを見つける</a:t>
            </a:r>
            <a:endParaRPr lang="en-US" altLang="ja-JP" sz="5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046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オープンだが見つけにくい？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305905" y="1799837"/>
            <a:ext cx="3358800" cy="3896290"/>
            <a:chOff x="305905" y="1799837"/>
            <a:chExt cx="3358800" cy="3896290"/>
          </a:xfrm>
        </p:grpSpPr>
        <p:sp>
          <p:nvSpPr>
            <p:cNvPr id="5" name="正方形/長方形 4"/>
            <p:cNvSpPr/>
            <p:nvPr/>
          </p:nvSpPr>
          <p:spPr>
            <a:xfrm>
              <a:off x="305905" y="1799837"/>
              <a:ext cx="3358800" cy="1368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tx1"/>
                  </a:solidFill>
                </a:rPr>
                <a:t>PDF</a:t>
              </a:r>
              <a:r>
                <a:rPr lang="ja-JP" altLang="en-US" sz="2800" dirty="0" err="1">
                  <a:solidFill>
                    <a:schemeClr val="tx1"/>
                  </a:solidFill>
                </a:rPr>
                <a:t>までに</a:t>
              </a:r>
              <a:endParaRPr lang="en-US" altLang="ja-JP" sz="2800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何度もクリック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411790" y="3573641"/>
              <a:ext cx="3147031" cy="2122486"/>
              <a:chOff x="445769" y="3367514"/>
              <a:chExt cx="3147031" cy="2122486"/>
            </a:xfrm>
          </p:grpSpPr>
          <p:pic>
            <p:nvPicPr>
              <p:cNvPr id="2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400" y="4770000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8400" y="4158000"/>
                <a:ext cx="900000" cy="9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400" y="3762000"/>
                <a:ext cx="900000" cy="9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69" y="3367514"/>
                <a:ext cx="900000" cy="9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400" y="4770000"/>
                <a:ext cx="2304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0" name="直線コネクタ 29"/>
          <p:cNvCxnSpPr/>
          <p:nvPr/>
        </p:nvCxnSpPr>
        <p:spPr>
          <a:xfrm>
            <a:off x="3664800" y="1800000"/>
            <a:ext cx="0" cy="450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7027200" y="1800000"/>
            <a:ext cx="0" cy="450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/>
          <p:cNvGrpSpPr/>
          <p:nvPr/>
        </p:nvGrpSpPr>
        <p:grpSpPr>
          <a:xfrm>
            <a:off x="7027106" y="1799837"/>
            <a:ext cx="3358800" cy="4140095"/>
            <a:chOff x="7027106" y="1799837"/>
            <a:chExt cx="3358800" cy="4140095"/>
          </a:xfrm>
        </p:grpSpPr>
        <p:pic>
          <p:nvPicPr>
            <p:cNvPr id="23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000" y="393361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グループ化 38"/>
            <p:cNvGrpSpPr/>
            <p:nvPr/>
          </p:nvGrpSpPr>
          <p:grpSpPr>
            <a:xfrm>
              <a:off x="7027106" y="1799837"/>
              <a:ext cx="3358800" cy="4140095"/>
              <a:chOff x="7027106" y="1799837"/>
              <a:chExt cx="3358800" cy="4140095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7027106" y="1799837"/>
                <a:ext cx="3358800" cy="13682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>
                    <a:solidFill>
                      <a:schemeClr val="tx1"/>
                    </a:solidFill>
                  </a:rPr>
                  <a:t>著者原稿の存在を</a:t>
                </a:r>
                <a:endParaRPr lang="en-US" altLang="ja-JP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ja-JP" altLang="en-US" sz="2800" dirty="0">
                    <a:solidFill>
                      <a:schemeClr val="tx1"/>
                    </a:solidFill>
                  </a:rPr>
                  <a:t>見落としがち</a:t>
                </a:r>
                <a:endParaRPr lang="en-US" altLang="ja-JP" sz="2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" name="グループ化 37"/>
              <p:cNvGrpSpPr/>
              <p:nvPr/>
            </p:nvGrpSpPr>
            <p:grpSpPr>
              <a:xfrm>
                <a:off x="7266506" y="3329837"/>
                <a:ext cx="2880000" cy="2610095"/>
                <a:chOff x="7266506" y="3329837"/>
                <a:chExt cx="2880000" cy="2610095"/>
              </a:xfrm>
            </p:grpSpPr>
            <p:pic>
              <p:nvPicPr>
                <p:cNvPr id="10" name="図 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26506" y="3868034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6506" y="3329837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16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8212" y="3932702"/>
                  <a:ext cx="2304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8" descr="C:\Users\staff\Desktop\512px-Open_Access_logo_PLoS_white.svg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72000" y="5219932"/>
                  <a:ext cx="2304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C:\Users\staff\Downloads\シンプルな書類ファイル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6506" y="5219932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3" name="直線コネクタ 32"/>
                <p:cNvCxnSpPr/>
                <p:nvPr/>
              </p:nvCxnSpPr>
              <p:spPr>
                <a:xfrm>
                  <a:off x="7266506" y="4968000"/>
                  <a:ext cx="288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6" name="グループ化 35"/>
          <p:cNvGrpSpPr/>
          <p:nvPr/>
        </p:nvGrpSpPr>
        <p:grpSpPr>
          <a:xfrm>
            <a:off x="3664706" y="1799837"/>
            <a:ext cx="3362400" cy="4140095"/>
            <a:chOff x="3664706" y="1799837"/>
            <a:chExt cx="3362400" cy="4140095"/>
          </a:xfrm>
        </p:grpSpPr>
        <p:sp>
          <p:nvSpPr>
            <p:cNvPr id="9" name="正方形/長方形 8"/>
            <p:cNvSpPr/>
            <p:nvPr/>
          </p:nvSpPr>
          <p:spPr>
            <a:xfrm>
              <a:off x="3664706" y="1799837"/>
              <a:ext cx="3362400" cy="1368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tx1"/>
                  </a:solidFill>
                </a:rPr>
                <a:t>PDF</a:t>
              </a:r>
              <a:r>
                <a:rPr lang="ja-JP" altLang="en-US" sz="2800" dirty="0">
                  <a:solidFill>
                    <a:schemeClr val="tx1"/>
                  </a:solidFill>
                </a:rPr>
                <a:t>ボタンの場所が</a:t>
              </a:r>
              <a:endParaRPr lang="en-US" altLang="ja-JP" sz="2800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まちまち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4378202" y="3329837"/>
              <a:ext cx="1905696" cy="2610095"/>
              <a:chOff x="4378202" y="3329837"/>
              <a:chExt cx="1905696" cy="2610095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4625906" y="3329837"/>
                <a:ext cx="1440000" cy="2610095"/>
                <a:chOff x="4625906" y="3329837"/>
                <a:chExt cx="1440000" cy="2610095"/>
              </a:xfrm>
            </p:grpSpPr>
            <p:pic>
              <p:nvPicPr>
                <p:cNvPr id="12" name="図 1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5906" y="3329837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17" name="Picture 8" descr="C:\Users\staff\Desktop\512px-Open_Access_logo_PLoS_white.svg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4000" y="5219932"/>
                  <a:ext cx="2304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正方形/長方形 17"/>
                <p:cNvSpPr/>
                <p:nvPr/>
              </p:nvSpPr>
              <p:spPr>
                <a:xfrm>
                  <a:off x="5564777" y="3860702"/>
                  <a:ext cx="230349" cy="187494"/>
                </a:xfrm>
                <a:prstGeom prst="rect">
                  <a:avLst/>
                </a:prstGeom>
                <a:noFill/>
                <a:ln w="38100">
                  <a:solidFill>
                    <a:srgbClr val="F790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887371" y="4228034"/>
                  <a:ext cx="180000" cy="187200"/>
                </a:xfrm>
                <a:prstGeom prst="rect">
                  <a:avLst/>
                </a:prstGeom>
                <a:noFill/>
                <a:ln w="38100">
                  <a:solidFill>
                    <a:srgbClr val="F790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4887371" y="3859200"/>
                  <a:ext cx="305115" cy="187200"/>
                </a:xfrm>
                <a:prstGeom prst="rect">
                  <a:avLst/>
                </a:prstGeom>
                <a:noFill/>
                <a:ln w="38100">
                  <a:solidFill>
                    <a:srgbClr val="F790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5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700" y="5219932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7" name="円弧 26"/>
              <p:cNvSpPr/>
              <p:nvPr/>
            </p:nvSpPr>
            <p:spPr>
              <a:xfrm>
                <a:off x="5444901" y="3952800"/>
                <a:ext cx="838997" cy="1263161"/>
              </a:xfrm>
              <a:prstGeom prst="arc">
                <a:avLst>
                  <a:gd name="adj1" fmla="val 16200000"/>
                  <a:gd name="adj2" fmla="val 4583995"/>
                </a:avLst>
              </a:prstGeom>
              <a:ln w="12700">
                <a:solidFill>
                  <a:srgbClr val="F7901E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弧 31"/>
              <p:cNvSpPr/>
              <p:nvPr/>
            </p:nvSpPr>
            <p:spPr>
              <a:xfrm flipH="1">
                <a:off x="4621591" y="4324124"/>
                <a:ext cx="823309" cy="855693"/>
              </a:xfrm>
              <a:prstGeom prst="arc">
                <a:avLst>
                  <a:gd name="adj1" fmla="val 18168852"/>
                  <a:gd name="adj2" fmla="val 4583995"/>
                </a:avLst>
              </a:prstGeom>
              <a:ln w="12700">
                <a:solidFill>
                  <a:srgbClr val="F7901E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/>
              <p:cNvSpPr/>
              <p:nvPr/>
            </p:nvSpPr>
            <p:spPr>
              <a:xfrm flipH="1">
                <a:off x="4378202" y="3932702"/>
                <a:ext cx="862330" cy="1263161"/>
              </a:xfrm>
              <a:prstGeom prst="arc">
                <a:avLst>
                  <a:gd name="adj1" fmla="val 16200000"/>
                  <a:gd name="adj2" fmla="val 4583995"/>
                </a:avLst>
              </a:prstGeom>
              <a:ln w="12700">
                <a:solidFill>
                  <a:srgbClr val="F7901E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5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dirty="0"/>
              <a:t>OA</a:t>
            </a:r>
            <a:r>
              <a:rPr lang="ja-JP" altLang="en-US" dirty="0"/>
              <a:t>論文を見つけるツール例</a:t>
            </a:r>
            <a:endParaRPr lang="en-US" altLang="ja-JP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・</a:t>
            </a:r>
            <a:r>
              <a:rPr lang="en-US" altLang="ja-JP" sz="2400" dirty="0" err="1"/>
              <a:t>Unpaywall</a:t>
            </a:r>
            <a:r>
              <a:rPr lang="ja-JP" altLang="en-US" sz="2400" dirty="0"/>
              <a:t>（ブラウザ拡張機能：</a:t>
            </a:r>
            <a:r>
              <a:rPr lang="en-US" altLang="ja-JP" sz="2400" dirty="0"/>
              <a:t>Chrome</a:t>
            </a:r>
            <a:r>
              <a:rPr lang="ja-JP" altLang="en-US" sz="2400" dirty="0" err="1"/>
              <a:t>，</a:t>
            </a:r>
            <a:r>
              <a:rPr lang="en-US" altLang="ja-JP" sz="2400" dirty="0"/>
              <a:t>Firefox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OA</a:t>
            </a:r>
            <a:r>
              <a:rPr lang="ja-JP" altLang="en-US" sz="2400" dirty="0"/>
              <a:t>：緑色→</a:t>
            </a:r>
            <a:r>
              <a:rPr lang="en-US" altLang="ja-JP" sz="2400" dirty="0"/>
              <a:t>PDF</a:t>
            </a:r>
            <a:r>
              <a:rPr lang="ja-JP" altLang="en-US" sz="2400" dirty="0"/>
              <a:t>をダウンロード，非</a:t>
            </a:r>
            <a:r>
              <a:rPr lang="en-US" altLang="ja-JP" sz="2400" dirty="0"/>
              <a:t>OA</a:t>
            </a:r>
            <a:r>
              <a:rPr lang="ja-JP" altLang="en-US" sz="2400" dirty="0"/>
              <a:t>：灰色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>
                <a:solidFill>
                  <a:srgbClr val="000080"/>
                </a:solidFill>
              </a:rPr>
              <a:t>https://unpaywall.org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Open Access Button</a:t>
            </a:r>
            <a:r>
              <a:rPr lang="ja-JP" altLang="en-US" sz="2400" dirty="0"/>
              <a:t>（ブラウザ拡張機能：</a:t>
            </a:r>
            <a:r>
              <a:rPr lang="en-US" altLang="ja-JP" sz="2400" dirty="0"/>
              <a:t>Chrome</a:t>
            </a:r>
            <a:r>
              <a:rPr lang="ja-JP" altLang="en-US" sz="2400" dirty="0" err="1"/>
              <a:t>，</a:t>
            </a:r>
            <a:r>
              <a:rPr lang="en-US" altLang="ja-JP" sz="2400" dirty="0"/>
              <a:t>Firefox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OA</a:t>
            </a:r>
            <a:r>
              <a:rPr lang="ja-JP" altLang="en-US" sz="2400" dirty="0"/>
              <a:t>：</a:t>
            </a:r>
            <a:r>
              <a:rPr lang="en-US" altLang="ja-JP" sz="2400" dirty="0"/>
              <a:t>PDF</a:t>
            </a:r>
            <a:r>
              <a:rPr lang="ja-JP" altLang="en-US" sz="2400" dirty="0"/>
              <a:t>をダウンロード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　非</a:t>
            </a:r>
            <a:r>
              <a:rPr lang="en-US" altLang="ja-JP" sz="2400" dirty="0"/>
              <a:t>OA</a:t>
            </a:r>
            <a:r>
              <a:rPr lang="ja-JP" altLang="en-US" sz="2400" dirty="0"/>
              <a:t>：著者に</a:t>
            </a:r>
            <a:r>
              <a:rPr lang="en-US" altLang="ja-JP" sz="2400" dirty="0"/>
              <a:t>OA</a:t>
            </a:r>
            <a:r>
              <a:rPr lang="ja-JP" altLang="en-US" sz="2400" dirty="0"/>
              <a:t>化をリクエスト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>
                <a:solidFill>
                  <a:srgbClr val="000080"/>
                </a:solidFill>
              </a:rPr>
              <a:t>https://openaccessbutton.org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srgbClr val="00008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Google Scholar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　論文が入手できる場合，右側に「</a:t>
            </a:r>
            <a:r>
              <a:rPr lang="en-US" altLang="ja-JP" sz="2400" dirty="0"/>
              <a:t>[PDF] </a:t>
            </a:r>
            <a:r>
              <a:rPr lang="ja-JP" altLang="en-US" sz="2400" dirty="0"/>
              <a:t>提供元のドメイン」の表示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>
                <a:solidFill>
                  <a:srgbClr val="000080"/>
                </a:solidFill>
              </a:rPr>
              <a:t>https://scholar.google.com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02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 err="1"/>
              <a:t>Kopernio</a:t>
            </a:r>
            <a:r>
              <a:rPr lang="ja-JP" altLang="en-US" dirty="0"/>
              <a:t>（ブラウザ拡張機能：</a:t>
            </a:r>
            <a:r>
              <a:rPr lang="en-US" altLang="ja-JP" dirty="0"/>
              <a:t>Chrome</a:t>
            </a:r>
            <a:r>
              <a:rPr lang="ja-JP" altLang="en-US" dirty="0" err="1"/>
              <a:t>，</a:t>
            </a:r>
            <a:r>
              <a:rPr lang="en-US" altLang="ja-JP" dirty="0"/>
              <a:t>Firefox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>
                <a:solidFill>
                  <a:srgbClr val="000080"/>
                </a:solidFill>
              </a:rPr>
              <a:t>https://kopernio.com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・大学が購読している論文だけでなく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購読していない論文の</a:t>
            </a:r>
            <a:r>
              <a:rPr lang="en-US" altLang="ja-JP" sz="2400" dirty="0"/>
              <a:t>OA</a:t>
            </a:r>
            <a:r>
              <a:rPr lang="ja-JP" altLang="en-US" sz="2400" dirty="0"/>
              <a:t>版も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ワンクリックで入手できる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・一度，リモートアクセスに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ログインしておけば，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大学のネットワーク外から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いつでも大学購読論文が入手できる</a:t>
            </a:r>
            <a:endParaRPr lang="en-US" altLang="ja-JP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06" y="2923200"/>
            <a:ext cx="4500000" cy="3375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3060000" y="5400000"/>
            <a:ext cx="37800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アカウント作成時に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r>
              <a:rPr kumimoji="1" lang="en-US" altLang="ja-JP" dirty="0">
                <a:solidFill>
                  <a:srgbClr val="C00000"/>
                </a:solidFill>
              </a:rPr>
              <a:t>Hokkaido University</a:t>
            </a:r>
            <a:r>
              <a:rPr lang="ja-JP" altLang="en-US" dirty="0">
                <a:solidFill>
                  <a:srgbClr val="C00000"/>
                </a:solidFill>
              </a:rPr>
              <a:t>を入力・選択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01906" y="4341092"/>
            <a:ext cx="2106000" cy="6557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00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 err="1"/>
              <a:t>Kopernio</a:t>
            </a:r>
            <a:r>
              <a:rPr lang="ja-JP" altLang="en-US" dirty="0"/>
              <a:t>のリモートアクセス設定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6" y="1799837"/>
            <a:ext cx="4500000" cy="337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906" y="1800000"/>
            <a:ext cx="4500000" cy="337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4085906" y="3779837"/>
            <a:ext cx="252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123906" y="5436509"/>
            <a:ext cx="64440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初めて</a:t>
            </a:r>
            <a:r>
              <a:rPr kumimoji="1" lang="ja-JP" altLang="en-US" dirty="0">
                <a:solidFill>
                  <a:srgbClr val="C00000"/>
                </a:solidFill>
              </a:rPr>
              <a:t>大学のネットワーク外から</a:t>
            </a:r>
            <a:r>
              <a:rPr lang="ja-JP" altLang="en-US" dirty="0">
                <a:solidFill>
                  <a:srgbClr val="C00000"/>
                </a:solidFill>
              </a:rPr>
              <a:t>論文を入手しようとすると</a:t>
            </a:r>
            <a:endParaRPr lang="en-US" altLang="ja-JP" dirty="0">
              <a:solidFill>
                <a:srgbClr val="C00000"/>
              </a:solidFill>
            </a:endParaRPr>
          </a:p>
          <a:p>
            <a:r>
              <a:rPr kumimoji="1" lang="ja-JP" altLang="en-US" dirty="0">
                <a:solidFill>
                  <a:srgbClr val="C00000"/>
                </a:solidFill>
              </a:rPr>
              <a:t>リモートアクセスの認証を行うか尋ねられる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5906" y="49464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85906" y="49464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6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 err="1"/>
              <a:t>Kopernio</a:t>
            </a:r>
            <a:r>
              <a:rPr lang="ja-JP" altLang="en-US" dirty="0"/>
              <a:t>の動き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74000" y="5130285"/>
            <a:ext cx="3312000" cy="116955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</a:rPr>
              <a:t>左記の</a:t>
            </a:r>
            <a:r>
              <a:rPr kumimoji="1" lang="en-US" altLang="ja-JP" sz="1400" dirty="0">
                <a:solidFill>
                  <a:srgbClr val="C00000"/>
                </a:solidFill>
              </a:rPr>
              <a:t>1</a:t>
            </a:r>
            <a:r>
              <a:rPr kumimoji="1" lang="ja-JP" altLang="en-US" sz="1400" dirty="0">
                <a:solidFill>
                  <a:srgbClr val="C00000"/>
                </a:solidFill>
              </a:rPr>
              <a:t>～</a:t>
            </a:r>
            <a:r>
              <a:rPr kumimoji="1" lang="en-US" altLang="ja-JP" sz="1400" dirty="0">
                <a:solidFill>
                  <a:srgbClr val="C00000"/>
                </a:solidFill>
              </a:rPr>
              <a:t>4</a:t>
            </a:r>
            <a:r>
              <a:rPr kumimoji="1" lang="ja-JP" altLang="en-US" sz="1400" dirty="0">
                <a:solidFill>
                  <a:srgbClr val="C00000"/>
                </a:solidFill>
              </a:rPr>
              <a:t>で見つからない場合は</a:t>
            </a:r>
            <a:endParaRPr lang="en-US" altLang="ja-JP" sz="1400" dirty="0">
              <a:solidFill>
                <a:srgbClr val="C00000"/>
              </a:solidFill>
            </a:endParaRPr>
          </a:p>
          <a:p>
            <a:r>
              <a:rPr lang="ja-JP" altLang="en-US" sz="1400" dirty="0">
                <a:solidFill>
                  <a:srgbClr val="C00000"/>
                </a:solidFill>
              </a:rPr>
              <a:t>蔵書検索</a:t>
            </a:r>
            <a:r>
              <a:rPr kumimoji="1" lang="ja-JP" altLang="en-US" sz="1400" dirty="0">
                <a:solidFill>
                  <a:srgbClr val="C00000"/>
                </a:solidFill>
              </a:rPr>
              <a:t>や文献複写依頼などの</a:t>
            </a:r>
            <a:endParaRPr kumimoji="1" lang="en-US" altLang="ja-JP" sz="1400" dirty="0">
              <a:solidFill>
                <a:srgbClr val="C00000"/>
              </a:solidFill>
            </a:endParaRPr>
          </a:p>
          <a:p>
            <a:r>
              <a:rPr lang="ja-JP" altLang="en-US" sz="1400" dirty="0">
                <a:solidFill>
                  <a:srgbClr val="C00000"/>
                </a:solidFill>
              </a:rPr>
              <a:t>代替手段</a:t>
            </a:r>
            <a:r>
              <a:rPr kumimoji="1" lang="ja-JP" altLang="en-US" sz="1400" dirty="0">
                <a:solidFill>
                  <a:srgbClr val="C00000"/>
                </a:solidFill>
              </a:rPr>
              <a:t>を選ぶ画面に遷移でき</a:t>
            </a:r>
            <a:r>
              <a:rPr lang="ja-JP" altLang="en-US" sz="1400" dirty="0">
                <a:solidFill>
                  <a:srgbClr val="C00000"/>
                </a:solidFill>
              </a:rPr>
              <a:t>る</a:t>
            </a:r>
            <a:endParaRPr kumimoji="1" lang="en-US" altLang="ja-JP" sz="1400" dirty="0">
              <a:solidFill>
                <a:srgbClr val="C00000"/>
              </a:solidFill>
            </a:endParaRPr>
          </a:p>
          <a:p>
            <a:r>
              <a:rPr lang="en-US" altLang="ja-JP" sz="1400" dirty="0">
                <a:solidFill>
                  <a:srgbClr val="C00000"/>
                </a:solidFill>
              </a:rPr>
              <a:t>※</a:t>
            </a:r>
            <a:r>
              <a:rPr lang="ja-JP" altLang="en-US" sz="1400" dirty="0">
                <a:solidFill>
                  <a:srgbClr val="C00000"/>
                </a:solidFill>
              </a:rPr>
              <a:t>万が一，正しく遷移しない場合は</a:t>
            </a:r>
            <a:endParaRPr lang="en-US" altLang="ja-JP" sz="1400" dirty="0">
              <a:solidFill>
                <a:srgbClr val="C00000"/>
              </a:solidFill>
            </a:endParaRPr>
          </a:p>
          <a:p>
            <a:r>
              <a:rPr kumimoji="1" lang="ja-JP" altLang="en-US" sz="1400" dirty="0">
                <a:solidFill>
                  <a:srgbClr val="C00000"/>
                </a:solidFill>
              </a:rPr>
              <a:t>　ご自身で代替手段を講じてください</a:t>
            </a:r>
            <a:endParaRPr kumimoji="1" lang="en-US" altLang="ja-JP" sz="1400" dirty="0">
              <a:solidFill>
                <a:srgbClr val="C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16977" b="113"/>
          <a:stretch/>
        </p:blipFill>
        <p:spPr>
          <a:xfrm>
            <a:off x="306000" y="1799837"/>
            <a:ext cx="4500000" cy="316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t="16957" b="131"/>
          <a:stretch/>
        </p:blipFill>
        <p:spPr>
          <a:xfrm>
            <a:off x="5885906" y="1799837"/>
            <a:ext cx="4500000" cy="316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1134000" y="5130286"/>
            <a:ext cx="3672000" cy="116955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altLang="ja-JP" sz="1400" dirty="0">
                <a:solidFill>
                  <a:srgbClr val="C00000"/>
                </a:solidFill>
              </a:rPr>
              <a:t>1. Locker</a:t>
            </a:r>
            <a:r>
              <a:rPr lang="ja-JP" altLang="en-US" sz="1400" dirty="0">
                <a:solidFill>
                  <a:srgbClr val="C00000"/>
                </a:solidFill>
              </a:rPr>
              <a:t>（クラウド上の個人用フォルダ）</a:t>
            </a:r>
            <a:endParaRPr lang="en-US" altLang="ja-JP" sz="1400" dirty="0">
              <a:solidFill>
                <a:srgbClr val="C00000"/>
              </a:solidFill>
            </a:endParaRPr>
          </a:p>
          <a:p>
            <a:r>
              <a:rPr kumimoji="1" lang="en-US" altLang="ja-JP" sz="1400" dirty="0">
                <a:solidFill>
                  <a:srgbClr val="C00000"/>
                </a:solidFill>
              </a:rPr>
              <a:t>2. </a:t>
            </a:r>
            <a:r>
              <a:rPr kumimoji="1" lang="ja-JP" altLang="en-US" sz="1400" dirty="0">
                <a:solidFill>
                  <a:srgbClr val="C00000"/>
                </a:solidFill>
              </a:rPr>
              <a:t>出版社版</a:t>
            </a:r>
            <a:endParaRPr kumimoji="1" lang="en-US" altLang="ja-JP" sz="1400" dirty="0">
              <a:solidFill>
                <a:srgbClr val="C00000"/>
              </a:solidFill>
            </a:endParaRPr>
          </a:p>
          <a:p>
            <a:r>
              <a:rPr lang="en-US" altLang="ja-JP" sz="1400" dirty="0">
                <a:solidFill>
                  <a:srgbClr val="C00000"/>
                </a:solidFill>
              </a:rPr>
              <a:t>3. OA</a:t>
            </a:r>
            <a:r>
              <a:rPr lang="ja-JP" altLang="en-US" sz="1400" dirty="0">
                <a:solidFill>
                  <a:srgbClr val="C00000"/>
                </a:solidFill>
              </a:rPr>
              <a:t>版（著者原稿）</a:t>
            </a:r>
            <a:endParaRPr lang="en-US" altLang="ja-JP" sz="1400" dirty="0">
              <a:solidFill>
                <a:srgbClr val="C00000"/>
              </a:solidFill>
            </a:endParaRPr>
          </a:p>
          <a:p>
            <a:r>
              <a:rPr kumimoji="1" lang="en-US" altLang="ja-JP" sz="1400" dirty="0">
                <a:solidFill>
                  <a:srgbClr val="C00000"/>
                </a:solidFill>
              </a:rPr>
              <a:t>4. Google Scholar</a:t>
            </a:r>
            <a:r>
              <a:rPr lang="ja-JP" altLang="en-US" sz="1400" dirty="0">
                <a:solidFill>
                  <a:srgbClr val="C00000"/>
                </a:solidFill>
              </a:rPr>
              <a:t>上</a:t>
            </a:r>
            <a:r>
              <a:rPr kumimoji="1" lang="ja-JP" altLang="en-US" sz="1400" dirty="0">
                <a:solidFill>
                  <a:srgbClr val="C00000"/>
                </a:solidFill>
              </a:rPr>
              <a:t>で</a:t>
            </a:r>
            <a:r>
              <a:rPr lang="ja-JP" altLang="en-US" sz="1400" dirty="0">
                <a:solidFill>
                  <a:srgbClr val="C00000"/>
                </a:solidFill>
              </a:rPr>
              <a:t>入手</a:t>
            </a:r>
            <a:r>
              <a:rPr kumimoji="1" lang="ja-JP" altLang="en-US" sz="1400" dirty="0">
                <a:solidFill>
                  <a:srgbClr val="C00000"/>
                </a:solidFill>
              </a:rPr>
              <a:t>できるもの</a:t>
            </a:r>
            <a:endParaRPr kumimoji="1" lang="en-US" altLang="ja-JP" sz="1400" dirty="0">
              <a:solidFill>
                <a:srgbClr val="C00000"/>
              </a:solidFill>
            </a:endParaRPr>
          </a:p>
          <a:p>
            <a:r>
              <a:rPr kumimoji="1" lang="ja-JP" altLang="en-US" sz="1400" dirty="0">
                <a:solidFill>
                  <a:srgbClr val="C00000"/>
                </a:solidFill>
              </a:rPr>
              <a:t>の順に自動で</a:t>
            </a:r>
            <a:r>
              <a:rPr kumimoji="1" lang="en-US" altLang="ja-JP" sz="1400" dirty="0">
                <a:solidFill>
                  <a:srgbClr val="C00000"/>
                </a:solidFill>
              </a:rPr>
              <a:t>PDF</a:t>
            </a:r>
            <a:r>
              <a:rPr kumimoji="1" lang="ja-JP" altLang="en-US" sz="1400" dirty="0">
                <a:solidFill>
                  <a:srgbClr val="C00000"/>
                </a:solidFill>
              </a:rPr>
              <a:t>を探してくれる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23200" y="3695700"/>
            <a:ext cx="1224000" cy="12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803200" y="3695700"/>
            <a:ext cx="1224000" cy="12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06000" y="18000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886000" y="18000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  <a:noFill/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solidFill>
                  <a:sysClr val="windowText" lastClr="000000"/>
                </a:solidFill>
              </a:rPr>
              <a:t>参考）論文の見つけ方の基礎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00" y="2160000"/>
            <a:ext cx="360000" cy="360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52" y="3051665"/>
            <a:ext cx="360000" cy="3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" y="3053607"/>
            <a:ext cx="360000" cy="3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07" y="2604832"/>
            <a:ext cx="360000" cy="360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346700" y="1799999"/>
            <a:ext cx="5038412" cy="449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u="sng" dirty="0">
                <a:solidFill>
                  <a:schemeClr val="tx1"/>
                </a:solidFill>
              </a:rPr>
              <a:t>既知の文献（参照文献リストの文献など）</a:t>
            </a:r>
            <a:endParaRPr kumimoji="1" lang="ja-JP" altLang="en-US" u="sng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5906" y="1799999"/>
            <a:ext cx="5040794" cy="4499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u="sng" dirty="0">
                <a:solidFill>
                  <a:sysClr val="windowText" lastClr="000000"/>
                </a:solidFill>
              </a:rPr>
              <a:t>未知の文献（キーワードなどから探す）</a:t>
            </a:r>
            <a:endParaRPr kumimoji="1" lang="ja-JP" altLang="en-US" u="sng" dirty="0">
              <a:solidFill>
                <a:sysClr val="windowText" lastClr="00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4" y="3804401"/>
            <a:ext cx="917988" cy="21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" y="4525099"/>
            <a:ext cx="360000" cy="36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" y="5408248"/>
            <a:ext cx="360000" cy="36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0" y="4525200"/>
            <a:ext cx="360000" cy="36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26" y="4525099"/>
            <a:ext cx="360000" cy="36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08" y="5408248"/>
            <a:ext cx="360000" cy="36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55" y="4525099"/>
            <a:ext cx="360000" cy="36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26" y="3732401"/>
            <a:ext cx="360000" cy="360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6" y="3732401"/>
            <a:ext cx="360000" cy="360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4222210"/>
            <a:ext cx="108000" cy="108000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>
            <a:off x="684000" y="4222210"/>
            <a:ext cx="108000" cy="108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0" y="5408248"/>
            <a:ext cx="360000" cy="3600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0" y="5408248"/>
            <a:ext cx="360000" cy="360000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665158" y="2160000"/>
            <a:ext cx="360000" cy="360000"/>
            <a:chOff x="2357556" y="2068661"/>
            <a:chExt cx="360000" cy="360000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556" y="2068661"/>
              <a:ext cx="360000" cy="360000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556" y="2176661"/>
              <a:ext cx="144000" cy="144000"/>
            </a:xfrm>
            <a:prstGeom prst="rect">
              <a:avLst/>
            </a:prstGeom>
          </p:spPr>
        </p:pic>
      </p:grpSp>
      <p:sp>
        <p:nvSpPr>
          <p:cNvPr id="34" name="円弧 33"/>
          <p:cNvSpPr/>
          <p:nvPr/>
        </p:nvSpPr>
        <p:spPr>
          <a:xfrm>
            <a:off x="750070" y="2451930"/>
            <a:ext cx="554082" cy="675724"/>
          </a:xfrm>
          <a:prstGeom prst="arc">
            <a:avLst>
              <a:gd name="adj1" fmla="val 16200000"/>
              <a:gd name="adj2" fmla="val 5418543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>
            <a:stCxn id="5" idx="2"/>
            <a:endCxn id="8" idx="3"/>
          </p:cNvCxnSpPr>
          <p:nvPr/>
        </p:nvCxnSpPr>
        <p:spPr>
          <a:xfrm flipH="1">
            <a:off x="1025158" y="2520000"/>
            <a:ext cx="4860842" cy="7136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5" idx="2"/>
            <a:endCxn id="6" idx="0"/>
          </p:cNvCxnSpPr>
          <p:nvPr/>
        </p:nvCxnSpPr>
        <p:spPr>
          <a:xfrm flipH="1">
            <a:off x="5885952" y="2520000"/>
            <a:ext cx="48" cy="531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1584000" y="2381499"/>
            <a:ext cx="2412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hlinkClick r:id="rId17"/>
              </a:rPr>
              <a:t>附属図書館 </a:t>
            </a:r>
            <a:r>
              <a:rPr lang="en-US" altLang="ja-JP" sz="1200" dirty="0">
                <a:solidFill>
                  <a:schemeClr val="tx1"/>
                </a:solidFill>
                <a:hlinkClick r:id="rId17"/>
              </a:rPr>
              <a:t>&gt; </a:t>
            </a:r>
            <a:r>
              <a:rPr lang="ja-JP" altLang="en-US" sz="1200" dirty="0">
                <a:solidFill>
                  <a:schemeClr val="tx1"/>
                </a:solidFill>
                <a:hlinkClick r:id="rId17"/>
              </a:rPr>
              <a:t>データベース一覧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117998" y="3229292"/>
            <a:ext cx="308986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</a:rPr>
              <a:t>文献データベース（</a:t>
            </a:r>
            <a:r>
              <a:rPr lang="en-US" altLang="ja-JP" sz="1200" dirty="0">
                <a:solidFill>
                  <a:schemeClr val="tx1"/>
                </a:solidFill>
              </a:rPr>
              <a:t>Web of Science</a:t>
            </a:r>
            <a:r>
              <a:rPr lang="ja-JP" altLang="en-US" sz="1200" dirty="0">
                <a:solidFill>
                  <a:schemeClr val="tx1"/>
                </a:solidFill>
              </a:rPr>
              <a:t>など）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cxnSp>
        <p:nvCxnSpPr>
          <p:cNvPr id="43" name="直線矢印コネクタ 42"/>
          <p:cNvCxnSpPr>
            <a:stCxn id="6" idx="2"/>
            <a:endCxn id="16" idx="0"/>
          </p:cNvCxnSpPr>
          <p:nvPr/>
        </p:nvCxnSpPr>
        <p:spPr>
          <a:xfrm flipH="1">
            <a:off x="5885226" y="3411665"/>
            <a:ext cx="726" cy="11134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8" idx="2"/>
            <a:endCxn id="12" idx="0"/>
          </p:cNvCxnSpPr>
          <p:nvPr/>
        </p:nvCxnSpPr>
        <p:spPr>
          <a:xfrm>
            <a:off x="845158" y="3413607"/>
            <a:ext cx="0" cy="3907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1312417" y="3770751"/>
            <a:ext cx="308986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</a:rPr>
              <a:t>オンラインでの入手可否をナビゲート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cxnSp>
        <p:nvCxnSpPr>
          <p:cNvPr id="55" name="直線矢印コネクタ 54"/>
          <p:cNvCxnSpPr>
            <a:stCxn id="12" idx="2"/>
            <a:endCxn id="13" idx="0"/>
          </p:cNvCxnSpPr>
          <p:nvPr/>
        </p:nvCxnSpPr>
        <p:spPr>
          <a:xfrm>
            <a:off x="845158" y="4020401"/>
            <a:ext cx="0" cy="5046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12" idx="2"/>
            <a:endCxn id="18" idx="1"/>
          </p:cNvCxnSpPr>
          <p:nvPr/>
        </p:nvCxnSpPr>
        <p:spPr>
          <a:xfrm>
            <a:off x="845158" y="4020401"/>
            <a:ext cx="1837897" cy="6846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13" idx="2"/>
            <a:endCxn id="14" idx="0"/>
          </p:cNvCxnSpPr>
          <p:nvPr/>
        </p:nvCxnSpPr>
        <p:spPr>
          <a:xfrm>
            <a:off x="845158" y="4885099"/>
            <a:ext cx="0" cy="523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弧 68"/>
          <p:cNvSpPr/>
          <p:nvPr/>
        </p:nvSpPr>
        <p:spPr>
          <a:xfrm flipV="1">
            <a:off x="2773112" y="4357060"/>
            <a:ext cx="5060215" cy="1111848"/>
          </a:xfrm>
          <a:prstGeom prst="arc">
            <a:avLst>
              <a:gd name="adj1" fmla="val 423730"/>
              <a:gd name="adj2" fmla="val 10275685"/>
            </a:avLst>
          </a:prstGeom>
          <a:ln w="1270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矢印コネクタ 70"/>
          <p:cNvCxnSpPr>
            <a:stCxn id="16" idx="2"/>
            <a:endCxn id="17" idx="0"/>
          </p:cNvCxnSpPr>
          <p:nvPr/>
        </p:nvCxnSpPr>
        <p:spPr>
          <a:xfrm flipH="1">
            <a:off x="5880308" y="4885099"/>
            <a:ext cx="4918" cy="523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15" idx="2"/>
            <a:endCxn id="26" idx="0"/>
          </p:cNvCxnSpPr>
          <p:nvPr/>
        </p:nvCxnSpPr>
        <p:spPr>
          <a:xfrm>
            <a:off x="7866000" y="4885200"/>
            <a:ext cx="0" cy="523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/>
        </p:nvSpPr>
        <p:spPr>
          <a:xfrm>
            <a:off x="2785453" y="4812417"/>
            <a:ext cx="554082" cy="675724"/>
          </a:xfrm>
          <a:prstGeom prst="arc">
            <a:avLst>
              <a:gd name="adj1" fmla="val 16200000"/>
              <a:gd name="adj2" fmla="val 5418543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26297" y="5886303"/>
            <a:ext cx="83772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PDF</a:t>
            </a:r>
            <a:r>
              <a:rPr lang="ja-JP" altLang="en-US" sz="1200" dirty="0">
                <a:solidFill>
                  <a:schemeClr val="tx1"/>
                </a:solidFill>
              </a:rPr>
              <a:t>入手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462419" y="5888996"/>
            <a:ext cx="83772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PDF</a:t>
            </a:r>
            <a:r>
              <a:rPr lang="ja-JP" altLang="en-US" sz="1200" dirty="0">
                <a:solidFill>
                  <a:schemeClr val="tx1"/>
                </a:solidFill>
              </a:rPr>
              <a:t>入手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7347773" y="5798354"/>
            <a:ext cx="111215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冊子体の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閲覧・複写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302000" y="2628000"/>
            <a:ext cx="1044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文献検索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5938219" y="2628000"/>
            <a:ext cx="10440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出版物検索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6051199" y="3090792"/>
            <a:ext cx="2412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hlinkClick r:id="rId18"/>
              </a:rPr>
              <a:t>蔵書目録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942890" y="3609924"/>
            <a:ext cx="136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</a:rPr>
              <a:t>電子ジャーナル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347680" y="5789128"/>
            <a:ext cx="9469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複写物の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取り寄せ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6" name="円弧 85"/>
          <p:cNvSpPr/>
          <p:nvPr/>
        </p:nvSpPr>
        <p:spPr>
          <a:xfrm flipH="1">
            <a:off x="7386068" y="4780418"/>
            <a:ext cx="554400" cy="675724"/>
          </a:xfrm>
          <a:prstGeom prst="arc">
            <a:avLst>
              <a:gd name="adj1" fmla="val 16200000"/>
              <a:gd name="adj2" fmla="val 5418543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/>
          <p:cNvCxnSpPr>
            <a:stCxn id="19" idx="3"/>
            <a:endCxn id="20" idx="1"/>
          </p:cNvCxnSpPr>
          <p:nvPr/>
        </p:nvCxnSpPr>
        <p:spPr>
          <a:xfrm>
            <a:off x="6065226" y="3912401"/>
            <a:ext cx="16206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20" idx="2"/>
            <a:endCxn id="15" idx="0"/>
          </p:cNvCxnSpPr>
          <p:nvPr/>
        </p:nvCxnSpPr>
        <p:spPr>
          <a:xfrm>
            <a:off x="7865906" y="4092401"/>
            <a:ext cx="94" cy="432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3556324" y="4861514"/>
            <a:ext cx="156749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ja-JP" altLang="en-US" sz="1200" dirty="0">
                <a:solidFill>
                  <a:srgbClr val="C00000"/>
                </a:solidFill>
              </a:rPr>
              <a:t>＋図書館職員に相談</a:t>
            </a:r>
            <a:endParaRPr lang="en-US" altLang="ja-JP" sz="1200" dirty="0">
              <a:solidFill>
                <a:srgbClr val="C00000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5724000" y="4222800"/>
            <a:ext cx="108000" cy="108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3041300" y="4571060"/>
            <a:ext cx="136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</a:rPr>
              <a:t>代替手段を選択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92" y="3694423"/>
            <a:ext cx="108000" cy="108000"/>
          </a:xfrm>
          <a:prstGeom prst="rect">
            <a:avLst/>
          </a:prstGeom>
        </p:spPr>
      </p:pic>
      <p:sp>
        <p:nvSpPr>
          <p:cNvPr id="76" name="正方形/長方形 75"/>
          <p:cNvSpPr/>
          <p:nvPr/>
        </p:nvSpPr>
        <p:spPr>
          <a:xfrm>
            <a:off x="7932358" y="3593901"/>
            <a:ext cx="136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</a:rPr>
              <a:t>冊子体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cxnSp>
        <p:nvCxnSpPr>
          <p:cNvPr id="87" name="直線矢印コネクタ 86"/>
          <p:cNvCxnSpPr>
            <a:stCxn id="20" idx="3"/>
            <a:endCxn id="89" idx="1"/>
          </p:cNvCxnSpPr>
          <p:nvPr/>
        </p:nvCxnSpPr>
        <p:spPr>
          <a:xfrm>
            <a:off x="8045906" y="3912401"/>
            <a:ext cx="1620094" cy="792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/>
          <p:cNvSpPr/>
          <p:nvPr/>
        </p:nvSpPr>
        <p:spPr>
          <a:xfrm>
            <a:off x="7704000" y="4222800"/>
            <a:ext cx="108000" cy="108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0" y="4525200"/>
            <a:ext cx="360000" cy="36000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00" y="4525200"/>
            <a:ext cx="360000" cy="360000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0" y="4885200"/>
            <a:ext cx="360000" cy="360000"/>
          </a:xfrm>
          <a:prstGeom prst="rect">
            <a:avLst/>
          </a:prstGeom>
        </p:spPr>
      </p:pic>
      <p:sp>
        <p:nvSpPr>
          <p:cNvPr id="91" name="正方形/長方形 90"/>
          <p:cNvSpPr/>
          <p:nvPr/>
        </p:nvSpPr>
        <p:spPr>
          <a:xfrm>
            <a:off x="9165131" y="4063434"/>
            <a:ext cx="1368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代替手段を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検討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9056745" y="5245200"/>
            <a:ext cx="15674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solidFill>
                  <a:srgbClr val="C00000"/>
                </a:solidFill>
              </a:rPr>
              <a:t>＋図書館職員</a:t>
            </a:r>
            <a:endParaRPr lang="en-US" altLang="ja-JP" sz="1200" dirty="0">
              <a:solidFill>
                <a:srgbClr val="C00000"/>
              </a:solidFill>
            </a:endParaRPr>
          </a:p>
          <a:p>
            <a:pPr algn="ctr"/>
            <a:r>
              <a:rPr lang="ja-JP" altLang="en-US" sz="1200" dirty="0">
                <a:solidFill>
                  <a:srgbClr val="C00000"/>
                </a:solidFill>
              </a:rPr>
              <a:t>に相談</a:t>
            </a:r>
            <a:endParaRPr lang="en-US" altLang="ja-JP" sz="1200" dirty="0">
              <a:solidFill>
                <a:srgbClr val="C00000"/>
              </a:solidFill>
            </a:endParaRPr>
          </a:p>
        </p:txBody>
      </p:sp>
      <p:pic>
        <p:nvPicPr>
          <p:cNvPr id="93" name="図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00" y="4222800"/>
            <a:ext cx="108000" cy="108000"/>
          </a:xfrm>
          <a:prstGeom prst="rect">
            <a:avLst/>
          </a:prstGeom>
        </p:spPr>
      </p:pic>
      <p:sp>
        <p:nvSpPr>
          <p:cNvPr id="94" name="正方形/長方形 93"/>
          <p:cNvSpPr/>
          <p:nvPr/>
        </p:nvSpPr>
        <p:spPr>
          <a:xfrm>
            <a:off x="8044871" y="4562500"/>
            <a:ext cx="136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</a:rPr>
              <a:t>図書館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95" name="円弧 94"/>
          <p:cNvSpPr/>
          <p:nvPr/>
        </p:nvSpPr>
        <p:spPr>
          <a:xfrm rot="5400000">
            <a:off x="5615305" y="2345197"/>
            <a:ext cx="1475896" cy="6623907"/>
          </a:xfrm>
          <a:prstGeom prst="arc">
            <a:avLst>
              <a:gd name="adj1" fmla="val 16200000"/>
              <a:gd name="adj2" fmla="val 5297221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弧 95"/>
          <p:cNvSpPr/>
          <p:nvPr/>
        </p:nvSpPr>
        <p:spPr>
          <a:xfrm rot="5400000">
            <a:off x="7120602" y="3848202"/>
            <a:ext cx="1475896" cy="3614703"/>
          </a:xfrm>
          <a:prstGeom prst="arc">
            <a:avLst>
              <a:gd name="adj1" fmla="val 16200000"/>
              <a:gd name="adj2" fmla="val 5297221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弧 96"/>
          <p:cNvSpPr/>
          <p:nvPr/>
        </p:nvSpPr>
        <p:spPr>
          <a:xfrm>
            <a:off x="-1419625" y="4662901"/>
            <a:ext cx="5265483" cy="784340"/>
          </a:xfrm>
          <a:prstGeom prst="arc">
            <a:avLst>
              <a:gd name="adj1" fmla="val 55609"/>
              <a:gd name="adj2" fmla="val 5503802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16" y="5188075"/>
            <a:ext cx="180000" cy="180000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65" y="5404074"/>
            <a:ext cx="180000" cy="180000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5" y="5696452"/>
            <a:ext cx="180000" cy="180000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65" y="4721403"/>
            <a:ext cx="180000" cy="180000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46" y="5692794"/>
            <a:ext cx="180000" cy="180000"/>
          </a:xfrm>
          <a:prstGeom prst="rect">
            <a:avLst/>
          </a:prstGeom>
        </p:spPr>
      </p:pic>
      <p:sp>
        <p:nvSpPr>
          <p:cNvPr id="103" name="正方形/長方形 102"/>
          <p:cNvSpPr/>
          <p:nvPr/>
        </p:nvSpPr>
        <p:spPr>
          <a:xfrm>
            <a:off x="306000" y="1522800"/>
            <a:ext cx="10079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altLang="ja-JP" sz="1200" dirty="0">
                <a:solidFill>
                  <a:srgbClr val="C00000"/>
                </a:solidFill>
              </a:rPr>
              <a:t>※</a:t>
            </a:r>
            <a:r>
              <a:rPr lang="ja-JP" altLang="en-US" sz="1200" dirty="0">
                <a:solidFill>
                  <a:srgbClr val="C00000"/>
                </a:solidFill>
              </a:rPr>
              <a:t>赤字の代替手段に</a:t>
            </a:r>
            <a:r>
              <a:rPr lang="ja-JP" altLang="en-US" sz="1200">
                <a:solidFill>
                  <a:srgbClr val="C00000"/>
                </a:solidFill>
              </a:rPr>
              <a:t>よる入手の保証はできない</a:t>
            </a:r>
            <a:endParaRPr lang="en-US" altLang="ja-JP" sz="1200" dirty="0">
              <a:solidFill>
                <a:srgbClr val="C0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05906" y="1799799"/>
            <a:ext cx="0" cy="45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10386000" y="1800000"/>
            <a:ext cx="0" cy="45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2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参考）論文共有と</a:t>
            </a:r>
            <a:r>
              <a:rPr lang="en-US" altLang="ja-JP" dirty="0" err="1"/>
              <a:t>Altmetric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・出版社が著者に論文共有を認めているケースがある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ただし，アクセス回数や保存，印刷などに制限がかかっている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</a:t>
            </a:r>
            <a:r>
              <a:rPr lang="en-US" altLang="ja-JP" sz="2400" dirty="0" err="1"/>
              <a:t>Altmetric</a:t>
            </a:r>
            <a:r>
              <a:rPr lang="ja-JP" altLang="en-US" sz="2400" dirty="0"/>
              <a:t>を介して，</a:t>
            </a:r>
            <a:r>
              <a:rPr lang="en-US" altLang="ja-JP" sz="2400" dirty="0"/>
              <a:t>SNS</a:t>
            </a:r>
            <a:r>
              <a:rPr lang="ja-JP" altLang="en-US" sz="2400" dirty="0"/>
              <a:t>やブログでの論文に関する言及を確認できる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著者自身が共有用のリンクを記載しているかもしれない</a:t>
            </a:r>
            <a:endParaRPr lang="en-US" altLang="ja-JP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オープンアクセスを見つける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00" y="4003200"/>
            <a:ext cx="3060000" cy="229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906" y="4003200"/>
            <a:ext cx="3060000" cy="229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506" y="4003200"/>
            <a:ext cx="3060000" cy="229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1754100" y="5435831"/>
            <a:ext cx="917056" cy="9040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076420" y="4385657"/>
            <a:ext cx="238184" cy="191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45906" y="4698695"/>
            <a:ext cx="415412" cy="5785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8056288" y="5574029"/>
            <a:ext cx="1619618" cy="3665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56" y="5652000"/>
            <a:ext cx="540000" cy="540000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3517200" y="5220000"/>
            <a:ext cx="54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876000" y="5220000"/>
            <a:ext cx="54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55400" y="6300000"/>
            <a:ext cx="3060000" cy="1846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600" dirty="0">
                <a:solidFill>
                  <a:schemeClr val="tx1"/>
                </a:solidFill>
              </a:rPr>
              <a:t>Copyright © 2019 </a:t>
            </a:r>
            <a:r>
              <a:rPr lang="en-US" altLang="ja-JP" sz="600" dirty="0" err="1">
                <a:solidFill>
                  <a:schemeClr val="tx1"/>
                </a:solidFill>
              </a:rPr>
              <a:t>Informa</a:t>
            </a:r>
            <a:r>
              <a:rPr lang="en-US" altLang="ja-JP" sz="600" dirty="0">
                <a:solidFill>
                  <a:schemeClr val="tx1"/>
                </a:solidFill>
              </a:rPr>
              <a:t> UK Limited</a:t>
            </a:r>
            <a:endParaRPr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16000" y="6116400"/>
            <a:ext cx="3060000" cy="1846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600" dirty="0">
                <a:solidFill>
                  <a:schemeClr val="tx1"/>
                </a:solidFill>
              </a:rPr>
              <a:t>Copyright © 2019 </a:t>
            </a:r>
            <a:r>
              <a:rPr lang="en-US" altLang="ja-JP" sz="600" dirty="0" err="1">
                <a:solidFill>
                  <a:schemeClr val="tx1"/>
                </a:solidFill>
              </a:rPr>
              <a:t>Informa</a:t>
            </a:r>
            <a:r>
              <a:rPr lang="en-US" altLang="ja-JP" sz="600" dirty="0">
                <a:solidFill>
                  <a:schemeClr val="tx1"/>
                </a:solidFill>
              </a:rPr>
              <a:t> UK Limited</a:t>
            </a:r>
            <a:endParaRPr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78400" y="6116400"/>
            <a:ext cx="3060000" cy="1846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600" dirty="0">
                <a:solidFill>
                  <a:schemeClr val="bg1"/>
                </a:solidFill>
              </a:rPr>
              <a:t>Copyright © 2019 </a:t>
            </a:r>
            <a:r>
              <a:rPr lang="en-US" altLang="ja-JP" sz="600" dirty="0" err="1">
                <a:solidFill>
                  <a:schemeClr val="bg1"/>
                </a:solidFill>
              </a:rPr>
              <a:t>Informa</a:t>
            </a:r>
            <a:r>
              <a:rPr lang="en-US" altLang="ja-JP" sz="600" dirty="0">
                <a:solidFill>
                  <a:schemeClr val="bg1"/>
                </a:solidFill>
              </a:rPr>
              <a:t> UK Limited</a:t>
            </a:r>
            <a:endParaRPr lang="ja-JP" altLang="en-US" sz="6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06" y="503239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9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5600" dirty="0">
                <a:solidFill>
                  <a:schemeClr val="bg1"/>
                </a:solidFill>
              </a:rPr>
              <a:t>オープンアクセスを見極める</a:t>
            </a:r>
            <a:endParaRPr lang="en-US" altLang="ja-JP" sz="5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49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オープンアクセスを見渡す・見つける・見極める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385859" y="1980000"/>
            <a:ext cx="7920094" cy="1386000"/>
            <a:chOff x="588865" y="2426400"/>
            <a:chExt cx="7920094" cy="1386000"/>
          </a:xfrm>
        </p:grpSpPr>
        <p:pic>
          <p:nvPicPr>
            <p:cNvPr id="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65" y="2426400"/>
              <a:ext cx="887041" cy="1386000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8" name="正方形/長方形 7"/>
            <p:cNvSpPr/>
            <p:nvPr/>
          </p:nvSpPr>
          <p:spPr>
            <a:xfrm>
              <a:off x="1656000" y="2426788"/>
              <a:ext cx="6852959" cy="138499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2800" dirty="0">
                  <a:solidFill>
                    <a:schemeClr val="tx1"/>
                  </a:solidFill>
                </a:rPr>
                <a:t>オープンアクセス（</a:t>
              </a:r>
              <a:r>
                <a:rPr lang="en-US" altLang="ja-JP" sz="2800" dirty="0">
                  <a:solidFill>
                    <a:schemeClr val="tx1"/>
                  </a:solidFill>
                </a:rPr>
                <a:t>OA</a:t>
              </a:r>
              <a:r>
                <a:rPr lang="ja-JP" altLang="en-US" sz="2800" dirty="0">
                  <a:solidFill>
                    <a:schemeClr val="tx1"/>
                  </a:solidFill>
                </a:rPr>
                <a:t>）</a:t>
              </a:r>
              <a:endParaRPr lang="en-US" altLang="ja-JP" sz="2800" dirty="0">
                <a:solidFill>
                  <a:schemeClr val="tx1"/>
                </a:solidFill>
              </a:endParaRPr>
            </a:p>
            <a:p>
              <a:r>
                <a:rPr lang="ja-JP" altLang="en-US" sz="2800" dirty="0">
                  <a:solidFill>
                    <a:schemeClr val="tx1"/>
                  </a:solidFill>
                </a:rPr>
                <a:t>学術成果をインターネット上に公開し，</a:t>
              </a:r>
              <a:endParaRPr lang="en-US" altLang="ja-JP" sz="2800" dirty="0">
                <a:solidFill>
                  <a:schemeClr val="tx1"/>
                </a:solidFill>
              </a:endParaRPr>
            </a:p>
            <a:p>
              <a:r>
                <a:rPr lang="ja-JP" altLang="en-US" sz="2800" dirty="0">
                  <a:solidFill>
                    <a:schemeClr val="tx1"/>
                  </a:solidFill>
                </a:rPr>
                <a:t>誰もが無償で利用できるようにすること</a:t>
              </a:r>
              <a:endParaRPr lang="en-US" altLang="ja-JP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385859" y="4212000"/>
            <a:ext cx="8273956" cy="14767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schemeClr val="tx1"/>
                </a:solidFill>
              </a:rPr>
              <a:t>1. </a:t>
            </a:r>
            <a:r>
              <a:rPr lang="ja-JP" altLang="en-US" sz="2800" dirty="0">
                <a:solidFill>
                  <a:schemeClr val="tx1"/>
                </a:solidFill>
              </a:rPr>
              <a:t>見渡す　：</a:t>
            </a:r>
            <a:r>
              <a:rPr lang="en-US" altLang="ja-JP" sz="2800" dirty="0">
                <a:solidFill>
                  <a:schemeClr val="tx1"/>
                </a:solidFill>
              </a:rPr>
              <a:t>OA</a:t>
            </a:r>
            <a:r>
              <a:rPr lang="ja-JP" altLang="en-US" sz="2800" dirty="0">
                <a:solidFill>
                  <a:schemeClr val="tx1"/>
                </a:solidFill>
              </a:rPr>
              <a:t>の仕組みや近年の動向を把握する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en-US" altLang="ja-JP" sz="2800" dirty="0">
                <a:solidFill>
                  <a:schemeClr val="tx1"/>
                </a:solidFill>
              </a:rPr>
              <a:t>2. </a:t>
            </a:r>
            <a:r>
              <a:rPr kumimoji="1" lang="ja-JP" altLang="en-US" sz="2800" dirty="0">
                <a:solidFill>
                  <a:schemeClr val="tx1"/>
                </a:solidFill>
              </a:rPr>
              <a:t>見つける：すばやく</a:t>
            </a:r>
            <a:r>
              <a:rPr kumimoji="1" lang="en-US" altLang="ja-JP" sz="2800" dirty="0">
                <a:solidFill>
                  <a:schemeClr val="tx1"/>
                </a:solidFill>
              </a:rPr>
              <a:t>OA</a:t>
            </a:r>
            <a:r>
              <a:rPr kumimoji="1" lang="ja-JP" altLang="en-US" sz="2800" dirty="0">
                <a:solidFill>
                  <a:schemeClr val="tx1"/>
                </a:solidFill>
              </a:rPr>
              <a:t>論文を</a:t>
            </a:r>
            <a:r>
              <a:rPr lang="ja-JP" altLang="en-US" sz="2800" dirty="0">
                <a:solidFill>
                  <a:schemeClr val="tx1"/>
                </a:solidFill>
              </a:rPr>
              <a:t>発見する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3. </a:t>
            </a:r>
            <a:r>
              <a:rPr lang="ja-JP" altLang="en-US" sz="2800" dirty="0">
                <a:solidFill>
                  <a:schemeClr val="tx1"/>
                </a:solidFill>
              </a:rPr>
              <a:t>見極める：怪しい</a:t>
            </a:r>
            <a:r>
              <a:rPr lang="en-US" altLang="ja-JP" sz="2800" dirty="0">
                <a:solidFill>
                  <a:schemeClr val="tx1"/>
                </a:solidFill>
              </a:rPr>
              <a:t>OA</a:t>
            </a:r>
            <a:r>
              <a:rPr lang="ja-JP" altLang="en-US" sz="2800" dirty="0">
                <a:solidFill>
                  <a:schemeClr val="tx1"/>
                </a:solidFill>
              </a:rPr>
              <a:t>学術誌に注意する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4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OA</a:t>
            </a:r>
            <a:r>
              <a:rPr lang="ja-JP" altLang="en-US" dirty="0"/>
              <a:t>の仕組み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3546000"/>
            <a:ext cx="10080000" cy="13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F7901E"/>
                </a:solidFill>
              </a:rPr>
              <a:t>Gold OA</a:t>
            </a:r>
            <a:endParaRPr kumimoji="1" lang="ja-JP" altLang="en-US" dirty="0">
              <a:solidFill>
                <a:srgbClr val="F7901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906" y="1799999"/>
            <a:ext cx="10080000" cy="174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Green OA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906" y="4932000"/>
            <a:ext cx="10080000" cy="13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>
            <a:off x="306000" y="3546000"/>
            <a:ext cx="10080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360000" y="3621600"/>
            <a:ext cx="6516000" cy="1252800"/>
            <a:chOff x="360000" y="3621600"/>
            <a:chExt cx="6516000" cy="1252800"/>
          </a:xfrm>
        </p:grpSpPr>
        <p:cxnSp>
          <p:nvCxnSpPr>
            <p:cNvPr id="101" name="直線矢印コネクタ 100"/>
            <p:cNvCxnSpPr/>
            <p:nvPr/>
          </p:nvCxnSpPr>
          <p:spPr>
            <a:xfrm>
              <a:off x="720000" y="4636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720000" y="4219200"/>
              <a:ext cx="1800000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59999" y="3621600"/>
              <a:ext cx="4716001" cy="1252800"/>
              <a:chOff x="2159999" y="3621600"/>
              <a:chExt cx="4716001" cy="1252800"/>
            </a:xfrm>
          </p:grpSpPr>
          <p:pic>
            <p:nvPicPr>
              <p:cNvPr id="2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正方形/長方形 53"/>
              <p:cNvSpPr/>
              <p:nvPr/>
            </p:nvSpPr>
            <p:spPr>
              <a:xfrm>
                <a:off x="2160000" y="3981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2159999" y="3621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>
                    <a:solidFill>
                      <a:schemeClr val="tx1"/>
                    </a:solidFill>
                  </a:rPr>
                  <a:t>ハイブリッド</a:t>
                </a:r>
                <a:r>
                  <a:rPr kumimoji="1" lang="ja-JP" altLang="en-US" dirty="0">
                    <a:solidFill>
                      <a:schemeClr val="tx1"/>
                    </a:solidFill>
                  </a:rPr>
                  <a:t>誌</a:t>
                </a:r>
              </a:p>
            </p:txBody>
          </p:sp>
          <p:pic>
            <p:nvPicPr>
              <p:cNvPr id="71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直線矢印コネクタ 99"/>
              <p:cNvCxnSpPr/>
              <p:nvPr/>
            </p:nvCxnSpPr>
            <p:spPr>
              <a:xfrm flipH="1">
                <a:off x="4679999" y="4219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flipH="1" flipV="1">
                <a:off x="4678921" y="4636800"/>
                <a:ext cx="1441079" cy="0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>
                <a:stCxn id="54" idx="3"/>
                <a:endCxn id="23" idx="1"/>
              </p:cNvCxnSpPr>
              <p:nvPr/>
            </p:nvCxnSpPr>
            <p:spPr>
              <a:xfrm>
                <a:off x="4680000" y="4428000"/>
                <a:ext cx="1440000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360000" y="4039200"/>
              <a:ext cx="1440000" cy="777600"/>
              <a:chOff x="360000" y="4039200"/>
              <a:chExt cx="1440000" cy="77760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4568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1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43" name="グループ化 42"/>
          <p:cNvGrpSpPr/>
          <p:nvPr/>
        </p:nvGrpSpPr>
        <p:grpSpPr>
          <a:xfrm>
            <a:off x="360000" y="4989600"/>
            <a:ext cx="6516000" cy="1249200"/>
            <a:chOff x="360000" y="4989600"/>
            <a:chExt cx="6516000" cy="12492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824800"/>
              <a:ext cx="360000" cy="360000"/>
            </a:xfrm>
            <a:prstGeom prst="rect">
              <a:avLst/>
            </a:prstGeom>
          </p:spPr>
        </p:pic>
        <p:pic>
          <p:nvPicPr>
            <p:cNvPr id="25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00" y="5407200"/>
              <a:ext cx="360000" cy="360000"/>
            </a:xfrm>
            <a:prstGeom prst="rect">
              <a:avLst/>
            </a:prstGeom>
          </p:spPr>
        </p:pic>
        <p:pic>
          <p:nvPicPr>
            <p:cNvPr id="30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正方形/長方形 54"/>
            <p:cNvSpPr/>
            <p:nvPr/>
          </p:nvSpPr>
          <p:spPr>
            <a:xfrm>
              <a:off x="2160000" y="5349600"/>
              <a:ext cx="2520000" cy="889200"/>
            </a:xfrm>
            <a:prstGeom prst="rect">
              <a:avLst/>
            </a:prstGeom>
            <a:noFill/>
            <a:ln w="12700">
              <a:solidFill>
                <a:schemeClr val="tx1"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F7F7F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159999" y="4989600"/>
              <a:ext cx="25200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フル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OA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誌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900000" y="5466192"/>
              <a:ext cx="1440000" cy="35188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</a:rPr>
                <a:t>論文処理費用</a:t>
              </a:r>
              <a:endParaRPr lang="en-US" altLang="ja-JP" sz="1200" dirty="0">
                <a:solidFill>
                  <a:srgbClr val="C00000"/>
                </a:solidFill>
              </a:endParaRPr>
            </a:p>
            <a:p>
              <a:pPr algn="ctr"/>
              <a:r>
                <a:rPr lang="ja-JP" altLang="en-US" sz="1200" dirty="0">
                  <a:solidFill>
                    <a:srgbClr val="C00000"/>
                  </a:solidFill>
                </a:rPr>
                <a:t>（</a:t>
              </a:r>
              <a:r>
                <a:rPr lang="en-US" altLang="ja-JP" sz="1200" dirty="0">
                  <a:solidFill>
                    <a:srgbClr val="C00000"/>
                  </a:solidFill>
                </a:rPr>
                <a:t>APC</a:t>
              </a:r>
              <a:r>
                <a:rPr lang="ja-JP" altLang="en-US" sz="1200" dirty="0">
                  <a:solidFill>
                    <a:srgbClr val="C00000"/>
                  </a:solidFill>
                </a:rPr>
                <a:t>）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67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821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" name="直線矢印コネクタ 102"/>
            <p:cNvCxnSpPr/>
            <p:nvPr/>
          </p:nvCxnSpPr>
          <p:spPr>
            <a:xfrm>
              <a:off x="720000" y="6004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flipH="1">
              <a:off x="4678921" y="60048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H="1">
              <a:off x="4678922" y="55872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824800"/>
              <a:ext cx="360000" cy="3600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58248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0" name="グループ化 69"/>
          <p:cNvGrpSpPr/>
          <p:nvPr/>
        </p:nvGrpSpPr>
        <p:grpSpPr>
          <a:xfrm>
            <a:off x="360000" y="1857600"/>
            <a:ext cx="6516000" cy="1711571"/>
            <a:chOff x="360000" y="1857600"/>
            <a:chExt cx="6516000" cy="1711571"/>
          </a:xfrm>
        </p:grpSpPr>
        <p:cxnSp>
          <p:nvCxnSpPr>
            <p:cNvPr id="62" name="直線矢印コネクタ 61"/>
            <p:cNvCxnSpPr>
              <a:endCxn id="15" idx="1"/>
            </p:cNvCxnSpPr>
            <p:nvPr/>
          </p:nvCxnSpPr>
          <p:spPr>
            <a:xfrm>
              <a:off x="540000" y="3290400"/>
              <a:ext cx="4140000" cy="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正方形/長方形 105"/>
            <p:cNvSpPr/>
            <p:nvPr/>
          </p:nvSpPr>
          <p:spPr>
            <a:xfrm>
              <a:off x="2160000" y="3290400"/>
              <a:ext cx="2520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200" dirty="0">
                  <a:solidFill>
                    <a:srgbClr val="008000"/>
                  </a:solidFill>
                </a:rPr>
                <a:t>機関リポジトリなどに登録</a:t>
              </a:r>
              <a:endParaRPr kumimoji="1" lang="en-US" altLang="ja-JP" sz="1200" dirty="0">
                <a:solidFill>
                  <a:srgbClr val="008000"/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360000" y="1857600"/>
              <a:ext cx="6516000" cy="1612800"/>
              <a:chOff x="360000" y="1857600"/>
              <a:chExt cx="6516000" cy="1612800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360000" y="2275200"/>
                <a:ext cx="2160000" cy="1195200"/>
                <a:chOff x="360000" y="2275200"/>
                <a:chExt cx="2160000" cy="1195200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000" y="2275200"/>
                  <a:ext cx="360000" cy="360000"/>
                </a:xfrm>
                <a:prstGeom prst="rect">
                  <a:avLst/>
                </a:prstGeom>
              </p:spPr>
            </p:pic>
            <p:cxnSp>
              <p:nvCxnSpPr>
                <p:cNvPr id="51" name="直線矢印コネクタ 50"/>
                <p:cNvCxnSpPr>
                  <a:stCxn id="8" idx="3"/>
                  <a:endCxn id="68" idx="1"/>
                </p:cNvCxnSpPr>
                <p:nvPr/>
              </p:nvCxnSpPr>
              <p:spPr>
                <a:xfrm>
                  <a:off x="720000" y="245520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540000" y="2671200"/>
                  <a:ext cx="0" cy="619200"/>
                </a:xfrm>
                <a:prstGeom prst="line">
                  <a:avLst/>
                </a:prstGeom>
                <a:ln w="127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" name="Picture 2" descr="C:\Users\staff\Downloads\シンプルな書類ファイル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0000" y="22752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extLst/>
              </p:spPr>
            </p:pic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0000" y="31104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1800000" y="1857600"/>
                <a:ext cx="5076000" cy="1612800"/>
                <a:chOff x="1800000" y="1857600"/>
                <a:chExt cx="5076000" cy="1612800"/>
              </a:xfrm>
            </p:grpSpPr>
            <p:pic>
              <p:nvPicPr>
                <p:cNvPr id="10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4" descr="C:\Users\staff\Downloads\人物アイコン　チーム(1)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C:\Users\staff\Downloads\人物アイコン　チーム(1)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6000" y="227520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15" name="Picture 2" descr="C:\Users\staff\Downloads\シンプルな書類ファイル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0000" y="31104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8" descr="C:\Users\staff\Desktop\512px-Open_Access_logo_PLoS_white.svg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000" y="30384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4000" y="22752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正方形/長方形 52"/>
                <p:cNvSpPr/>
                <p:nvPr/>
              </p:nvSpPr>
              <p:spPr>
                <a:xfrm>
                  <a:off x="2159999" y="2217600"/>
                  <a:ext cx="2520000" cy="892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2159999" y="1857600"/>
                  <a:ext cx="2520000" cy="360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>
                      <a:solidFill>
                        <a:schemeClr val="tx1"/>
                      </a:solidFill>
                    </a:rPr>
                    <a:t>購読誌</a:t>
                  </a:r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正方形/長方形 64"/>
                <p:cNvSpPr/>
                <p:nvPr/>
              </p:nvSpPr>
              <p:spPr>
                <a:xfrm>
                  <a:off x="4926751" y="1970283"/>
                  <a:ext cx="944345" cy="32525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ja-JP" altLang="en-US" sz="1200" dirty="0">
                      <a:solidFill>
                        <a:srgbClr val="C00000"/>
                      </a:solidFill>
                    </a:rPr>
                    <a:t>購読料</a:t>
                  </a:r>
                  <a:endParaRPr kumimoji="1" lang="ja-JP" altLang="en-US" sz="1200" dirty="0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68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4000" y="22752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4000" y="22752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4000" y="26928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4000" y="26928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080" y="26928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6" name="直線矢印コネクタ 95"/>
                <p:cNvCxnSpPr>
                  <a:stCxn id="11" idx="1"/>
                </p:cNvCxnSpPr>
                <p:nvPr/>
              </p:nvCxnSpPr>
              <p:spPr>
                <a:xfrm flipH="1">
                  <a:off x="4679999" y="2455200"/>
                  <a:ext cx="1440001" cy="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矢印コネクタ 107"/>
                <p:cNvCxnSpPr>
                  <a:stCxn id="12" idx="1"/>
                  <a:endCxn id="15" idx="3"/>
                </p:cNvCxnSpPr>
                <p:nvPr/>
              </p:nvCxnSpPr>
              <p:spPr>
                <a:xfrm flipH="1">
                  <a:off x="5040000" y="2872800"/>
                  <a:ext cx="1080000" cy="417600"/>
                </a:xfrm>
                <a:prstGeom prst="straightConnector1">
                  <a:avLst/>
                </a:prstGeom>
                <a:ln w="12700">
                  <a:solidFill>
                    <a:srgbClr val="F7901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矢印コネクタ 113"/>
                <p:cNvCxnSpPr>
                  <a:stCxn id="12" idx="1"/>
                  <a:endCxn id="53" idx="3"/>
                </p:cNvCxnSpPr>
                <p:nvPr/>
              </p:nvCxnSpPr>
              <p:spPr>
                <a:xfrm flipH="1" flipV="1">
                  <a:off x="4679999" y="2664000"/>
                  <a:ext cx="1440001" cy="208800"/>
                </a:xfrm>
                <a:prstGeom prst="straightConnector1">
                  <a:avLst/>
                </a:prstGeom>
                <a:ln w="12700">
                  <a:solidFill>
                    <a:srgbClr val="7F7F7F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0000" y="31104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34" name="図 3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0000" y="2295535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  <p:sp>
          <p:nvSpPr>
            <p:cNvPr id="94" name="正方形/長方形 93"/>
            <p:cNvSpPr/>
            <p:nvPr/>
          </p:nvSpPr>
          <p:spPr>
            <a:xfrm>
              <a:off x="4392000" y="3290400"/>
              <a:ext cx="1908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200" dirty="0">
                  <a:solidFill>
                    <a:srgbClr val="008000"/>
                  </a:solidFill>
                </a:rPr>
                <a:t>著者原稿</a:t>
              </a:r>
              <a:endParaRPr kumimoji="1" lang="en-US" altLang="ja-JP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07" name="右矢印 106"/>
          <p:cNvSpPr/>
          <p:nvPr/>
        </p:nvSpPr>
        <p:spPr>
          <a:xfrm flipH="1">
            <a:off x="7200000" y="3621600"/>
            <a:ext cx="3186000" cy="124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大手</a:t>
            </a:r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r>
              <a:rPr kumimoji="1" lang="ja-JP" altLang="en-US" sz="1400" dirty="0">
                <a:solidFill>
                  <a:schemeClr val="tx1"/>
                </a:solidFill>
              </a:rPr>
              <a:t>出版社の学術誌の</a:t>
            </a:r>
            <a:r>
              <a:rPr lang="ja-JP" altLang="en-US" sz="1400" dirty="0">
                <a:solidFill>
                  <a:schemeClr val="tx1"/>
                </a:solidFill>
              </a:rPr>
              <a:t>大多数，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学術誌全体でも</a:t>
            </a:r>
            <a:r>
              <a:rPr kumimoji="1" lang="en-US" altLang="ja-JP" sz="1400" dirty="0">
                <a:solidFill>
                  <a:schemeClr val="tx1"/>
                </a:solidFill>
              </a:rPr>
              <a:t>45%</a:t>
            </a:r>
            <a:r>
              <a:rPr kumimoji="1" lang="ja-JP" altLang="en-US" sz="1400" dirty="0">
                <a:solidFill>
                  <a:schemeClr val="tx1"/>
                </a:solidFill>
              </a:rPr>
              <a:t>がこのタイプ</a:t>
            </a:r>
          </a:p>
        </p:txBody>
      </p:sp>
      <p:sp>
        <p:nvSpPr>
          <p:cNvPr id="109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北海道大学の機関リポジトリは，北海道大学学術成果コレクション（</a:t>
            </a:r>
            <a:r>
              <a:rPr lang="en-US" altLang="ja-JP" sz="1200" dirty="0"/>
              <a:t>HUSCAP</a:t>
            </a:r>
            <a:r>
              <a:rPr lang="ja-JP" altLang="en-US" sz="1200" dirty="0"/>
              <a:t>）</a:t>
            </a:r>
          </a:p>
          <a:p>
            <a:r>
              <a:rPr lang="en-US" altLang="ja-JP" sz="1200" dirty="0"/>
              <a:t>https://eprints.lib.hokudai.ac.jp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2019-10-25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endParaRPr lang="en-US" altLang="ja-JP" sz="600" dirty="0"/>
          </a:p>
          <a:p>
            <a:r>
              <a:rPr lang="ja-JP" altLang="en-US" sz="1200" dirty="0"/>
              <a:t>北海道大学附属図書館では「オープンアクセス論文投稿支援」のウェブページで</a:t>
            </a:r>
            <a:r>
              <a:rPr lang="en-US" altLang="ja-JP" sz="1200" dirty="0"/>
              <a:t>APC</a:t>
            </a:r>
            <a:r>
              <a:rPr lang="ja-JP" altLang="en-US" sz="1200" dirty="0"/>
              <a:t>の割引情報を提供している</a:t>
            </a:r>
          </a:p>
          <a:p>
            <a:r>
              <a:rPr lang="en-US" altLang="ja-JP" sz="1200" dirty="0"/>
              <a:t>https://www.lib.hokudai.ac.jp/support/apc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2019-10-25</a:t>
            </a:r>
            <a:r>
              <a:rPr lang="ja-JP" altLang="en-US" sz="1200" dirty="0"/>
              <a:t>）</a:t>
            </a:r>
            <a:endParaRPr lang="en-US" altLang="ja-JP" sz="1200" dirty="0"/>
          </a:p>
        </p:txBody>
      </p:sp>
      <p:sp>
        <p:nvSpPr>
          <p:cNvPr id="110" name="ドーナツ 109"/>
          <p:cNvSpPr/>
          <p:nvPr/>
        </p:nvSpPr>
        <p:spPr>
          <a:xfrm rot="21420000">
            <a:off x="-8451222" y="-3677742"/>
            <a:ext cx="24377022" cy="18742104"/>
          </a:xfrm>
          <a:prstGeom prst="donut">
            <a:avLst>
              <a:gd name="adj" fmla="val 45907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5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ハゲタカジャーナル（</a:t>
            </a:r>
            <a:r>
              <a:rPr lang="en-US" altLang="ja-JP" dirty="0"/>
              <a:t>Predatory Journals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・金儲け（</a:t>
            </a:r>
            <a:r>
              <a:rPr lang="en-US" altLang="ja-JP" dirty="0"/>
              <a:t>APC</a:t>
            </a:r>
            <a:r>
              <a:rPr lang="ja-JP" altLang="en-US" dirty="0"/>
              <a:t>による収益）だけを目当てに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　不適切な査読で論文を掲載する怪しい学術誌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・実態は不透明だが，被害報告や訴訟事例が存在する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・問題点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　・高額な</a:t>
            </a:r>
            <a:r>
              <a:rPr lang="en-US" altLang="ja-JP" dirty="0"/>
              <a:t>APC</a:t>
            </a:r>
            <a:r>
              <a:rPr lang="ja-JP" altLang="en-US" dirty="0"/>
              <a:t>の請求など，金銭上のトラブル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　・査読の不備による研究成果への信用低下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　・</a:t>
            </a:r>
            <a:r>
              <a:rPr lang="en-US" altLang="ja-JP" dirty="0"/>
              <a:t>OA</a:t>
            </a:r>
            <a:r>
              <a:rPr lang="ja-JP" altLang="en-US" dirty="0"/>
              <a:t>維持のコストを放棄されると，論文が消える恐れ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　・社会的な批判（公的資金を原資とした</a:t>
            </a:r>
            <a:r>
              <a:rPr lang="en-US" altLang="ja-JP" dirty="0"/>
              <a:t>APC</a:t>
            </a:r>
            <a:r>
              <a:rPr lang="ja-JP" altLang="en-US" dirty="0"/>
              <a:t>支出）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　・チェックが不十分な論文の流通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オープンアクセスを見極める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ここから先の記述は以下の文献を再構成のうえ加筆した</a:t>
            </a:r>
            <a:endParaRPr lang="en-US" altLang="ja-JP" sz="1200" dirty="0"/>
          </a:p>
          <a:p>
            <a:endParaRPr lang="en-US" altLang="ja-JP" sz="600" dirty="0"/>
          </a:p>
          <a:p>
            <a:r>
              <a:rPr lang="ja-JP" altLang="en-US" sz="1200" dirty="0"/>
              <a:t>千葉浩之</a:t>
            </a:r>
            <a:r>
              <a:rPr lang="en-US" altLang="ja-JP" sz="1200" dirty="0"/>
              <a:t>. </a:t>
            </a:r>
            <a:r>
              <a:rPr lang="ja-JP" altLang="en-US" sz="1200" dirty="0"/>
              <a:t>ハゲタカジャーナル問題 </a:t>
            </a:r>
            <a:r>
              <a:rPr lang="en-US" altLang="ja-JP" sz="1200" dirty="0"/>
              <a:t>: </a:t>
            </a:r>
            <a:r>
              <a:rPr lang="ja-JP" altLang="en-US" sz="1200" dirty="0"/>
              <a:t>大学図書館員の視点から</a:t>
            </a:r>
            <a:r>
              <a:rPr lang="en-US" altLang="ja-JP" sz="1200" dirty="0"/>
              <a:t>. </a:t>
            </a:r>
            <a:r>
              <a:rPr lang="ja-JP" altLang="en-US" sz="1200" dirty="0"/>
              <a:t>カレントアウェアネス</a:t>
            </a:r>
            <a:r>
              <a:rPr lang="en-US" altLang="ja-JP" sz="1200" dirty="0"/>
              <a:t>. 2019, no. 341, p. 12–14, </a:t>
            </a:r>
          </a:p>
          <a:p>
            <a:r>
              <a:rPr lang="en-US" altLang="ja-JP" sz="1200" dirty="0"/>
              <a:t>doi:10.11501/11359093. https://current.ndl.go.jp/ca1960, 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2019-10-23</a:t>
            </a:r>
            <a:r>
              <a:rPr lang="ja-JP" altLang="en-US" sz="1200" dirty="0"/>
              <a:t>）</a:t>
            </a:r>
            <a:r>
              <a:rPr lang="en-US" altLang="ja-JP" sz="1200" dirty="0"/>
              <a:t>.</a:t>
            </a:r>
          </a:p>
          <a:p>
            <a:endParaRPr lang="en-US" altLang="ja-JP" sz="600" dirty="0"/>
          </a:p>
          <a:p>
            <a:r>
              <a:rPr lang="ja-JP" altLang="en-US" sz="1200" dirty="0"/>
              <a:t>当該文献はクリエイティブ・コモンズ 表示 </a:t>
            </a:r>
            <a:r>
              <a:rPr lang="en-US" altLang="ja-JP" sz="1200" dirty="0"/>
              <a:t>4.0 </a:t>
            </a:r>
            <a:r>
              <a:rPr lang="ja-JP" altLang="en-US" sz="1200" dirty="0"/>
              <a:t>国際 パブリック・ライセンスの下に提供されている</a:t>
            </a:r>
            <a:endParaRPr lang="en-US" altLang="ja-JP" sz="1200" dirty="0"/>
          </a:p>
          <a:p>
            <a:r>
              <a:rPr lang="en-US" altLang="ja-JP" sz="1200" dirty="0"/>
              <a:t>https://creativecommons.org/licenses/by/4.0/legalcode.ja</a:t>
            </a:r>
          </a:p>
        </p:txBody>
      </p:sp>
    </p:spTree>
    <p:extLst>
      <p:ext uri="{BB962C8B-B14F-4D97-AF65-F5344CB8AC3E}">
        <p14:creationId xmlns:p14="http://schemas.microsoft.com/office/powerpoint/2010/main" val="118301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ハゲタカジャーナルの主な特徴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・大量の電子メールによる投稿の呼び掛け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・迅速な査読や短期間での掲載の保証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</a:t>
            </a:r>
            <a:r>
              <a:rPr lang="en-US" altLang="ja-JP" sz="2600" dirty="0"/>
              <a:t>APC</a:t>
            </a:r>
            <a:r>
              <a:rPr lang="ja-JP" altLang="en-US" sz="2600" dirty="0"/>
              <a:t>や出版プロセスの不明示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・作りが雑なウェブサイト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・影響力のある学術誌であるかのような誤解を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　抱かせる指標（後述）の表示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・その他，多くの研究者を騙そうとするたくらみ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　（取り扱う分野が広すぎる，名称が有名誌と酷似など）</a:t>
            </a:r>
            <a:endParaRPr lang="en-US" altLang="ja-JP" sz="2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オープンアクセスを見極める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584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見極める手立て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・先述の特徴に当てはまるか？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Think. Check. Submit.  </a:t>
            </a:r>
            <a:r>
              <a:rPr lang="en-US" altLang="ja-JP" sz="2400" dirty="0">
                <a:solidFill>
                  <a:srgbClr val="000080"/>
                </a:solidFill>
              </a:rPr>
              <a:t>https://thinkchecksubmit.org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・健全性の根拠となりうるもの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・出版社が，</a:t>
            </a:r>
            <a:r>
              <a:rPr lang="en-US" altLang="ja-JP" sz="2400" dirty="0">
                <a:hlinkClick r:id="rId3"/>
              </a:rPr>
              <a:t>COPE</a:t>
            </a:r>
            <a:r>
              <a:rPr lang="ja-JP" altLang="en-US" sz="2400" dirty="0"/>
              <a:t>や</a:t>
            </a:r>
            <a:r>
              <a:rPr lang="en-US" altLang="ja-JP" sz="2400" dirty="0">
                <a:hlinkClick r:id="rId4"/>
              </a:rPr>
              <a:t>OASPA</a:t>
            </a:r>
            <a:r>
              <a:rPr lang="ja-JP" altLang="en-US" sz="2400" dirty="0"/>
              <a:t>に所属している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・学術誌が，</a:t>
            </a:r>
            <a:r>
              <a:rPr lang="en-US" altLang="ja-JP" sz="2400" dirty="0">
                <a:hlinkClick r:id="rId5"/>
              </a:rPr>
              <a:t>DOAJ</a:t>
            </a:r>
            <a:r>
              <a:rPr lang="ja-JP" altLang="en-US" sz="2400" dirty="0"/>
              <a:t>や有料データベース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　（</a:t>
            </a:r>
            <a:r>
              <a:rPr lang="en-US" altLang="ja-JP" sz="2400" dirty="0"/>
              <a:t>Web of Science</a:t>
            </a:r>
            <a:r>
              <a:rPr lang="ja-JP" altLang="en-US" sz="2400" dirty="0" err="1"/>
              <a:t>，</a:t>
            </a:r>
            <a:r>
              <a:rPr lang="en-US" altLang="ja-JP" sz="2400" dirty="0"/>
              <a:t>Scopus</a:t>
            </a:r>
            <a:r>
              <a:rPr lang="ja-JP" altLang="en-US" sz="2400" dirty="0"/>
              <a:t>）に収録されている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・健全性が疑われるもの？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・</a:t>
            </a:r>
            <a:r>
              <a:rPr lang="en-US" altLang="ja-JP" sz="2400" dirty="0">
                <a:hlinkClick r:id="rId6"/>
              </a:rPr>
              <a:t>Beall’s List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※</a:t>
            </a:r>
            <a:r>
              <a:rPr lang="ja-JP" altLang="en-US" sz="2400" dirty="0"/>
              <a:t>作成者（個人）が削除したものを匿名の有志が引き継いでいる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・私見：その学術誌へ投稿する理由をきちんと説明できるか？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オープンアクセスを見極める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91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5" y="1259837"/>
            <a:ext cx="10385907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注意すべき指標：</a:t>
            </a:r>
            <a:r>
              <a:rPr lang="en-US" altLang="ja-JP" dirty="0"/>
              <a:t>Journal Impact Factor</a:t>
            </a:r>
            <a:r>
              <a:rPr lang="ja-JP" altLang="en-US" dirty="0"/>
              <a:t>（</a:t>
            </a:r>
            <a:r>
              <a:rPr lang="en-US" altLang="ja-JP" dirty="0"/>
              <a:t>JIF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・正式名称は？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　</a:t>
            </a:r>
            <a:r>
              <a:rPr lang="en-US" altLang="ja-JP" sz="2600" dirty="0"/>
              <a:t>Global</a:t>
            </a:r>
            <a:r>
              <a:rPr lang="ja-JP" altLang="en-US" sz="2600" dirty="0"/>
              <a:t> </a:t>
            </a:r>
            <a:r>
              <a:rPr lang="en-US" altLang="ja-JP" sz="2600" dirty="0"/>
              <a:t>Impact Factor</a:t>
            </a:r>
            <a:r>
              <a:rPr lang="ja-JP" altLang="en-US" sz="2600" dirty="0" err="1"/>
              <a:t>，</a:t>
            </a:r>
            <a:r>
              <a:rPr lang="en-US" altLang="ja-JP" sz="2600" dirty="0"/>
              <a:t>Scientific Impact Factor</a:t>
            </a:r>
            <a:r>
              <a:rPr lang="ja-JP" altLang="en-US" sz="2600" dirty="0"/>
              <a:t>は別の指標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・提供元やデータ元は？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　</a:t>
            </a:r>
            <a:r>
              <a:rPr lang="en-US" altLang="ja-JP" sz="2600" dirty="0" err="1"/>
              <a:t>Clarivate</a:t>
            </a:r>
            <a:r>
              <a:rPr lang="en-US" altLang="ja-JP" sz="2600" dirty="0"/>
              <a:t> Analytics</a:t>
            </a:r>
            <a:r>
              <a:rPr lang="ja-JP" altLang="en-US" sz="2600" dirty="0"/>
              <a:t>社の</a:t>
            </a:r>
            <a:r>
              <a:rPr lang="en-US" altLang="ja-JP" sz="2600" dirty="0"/>
              <a:t>Web of Science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・何年版か？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　</a:t>
            </a:r>
            <a:r>
              <a:rPr lang="en-US" altLang="ja-JP" sz="2600" dirty="0"/>
              <a:t>2018 JIF</a:t>
            </a:r>
            <a:r>
              <a:rPr lang="ja-JP" altLang="en-US" sz="2600" dirty="0"/>
              <a:t>：</a:t>
            </a:r>
            <a:r>
              <a:rPr lang="en-US" altLang="ja-JP" sz="2600" dirty="0"/>
              <a:t>2019</a:t>
            </a:r>
            <a:r>
              <a:rPr lang="ja-JP" altLang="en-US" sz="2600" dirty="0"/>
              <a:t>年</a:t>
            </a:r>
            <a:r>
              <a:rPr lang="en-US" altLang="ja-JP" sz="2600" dirty="0"/>
              <a:t>6</a:t>
            </a:r>
            <a:r>
              <a:rPr lang="ja-JP" altLang="en-US" sz="2600" dirty="0"/>
              <a:t>月公開（毎年</a:t>
            </a:r>
            <a:r>
              <a:rPr lang="en-US" altLang="ja-JP" sz="2600" dirty="0"/>
              <a:t>6</a:t>
            </a:r>
            <a:r>
              <a:rPr lang="ja-JP" altLang="en-US" sz="2600" dirty="0"/>
              <a:t>月頃に前年版が公開される）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　版が古いまま→のちに問題があって，</a:t>
            </a:r>
            <a:r>
              <a:rPr lang="en-US" altLang="ja-JP" sz="2600" dirty="0"/>
              <a:t>JIF</a:t>
            </a:r>
            <a:r>
              <a:rPr lang="ja-JP" altLang="en-US" sz="2600" dirty="0"/>
              <a:t>対象外となっている恐れ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・</a:t>
            </a:r>
            <a:r>
              <a:rPr lang="en-US" altLang="ja-JP" sz="2600" dirty="0"/>
              <a:t>JIF</a:t>
            </a:r>
            <a:r>
              <a:rPr lang="ja-JP" altLang="en-US" sz="2600" dirty="0"/>
              <a:t>は，</a:t>
            </a:r>
            <a:r>
              <a:rPr lang="en-US" altLang="ja-JP" sz="2600" dirty="0"/>
              <a:t>Journal Citation Reports</a:t>
            </a:r>
            <a:r>
              <a:rPr lang="ja-JP" altLang="en-US" sz="2600" dirty="0"/>
              <a:t>で確認できる</a:t>
            </a:r>
            <a:endParaRPr lang="en-US" altLang="ja-JP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600" dirty="0"/>
              <a:t>　</a:t>
            </a:r>
            <a:r>
              <a:rPr lang="en-US" altLang="ja-JP" sz="2600" dirty="0">
                <a:solidFill>
                  <a:srgbClr val="000080"/>
                </a:solidFill>
              </a:rPr>
              <a:t>https://jcr.clarivate.com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オープンアクセスを見極める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3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Think about Open Access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055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5600" dirty="0">
                <a:solidFill>
                  <a:schemeClr val="bg1"/>
                </a:solidFill>
              </a:rPr>
              <a:t>オープンアクセスを見渡す</a:t>
            </a:r>
            <a:endParaRPr lang="en-US" altLang="ja-JP" sz="5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64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45983"/>
              </p:ext>
            </p:extLst>
          </p:nvPr>
        </p:nvGraphicFramePr>
        <p:xfrm>
          <a:off x="305906" y="1799837"/>
          <a:ext cx="45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/>
              <a:t>出版年ごとの</a:t>
            </a:r>
            <a:r>
              <a:rPr lang="en-US" altLang="ja-JP" dirty="0"/>
              <a:t>OA</a:t>
            </a:r>
            <a:r>
              <a:rPr lang="ja-JP" altLang="en-US" dirty="0"/>
              <a:t>論文の割合（</a:t>
            </a:r>
            <a:r>
              <a:rPr lang="en-US" altLang="ja-JP" dirty="0"/>
              <a:t>Web of Science</a:t>
            </a:r>
            <a:r>
              <a:rPr lang="ja-JP" altLang="en-US" dirty="0"/>
              <a:t>から算出）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33051"/>
              </p:ext>
            </p:extLst>
          </p:nvPr>
        </p:nvGraphicFramePr>
        <p:xfrm>
          <a:off x="5885906" y="1799837"/>
          <a:ext cx="45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円/楕円 8"/>
          <p:cNvSpPr/>
          <p:nvPr/>
        </p:nvSpPr>
        <p:spPr>
          <a:xfrm>
            <a:off x="9873248" y="4140563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369907" y="4697885"/>
            <a:ext cx="2016000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1200" dirty="0">
                <a:solidFill>
                  <a:srgbClr val="C00000"/>
                </a:solidFill>
              </a:rPr>
              <a:t>今後，</a:t>
            </a:r>
            <a:r>
              <a:rPr lang="en-US" altLang="ja-JP" sz="1200" dirty="0">
                <a:solidFill>
                  <a:srgbClr val="C00000"/>
                </a:solidFill>
              </a:rPr>
              <a:t>OA</a:t>
            </a:r>
            <a:r>
              <a:rPr lang="ja-JP" altLang="en-US" sz="1200" dirty="0">
                <a:solidFill>
                  <a:srgbClr val="C00000"/>
                </a:solidFill>
              </a:rPr>
              <a:t>化が見込まれる</a:t>
            </a:r>
            <a:endParaRPr lang="en-US" altLang="ja-JP" sz="1200" dirty="0">
              <a:solidFill>
                <a:srgbClr val="C0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10385906" y="4140000"/>
            <a:ext cx="0" cy="36000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833906" y="1799837"/>
            <a:ext cx="97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全世界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829248" y="1799837"/>
            <a:ext cx="140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北海道大学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292450" y="4476948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4805108" y="4476385"/>
            <a:ext cx="0" cy="36000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Web of Science</a:t>
            </a:r>
            <a:r>
              <a:rPr lang="ja-JP" altLang="en-US" sz="1200" dirty="0"/>
              <a:t>を用いて，影響力の大きい学術誌の索引である</a:t>
            </a:r>
            <a:r>
              <a:rPr lang="en-US" altLang="ja-JP" sz="1200" dirty="0"/>
              <a:t>SCI-E</a:t>
            </a:r>
            <a:r>
              <a:rPr lang="ja-JP" altLang="en-US" sz="1200" dirty="0" err="1"/>
              <a:t>，</a:t>
            </a:r>
            <a:r>
              <a:rPr lang="en-US" altLang="ja-JP" sz="1200" dirty="0"/>
              <a:t>SSCI</a:t>
            </a:r>
            <a:r>
              <a:rPr lang="ja-JP" altLang="en-US" sz="1200" dirty="0" err="1"/>
              <a:t>，</a:t>
            </a:r>
            <a:r>
              <a:rPr lang="en-US" altLang="ja-JP" sz="1200" dirty="0"/>
              <a:t>A&amp;HCI</a:t>
            </a:r>
            <a:r>
              <a:rPr lang="ja-JP" altLang="en-US" sz="1200" dirty="0"/>
              <a:t>を対象として，</a:t>
            </a:r>
            <a:endParaRPr lang="en-US" altLang="ja-JP" sz="1200" dirty="0"/>
          </a:p>
          <a:p>
            <a:r>
              <a:rPr lang="ja-JP" altLang="en-US" sz="1200" dirty="0"/>
              <a:t>出版年＝</a:t>
            </a:r>
            <a:r>
              <a:rPr lang="en-US" altLang="ja-JP" sz="1200" dirty="0"/>
              <a:t>2009-2018</a:t>
            </a:r>
            <a:r>
              <a:rPr lang="ja-JP" altLang="en-US" sz="1200" dirty="0" err="1"/>
              <a:t>，</a:t>
            </a:r>
            <a:r>
              <a:rPr lang="ja-JP" altLang="en-US" sz="1200" dirty="0"/>
              <a:t>ドキュメントタイプ＝</a:t>
            </a:r>
            <a:r>
              <a:rPr lang="en-US" altLang="ja-JP" sz="1200" dirty="0"/>
              <a:t>Article</a:t>
            </a:r>
            <a:r>
              <a:rPr lang="ja-JP" altLang="en-US" sz="1200" dirty="0" err="1"/>
              <a:t>，</a:t>
            </a:r>
            <a:r>
              <a:rPr lang="en-US" altLang="ja-JP" sz="1200" dirty="0"/>
              <a:t>Review</a:t>
            </a:r>
            <a:r>
              <a:rPr lang="ja-JP" altLang="en-US" sz="1200" dirty="0" err="1"/>
              <a:t>，</a:t>
            </a:r>
            <a:r>
              <a:rPr lang="ja-JP" altLang="en-US" sz="1200" dirty="0"/>
              <a:t>所属機関</a:t>
            </a:r>
            <a:r>
              <a:rPr lang="en-US" altLang="ja-JP" sz="1200" dirty="0"/>
              <a:t>-</a:t>
            </a:r>
            <a:r>
              <a:rPr lang="ja-JP" altLang="en-US" sz="1200" dirty="0"/>
              <a:t>拡張＝</a:t>
            </a:r>
            <a:r>
              <a:rPr lang="en-US" altLang="ja-JP" sz="1200" dirty="0"/>
              <a:t>Hokkaido University</a:t>
            </a:r>
            <a:r>
              <a:rPr lang="ja-JP" altLang="en-US" sz="1200" dirty="0"/>
              <a:t>で検索した結果を</a:t>
            </a:r>
            <a:endParaRPr lang="en-US" altLang="ja-JP" sz="1200" dirty="0"/>
          </a:p>
          <a:p>
            <a:r>
              <a:rPr lang="ja-JP" altLang="en-US" sz="1200" dirty="0"/>
              <a:t>「オープンアクセス」</a:t>
            </a:r>
            <a:r>
              <a:rPr lang="ja-JP" altLang="en-US" sz="1200" dirty="0" err="1"/>
              <a:t>か</a:t>
            </a:r>
            <a:r>
              <a:rPr lang="ja-JP" altLang="en-US" sz="1200" dirty="0"/>
              <a:t>否かで絞り込んだ（参照 </a:t>
            </a:r>
            <a:r>
              <a:rPr lang="en-US" altLang="ja-JP" sz="1200" dirty="0"/>
              <a:t>2019-10-18</a:t>
            </a:r>
            <a:r>
              <a:rPr lang="ja-JP" altLang="en-US" sz="1200" dirty="0"/>
              <a:t>）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2995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5" y="1259837"/>
            <a:ext cx="10385907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OA</a:t>
            </a:r>
            <a:r>
              <a:rPr lang="ja-JP" altLang="en-US" dirty="0"/>
              <a:t>運動の背景のひとつ：シリアルズ・クライシス（現在も</a:t>
            </a:r>
            <a:r>
              <a:rPr lang="en-US" altLang="ja-JP" dirty="0"/>
              <a:t>…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4853287"/>
            <a:ext cx="45000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ja-JP" altLang="en-US" sz="1100" dirty="0">
                <a:solidFill>
                  <a:schemeClr val="tx1"/>
                </a:solidFill>
              </a:rPr>
              <a:t>・</a:t>
            </a:r>
            <a:r>
              <a:rPr lang="en-US" altLang="ja-JP" sz="1100" dirty="0">
                <a:solidFill>
                  <a:schemeClr val="tx1"/>
                </a:solidFill>
              </a:rPr>
              <a:t>EBSCO</a:t>
            </a:r>
            <a:r>
              <a:rPr lang="ja-JP" altLang="en-US" sz="1100" dirty="0">
                <a:solidFill>
                  <a:schemeClr val="tx1"/>
                </a:solidFill>
              </a:rPr>
              <a:t>社，</a:t>
            </a:r>
            <a:r>
              <a:rPr lang="en-US" altLang="ja-JP" sz="1100" dirty="0">
                <a:solidFill>
                  <a:schemeClr val="tx1"/>
                </a:solidFill>
              </a:rPr>
              <a:t>2020</a:t>
            </a:r>
            <a:r>
              <a:rPr lang="ja-JP" altLang="en-US" sz="1100" dirty="0">
                <a:solidFill>
                  <a:schemeClr val="tx1"/>
                </a:solidFill>
              </a:rPr>
              <a:t>年の学術雑誌</a:t>
            </a:r>
            <a:r>
              <a:rPr lang="ja-JP" altLang="en-US" sz="1100" dirty="0">
                <a:solidFill>
                  <a:srgbClr val="C00000"/>
                </a:solidFill>
              </a:rPr>
              <a:t>価格上昇</a:t>
            </a:r>
            <a:r>
              <a:rPr lang="ja-JP" altLang="en-US" sz="1100" dirty="0">
                <a:solidFill>
                  <a:schemeClr val="tx1"/>
                </a:solidFill>
              </a:rPr>
              <a:t>の予測値を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個別タイトルで</a:t>
            </a:r>
            <a:r>
              <a:rPr lang="en-US" altLang="ja-JP" sz="1100" dirty="0">
                <a:solidFill>
                  <a:srgbClr val="C00000"/>
                </a:solidFill>
              </a:rPr>
              <a:t>5</a:t>
            </a:r>
            <a:r>
              <a:rPr lang="ja-JP" altLang="en-US" sz="1100" dirty="0">
                <a:solidFill>
                  <a:srgbClr val="C00000"/>
                </a:solidFill>
              </a:rPr>
              <a:t>～</a:t>
            </a:r>
            <a:r>
              <a:rPr lang="en-US" altLang="ja-JP" sz="1100" dirty="0">
                <a:solidFill>
                  <a:srgbClr val="C00000"/>
                </a:solidFill>
              </a:rPr>
              <a:t>6</a:t>
            </a:r>
            <a:r>
              <a:rPr lang="ja-JP" altLang="en-US" sz="1100" dirty="0">
                <a:solidFill>
                  <a:srgbClr val="C00000"/>
                </a:solidFill>
              </a:rPr>
              <a:t>％</a:t>
            </a:r>
            <a:r>
              <a:rPr lang="ja-JP" altLang="en-US" sz="1100" dirty="0">
                <a:solidFill>
                  <a:schemeClr val="tx1"/>
                </a:solidFill>
              </a:rPr>
              <a:t>，パッケージで</a:t>
            </a:r>
            <a:r>
              <a:rPr lang="en-US" altLang="ja-JP" sz="1100" dirty="0">
                <a:solidFill>
                  <a:srgbClr val="C00000"/>
                </a:solidFill>
              </a:rPr>
              <a:t>4</a:t>
            </a:r>
            <a:r>
              <a:rPr lang="ja-JP" altLang="en-US" sz="1100" dirty="0">
                <a:solidFill>
                  <a:srgbClr val="C00000"/>
                </a:solidFill>
              </a:rPr>
              <a:t>～</a:t>
            </a:r>
            <a:r>
              <a:rPr lang="en-US" altLang="ja-JP" sz="1100" dirty="0">
                <a:solidFill>
                  <a:srgbClr val="C00000"/>
                </a:solidFill>
              </a:rPr>
              <a:t>5</a:t>
            </a:r>
            <a:r>
              <a:rPr lang="ja-JP" altLang="en-US" sz="1100" dirty="0">
                <a:solidFill>
                  <a:srgbClr val="C00000"/>
                </a:solidFill>
              </a:rPr>
              <a:t>％</a:t>
            </a:r>
            <a:r>
              <a:rPr lang="ja-JP" altLang="en-US" sz="1100" dirty="0">
                <a:solidFill>
                  <a:schemeClr val="tx1"/>
                </a:solidFill>
              </a:rPr>
              <a:t>と発表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・</a:t>
            </a:r>
            <a:r>
              <a:rPr lang="en-US" altLang="ja-JP" sz="1100" dirty="0">
                <a:solidFill>
                  <a:schemeClr val="tx1"/>
                </a:solidFill>
              </a:rPr>
              <a:t>EBSCO</a:t>
            </a:r>
            <a:r>
              <a:rPr lang="ja-JP" altLang="en-US" sz="1100" dirty="0">
                <a:solidFill>
                  <a:schemeClr val="tx1"/>
                </a:solidFill>
              </a:rPr>
              <a:t>社，</a:t>
            </a:r>
            <a:r>
              <a:rPr lang="en-US" altLang="ja-JP" sz="1100" dirty="0">
                <a:solidFill>
                  <a:schemeClr val="tx1"/>
                </a:solidFill>
              </a:rPr>
              <a:t>2019</a:t>
            </a:r>
            <a:r>
              <a:rPr lang="ja-JP" altLang="en-US" sz="1100" dirty="0">
                <a:solidFill>
                  <a:schemeClr val="tx1"/>
                </a:solidFill>
              </a:rPr>
              <a:t>年の学術雑誌</a:t>
            </a:r>
            <a:r>
              <a:rPr lang="ja-JP" altLang="en-US" sz="1100" dirty="0">
                <a:solidFill>
                  <a:srgbClr val="C00000"/>
                </a:solidFill>
              </a:rPr>
              <a:t>価格上昇</a:t>
            </a:r>
            <a:r>
              <a:rPr lang="ja-JP" altLang="en-US" sz="1100" dirty="0">
                <a:solidFill>
                  <a:schemeClr val="tx1"/>
                </a:solidFill>
              </a:rPr>
              <a:t>の予測値を</a:t>
            </a:r>
            <a:r>
              <a:rPr lang="en-US" altLang="ja-JP" sz="1100" dirty="0">
                <a:solidFill>
                  <a:srgbClr val="C00000"/>
                </a:solidFill>
              </a:rPr>
              <a:t>5</a:t>
            </a:r>
            <a:r>
              <a:rPr lang="ja-JP" altLang="en-US" sz="1100" dirty="0">
                <a:solidFill>
                  <a:srgbClr val="C00000"/>
                </a:solidFill>
              </a:rPr>
              <a:t>～</a:t>
            </a:r>
            <a:r>
              <a:rPr lang="en-US" altLang="ja-JP" sz="1100" dirty="0">
                <a:solidFill>
                  <a:srgbClr val="C00000"/>
                </a:solidFill>
              </a:rPr>
              <a:t>6</a:t>
            </a:r>
            <a:r>
              <a:rPr lang="ja-JP" altLang="en-US" sz="1100" dirty="0">
                <a:solidFill>
                  <a:srgbClr val="C00000"/>
                </a:solidFill>
              </a:rPr>
              <a:t>％</a:t>
            </a:r>
            <a:r>
              <a:rPr lang="ja-JP" altLang="en-US" sz="1100" dirty="0">
                <a:solidFill>
                  <a:schemeClr val="tx1"/>
                </a:solidFill>
              </a:rPr>
              <a:t>と発表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・</a:t>
            </a:r>
            <a:r>
              <a:rPr lang="en-US" altLang="ja-JP" sz="1100" dirty="0">
                <a:solidFill>
                  <a:schemeClr val="tx1"/>
                </a:solidFill>
              </a:rPr>
              <a:t>EBSCO</a:t>
            </a:r>
            <a:r>
              <a:rPr lang="ja-JP" altLang="en-US" sz="1100" dirty="0">
                <a:solidFill>
                  <a:schemeClr val="tx1"/>
                </a:solidFill>
              </a:rPr>
              <a:t>社，</a:t>
            </a:r>
            <a:r>
              <a:rPr lang="en-US" altLang="ja-JP" sz="1100" dirty="0">
                <a:solidFill>
                  <a:schemeClr val="tx1"/>
                </a:solidFill>
              </a:rPr>
              <a:t>2018</a:t>
            </a:r>
            <a:r>
              <a:rPr lang="ja-JP" altLang="en-US" sz="1100" dirty="0">
                <a:solidFill>
                  <a:schemeClr val="tx1"/>
                </a:solidFill>
              </a:rPr>
              <a:t>年の学術雑誌</a:t>
            </a:r>
            <a:r>
              <a:rPr lang="ja-JP" altLang="en-US" sz="1100" dirty="0">
                <a:solidFill>
                  <a:srgbClr val="C00000"/>
                </a:solidFill>
              </a:rPr>
              <a:t>価格上昇</a:t>
            </a:r>
            <a:r>
              <a:rPr lang="ja-JP" altLang="en-US" sz="1100" dirty="0">
                <a:solidFill>
                  <a:schemeClr val="tx1"/>
                </a:solidFill>
              </a:rPr>
              <a:t>の予測値を</a:t>
            </a:r>
            <a:r>
              <a:rPr lang="en-US" altLang="ja-JP" sz="1100" dirty="0">
                <a:solidFill>
                  <a:srgbClr val="C00000"/>
                </a:solidFill>
              </a:rPr>
              <a:t>5</a:t>
            </a:r>
            <a:r>
              <a:rPr lang="ja-JP" altLang="en-US" sz="1100" dirty="0">
                <a:solidFill>
                  <a:srgbClr val="C00000"/>
                </a:solidFill>
              </a:rPr>
              <a:t>～</a:t>
            </a:r>
            <a:r>
              <a:rPr lang="en-US" altLang="ja-JP" sz="1100" dirty="0">
                <a:solidFill>
                  <a:srgbClr val="C00000"/>
                </a:solidFill>
              </a:rPr>
              <a:t>6</a:t>
            </a:r>
            <a:r>
              <a:rPr lang="ja-JP" altLang="en-US" sz="1100" dirty="0">
                <a:solidFill>
                  <a:srgbClr val="C00000"/>
                </a:solidFill>
              </a:rPr>
              <a:t>％</a:t>
            </a:r>
            <a:r>
              <a:rPr lang="ja-JP" altLang="en-US" sz="1100" dirty="0">
                <a:solidFill>
                  <a:schemeClr val="tx1"/>
                </a:solidFill>
              </a:rPr>
              <a:t>と発表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・</a:t>
            </a:r>
            <a:r>
              <a:rPr lang="en-US" altLang="ja-JP" sz="1100" dirty="0">
                <a:solidFill>
                  <a:schemeClr val="tx1"/>
                </a:solidFill>
              </a:rPr>
              <a:t>EBSCO</a:t>
            </a:r>
            <a:r>
              <a:rPr lang="ja-JP" altLang="en-US" sz="1100" dirty="0">
                <a:solidFill>
                  <a:schemeClr val="tx1"/>
                </a:solidFill>
              </a:rPr>
              <a:t>社，</a:t>
            </a:r>
            <a:r>
              <a:rPr lang="en-US" altLang="ja-JP" sz="1100" dirty="0">
                <a:solidFill>
                  <a:schemeClr val="tx1"/>
                </a:solidFill>
              </a:rPr>
              <a:t>2017</a:t>
            </a:r>
            <a:r>
              <a:rPr lang="ja-JP" altLang="en-US" sz="1100" dirty="0">
                <a:solidFill>
                  <a:schemeClr val="tx1"/>
                </a:solidFill>
              </a:rPr>
              <a:t>年の学術雑誌</a:t>
            </a:r>
            <a:r>
              <a:rPr lang="ja-JP" altLang="en-US" sz="1100" dirty="0">
                <a:solidFill>
                  <a:srgbClr val="C00000"/>
                </a:solidFill>
              </a:rPr>
              <a:t>価格上昇</a:t>
            </a:r>
            <a:r>
              <a:rPr lang="ja-JP" altLang="en-US" sz="1100" dirty="0">
                <a:solidFill>
                  <a:schemeClr val="tx1"/>
                </a:solidFill>
              </a:rPr>
              <a:t>の予測値を</a:t>
            </a:r>
            <a:r>
              <a:rPr lang="en-US" altLang="ja-JP" sz="1100" dirty="0">
                <a:solidFill>
                  <a:srgbClr val="C00000"/>
                </a:solidFill>
              </a:rPr>
              <a:t>5</a:t>
            </a:r>
            <a:r>
              <a:rPr lang="ja-JP" altLang="en-US" sz="1100" dirty="0">
                <a:solidFill>
                  <a:srgbClr val="C00000"/>
                </a:solidFill>
              </a:rPr>
              <a:t>～</a:t>
            </a:r>
            <a:r>
              <a:rPr lang="en-US" altLang="ja-JP" sz="1100" dirty="0">
                <a:solidFill>
                  <a:srgbClr val="C00000"/>
                </a:solidFill>
              </a:rPr>
              <a:t>6</a:t>
            </a:r>
            <a:r>
              <a:rPr lang="ja-JP" altLang="en-US" sz="1100" dirty="0">
                <a:solidFill>
                  <a:srgbClr val="C00000"/>
                </a:solidFill>
              </a:rPr>
              <a:t>％</a:t>
            </a:r>
            <a:r>
              <a:rPr lang="ja-JP" altLang="en-US" sz="1100" dirty="0">
                <a:solidFill>
                  <a:schemeClr val="tx1"/>
                </a:solidFill>
              </a:rPr>
              <a:t>と発表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・</a:t>
            </a:r>
            <a:r>
              <a:rPr lang="en-US" altLang="ja-JP" sz="1100" dirty="0">
                <a:solidFill>
                  <a:schemeClr val="tx1"/>
                </a:solidFill>
              </a:rPr>
              <a:t>EBSCO</a:t>
            </a:r>
            <a:r>
              <a:rPr lang="ja-JP" altLang="en-US" sz="1100" dirty="0">
                <a:solidFill>
                  <a:schemeClr val="tx1"/>
                </a:solidFill>
              </a:rPr>
              <a:t>社，</a:t>
            </a:r>
            <a:r>
              <a:rPr lang="en-US" altLang="ja-JP" sz="1100" dirty="0">
                <a:solidFill>
                  <a:schemeClr val="tx1"/>
                </a:solidFill>
              </a:rPr>
              <a:t>2016</a:t>
            </a:r>
            <a:r>
              <a:rPr lang="ja-JP" altLang="en-US" sz="1100" dirty="0">
                <a:solidFill>
                  <a:schemeClr val="tx1"/>
                </a:solidFill>
              </a:rPr>
              <a:t>年の学術雑誌</a:t>
            </a:r>
            <a:r>
              <a:rPr lang="ja-JP" altLang="en-US" sz="1100" dirty="0">
                <a:solidFill>
                  <a:srgbClr val="C00000"/>
                </a:solidFill>
              </a:rPr>
              <a:t>価格上昇</a:t>
            </a:r>
            <a:r>
              <a:rPr lang="ja-JP" altLang="en-US" sz="1100" dirty="0">
                <a:solidFill>
                  <a:schemeClr val="tx1"/>
                </a:solidFill>
              </a:rPr>
              <a:t>の予測値を</a:t>
            </a:r>
            <a:r>
              <a:rPr lang="en-US" altLang="ja-JP" sz="1100" dirty="0">
                <a:solidFill>
                  <a:srgbClr val="C00000"/>
                </a:solidFill>
              </a:rPr>
              <a:t>4</a:t>
            </a:r>
            <a:r>
              <a:rPr lang="ja-JP" altLang="en-US" sz="1100" dirty="0">
                <a:solidFill>
                  <a:srgbClr val="C00000"/>
                </a:solidFill>
              </a:rPr>
              <a:t>～</a:t>
            </a:r>
            <a:r>
              <a:rPr lang="en-US" altLang="ja-JP" sz="1100" dirty="0">
                <a:solidFill>
                  <a:srgbClr val="C00000"/>
                </a:solidFill>
              </a:rPr>
              <a:t>6</a:t>
            </a:r>
            <a:r>
              <a:rPr lang="ja-JP" altLang="en-US" sz="1100" dirty="0">
                <a:solidFill>
                  <a:srgbClr val="C00000"/>
                </a:solidFill>
              </a:rPr>
              <a:t>％</a:t>
            </a:r>
            <a:r>
              <a:rPr lang="ja-JP" altLang="en-US" sz="1100" dirty="0">
                <a:solidFill>
                  <a:schemeClr val="tx1"/>
                </a:solidFill>
              </a:rPr>
              <a:t>と発表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・</a:t>
            </a:r>
            <a:r>
              <a:rPr lang="en-US" altLang="ja-JP" sz="1100" dirty="0">
                <a:solidFill>
                  <a:schemeClr val="tx1"/>
                </a:solidFill>
              </a:rPr>
              <a:t>EBSCO</a:t>
            </a:r>
            <a:r>
              <a:rPr lang="ja-JP" altLang="en-US" sz="1100" dirty="0">
                <a:solidFill>
                  <a:schemeClr val="tx1"/>
                </a:solidFill>
              </a:rPr>
              <a:t>社，</a:t>
            </a:r>
            <a:r>
              <a:rPr lang="en-US" altLang="ja-JP" sz="1100" dirty="0">
                <a:solidFill>
                  <a:schemeClr val="tx1"/>
                </a:solidFill>
              </a:rPr>
              <a:t>2015</a:t>
            </a:r>
            <a:r>
              <a:rPr lang="ja-JP" altLang="en-US" sz="1100" dirty="0">
                <a:solidFill>
                  <a:schemeClr val="tx1"/>
                </a:solidFill>
              </a:rPr>
              <a:t>年の学術雑誌</a:t>
            </a:r>
            <a:r>
              <a:rPr lang="ja-JP" altLang="en-US" sz="1100" dirty="0">
                <a:solidFill>
                  <a:srgbClr val="C00000"/>
                </a:solidFill>
              </a:rPr>
              <a:t>価格上昇</a:t>
            </a:r>
            <a:r>
              <a:rPr lang="ja-JP" altLang="en-US" sz="1100" dirty="0">
                <a:solidFill>
                  <a:schemeClr val="tx1"/>
                </a:solidFill>
              </a:rPr>
              <a:t>の予測値を</a:t>
            </a:r>
            <a:r>
              <a:rPr lang="en-US" altLang="ja-JP" sz="1100" dirty="0">
                <a:solidFill>
                  <a:srgbClr val="C00000"/>
                </a:solidFill>
              </a:rPr>
              <a:t>5</a:t>
            </a:r>
            <a:r>
              <a:rPr lang="ja-JP" altLang="en-US" sz="1100" dirty="0">
                <a:solidFill>
                  <a:srgbClr val="C00000"/>
                </a:solidFill>
              </a:rPr>
              <a:t>～</a:t>
            </a:r>
            <a:r>
              <a:rPr lang="en-US" altLang="ja-JP" sz="1100" dirty="0">
                <a:solidFill>
                  <a:srgbClr val="C00000"/>
                </a:solidFill>
              </a:rPr>
              <a:t>7</a:t>
            </a:r>
            <a:r>
              <a:rPr lang="ja-JP" altLang="en-US" sz="1100" dirty="0">
                <a:solidFill>
                  <a:srgbClr val="C00000"/>
                </a:solidFill>
              </a:rPr>
              <a:t>％</a:t>
            </a:r>
            <a:r>
              <a:rPr lang="ja-JP" altLang="en-US" sz="1100" dirty="0">
                <a:solidFill>
                  <a:schemeClr val="tx1"/>
                </a:solidFill>
              </a:rPr>
              <a:t>と発表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algn="r"/>
            <a:r>
              <a:rPr lang="en-US" altLang="ja-JP" sz="1100" dirty="0">
                <a:solidFill>
                  <a:schemeClr val="tx1"/>
                </a:solidFill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</a:rPr>
              <a:t>「カレントアウェアネス</a:t>
            </a:r>
            <a:r>
              <a:rPr lang="en-US" altLang="ja-JP" sz="1100" dirty="0">
                <a:solidFill>
                  <a:schemeClr val="tx1"/>
                </a:solidFill>
              </a:rPr>
              <a:t>-R</a:t>
            </a:r>
            <a:r>
              <a:rPr lang="ja-JP" altLang="en-US" sz="1100" dirty="0">
                <a:solidFill>
                  <a:schemeClr val="tx1"/>
                </a:solidFill>
              </a:rPr>
              <a:t>」のニュース記事タイトルより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701451"/>
              </p:ext>
            </p:extLst>
          </p:nvPr>
        </p:nvGraphicFramePr>
        <p:xfrm>
          <a:off x="5885906" y="1799837"/>
          <a:ext cx="45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319450"/>
              </p:ext>
            </p:extLst>
          </p:nvPr>
        </p:nvGraphicFramePr>
        <p:xfrm>
          <a:off x="305906" y="1889755"/>
          <a:ext cx="4500000" cy="296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7145906" y="4500563"/>
            <a:ext cx="324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北海道大学附属図書館提供の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電子ジャーナルのタイトル数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65906" y="2653711"/>
            <a:ext cx="198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5%</a:t>
            </a:r>
            <a:r>
              <a:rPr lang="ja-JP" altLang="en-US" dirty="0">
                <a:solidFill>
                  <a:schemeClr val="tx1"/>
                </a:solidFill>
              </a:rPr>
              <a:t>の価格上昇が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毎年続くと</a:t>
            </a:r>
            <a:r>
              <a:rPr lang="en-US" altLang="ja-JP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「カレントアウェアネス</a:t>
            </a:r>
            <a:r>
              <a:rPr lang="en-US" altLang="ja-JP" sz="1200" dirty="0"/>
              <a:t>-R</a:t>
            </a:r>
            <a:r>
              <a:rPr lang="ja-JP" altLang="en-US" sz="1200" dirty="0"/>
              <a:t>」の当該記事の</a:t>
            </a:r>
            <a:r>
              <a:rPr lang="en-US" altLang="ja-JP" sz="1200" dirty="0"/>
              <a:t>URL</a:t>
            </a:r>
            <a:r>
              <a:rPr lang="ja-JP" altLang="en-US" sz="1200" dirty="0"/>
              <a:t>は上から順に，</a:t>
            </a:r>
            <a:r>
              <a:rPr lang="en-US" altLang="ja-JP" sz="1200" dirty="0"/>
              <a:t>https://current.ndl.go.jp/node/39198</a:t>
            </a:r>
            <a:r>
              <a:rPr lang="ja-JP" altLang="en-US" sz="1200" dirty="0" err="1"/>
              <a:t>，</a:t>
            </a:r>
            <a:endParaRPr lang="en-US" altLang="ja-JP" sz="1200" dirty="0"/>
          </a:p>
          <a:p>
            <a:r>
              <a:rPr lang="en-US" altLang="ja-JP" sz="1200" dirty="0"/>
              <a:t>https://current.ndl.go.jp/node/36716</a:t>
            </a:r>
            <a:r>
              <a:rPr lang="ja-JP" altLang="en-US" sz="1200" dirty="0" err="1"/>
              <a:t>，</a:t>
            </a:r>
            <a:r>
              <a:rPr lang="en-US" altLang="ja-JP" sz="1200" dirty="0"/>
              <a:t>https://current.ndl.go.jp/node/34743</a:t>
            </a:r>
            <a:r>
              <a:rPr lang="ja-JP" altLang="en-US" sz="1200" dirty="0" err="1"/>
              <a:t>，</a:t>
            </a:r>
            <a:r>
              <a:rPr lang="en-US" altLang="ja-JP" sz="1200" dirty="0"/>
              <a:t>https://current.ndl.go.jp/node/32540</a:t>
            </a:r>
            <a:r>
              <a:rPr lang="ja-JP" altLang="en-US" sz="1200" dirty="0" err="1"/>
              <a:t>，</a:t>
            </a:r>
            <a:r>
              <a:rPr lang="en-US" altLang="ja-JP" sz="1200" dirty="0"/>
              <a:t>https://current.ndl.go.jp/node/29570</a:t>
            </a:r>
            <a:r>
              <a:rPr lang="ja-JP" altLang="en-US" sz="1200" dirty="0" err="1"/>
              <a:t>，</a:t>
            </a:r>
            <a:r>
              <a:rPr lang="en-US" altLang="ja-JP" sz="1200" dirty="0"/>
              <a:t>https://current.ndl.go.jp/node/27151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2019-10-23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endParaRPr lang="en-US" altLang="ja-JP" sz="600" dirty="0"/>
          </a:p>
          <a:p>
            <a:r>
              <a:rPr lang="ja-JP" altLang="en-US" sz="1200" dirty="0"/>
              <a:t>北海道大学附属図書館提供の電子ジャーナルのタイトル数は，それぞれの年の</a:t>
            </a:r>
            <a:r>
              <a:rPr lang="en-US" altLang="ja-JP" sz="1200" dirty="0"/>
              <a:t>『</a:t>
            </a:r>
            <a:r>
              <a:rPr lang="ja-JP" altLang="en-US" sz="1200" dirty="0"/>
              <a:t>北海道大学附属図書館年報</a:t>
            </a:r>
            <a:r>
              <a:rPr lang="en-US" altLang="ja-JP" sz="1200" dirty="0"/>
              <a:t>』</a:t>
            </a:r>
            <a:r>
              <a:rPr lang="ja-JP" altLang="en-US" sz="1200" dirty="0"/>
              <a:t>より</a:t>
            </a:r>
            <a:r>
              <a:rPr lang="en-US" altLang="ja-JP" sz="1200" dirty="0"/>
              <a:t>https://www.lib.hokudai.ac.jp/about/publications/#href_nenpo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2019-10-23</a:t>
            </a:r>
            <a:r>
              <a:rPr lang="ja-JP" altLang="en-US" sz="1200" dirty="0"/>
              <a:t>）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4005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7" grpId="0">
        <p:bldAsOne/>
      </p:bldGraphic>
      <p:bldP spid="8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OA</a:t>
            </a:r>
            <a:r>
              <a:rPr lang="ja-JP" altLang="en-US" dirty="0"/>
              <a:t>の仕組み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3546000"/>
            <a:ext cx="10080000" cy="13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F7901E"/>
                </a:solidFill>
              </a:rPr>
              <a:t>Gold OA</a:t>
            </a:r>
            <a:endParaRPr kumimoji="1" lang="ja-JP" altLang="en-US" dirty="0">
              <a:solidFill>
                <a:srgbClr val="F7901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906" y="1799999"/>
            <a:ext cx="10080000" cy="174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Green OA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906" y="4932000"/>
            <a:ext cx="10080000" cy="13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>
            <a:off x="306000" y="3546000"/>
            <a:ext cx="10080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360000" y="3621600"/>
            <a:ext cx="6516000" cy="1252800"/>
            <a:chOff x="360000" y="3621600"/>
            <a:chExt cx="6516000" cy="1252800"/>
          </a:xfrm>
        </p:grpSpPr>
        <p:cxnSp>
          <p:nvCxnSpPr>
            <p:cNvPr id="101" name="直線矢印コネクタ 100"/>
            <p:cNvCxnSpPr/>
            <p:nvPr/>
          </p:nvCxnSpPr>
          <p:spPr>
            <a:xfrm>
              <a:off x="720000" y="4636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720000" y="4219200"/>
              <a:ext cx="1800000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59999" y="3621600"/>
              <a:ext cx="4716001" cy="1252800"/>
              <a:chOff x="2159999" y="3621600"/>
              <a:chExt cx="4716001" cy="1252800"/>
            </a:xfrm>
          </p:grpSpPr>
          <p:pic>
            <p:nvPicPr>
              <p:cNvPr id="2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正方形/長方形 53"/>
              <p:cNvSpPr/>
              <p:nvPr/>
            </p:nvSpPr>
            <p:spPr>
              <a:xfrm>
                <a:off x="2160000" y="3981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2159999" y="3621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>
                    <a:solidFill>
                      <a:schemeClr val="tx1"/>
                    </a:solidFill>
                  </a:rPr>
                  <a:t>ハイブリッド</a:t>
                </a:r>
                <a:r>
                  <a:rPr kumimoji="1" lang="ja-JP" altLang="en-US" dirty="0">
                    <a:solidFill>
                      <a:schemeClr val="tx1"/>
                    </a:solidFill>
                  </a:rPr>
                  <a:t>誌</a:t>
                </a:r>
              </a:p>
            </p:txBody>
          </p:sp>
          <p:pic>
            <p:nvPicPr>
              <p:cNvPr id="71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直線矢印コネクタ 99"/>
              <p:cNvCxnSpPr/>
              <p:nvPr/>
            </p:nvCxnSpPr>
            <p:spPr>
              <a:xfrm flipH="1">
                <a:off x="4679999" y="4219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flipH="1" flipV="1">
                <a:off x="4678921" y="4636800"/>
                <a:ext cx="1441079" cy="0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>
                <a:stCxn id="54" idx="3"/>
                <a:endCxn id="23" idx="1"/>
              </p:cNvCxnSpPr>
              <p:nvPr/>
            </p:nvCxnSpPr>
            <p:spPr>
              <a:xfrm>
                <a:off x="4680000" y="4428000"/>
                <a:ext cx="1440000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360000" y="4039200"/>
              <a:ext cx="1440000" cy="777600"/>
              <a:chOff x="360000" y="4039200"/>
              <a:chExt cx="1440000" cy="77760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4568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1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43" name="グループ化 42"/>
          <p:cNvGrpSpPr/>
          <p:nvPr/>
        </p:nvGrpSpPr>
        <p:grpSpPr>
          <a:xfrm>
            <a:off x="360000" y="4989600"/>
            <a:ext cx="6516000" cy="1249200"/>
            <a:chOff x="360000" y="4989600"/>
            <a:chExt cx="6516000" cy="12492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824800"/>
              <a:ext cx="360000" cy="360000"/>
            </a:xfrm>
            <a:prstGeom prst="rect">
              <a:avLst/>
            </a:prstGeom>
          </p:spPr>
        </p:pic>
        <p:pic>
          <p:nvPicPr>
            <p:cNvPr id="25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00" y="5407200"/>
              <a:ext cx="360000" cy="360000"/>
            </a:xfrm>
            <a:prstGeom prst="rect">
              <a:avLst/>
            </a:prstGeom>
          </p:spPr>
        </p:pic>
        <p:pic>
          <p:nvPicPr>
            <p:cNvPr id="30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正方形/長方形 54"/>
            <p:cNvSpPr/>
            <p:nvPr/>
          </p:nvSpPr>
          <p:spPr>
            <a:xfrm>
              <a:off x="2160000" y="5349600"/>
              <a:ext cx="2520000" cy="889200"/>
            </a:xfrm>
            <a:prstGeom prst="rect">
              <a:avLst/>
            </a:prstGeom>
            <a:noFill/>
            <a:ln w="12700">
              <a:solidFill>
                <a:schemeClr val="tx1"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F7F7F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159999" y="4989600"/>
              <a:ext cx="25200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フル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OA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誌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900000" y="5466192"/>
              <a:ext cx="1440000" cy="35188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</a:rPr>
                <a:t>論文処理費用</a:t>
              </a:r>
              <a:endParaRPr lang="en-US" altLang="ja-JP" sz="1200" dirty="0">
                <a:solidFill>
                  <a:srgbClr val="C00000"/>
                </a:solidFill>
              </a:endParaRPr>
            </a:p>
            <a:p>
              <a:pPr algn="ctr"/>
              <a:r>
                <a:rPr lang="ja-JP" altLang="en-US" sz="1200" dirty="0">
                  <a:solidFill>
                    <a:srgbClr val="C00000"/>
                  </a:solidFill>
                </a:rPr>
                <a:t>（</a:t>
              </a:r>
              <a:r>
                <a:rPr lang="en-US" altLang="ja-JP" sz="1200" dirty="0">
                  <a:solidFill>
                    <a:srgbClr val="C00000"/>
                  </a:solidFill>
                </a:rPr>
                <a:t>APC</a:t>
              </a:r>
              <a:r>
                <a:rPr lang="ja-JP" altLang="en-US" sz="1200" dirty="0">
                  <a:solidFill>
                    <a:srgbClr val="C00000"/>
                  </a:solidFill>
                </a:rPr>
                <a:t>）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67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821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" name="直線矢印コネクタ 102"/>
            <p:cNvCxnSpPr/>
            <p:nvPr/>
          </p:nvCxnSpPr>
          <p:spPr>
            <a:xfrm>
              <a:off x="720000" y="6004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flipH="1">
              <a:off x="4678921" y="60048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H="1">
              <a:off x="4678922" y="55872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824800"/>
              <a:ext cx="360000" cy="3600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58248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" name="グループ化 91"/>
          <p:cNvGrpSpPr/>
          <p:nvPr/>
        </p:nvGrpSpPr>
        <p:grpSpPr>
          <a:xfrm>
            <a:off x="360000" y="1857600"/>
            <a:ext cx="6516000" cy="1252800"/>
            <a:chOff x="360000" y="1857600"/>
            <a:chExt cx="6516000" cy="1252800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360000" y="2275200"/>
              <a:ext cx="2160000" cy="360000"/>
              <a:chOff x="360000" y="2275200"/>
              <a:chExt cx="2160000" cy="360000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2275200"/>
                <a:ext cx="360000" cy="360000"/>
              </a:xfrm>
              <a:prstGeom prst="rect">
                <a:avLst/>
              </a:prstGeom>
            </p:spPr>
          </p:pic>
          <p:cxnSp>
            <p:nvCxnSpPr>
              <p:cNvPr id="51" name="直線矢印コネクタ 50"/>
              <p:cNvCxnSpPr>
                <a:stCxn id="8" idx="3"/>
                <a:endCxn id="68" idx="1"/>
              </p:cNvCxnSpPr>
              <p:nvPr/>
            </p:nvCxnSpPr>
            <p:spPr>
              <a:xfrm>
                <a:off x="720000" y="2455200"/>
                <a:ext cx="1800000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2275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64" name="グループ化 63"/>
            <p:cNvGrpSpPr/>
            <p:nvPr/>
          </p:nvGrpSpPr>
          <p:grpSpPr>
            <a:xfrm>
              <a:off x="2159999" y="1857600"/>
              <a:ext cx="4716001" cy="1252800"/>
              <a:chOff x="2159999" y="1857600"/>
              <a:chExt cx="4716001" cy="1252800"/>
            </a:xfrm>
          </p:grpSpPr>
          <p:pic>
            <p:nvPicPr>
              <p:cNvPr id="10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2275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7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正方形/長方形 52"/>
              <p:cNvSpPr/>
              <p:nvPr/>
            </p:nvSpPr>
            <p:spPr>
              <a:xfrm>
                <a:off x="2159999" y="2217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2159999" y="1857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>
                    <a:solidFill>
                      <a:schemeClr val="tx1"/>
                    </a:solidFill>
                  </a:rPr>
                  <a:t>購読誌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4926751" y="1970283"/>
                <a:ext cx="944345" cy="32525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ja-JP" altLang="en-US" sz="1200" dirty="0">
                    <a:solidFill>
                      <a:srgbClr val="C00000"/>
                    </a:solidFill>
                  </a:rPr>
                  <a:t>購読料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6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08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6" name="直線矢印コネクタ 95"/>
              <p:cNvCxnSpPr>
                <a:stCxn id="11" idx="1"/>
              </p:cNvCxnSpPr>
              <p:nvPr/>
            </p:nvCxnSpPr>
            <p:spPr>
              <a:xfrm flipH="1">
                <a:off x="4679999" y="2455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矢印コネクタ 113"/>
              <p:cNvCxnSpPr>
                <a:stCxn id="12" idx="1"/>
                <a:endCxn id="53" idx="3"/>
              </p:cNvCxnSpPr>
              <p:nvPr/>
            </p:nvCxnSpPr>
            <p:spPr>
              <a:xfrm flipH="1" flipV="1">
                <a:off x="4679999" y="2664000"/>
                <a:ext cx="1440001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2295535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90" name="グループ化 89"/>
          <p:cNvGrpSpPr/>
          <p:nvPr/>
        </p:nvGrpSpPr>
        <p:grpSpPr>
          <a:xfrm>
            <a:off x="540000" y="2671200"/>
            <a:ext cx="5760000" cy="897971"/>
            <a:chOff x="540000" y="2671200"/>
            <a:chExt cx="5760000" cy="897971"/>
          </a:xfrm>
        </p:grpSpPr>
        <p:cxnSp>
          <p:nvCxnSpPr>
            <p:cNvPr id="62" name="直線矢印コネクタ 61"/>
            <p:cNvCxnSpPr>
              <a:endCxn id="15" idx="1"/>
            </p:cNvCxnSpPr>
            <p:nvPr/>
          </p:nvCxnSpPr>
          <p:spPr>
            <a:xfrm>
              <a:off x="540000" y="3290400"/>
              <a:ext cx="4140000" cy="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正方形/長方形 105"/>
            <p:cNvSpPr/>
            <p:nvPr/>
          </p:nvSpPr>
          <p:spPr>
            <a:xfrm>
              <a:off x="2160000" y="3290400"/>
              <a:ext cx="2520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200" dirty="0">
                  <a:solidFill>
                    <a:srgbClr val="008000"/>
                  </a:solidFill>
                </a:rPr>
                <a:t>機関リポジトリなどに登録</a:t>
              </a:r>
              <a:endParaRPr kumimoji="1" lang="en-US" altLang="ja-JP" sz="1200" dirty="0">
                <a:solidFill>
                  <a:srgbClr val="008000"/>
                </a:solidFill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540000" y="2671200"/>
              <a:ext cx="0" cy="61920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31104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0" y="30384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8" name="直線矢印コネクタ 107"/>
            <p:cNvCxnSpPr>
              <a:stCxn id="12" idx="1"/>
              <a:endCxn id="15" idx="3"/>
            </p:cNvCxnSpPr>
            <p:nvPr/>
          </p:nvCxnSpPr>
          <p:spPr>
            <a:xfrm flipH="1">
              <a:off x="5040000" y="2872800"/>
              <a:ext cx="1080000" cy="41760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4" name="正方形/長方形 93"/>
            <p:cNvSpPr/>
            <p:nvPr/>
          </p:nvSpPr>
          <p:spPr>
            <a:xfrm>
              <a:off x="4392000" y="3290400"/>
              <a:ext cx="1908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200" dirty="0">
                  <a:solidFill>
                    <a:srgbClr val="008000"/>
                  </a:solidFill>
                </a:rPr>
                <a:t>著者原稿</a:t>
              </a:r>
              <a:endParaRPr kumimoji="1" lang="en-US" altLang="ja-JP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07" name="右矢印 106"/>
          <p:cNvSpPr/>
          <p:nvPr/>
        </p:nvSpPr>
        <p:spPr>
          <a:xfrm flipH="1">
            <a:off x="7200000" y="3621600"/>
            <a:ext cx="3186000" cy="124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大手</a:t>
            </a:r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r>
              <a:rPr kumimoji="1" lang="ja-JP" altLang="en-US" sz="1400" dirty="0">
                <a:solidFill>
                  <a:schemeClr val="tx1"/>
                </a:solidFill>
              </a:rPr>
              <a:t>出版社の学術誌の</a:t>
            </a:r>
            <a:r>
              <a:rPr lang="ja-JP" altLang="en-US" sz="1400" dirty="0">
                <a:solidFill>
                  <a:schemeClr val="tx1"/>
                </a:solidFill>
              </a:rPr>
              <a:t>大多数，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学術誌全体でも</a:t>
            </a:r>
            <a:r>
              <a:rPr kumimoji="1" lang="en-US" altLang="ja-JP" sz="1400" dirty="0">
                <a:solidFill>
                  <a:schemeClr val="tx1"/>
                </a:solidFill>
              </a:rPr>
              <a:t>45%</a:t>
            </a:r>
            <a:r>
              <a:rPr kumimoji="1" lang="ja-JP" altLang="en-US" sz="1400" dirty="0">
                <a:solidFill>
                  <a:schemeClr val="tx1"/>
                </a:solidFill>
              </a:rPr>
              <a:t>がこのタイプ</a:t>
            </a:r>
          </a:p>
        </p:txBody>
      </p:sp>
      <p:sp>
        <p:nvSpPr>
          <p:cNvPr id="109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北海道大学の機関リポジトリは，北海道大学学術成果コレクション（</a:t>
            </a:r>
            <a:r>
              <a:rPr lang="en-US" altLang="ja-JP" sz="1200" dirty="0"/>
              <a:t>HUSCAP</a:t>
            </a:r>
            <a:r>
              <a:rPr lang="ja-JP" altLang="en-US" sz="1200" dirty="0"/>
              <a:t>）</a:t>
            </a:r>
          </a:p>
          <a:p>
            <a:r>
              <a:rPr lang="en-US" altLang="ja-JP" sz="1200" dirty="0"/>
              <a:t>https://eprints.lib.hokudai.ac.jp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2019-10-25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endParaRPr lang="en-US" altLang="ja-JP" sz="600" dirty="0"/>
          </a:p>
          <a:p>
            <a:r>
              <a:rPr lang="ja-JP" altLang="en-US" sz="1200" dirty="0"/>
              <a:t>北海道大学附属図書館では「オープンアクセス論文投稿支援」のウェブページで</a:t>
            </a:r>
            <a:r>
              <a:rPr lang="en-US" altLang="ja-JP" sz="1200" dirty="0"/>
              <a:t>APC</a:t>
            </a:r>
            <a:r>
              <a:rPr lang="ja-JP" altLang="en-US" sz="1200" dirty="0"/>
              <a:t>の割引情報を提供している</a:t>
            </a:r>
          </a:p>
          <a:p>
            <a:r>
              <a:rPr lang="en-US" altLang="ja-JP" sz="1200" dirty="0"/>
              <a:t>https://www.lib.hokudai.ac.jp/support/apc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2019-10-25</a:t>
            </a:r>
            <a:r>
              <a:rPr lang="ja-JP" altLang="en-US" sz="1200" dirty="0"/>
              <a:t>）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155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OA</a:t>
            </a:r>
            <a:r>
              <a:rPr lang="ja-JP" altLang="en-US" dirty="0"/>
              <a:t>の仕組み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3546000"/>
            <a:ext cx="10080000" cy="13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F7901E"/>
                </a:solidFill>
              </a:rPr>
              <a:t>Gold OA</a:t>
            </a:r>
            <a:endParaRPr kumimoji="1" lang="ja-JP" altLang="en-US" dirty="0">
              <a:solidFill>
                <a:srgbClr val="F7901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906" y="1799999"/>
            <a:ext cx="10080000" cy="174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Green OA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906" y="4932000"/>
            <a:ext cx="10080000" cy="13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>
            <a:off x="306000" y="3546000"/>
            <a:ext cx="10080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360000" y="3621600"/>
            <a:ext cx="6516000" cy="1252800"/>
            <a:chOff x="360000" y="3621600"/>
            <a:chExt cx="6516000" cy="1252800"/>
          </a:xfrm>
        </p:grpSpPr>
        <p:cxnSp>
          <p:nvCxnSpPr>
            <p:cNvPr id="101" name="直線矢印コネクタ 100"/>
            <p:cNvCxnSpPr/>
            <p:nvPr/>
          </p:nvCxnSpPr>
          <p:spPr>
            <a:xfrm>
              <a:off x="720000" y="4636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720000" y="4219200"/>
              <a:ext cx="1800000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59999" y="3621600"/>
              <a:ext cx="4716001" cy="1252800"/>
              <a:chOff x="2159999" y="3621600"/>
              <a:chExt cx="4716001" cy="1252800"/>
            </a:xfrm>
          </p:grpSpPr>
          <p:pic>
            <p:nvPicPr>
              <p:cNvPr id="2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正方形/長方形 53"/>
              <p:cNvSpPr/>
              <p:nvPr/>
            </p:nvSpPr>
            <p:spPr>
              <a:xfrm>
                <a:off x="2160000" y="3981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2159999" y="3621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>
                    <a:solidFill>
                      <a:schemeClr val="tx1"/>
                    </a:solidFill>
                  </a:rPr>
                  <a:t>ハイブリッド</a:t>
                </a:r>
                <a:r>
                  <a:rPr kumimoji="1" lang="ja-JP" altLang="en-US" dirty="0">
                    <a:solidFill>
                      <a:schemeClr val="tx1"/>
                    </a:solidFill>
                  </a:rPr>
                  <a:t>誌</a:t>
                </a:r>
              </a:p>
            </p:txBody>
          </p:sp>
          <p:pic>
            <p:nvPicPr>
              <p:cNvPr id="71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直線矢印コネクタ 99"/>
              <p:cNvCxnSpPr/>
              <p:nvPr/>
            </p:nvCxnSpPr>
            <p:spPr>
              <a:xfrm flipH="1">
                <a:off x="4679999" y="4219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flipH="1" flipV="1">
                <a:off x="4678921" y="4636800"/>
                <a:ext cx="1441079" cy="0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>
                <a:stCxn id="54" idx="3"/>
                <a:endCxn id="23" idx="1"/>
              </p:cNvCxnSpPr>
              <p:nvPr/>
            </p:nvCxnSpPr>
            <p:spPr>
              <a:xfrm>
                <a:off x="4680000" y="4428000"/>
                <a:ext cx="1440000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360000" y="4039200"/>
              <a:ext cx="1440000" cy="777600"/>
              <a:chOff x="360000" y="4039200"/>
              <a:chExt cx="1440000" cy="77760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4568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1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43" name="グループ化 42"/>
          <p:cNvGrpSpPr/>
          <p:nvPr/>
        </p:nvGrpSpPr>
        <p:grpSpPr>
          <a:xfrm>
            <a:off x="360000" y="4989600"/>
            <a:ext cx="6516000" cy="1249200"/>
            <a:chOff x="360000" y="4989600"/>
            <a:chExt cx="6516000" cy="12492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824800"/>
              <a:ext cx="360000" cy="360000"/>
            </a:xfrm>
            <a:prstGeom prst="rect">
              <a:avLst/>
            </a:prstGeom>
          </p:spPr>
        </p:pic>
        <p:pic>
          <p:nvPicPr>
            <p:cNvPr id="25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00" y="5407200"/>
              <a:ext cx="360000" cy="360000"/>
            </a:xfrm>
            <a:prstGeom prst="rect">
              <a:avLst/>
            </a:prstGeom>
          </p:spPr>
        </p:pic>
        <p:pic>
          <p:nvPicPr>
            <p:cNvPr id="30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正方形/長方形 54"/>
            <p:cNvSpPr/>
            <p:nvPr/>
          </p:nvSpPr>
          <p:spPr>
            <a:xfrm>
              <a:off x="2160000" y="5349600"/>
              <a:ext cx="2520000" cy="889200"/>
            </a:xfrm>
            <a:prstGeom prst="rect">
              <a:avLst/>
            </a:prstGeom>
            <a:noFill/>
            <a:ln w="12700">
              <a:solidFill>
                <a:schemeClr val="tx1"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F7F7F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159999" y="4989600"/>
              <a:ext cx="25200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フル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OA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誌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900000" y="5466192"/>
              <a:ext cx="1440000" cy="35188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</a:rPr>
                <a:t>論文処理費用</a:t>
              </a:r>
              <a:endParaRPr lang="en-US" altLang="ja-JP" sz="1200" dirty="0">
                <a:solidFill>
                  <a:srgbClr val="C00000"/>
                </a:solidFill>
              </a:endParaRPr>
            </a:p>
            <a:p>
              <a:pPr algn="ctr"/>
              <a:r>
                <a:rPr lang="ja-JP" altLang="en-US" sz="1200" dirty="0">
                  <a:solidFill>
                    <a:srgbClr val="C00000"/>
                  </a:solidFill>
                </a:rPr>
                <a:t>（</a:t>
              </a:r>
              <a:r>
                <a:rPr lang="en-US" altLang="ja-JP" sz="1200" dirty="0">
                  <a:solidFill>
                    <a:srgbClr val="C00000"/>
                  </a:solidFill>
                </a:rPr>
                <a:t>APC</a:t>
              </a:r>
              <a:r>
                <a:rPr lang="ja-JP" altLang="en-US" sz="1200" dirty="0">
                  <a:solidFill>
                    <a:srgbClr val="C00000"/>
                  </a:solidFill>
                </a:rPr>
                <a:t>）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67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821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" name="直線矢印コネクタ 102"/>
            <p:cNvCxnSpPr/>
            <p:nvPr/>
          </p:nvCxnSpPr>
          <p:spPr>
            <a:xfrm>
              <a:off x="720000" y="6004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flipH="1">
              <a:off x="4678921" y="60048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H="1">
              <a:off x="4678922" y="55872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824800"/>
              <a:ext cx="360000" cy="3600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58248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0" name="グループ化 69"/>
          <p:cNvGrpSpPr/>
          <p:nvPr/>
        </p:nvGrpSpPr>
        <p:grpSpPr>
          <a:xfrm>
            <a:off x="360000" y="1857600"/>
            <a:ext cx="6516000" cy="1711571"/>
            <a:chOff x="360000" y="1857600"/>
            <a:chExt cx="6516000" cy="1711571"/>
          </a:xfrm>
        </p:grpSpPr>
        <p:cxnSp>
          <p:nvCxnSpPr>
            <p:cNvPr id="62" name="直線矢印コネクタ 61"/>
            <p:cNvCxnSpPr>
              <a:endCxn id="15" idx="1"/>
            </p:cNvCxnSpPr>
            <p:nvPr/>
          </p:nvCxnSpPr>
          <p:spPr>
            <a:xfrm>
              <a:off x="540000" y="3290400"/>
              <a:ext cx="4140000" cy="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正方形/長方形 105"/>
            <p:cNvSpPr/>
            <p:nvPr/>
          </p:nvSpPr>
          <p:spPr>
            <a:xfrm>
              <a:off x="2160000" y="3290400"/>
              <a:ext cx="2520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200" dirty="0">
                  <a:solidFill>
                    <a:srgbClr val="008000"/>
                  </a:solidFill>
                </a:rPr>
                <a:t>機関リポジトリなどに登録</a:t>
              </a:r>
              <a:endParaRPr kumimoji="1" lang="en-US" altLang="ja-JP" sz="1200" dirty="0">
                <a:solidFill>
                  <a:srgbClr val="008000"/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360000" y="1857600"/>
              <a:ext cx="6516000" cy="1612800"/>
              <a:chOff x="360000" y="1857600"/>
              <a:chExt cx="6516000" cy="1612800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360000" y="2275200"/>
                <a:ext cx="2160000" cy="1195200"/>
                <a:chOff x="360000" y="2275200"/>
                <a:chExt cx="2160000" cy="1195200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000" y="2275200"/>
                  <a:ext cx="360000" cy="360000"/>
                </a:xfrm>
                <a:prstGeom prst="rect">
                  <a:avLst/>
                </a:prstGeom>
              </p:spPr>
            </p:pic>
            <p:cxnSp>
              <p:nvCxnSpPr>
                <p:cNvPr id="51" name="直線矢印コネクタ 50"/>
                <p:cNvCxnSpPr>
                  <a:stCxn id="8" idx="3"/>
                  <a:endCxn id="68" idx="1"/>
                </p:cNvCxnSpPr>
                <p:nvPr/>
              </p:nvCxnSpPr>
              <p:spPr>
                <a:xfrm>
                  <a:off x="720000" y="2455200"/>
                  <a:ext cx="1800000" cy="0"/>
                </a:xfrm>
                <a:prstGeom prst="straightConnector1">
                  <a:avLst/>
                </a:prstGeom>
                <a:ln w="127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540000" y="2671200"/>
                  <a:ext cx="0" cy="619200"/>
                </a:xfrm>
                <a:prstGeom prst="line">
                  <a:avLst/>
                </a:prstGeom>
                <a:ln w="127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" name="Picture 2" descr="C:\Users\staff\Downloads\シンプルな書類ファイル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0000" y="22752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extLst/>
              </p:spPr>
            </p:pic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0000" y="31104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1800000" y="1857600"/>
                <a:ext cx="5076000" cy="1612800"/>
                <a:chOff x="1800000" y="1857600"/>
                <a:chExt cx="5076000" cy="1612800"/>
              </a:xfrm>
            </p:grpSpPr>
            <p:pic>
              <p:nvPicPr>
                <p:cNvPr id="10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4" descr="C:\Users\staff\Downloads\人物アイコン　チーム(1)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C:\Users\staff\Downloads\人物アイコン　チーム(1)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6000" y="227520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15" name="Picture 2" descr="C:\Users\staff\Downloads\シンプルな書類ファイル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0000" y="31104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8" descr="C:\Users\staff\Desktop\512px-Open_Access_logo_PLoS_white.svg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000" y="30384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4000" y="22752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正方形/長方形 52"/>
                <p:cNvSpPr/>
                <p:nvPr/>
              </p:nvSpPr>
              <p:spPr>
                <a:xfrm>
                  <a:off x="2159999" y="2217600"/>
                  <a:ext cx="2520000" cy="8928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F7F7F"/>
                    </a:solidFill>
                  </a:endParaRPr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2159999" y="1857600"/>
                  <a:ext cx="2520000" cy="360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>
                      <a:solidFill>
                        <a:schemeClr val="tx1"/>
                      </a:solidFill>
                    </a:rPr>
                    <a:t>購読誌</a:t>
                  </a:r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0000" y="26928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正方形/長方形 64"/>
                <p:cNvSpPr/>
                <p:nvPr/>
              </p:nvSpPr>
              <p:spPr>
                <a:xfrm>
                  <a:off x="4926751" y="1970283"/>
                  <a:ext cx="944345" cy="32525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ja-JP" altLang="en-US" sz="1200" dirty="0">
                      <a:solidFill>
                        <a:srgbClr val="C00000"/>
                      </a:solidFill>
                    </a:rPr>
                    <a:t>購読料</a:t>
                  </a:r>
                  <a:endParaRPr kumimoji="1" lang="ja-JP" altLang="en-US" sz="1200" dirty="0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68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0000" y="2275200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4000" y="22752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4000" y="22752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4000" y="26928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4000" y="26928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080" y="2692800"/>
                  <a:ext cx="115200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6" name="直線矢印コネクタ 95"/>
                <p:cNvCxnSpPr>
                  <a:stCxn id="11" idx="1"/>
                </p:cNvCxnSpPr>
                <p:nvPr/>
              </p:nvCxnSpPr>
              <p:spPr>
                <a:xfrm flipH="1">
                  <a:off x="4679999" y="2455200"/>
                  <a:ext cx="1440001" cy="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矢印コネクタ 107"/>
                <p:cNvCxnSpPr>
                  <a:stCxn id="12" idx="1"/>
                  <a:endCxn id="15" idx="3"/>
                </p:cNvCxnSpPr>
                <p:nvPr/>
              </p:nvCxnSpPr>
              <p:spPr>
                <a:xfrm flipH="1">
                  <a:off x="5040000" y="2872800"/>
                  <a:ext cx="1080000" cy="417600"/>
                </a:xfrm>
                <a:prstGeom prst="straightConnector1">
                  <a:avLst/>
                </a:prstGeom>
                <a:ln w="12700">
                  <a:solidFill>
                    <a:srgbClr val="F7901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矢印コネクタ 113"/>
                <p:cNvCxnSpPr>
                  <a:stCxn id="12" idx="1"/>
                  <a:endCxn id="53" idx="3"/>
                </p:cNvCxnSpPr>
                <p:nvPr/>
              </p:nvCxnSpPr>
              <p:spPr>
                <a:xfrm flipH="1" flipV="1">
                  <a:off x="4679999" y="2664000"/>
                  <a:ext cx="1440001" cy="208800"/>
                </a:xfrm>
                <a:prstGeom prst="straightConnector1">
                  <a:avLst/>
                </a:prstGeom>
                <a:ln w="12700">
                  <a:solidFill>
                    <a:srgbClr val="7F7F7F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0000" y="31104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34" name="図 3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0000" y="2295535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  <p:sp>
          <p:nvSpPr>
            <p:cNvPr id="94" name="正方形/長方形 93"/>
            <p:cNvSpPr/>
            <p:nvPr/>
          </p:nvSpPr>
          <p:spPr>
            <a:xfrm>
              <a:off x="4392000" y="3290400"/>
              <a:ext cx="1908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200" dirty="0">
                  <a:solidFill>
                    <a:srgbClr val="008000"/>
                  </a:solidFill>
                </a:rPr>
                <a:t>著者原稿</a:t>
              </a:r>
              <a:endParaRPr kumimoji="1" lang="en-US" altLang="ja-JP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07" name="右矢印 106"/>
          <p:cNvSpPr/>
          <p:nvPr/>
        </p:nvSpPr>
        <p:spPr>
          <a:xfrm flipH="1">
            <a:off x="7200000" y="3621600"/>
            <a:ext cx="3186000" cy="124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大手</a:t>
            </a:r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r>
              <a:rPr kumimoji="1" lang="ja-JP" altLang="en-US" sz="1400" dirty="0">
                <a:solidFill>
                  <a:schemeClr val="tx1"/>
                </a:solidFill>
              </a:rPr>
              <a:t>出版社の学術誌の</a:t>
            </a:r>
            <a:r>
              <a:rPr lang="ja-JP" altLang="en-US" sz="1400" dirty="0">
                <a:solidFill>
                  <a:schemeClr val="tx1"/>
                </a:solidFill>
              </a:rPr>
              <a:t>大多数，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学術誌全体でも</a:t>
            </a:r>
            <a:r>
              <a:rPr kumimoji="1" lang="en-US" altLang="ja-JP" sz="1400" dirty="0">
                <a:solidFill>
                  <a:schemeClr val="tx1"/>
                </a:solidFill>
              </a:rPr>
              <a:t>45%</a:t>
            </a:r>
            <a:r>
              <a:rPr kumimoji="1" lang="ja-JP" altLang="en-US" sz="1400" dirty="0">
                <a:solidFill>
                  <a:schemeClr val="tx1"/>
                </a:solidFill>
              </a:rPr>
              <a:t>がこのタイプ</a:t>
            </a:r>
          </a:p>
        </p:txBody>
      </p:sp>
      <p:sp>
        <p:nvSpPr>
          <p:cNvPr id="109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北海道大学の機関リポジトリは，北海道大学学術成果コレクション（</a:t>
            </a:r>
            <a:r>
              <a:rPr lang="en-US" altLang="ja-JP" sz="1200" dirty="0"/>
              <a:t>HUSCAP</a:t>
            </a:r>
            <a:r>
              <a:rPr lang="ja-JP" altLang="en-US" sz="1200" dirty="0"/>
              <a:t>）</a:t>
            </a:r>
          </a:p>
          <a:p>
            <a:r>
              <a:rPr lang="en-US" altLang="ja-JP" sz="1200" dirty="0"/>
              <a:t>https://eprints.lib.hokudai.ac.jp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2019-10-25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endParaRPr lang="en-US" altLang="ja-JP" sz="600" dirty="0"/>
          </a:p>
          <a:p>
            <a:r>
              <a:rPr lang="ja-JP" altLang="en-US" sz="1200" dirty="0"/>
              <a:t>北海道大学附属図書館では「オープンアクセス論文投稿支援」のウェブページで</a:t>
            </a:r>
            <a:r>
              <a:rPr lang="en-US" altLang="ja-JP" sz="1200" dirty="0"/>
              <a:t>APC</a:t>
            </a:r>
            <a:r>
              <a:rPr lang="ja-JP" altLang="en-US" sz="1200" dirty="0"/>
              <a:t>の割引情報を提供している</a:t>
            </a:r>
          </a:p>
          <a:p>
            <a:r>
              <a:rPr lang="en-US" altLang="ja-JP" sz="1200" dirty="0"/>
              <a:t>https://www.lib.hokudai.ac.jp/support/apc</a:t>
            </a:r>
            <a:r>
              <a:rPr lang="ja-JP" altLang="en-US" sz="1200" dirty="0"/>
              <a:t>（参照 </a:t>
            </a:r>
            <a:r>
              <a:rPr lang="en-US" altLang="ja-JP" sz="1200" dirty="0"/>
              <a:t>2019-10-25</a:t>
            </a:r>
            <a:r>
              <a:rPr lang="ja-JP" altLang="en-US" sz="1200" dirty="0"/>
              <a:t>）</a:t>
            </a:r>
            <a:endParaRPr lang="en-US" altLang="ja-JP" sz="1200" dirty="0"/>
          </a:p>
        </p:txBody>
      </p:sp>
      <p:sp>
        <p:nvSpPr>
          <p:cNvPr id="110" name="ドーナツ 109"/>
          <p:cNvSpPr/>
          <p:nvPr/>
        </p:nvSpPr>
        <p:spPr>
          <a:xfrm rot="21399503">
            <a:off x="-7400395" y="-4040651"/>
            <a:ext cx="22159189" cy="16708283"/>
          </a:xfrm>
          <a:prstGeom prst="donut">
            <a:avLst>
              <a:gd name="adj" fmla="val 45330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6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dirty="0"/>
              <a:t>購読モデルから</a:t>
            </a:r>
            <a:r>
              <a:rPr lang="en-US" altLang="ja-JP" dirty="0"/>
              <a:t>OA</a:t>
            </a:r>
            <a:r>
              <a:rPr lang="ja-JP" altLang="en-US" dirty="0"/>
              <a:t>出版モデルへの転換の試み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05906" y="1800000"/>
            <a:ext cx="5580000" cy="4499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800" dirty="0">
                <a:solidFill>
                  <a:schemeClr val="tx1"/>
                </a:solidFill>
              </a:rPr>
              <a:t>OA2020 </a:t>
            </a:r>
            <a:r>
              <a:rPr lang="en-US" altLang="ja-JP" sz="2800" dirty="0">
                <a:solidFill>
                  <a:srgbClr val="000080"/>
                </a:solidFill>
              </a:rPr>
              <a:t>https://oa2020.org</a:t>
            </a: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・購読料から</a:t>
            </a:r>
            <a:r>
              <a:rPr lang="en-US" altLang="ja-JP" sz="2400" dirty="0">
                <a:solidFill>
                  <a:schemeClr val="tx1"/>
                </a:solidFill>
              </a:rPr>
              <a:t>APC</a:t>
            </a:r>
            <a:r>
              <a:rPr lang="ja-JP" altLang="en-US" sz="2400" dirty="0" err="1">
                <a:solidFill>
                  <a:schemeClr val="tx1"/>
                </a:solidFill>
              </a:rPr>
              <a:t>への</a:t>
            </a:r>
            <a:r>
              <a:rPr lang="ja-JP" altLang="en-US" sz="2400" dirty="0">
                <a:solidFill>
                  <a:schemeClr val="tx1"/>
                </a:solidFill>
              </a:rPr>
              <a:t>振替に限定せず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国や機関の事情を踏まえて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</a:rPr>
              <a:t>OA</a:t>
            </a:r>
            <a:r>
              <a:rPr lang="ja-JP" altLang="en-US" sz="2400" dirty="0">
                <a:solidFill>
                  <a:schemeClr val="tx1"/>
                </a:solidFill>
              </a:rPr>
              <a:t>出版モデルへの転換を目指す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・</a:t>
            </a:r>
            <a:r>
              <a:rPr lang="en-US" altLang="ja-JP" sz="2400" dirty="0">
                <a:solidFill>
                  <a:schemeClr val="tx1"/>
                </a:solidFill>
              </a:rPr>
              <a:t>Max Planck Digital Library</a:t>
            </a:r>
            <a:r>
              <a:rPr lang="ja-JP" altLang="en-US" sz="2400" dirty="0">
                <a:solidFill>
                  <a:schemeClr val="tx1"/>
                </a:solidFill>
              </a:rPr>
              <a:t>の試算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・全世界　：購読料 ＞ </a:t>
            </a:r>
            <a:r>
              <a:rPr lang="en-US" altLang="ja-JP" sz="2400" dirty="0">
                <a:solidFill>
                  <a:schemeClr val="tx1"/>
                </a:solidFill>
              </a:rPr>
              <a:t>APC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　・独英仏米：転換可能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・大学図書館コンソーシアム連合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（</a:t>
            </a:r>
            <a:r>
              <a:rPr lang="en-US" altLang="ja-JP" sz="2400" dirty="0">
                <a:solidFill>
                  <a:schemeClr val="tx1"/>
                </a:solidFill>
              </a:rPr>
              <a:t>JUSTICE</a:t>
            </a:r>
            <a:r>
              <a:rPr lang="ja-JP" altLang="en-US" sz="2400" dirty="0">
                <a:solidFill>
                  <a:schemeClr val="tx1"/>
                </a:solidFill>
              </a:rPr>
              <a:t>）の調査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・日本：購読料 ＞ </a:t>
            </a:r>
            <a:r>
              <a:rPr lang="en-US" altLang="ja-JP" sz="2400" dirty="0">
                <a:solidFill>
                  <a:schemeClr val="tx1"/>
                </a:solidFill>
              </a:rPr>
              <a:t>OA</a:t>
            </a:r>
            <a:r>
              <a:rPr lang="ja-JP" altLang="en-US" sz="2400" dirty="0">
                <a:solidFill>
                  <a:schemeClr val="tx1"/>
                </a:solidFill>
              </a:rPr>
              <a:t>化必要経費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05906" y="4049756"/>
            <a:ext cx="4500000" cy="2250000"/>
            <a:chOff x="305906" y="4049756"/>
            <a:chExt cx="4500000" cy="2250000"/>
          </a:xfrm>
        </p:grpSpPr>
        <p:sp>
          <p:nvSpPr>
            <p:cNvPr id="7" name="正方形/長方形 6"/>
            <p:cNvSpPr/>
            <p:nvPr/>
          </p:nvSpPr>
          <p:spPr>
            <a:xfrm>
              <a:off x="305906" y="4049756"/>
              <a:ext cx="4500000" cy="225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2800" dirty="0">
                  <a:solidFill>
                    <a:schemeClr val="tx1"/>
                  </a:solidFill>
                </a:rPr>
                <a:t>Read and Publish</a:t>
              </a:r>
              <a:r>
                <a:rPr lang="ja-JP" altLang="en-US" sz="2800" dirty="0">
                  <a:solidFill>
                    <a:schemeClr val="tx1"/>
                  </a:solidFill>
                </a:rPr>
                <a:t>契約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90" name="グループ化 89"/>
            <p:cNvGrpSpPr/>
            <p:nvPr/>
          </p:nvGrpSpPr>
          <p:grpSpPr>
            <a:xfrm>
              <a:off x="575906" y="4590000"/>
              <a:ext cx="3960000" cy="1357123"/>
              <a:chOff x="575906" y="4665433"/>
              <a:chExt cx="3960000" cy="1357123"/>
            </a:xfrm>
          </p:grpSpPr>
          <p:pic>
            <p:nvPicPr>
              <p:cNvPr id="70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5906" y="5604956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5906" y="518735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06" y="5397954"/>
                <a:ext cx="360000" cy="360000"/>
              </a:xfrm>
              <a:prstGeom prst="rect">
                <a:avLst/>
              </a:prstGeom>
            </p:spPr>
          </p:pic>
          <p:sp>
            <p:nvSpPr>
              <p:cNvPr id="73" name="正方形/長方形 72"/>
              <p:cNvSpPr/>
              <p:nvPr/>
            </p:nvSpPr>
            <p:spPr>
              <a:xfrm>
                <a:off x="2015906" y="5129756"/>
                <a:ext cx="108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pic>
            <p:nvPicPr>
              <p:cNvPr id="7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906" y="5397954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906" y="5397954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6" name="直線矢印コネクタ 75"/>
              <p:cNvCxnSpPr/>
              <p:nvPr/>
            </p:nvCxnSpPr>
            <p:spPr>
              <a:xfrm flipH="1">
                <a:off x="3095906" y="5367356"/>
                <a:ext cx="1080000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矢印コネクタ 76"/>
              <p:cNvCxnSpPr>
                <a:endCxn id="74" idx="1"/>
              </p:cNvCxnSpPr>
              <p:nvPr/>
            </p:nvCxnSpPr>
            <p:spPr>
              <a:xfrm>
                <a:off x="935906" y="5577954"/>
                <a:ext cx="144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>
                <a:endCxn id="74" idx="3"/>
              </p:cNvCxnSpPr>
              <p:nvPr/>
            </p:nvCxnSpPr>
            <p:spPr>
              <a:xfrm flipH="1" flipV="1">
                <a:off x="2735906" y="5577954"/>
                <a:ext cx="1440000" cy="207002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図 7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5906" y="518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80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906" y="5606754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81" name="図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906" y="5189154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84" name="円弧 83"/>
              <p:cNvSpPr/>
              <p:nvPr/>
            </p:nvSpPr>
            <p:spPr>
              <a:xfrm>
                <a:off x="1475906" y="4665433"/>
                <a:ext cx="2160000" cy="900000"/>
              </a:xfrm>
              <a:prstGeom prst="arc">
                <a:avLst>
                  <a:gd name="adj1" fmla="val 10802678"/>
                  <a:gd name="adj2" fmla="val 0"/>
                </a:avLst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1296000" y="5187600"/>
                <a:ext cx="315000" cy="355618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87" name="直線コネクタ 86"/>
          <p:cNvCxnSpPr/>
          <p:nvPr/>
        </p:nvCxnSpPr>
        <p:spPr>
          <a:xfrm flipH="1">
            <a:off x="4805906" y="1800000"/>
            <a:ext cx="0" cy="4500000"/>
          </a:xfrm>
          <a:prstGeom prst="line">
            <a:avLst/>
          </a:prstGeom>
          <a:ln w="38100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216000" y="1800000"/>
            <a:ext cx="4589906" cy="2250000"/>
            <a:chOff x="216000" y="1800000"/>
            <a:chExt cx="4589906" cy="2250000"/>
          </a:xfrm>
        </p:grpSpPr>
        <p:sp>
          <p:nvSpPr>
            <p:cNvPr id="5" name="正方形/長方形 4"/>
            <p:cNvSpPr/>
            <p:nvPr/>
          </p:nvSpPr>
          <p:spPr>
            <a:xfrm>
              <a:off x="305906" y="1800000"/>
              <a:ext cx="4500000" cy="225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ja-JP" altLang="en-US" sz="2800" dirty="0">
                  <a:solidFill>
                    <a:schemeClr val="tx1"/>
                  </a:solidFill>
                </a:rPr>
                <a:t>オフセット契約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16000" y="2340000"/>
              <a:ext cx="4319906" cy="1357123"/>
              <a:chOff x="216000" y="2340000"/>
              <a:chExt cx="4319906" cy="1357123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>
                <a:off x="575906" y="2340000"/>
                <a:ext cx="3960000" cy="1357123"/>
                <a:chOff x="575906" y="2415677"/>
                <a:chExt cx="3960000" cy="1357123"/>
              </a:xfrm>
            </p:grpSpPr>
            <p:grpSp>
              <p:nvGrpSpPr>
                <p:cNvPr id="88" name="グループ化 87"/>
                <p:cNvGrpSpPr/>
                <p:nvPr/>
              </p:nvGrpSpPr>
              <p:grpSpPr>
                <a:xfrm>
                  <a:off x="575906" y="2880000"/>
                  <a:ext cx="3960000" cy="892800"/>
                  <a:chOff x="575906" y="2880000"/>
                  <a:chExt cx="3960000" cy="892800"/>
                </a:xfrm>
              </p:grpSpPr>
              <p:pic>
                <p:nvPicPr>
                  <p:cNvPr id="10" name="Picture 4" descr="C:\Users\staff\Downloads\人物アイコン　チーム(1)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75906" y="3355200"/>
                    <a:ext cx="360000" cy="36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" name="図 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75906" y="2937600"/>
                    <a:ext cx="360000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図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5906" y="3148198"/>
                    <a:ext cx="360000" cy="360000"/>
                  </a:xfrm>
                  <a:prstGeom prst="rect">
                    <a:avLst/>
                  </a:prstGeom>
                </p:spPr>
              </p:pic>
              <p:sp>
                <p:nvSpPr>
                  <p:cNvPr id="18" name="正方形/長方形 17"/>
                  <p:cNvSpPr/>
                  <p:nvPr/>
                </p:nvSpPr>
                <p:spPr>
                  <a:xfrm>
                    <a:off x="2015906" y="2880000"/>
                    <a:ext cx="1080000" cy="892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7F7F7F"/>
                      </a:solidFill>
                    </a:endParaRPr>
                  </a:p>
                </p:txBody>
              </p:sp>
              <p:pic>
                <p:nvPicPr>
                  <p:cNvPr id="21" name="Picture 5" descr="C:\Users\staff\Downloads\選択された書類ファイル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75906" y="3148198"/>
                    <a:ext cx="360000" cy="36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8" descr="C:\Users\staff\Desktop\512px-Open_Access_logo_PLoS_white.svg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906" y="3148198"/>
                    <a:ext cx="115200" cy="18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7" name="直線矢印コネクタ 26"/>
                  <p:cNvCxnSpPr/>
                  <p:nvPr/>
                </p:nvCxnSpPr>
                <p:spPr>
                  <a:xfrm flipH="1">
                    <a:off x="3095906" y="3117600"/>
                    <a:ext cx="1080000" cy="0"/>
                  </a:xfrm>
                  <a:prstGeom prst="straightConnector1">
                    <a:avLst/>
                  </a:prstGeom>
                  <a:ln w="127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矢印コネクタ 27"/>
                  <p:cNvCxnSpPr>
                    <a:endCxn id="21" idx="1"/>
                  </p:cNvCxnSpPr>
                  <p:nvPr/>
                </p:nvCxnSpPr>
                <p:spPr>
                  <a:xfrm>
                    <a:off x="935906" y="3328198"/>
                    <a:ext cx="1440000" cy="0"/>
                  </a:xfrm>
                  <a:prstGeom prst="straightConnector1">
                    <a:avLst/>
                  </a:prstGeom>
                  <a:ln w="127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矢印コネクタ 29"/>
                  <p:cNvCxnSpPr>
                    <a:endCxn id="21" idx="3"/>
                  </p:cNvCxnSpPr>
                  <p:nvPr/>
                </p:nvCxnSpPr>
                <p:spPr>
                  <a:xfrm flipH="1" flipV="1">
                    <a:off x="2735906" y="3328198"/>
                    <a:ext cx="1440000" cy="207002"/>
                  </a:xfrm>
                  <a:prstGeom prst="straightConnector1">
                    <a:avLst/>
                  </a:prstGeom>
                  <a:ln w="12700">
                    <a:solidFill>
                      <a:srgbClr val="F7901E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2" name="図 31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55906" y="29376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pic>
                <p:nvPicPr>
                  <p:cNvPr id="33" name="Picture 2" descr="C:\Users\staff\Downloads\シンプルな書類ファイル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5906" y="3356998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extLst/>
                </p:spPr>
              </p:pic>
              <p:pic>
                <p:nvPicPr>
                  <p:cNvPr id="35" name="図 3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95906" y="2939398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sp>
                <p:nvSpPr>
                  <p:cNvPr id="39" name="弦 38"/>
                  <p:cNvSpPr/>
                  <p:nvPr/>
                </p:nvSpPr>
                <p:spPr>
                  <a:xfrm flipV="1">
                    <a:off x="1313847" y="2925279"/>
                    <a:ext cx="360000" cy="360000"/>
                  </a:xfrm>
                  <a:prstGeom prst="chord">
                    <a:avLst>
                      <a:gd name="adj1" fmla="val 19407014"/>
                      <a:gd name="adj2" fmla="val 8956732"/>
                    </a:avLst>
                  </a:prstGeom>
                  <a:solidFill>
                    <a:srgbClr val="FFFFFF">
                      <a:alpha val="74902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1404794" y="3064994"/>
                    <a:ext cx="188606" cy="126298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円弧 51"/>
                <p:cNvSpPr/>
                <p:nvPr/>
              </p:nvSpPr>
              <p:spPr>
                <a:xfrm>
                  <a:off x="1475906" y="2415677"/>
                  <a:ext cx="2160000" cy="900000"/>
                </a:xfrm>
                <a:prstGeom prst="arc">
                  <a:avLst>
                    <a:gd name="adj1" fmla="val 10802678"/>
                    <a:gd name="adj2" fmla="val 0"/>
                  </a:avLst>
                </a:prstGeom>
                <a:ln w="38100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1" name="正方形/長方形 90"/>
              <p:cNvSpPr/>
              <p:nvPr/>
            </p:nvSpPr>
            <p:spPr>
              <a:xfrm>
                <a:off x="3564000" y="2592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dirty="0">
                    <a:solidFill>
                      <a:srgbClr val="C00000"/>
                    </a:solidFill>
                  </a:rPr>
                  <a:t>購読料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216000" y="2592000"/>
                <a:ext cx="144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dirty="0">
                    <a:solidFill>
                      <a:srgbClr val="C00000"/>
                    </a:solidFill>
                  </a:rPr>
                  <a:t>論文処理費用</a:t>
                </a:r>
                <a:endParaRPr lang="en-US" altLang="ja-JP" sz="12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ja-JP" altLang="en-US" sz="1200" dirty="0">
                    <a:solidFill>
                      <a:srgbClr val="C00000"/>
                    </a:solidFill>
                  </a:rPr>
                  <a:t>（</a:t>
                </a:r>
                <a:r>
                  <a:rPr lang="en-US" altLang="ja-JP" sz="1200" dirty="0">
                    <a:solidFill>
                      <a:srgbClr val="C00000"/>
                    </a:solidFill>
                  </a:rPr>
                  <a:t>APC</a:t>
                </a:r>
                <a:r>
                  <a:rPr lang="ja-JP" altLang="en-US" sz="1200" dirty="0">
                    <a:solidFill>
                      <a:srgbClr val="C00000"/>
                    </a:solidFill>
                  </a:rPr>
                  <a:t>）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3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/>
              <a:t>詳しくは，以下の文献を参照</a:t>
            </a:r>
            <a:endParaRPr lang="en-US" altLang="ja-JP" sz="1100" dirty="0"/>
          </a:p>
          <a:p>
            <a:endParaRPr lang="en-US" altLang="ja-JP" sz="550" dirty="0"/>
          </a:p>
          <a:p>
            <a:r>
              <a:rPr lang="ja-JP" altLang="en-US" sz="1100" dirty="0"/>
              <a:t>小陳左和子</a:t>
            </a:r>
            <a:r>
              <a:rPr lang="en-US" altLang="ja-JP" sz="1100" dirty="0"/>
              <a:t>, </a:t>
            </a:r>
            <a:r>
              <a:rPr lang="ja-JP" altLang="en-US" sz="1100" dirty="0"/>
              <a:t>矢野恵子</a:t>
            </a:r>
            <a:r>
              <a:rPr lang="en-US" altLang="ja-JP" sz="1100" dirty="0"/>
              <a:t>. </a:t>
            </a:r>
            <a:r>
              <a:rPr lang="ja-JP" altLang="en-US" sz="1100" dirty="0"/>
              <a:t>ジャーナル購読からオープンアクセス出版への転換に向けて</a:t>
            </a:r>
            <a:r>
              <a:rPr lang="en-US" altLang="ja-JP" sz="1100" dirty="0"/>
              <a:t>. </a:t>
            </a:r>
            <a:r>
              <a:rPr lang="ja-JP" altLang="en-US" sz="1100" dirty="0"/>
              <a:t>大学図書館研究</a:t>
            </a:r>
            <a:r>
              <a:rPr lang="en-US" altLang="ja-JP" sz="1100" dirty="0"/>
              <a:t>. 2018, vol. 109, 2015, doi:10.20722/jcul.2015. https://www.jstage.jst.go.jp/article/jcul/109/0/109_2015/_article/-char/ja, </a:t>
            </a:r>
            <a:r>
              <a:rPr lang="ja-JP" altLang="en-US" sz="1100" dirty="0"/>
              <a:t>（参照 </a:t>
            </a:r>
            <a:r>
              <a:rPr lang="en-US" altLang="ja-JP" sz="1100" dirty="0"/>
              <a:t>2019-10-23</a:t>
            </a:r>
            <a:r>
              <a:rPr lang="ja-JP" altLang="en-US" sz="1100" dirty="0"/>
              <a:t>）</a:t>
            </a:r>
            <a:r>
              <a:rPr lang="en-US" altLang="ja-JP" sz="1100" dirty="0"/>
              <a:t>.</a:t>
            </a:r>
          </a:p>
          <a:p>
            <a:endParaRPr lang="en-US" altLang="ja-JP" sz="550" dirty="0"/>
          </a:p>
          <a:p>
            <a:r>
              <a:rPr lang="en-US" altLang="ja-JP" sz="1100" dirty="0"/>
              <a:t>SCHIMMER Ralf, GESCHUHN Kai Karin, VOGLER Andreas, </a:t>
            </a:r>
            <a:r>
              <a:rPr lang="ja-JP" altLang="en-US" sz="1100" dirty="0"/>
              <a:t>田村香代子</a:t>
            </a:r>
            <a:r>
              <a:rPr lang="en-US" altLang="ja-JP" sz="1100" dirty="0"/>
              <a:t>. (</a:t>
            </a:r>
            <a:r>
              <a:rPr lang="ja-JP" altLang="en-US" sz="1100" dirty="0"/>
              <a:t>訳</a:t>
            </a:r>
            <a:r>
              <a:rPr lang="en-US" altLang="ja-JP" sz="1100" dirty="0"/>
              <a:t>)</a:t>
            </a:r>
            <a:r>
              <a:rPr lang="ja-JP" altLang="en-US" sz="1100" dirty="0"/>
              <a:t>オープンアクセスへの大規模な転換のための購読型ジャーナルのビジネスモデルの破壊</a:t>
            </a:r>
            <a:r>
              <a:rPr lang="en-US" altLang="ja-JP" sz="1100" dirty="0"/>
              <a:t>. </a:t>
            </a:r>
            <a:r>
              <a:rPr lang="ja-JP" altLang="en-US" sz="1100" dirty="0"/>
              <a:t>大学図書館研究</a:t>
            </a:r>
            <a:r>
              <a:rPr lang="en-US" altLang="ja-JP" sz="1100" dirty="0"/>
              <a:t>. 2018, vol. 109, 2012, doi:10.20722/jcul.2012. https://www.jstage.jst.go.jp/article/jcul/109/0/109_2012/_article/-char/ja, </a:t>
            </a:r>
            <a:r>
              <a:rPr lang="ja-JP" altLang="en-US" sz="1100" dirty="0"/>
              <a:t>（参照 </a:t>
            </a:r>
            <a:r>
              <a:rPr lang="en-US" altLang="ja-JP" sz="1100" dirty="0"/>
              <a:t>2019-10-23</a:t>
            </a:r>
            <a:r>
              <a:rPr lang="ja-JP" altLang="en-US" sz="1100" dirty="0"/>
              <a:t>）</a:t>
            </a:r>
            <a:r>
              <a:rPr lang="en-US" altLang="ja-JP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5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250668"/>
          </a:xfrm>
        </p:spPr>
        <p:txBody>
          <a:bodyPr anchor="t">
            <a:spAutoFit/>
          </a:bodyPr>
          <a:lstStyle/>
          <a:p>
            <a:pPr marL="0" indent="0">
              <a:buNone/>
            </a:pPr>
            <a:r>
              <a:rPr lang="ja-JP" altLang="en-US" dirty="0"/>
              <a:t>助成機関・研究機関の</a:t>
            </a:r>
            <a:r>
              <a:rPr lang="en-US" altLang="ja-JP" dirty="0"/>
              <a:t>OA</a:t>
            </a:r>
            <a:r>
              <a:rPr lang="ja-JP" altLang="en-US" dirty="0"/>
              <a:t>方針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・日本学術振興会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独立行政法人日本学術振興会の事業における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論文のオープンアクセス化に関する実施方針（</a:t>
            </a:r>
            <a:r>
              <a:rPr lang="en-US" altLang="ja-JP" sz="2000" dirty="0"/>
              <a:t>2017-03-09</a:t>
            </a:r>
            <a:r>
              <a:rPr lang="ja-JP" altLang="en-US" sz="2000" dirty="0"/>
              <a:t>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</a:t>
            </a:r>
            <a:r>
              <a:rPr lang="ja-JP" altLang="en-US" sz="2000" dirty="0">
                <a:solidFill>
                  <a:srgbClr val="C00000"/>
                </a:solidFill>
              </a:rPr>
              <a:t>原則としてオープンアクセス化</a:t>
            </a:r>
            <a:r>
              <a:rPr lang="ja-JP" altLang="en-US" sz="2000" dirty="0"/>
              <a:t>となるよう推進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</a:t>
            </a:r>
            <a:r>
              <a:rPr lang="en-US" altLang="ja-JP" sz="2000" dirty="0">
                <a:solidFill>
                  <a:srgbClr val="000080"/>
                </a:solidFill>
              </a:rPr>
              <a:t>https://www.jsps.go.jp/data/Open_access.pdf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・科学技術振興機構（</a:t>
            </a:r>
            <a:r>
              <a:rPr lang="en-US" altLang="ja-JP" sz="2000" dirty="0"/>
              <a:t>JST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オープンサイエンス促進に向けた研究成果の取扱いに関する</a:t>
            </a:r>
            <a:r>
              <a:rPr lang="en-US" altLang="ja-JP" sz="2000" dirty="0"/>
              <a:t>JST</a:t>
            </a:r>
            <a:r>
              <a:rPr lang="ja-JP" altLang="en-US" sz="2000" dirty="0"/>
              <a:t>の基本方針，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同方針の運用ガイドライン（</a:t>
            </a:r>
            <a:r>
              <a:rPr lang="en-US" altLang="ja-JP" sz="2000" dirty="0"/>
              <a:t>2017-04-01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</a:t>
            </a:r>
            <a:r>
              <a:rPr lang="en-US" altLang="ja-JP" sz="2000" dirty="0">
                <a:solidFill>
                  <a:srgbClr val="C00000"/>
                </a:solidFill>
              </a:rPr>
              <a:t>Green OA</a:t>
            </a:r>
            <a:r>
              <a:rPr lang="ja-JP" altLang="en-US" sz="2000" dirty="0">
                <a:solidFill>
                  <a:srgbClr val="C00000"/>
                </a:solidFill>
              </a:rPr>
              <a:t>推奨，</a:t>
            </a:r>
            <a:r>
              <a:rPr lang="en-US" altLang="ja-JP" sz="2000" dirty="0">
                <a:solidFill>
                  <a:srgbClr val="C00000"/>
                </a:solidFill>
              </a:rPr>
              <a:t>Gold OA</a:t>
            </a:r>
            <a:r>
              <a:rPr lang="ja-JP" altLang="en-US" sz="2000" dirty="0">
                <a:solidFill>
                  <a:srgbClr val="C00000"/>
                </a:solidFill>
              </a:rPr>
              <a:t>選択可能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</a:t>
            </a:r>
            <a:r>
              <a:rPr lang="en-US" altLang="ja-JP" sz="2000" dirty="0">
                <a:solidFill>
                  <a:srgbClr val="000080"/>
                </a:solidFill>
              </a:rPr>
              <a:t>https://www.jst.go.jp/all/about/houshin.html#houshin04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・北海道大学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北海道大学オープンアクセスポリシー（</a:t>
            </a:r>
            <a:r>
              <a:rPr lang="en-US" altLang="ja-JP" sz="2000" dirty="0"/>
              <a:t>2019-06-25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研究成果を</a:t>
            </a:r>
            <a:r>
              <a:rPr lang="ja-JP" altLang="en-US" sz="2000" dirty="0">
                <a:solidFill>
                  <a:srgbClr val="C00000"/>
                </a:solidFill>
              </a:rPr>
              <a:t>原則公開</a:t>
            </a:r>
            <a:r>
              <a:rPr lang="ja-JP" altLang="en-US" sz="2000" dirty="0"/>
              <a:t>（公開方法は著者が選択可能）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dirty="0"/>
              <a:t>　</a:t>
            </a:r>
            <a:r>
              <a:rPr lang="en-US" altLang="ja-JP" sz="2000" dirty="0">
                <a:solidFill>
                  <a:srgbClr val="000080"/>
                </a:solidFill>
              </a:rPr>
              <a:t>https://eprints.lib.hokudai.ac.jp/oa-policy_ja.pdf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オープンアクセスを見渡す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9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Spica Neue"/>
        <a:ea typeface="Spica Neue"/>
        <a:cs typeface=""/>
      </a:majorFont>
      <a:minorFont>
        <a:latin typeface="Spica Neue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8242</TotalTime>
  <Words>1777</Words>
  <Application>Microsoft Office PowerPoint</Application>
  <PresentationFormat>ユーザー設定</PresentationFormat>
  <Paragraphs>382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Arial</vt:lpstr>
      <vt:lpstr>Spica Neue</vt:lpstr>
      <vt:lpstr>Spica Neue Bold</vt:lpstr>
      <vt:lpstr>Calibri</vt:lpstr>
      <vt:lpstr>Office テーマ</vt:lpstr>
      <vt:lpstr>PowerPoint プレゼンテーション</vt:lpstr>
      <vt:lpstr>オープンアクセスを見渡す・見つける・見極める</vt:lpstr>
      <vt:lpstr>PowerPoint プレゼンテーション</vt:lpstr>
      <vt:lpstr>オープンアクセスを見渡す</vt:lpstr>
      <vt:lpstr>オープンアクセスを見渡す</vt:lpstr>
      <vt:lpstr>オープンアクセスを見渡す</vt:lpstr>
      <vt:lpstr>オープンアクセスを見渡す</vt:lpstr>
      <vt:lpstr>オープンアクセスを見渡す</vt:lpstr>
      <vt:lpstr>オープンアクセスを見渡す</vt:lpstr>
      <vt:lpstr>オープンアクセスを見渡す</vt:lpstr>
      <vt:lpstr>PowerPoint プレゼンテーション</vt:lpstr>
      <vt:lpstr>オープンアクセスを見つける</vt:lpstr>
      <vt:lpstr>オープンアクセスを見つける</vt:lpstr>
      <vt:lpstr>オープンアクセスを見つける</vt:lpstr>
      <vt:lpstr>オープンアクセスを見つける</vt:lpstr>
      <vt:lpstr>オープンアクセスを見つける</vt:lpstr>
      <vt:lpstr>オープンアクセスを見つける</vt:lpstr>
      <vt:lpstr>オープンアクセスを見つける</vt:lpstr>
      <vt:lpstr>PowerPoint プレゼンテーション</vt:lpstr>
      <vt:lpstr>オープンアクセスを見渡す</vt:lpstr>
      <vt:lpstr>オープンアクセスを見極める</vt:lpstr>
      <vt:lpstr>オープンアクセスを見極める</vt:lpstr>
      <vt:lpstr>オープンアクセスを見極める</vt:lpstr>
      <vt:lpstr>オープンアクセスを見極める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editor</dc:creator>
  <cp:lastModifiedBy>千葉浩之</cp:lastModifiedBy>
  <cp:revision>540</cp:revision>
  <cp:lastPrinted>2019-10-24T21:41:01Z</cp:lastPrinted>
  <dcterms:created xsi:type="dcterms:W3CDTF">2019-03-18T12:25:30Z</dcterms:created>
  <dcterms:modified xsi:type="dcterms:W3CDTF">2019-11-01T06:19:58Z</dcterms:modified>
</cp:coreProperties>
</file>