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2" r:id="rId2"/>
    <p:sldId id="332" r:id="rId3"/>
    <p:sldId id="333" r:id="rId4"/>
    <p:sldId id="331" r:id="rId5"/>
    <p:sldId id="334" r:id="rId6"/>
    <p:sldId id="376" r:id="rId7"/>
    <p:sldId id="378" r:id="rId8"/>
    <p:sldId id="336" r:id="rId9"/>
    <p:sldId id="337" r:id="rId10"/>
    <p:sldId id="339" r:id="rId11"/>
    <p:sldId id="346" r:id="rId12"/>
    <p:sldId id="330" r:id="rId13"/>
    <p:sldId id="347" r:id="rId14"/>
    <p:sldId id="348" r:id="rId15"/>
    <p:sldId id="352" r:id="rId16"/>
    <p:sldId id="353" r:id="rId17"/>
    <p:sldId id="362" r:id="rId18"/>
    <p:sldId id="354" r:id="rId19"/>
    <p:sldId id="356" r:id="rId20"/>
    <p:sldId id="379" r:id="rId21"/>
    <p:sldId id="349" r:id="rId22"/>
    <p:sldId id="350" r:id="rId23"/>
    <p:sldId id="351" r:id="rId24"/>
    <p:sldId id="345" r:id="rId25"/>
    <p:sldId id="261" r:id="rId26"/>
  </p:sldIdLst>
  <p:sldSz cx="10691813" cy="7559675"/>
  <p:notesSz cx="6735763" cy="9866313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pica Neue" panose="02000503000000000000" pitchFamily="2" charset="-128"/>
      <p:regular r:id="rId33"/>
    </p:embeddedFont>
    <p:embeddedFont>
      <p:font typeface="Spica Neue Bold" panose="02000803000000000000" pitchFamily="2" charset="-128"/>
      <p:bold r:id="rId3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33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80"/>
    <a:srgbClr val="F7901E"/>
    <a:srgbClr val="FFFFFF"/>
    <a:srgbClr val="7F7F7F"/>
    <a:srgbClr val="008000"/>
    <a:srgbClr val="672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2" autoAdjust="0"/>
    <p:restoredTop sz="92571" autoAdjust="0"/>
  </p:normalViewPr>
  <p:slideViewPr>
    <p:cSldViewPr snapToGrid="0" showGuides="1">
      <p:cViewPr varScale="1">
        <p:scale>
          <a:sx n="92" d="100"/>
          <a:sy n="92" d="100"/>
        </p:scale>
        <p:origin x="1686" y="84"/>
      </p:cViewPr>
      <p:guideLst>
        <p:guide orient="horz" pos="2835"/>
        <p:guide pos="33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8009;&#20043;\Desktop\GGT_LO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8009;&#20043;\Desktop\GGT_LO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8009;&#20043;\Desktop\GGT_LO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8009;&#20043;\Desktop\GGT_LO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F7901E"/>
            </a:solidFill>
            <a:ln>
              <a:noFill/>
            </a:ln>
            <a:effectLst/>
          </c:spPr>
          <c:invertIfNegative val="0"/>
          <c:cat>
            <c:numRef>
              <c:f>'OA_World-HU'!$D$12:$D$21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'OA_World-HU'!$G$12:$G$21</c:f>
              <c:numCache>
                <c:formatCode>0%</c:formatCode>
                <c:ptCount val="10"/>
                <c:pt idx="0">
                  <c:v>0.2391924851244647</c:v>
                </c:pt>
                <c:pt idx="1">
                  <c:v>0.25230409955373567</c:v>
                </c:pt>
                <c:pt idx="2">
                  <c:v>0.26610607816404508</c:v>
                </c:pt>
                <c:pt idx="3">
                  <c:v>0.28073704981251202</c:v>
                </c:pt>
                <c:pt idx="4">
                  <c:v>0.29648906923215129</c:v>
                </c:pt>
                <c:pt idx="5">
                  <c:v>0.30936681765189306</c:v>
                </c:pt>
                <c:pt idx="6">
                  <c:v>0.32163264943397712</c:v>
                </c:pt>
                <c:pt idx="7">
                  <c:v>0.33398205396532016</c:v>
                </c:pt>
                <c:pt idx="8">
                  <c:v>0.3477210660025381</c:v>
                </c:pt>
                <c:pt idx="9">
                  <c:v>0.33495139262427354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1-4F08-B0A8-389B316D089D}"/>
            </c:ext>
          </c:extLst>
        </c:ser>
        <c:ser>
          <c:idx val="1"/>
          <c:order val="1"/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numRef>
              <c:f>'OA_World-HU'!$D$12:$D$21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'OA_World-HU'!$H$12:$H$21</c:f>
              <c:numCache>
                <c:formatCode>0%</c:formatCode>
                <c:ptCount val="10"/>
                <c:pt idx="0">
                  <c:v>0.76080751487553533</c:v>
                </c:pt>
                <c:pt idx="1">
                  <c:v>0.74769590044626433</c:v>
                </c:pt>
                <c:pt idx="2">
                  <c:v>0.73389392183595492</c:v>
                </c:pt>
                <c:pt idx="3">
                  <c:v>0.71926295018748798</c:v>
                </c:pt>
                <c:pt idx="4">
                  <c:v>0.70351093076784876</c:v>
                </c:pt>
                <c:pt idx="5">
                  <c:v>0.690633182348107</c:v>
                </c:pt>
                <c:pt idx="6">
                  <c:v>0.67836735056602293</c:v>
                </c:pt>
                <c:pt idx="7">
                  <c:v>0.6660179460346799</c:v>
                </c:pt>
                <c:pt idx="8">
                  <c:v>0.65227893399746195</c:v>
                </c:pt>
                <c:pt idx="9">
                  <c:v>0.66504860737572646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1-4F08-B0A8-389B316D0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1456712"/>
        <c:axId val="241457104"/>
      </c:barChart>
      <c:catAx>
        <c:axId val="24145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41457104"/>
        <c:crosses val="autoZero"/>
        <c:auto val="1"/>
        <c:lblAlgn val="ctr"/>
        <c:lblOffset val="100"/>
        <c:noMultiLvlLbl val="0"/>
      </c:catAx>
      <c:valAx>
        <c:axId val="24145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4145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F7901E"/>
            </a:solidFill>
            <a:ln>
              <a:noFill/>
            </a:ln>
            <a:effectLst/>
          </c:spPr>
          <c:invertIfNegative val="0"/>
          <c:cat>
            <c:numRef>
              <c:f>'OA_World-HU'!$J$12:$J$21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'OA_World-HU'!$M$12:$M$21</c:f>
              <c:numCache>
                <c:formatCode>0%</c:formatCode>
                <c:ptCount val="10"/>
                <c:pt idx="0">
                  <c:v>0.28768090363572185</c:v>
                </c:pt>
                <c:pt idx="1">
                  <c:v>0.31340643792005662</c:v>
                </c:pt>
                <c:pt idx="2">
                  <c:v>0.32808398950131235</c:v>
                </c:pt>
                <c:pt idx="3">
                  <c:v>0.34823848238482386</c:v>
                </c:pt>
                <c:pt idx="4">
                  <c:v>0.3676748582230624</c:v>
                </c:pt>
                <c:pt idx="5">
                  <c:v>0.38529124633908235</c:v>
                </c:pt>
                <c:pt idx="6">
                  <c:v>0.42215189873417719</c:v>
                </c:pt>
                <c:pt idx="7">
                  <c:v>0.45408618127786032</c:v>
                </c:pt>
                <c:pt idx="8">
                  <c:v>0.44656820156385751</c:v>
                </c:pt>
                <c:pt idx="9">
                  <c:v>0.41815519765739384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3-4A26-AFE7-E32AB47A2245}"/>
            </c:ext>
          </c:extLst>
        </c:ser>
        <c:ser>
          <c:idx val="1"/>
          <c:order val="1"/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numRef>
              <c:f>'OA_World-HU'!$J$12:$J$21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'OA_World-HU'!$N$12:$N$21</c:f>
              <c:numCache>
                <c:formatCode>0%</c:formatCode>
                <c:ptCount val="10"/>
                <c:pt idx="0">
                  <c:v>0.71231909636427815</c:v>
                </c:pt>
                <c:pt idx="1">
                  <c:v>0.68659356207994338</c:v>
                </c:pt>
                <c:pt idx="2">
                  <c:v>0.67191601049868765</c:v>
                </c:pt>
                <c:pt idx="3">
                  <c:v>0.6517615176151762</c:v>
                </c:pt>
                <c:pt idx="4">
                  <c:v>0.63232514177693766</c:v>
                </c:pt>
                <c:pt idx="5">
                  <c:v>0.61470875366091771</c:v>
                </c:pt>
                <c:pt idx="6">
                  <c:v>0.57784810126582276</c:v>
                </c:pt>
                <c:pt idx="7">
                  <c:v>0.54591381872213962</c:v>
                </c:pt>
                <c:pt idx="8">
                  <c:v>0.55343179843614243</c:v>
                </c:pt>
                <c:pt idx="9">
                  <c:v>0.58184480234260616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3-4A26-AFE7-E32AB47A2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1452008"/>
        <c:axId val="241454752"/>
      </c:barChart>
      <c:catAx>
        <c:axId val="24145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41454752"/>
        <c:crosses val="autoZero"/>
        <c:auto val="1"/>
        <c:lblAlgn val="ctr"/>
        <c:lblOffset val="100"/>
        <c:noMultiLvlLbl val="0"/>
      </c:catAx>
      <c:valAx>
        <c:axId val="24145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4145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7444444444445"/>
          <c:y val="3.1044444444444444E-2"/>
          <c:w val="0.85118111111111117"/>
          <c:h val="0.909401777777777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'Subscription-HU'!$B$9</c:f>
              <c:strCache>
                <c:ptCount val="1"/>
                <c:pt idx="0">
                  <c:v>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'Subscription-HU'!$E$10:$E$15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'Subscription-HU'!$B$10:$B$15</c:f>
              <c:numCache>
                <c:formatCode>#,##0</c:formatCode>
                <c:ptCount val="6"/>
                <c:pt idx="0">
                  <c:v>1623</c:v>
                </c:pt>
                <c:pt idx="1">
                  <c:v>1714</c:v>
                </c:pt>
                <c:pt idx="2">
                  <c:v>1781</c:v>
                </c:pt>
                <c:pt idx="3">
                  <c:v>1228</c:v>
                </c:pt>
                <c:pt idx="4">
                  <c:v>1294</c:v>
                </c:pt>
                <c:pt idx="5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8-4B29-9B57-47655FD2FE1F}"/>
            </c:ext>
          </c:extLst>
        </c:ser>
        <c:ser>
          <c:idx val="1"/>
          <c:order val="1"/>
          <c:tx>
            <c:strRef>
              <c:f>'Subscription-HU'!$C$9</c:f>
              <c:strCache>
                <c:ptCount val="1"/>
                <c:pt idx="0">
                  <c:v>洋</c:v>
                </c:pt>
              </c:strCache>
            </c:strRef>
          </c:tx>
          <c:spPr>
            <a:solidFill>
              <a:srgbClr val="000080"/>
            </a:solidFill>
            <a:ln>
              <a:noFill/>
            </a:ln>
            <a:effectLst/>
          </c:spPr>
          <c:invertIfNegative val="0"/>
          <c:cat>
            <c:numRef>
              <c:f>'Subscription-HU'!$E$10:$E$15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'Subscription-HU'!$C$10:$C$15</c:f>
              <c:numCache>
                <c:formatCode>#,##0</c:formatCode>
                <c:ptCount val="6"/>
                <c:pt idx="0">
                  <c:v>21203</c:v>
                </c:pt>
                <c:pt idx="1">
                  <c:v>20603</c:v>
                </c:pt>
                <c:pt idx="2">
                  <c:v>21453</c:v>
                </c:pt>
                <c:pt idx="3">
                  <c:v>19940</c:v>
                </c:pt>
                <c:pt idx="4">
                  <c:v>20621</c:v>
                </c:pt>
                <c:pt idx="5">
                  <c:v>17693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68-4B29-9B57-47655FD2F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898328"/>
        <c:axId val="313902640"/>
      </c:barChart>
      <c:catAx>
        <c:axId val="31389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defRPr>
            </a:pPr>
            <a:endParaRPr lang="ja-JP"/>
          </a:p>
        </c:txPr>
        <c:crossAx val="313902640"/>
        <c:crosses val="autoZero"/>
        <c:auto val="1"/>
        <c:lblAlgn val="ctr"/>
        <c:lblOffset val="100"/>
        <c:noMultiLvlLbl val="0"/>
      </c:catAx>
      <c:valAx>
        <c:axId val="31390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defRPr>
            </a:pPr>
            <a:endParaRPr lang="ja-JP"/>
          </a:p>
        </c:txPr>
        <c:crossAx val="313898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'Subscription-Fee'!$B$2:$H$2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'Subscription-Fee'!$A$3:$H$3</c:f>
              <c:numCache>
                <c:formatCode>General</c:formatCode>
                <c:ptCount val="7"/>
                <c:pt idx="0">
                  <c:v>1</c:v>
                </c:pt>
                <c:pt idx="1">
                  <c:v>1.05</c:v>
                </c:pt>
                <c:pt idx="2">
                  <c:v>1.1025</c:v>
                </c:pt>
                <c:pt idx="3">
                  <c:v>1.1576250000000001</c:v>
                </c:pt>
                <c:pt idx="4">
                  <c:v>1.2155062500000002</c:v>
                </c:pt>
                <c:pt idx="5">
                  <c:v>1.2762815625000004</c:v>
                </c:pt>
                <c:pt idx="6">
                  <c:v>1.3400956406250004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D1-4F47-A8B4-B2F0E0110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904600"/>
        <c:axId val="313899504"/>
      </c:lineChart>
      <c:catAx>
        <c:axId val="313904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defRPr>
            </a:pPr>
            <a:endParaRPr lang="ja-JP"/>
          </a:p>
        </c:txPr>
        <c:crossAx val="313899504"/>
        <c:crosses val="autoZero"/>
        <c:auto val="1"/>
        <c:lblAlgn val="ctr"/>
        <c:lblOffset val="100"/>
        <c:noMultiLvlLbl val="0"/>
      </c:catAx>
      <c:valAx>
        <c:axId val="313899504"/>
        <c:scaling>
          <c:orientation val="minMax"/>
          <c:max val="1.9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defRPr>
            </a:pPr>
            <a:endParaRPr lang="ja-JP"/>
          </a:p>
        </c:txPr>
        <c:crossAx val="313904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5029"/>
          </a:xfrm>
          <a:prstGeom prst="rect">
            <a:avLst/>
          </a:prstGeom>
        </p:spPr>
        <p:txBody>
          <a:bodyPr vert="horz" lIns="94819" tIns="47410" rIns="94819" bIns="474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5029"/>
          </a:xfrm>
          <a:prstGeom prst="rect">
            <a:avLst/>
          </a:prstGeom>
        </p:spPr>
        <p:txBody>
          <a:bodyPr vert="horz" lIns="94819" tIns="47410" rIns="94819" bIns="4741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6"/>
            <a:ext cx="2918830" cy="495028"/>
          </a:xfrm>
          <a:prstGeom prst="rect">
            <a:avLst/>
          </a:prstGeom>
        </p:spPr>
        <p:txBody>
          <a:bodyPr vert="horz" lIns="94819" tIns="47410" rIns="94819" bIns="474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19" tIns="47410" rIns="94819" bIns="47410" rtlCol="0" anchor="b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377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5029"/>
          </a:xfrm>
          <a:prstGeom prst="rect">
            <a:avLst/>
          </a:prstGeom>
        </p:spPr>
        <p:txBody>
          <a:bodyPr vert="horz" lIns="94819" tIns="47410" rIns="94819" bIns="474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5029"/>
          </a:xfrm>
          <a:prstGeom prst="rect">
            <a:avLst/>
          </a:prstGeom>
        </p:spPr>
        <p:txBody>
          <a:bodyPr vert="horz" lIns="94819" tIns="47410" rIns="94819" bIns="47410" rtlCol="0"/>
          <a:lstStyle>
            <a:lvl1pPr algn="r">
              <a:defRPr sz="1200"/>
            </a:lvl1pPr>
          </a:lstStyle>
          <a:p>
            <a:fld id="{DA2FE09D-673C-4A33-82CF-3DF71019C904}" type="datetimeFigureOut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1233488"/>
            <a:ext cx="4710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9" tIns="47410" rIns="94819" bIns="474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4819" tIns="47410" rIns="94819" bIns="474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6"/>
            <a:ext cx="2918830" cy="495028"/>
          </a:xfrm>
          <a:prstGeom prst="rect">
            <a:avLst/>
          </a:prstGeom>
        </p:spPr>
        <p:txBody>
          <a:bodyPr vert="horz" lIns="94819" tIns="47410" rIns="94819" bIns="474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19" tIns="47410" rIns="94819" bIns="47410" rtlCol="0" anchor="b"/>
          <a:lstStyle>
            <a:lvl1pPr algn="r">
              <a:defRPr sz="1200"/>
            </a:lvl1pPr>
          </a:lstStyle>
          <a:p>
            <a:fld id="{C9651639-37D3-4C21-AA8E-717D196785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89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366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61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739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37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88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333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460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067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709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492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74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861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200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846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266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12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192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92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11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5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53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343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04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321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1639-37D3-4C21-AA8E-717D1967856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66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9CA9-E267-44EE-B3D6-890E9BADBACC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04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0093-C25C-4644-BEE9-578D92E11CD6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24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10226" y="444481"/>
            <a:ext cx="2021421" cy="706094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4572" y="444481"/>
            <a:ext cx="5932007" cy="706094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D4B2-4C45-4078-A8CB-ABF211B7698F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40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B686-7778-49F5-8DFA-243FE319AA2D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79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DDF0-B5A0-4E99-A49A-50AA17C661F9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78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4572" y="2218905"/>
            <a:ext cx="3976018" cy="528652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54238" y="2218905"/>
            <a:ext cx="3977410" cy="528652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02FB-D2BC-4E6C-AAE6-4BA140217132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3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074-8BAE-457C-BE18-89FE05A282B3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62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56A0-B277-4E5A-A0B1-A90EAB271E72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07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C5E-1DEF-47C6-B65B-4658BE7FA2B5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35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BD37-D24C-438F-B4D8-6B167E125060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23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04C8-40C3-43B1-9874-6601DDD578BC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15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05906" y="1259837"/>
            <a:ext cx="10080000" cy="50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5747-DE44-45FB-AD76-B015662BEFED}" type="datetime1">
              <a:rPr kumimoji="1" lang="ja-JP" altLang="en-US" smtClean="0"/>
              <a:t>2019/11/1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94" y="0"/>
            <a:ext cx="10692000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5906" y="0"/>
            <a:ext cx="1008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479675"/>
            <a:ext cx="10692000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225906" y="6479675"/>
            <a:ext cx="2160000" cy="1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fld id="{E552C9B2-7834-4B25-9061-54396F6F553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092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hyperlink" Target="https://opac.lib.hokudai.ac.jp/?lang=1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24.gif"/><Relationship Id="rId12" Type="http://schemas.openxmlformats.org/officeDocument/2006/relationships/image" Target="../media/image29.png"/><Relationship Id="rId17" Type="http://schemas.openxmlformats.org/officeDocument/2006/relationships/hyperlink" Target="https://www.lib.hokudai.ac.jp/en/databases" TargetMode="Externa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ethics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allslist.weebly.com/" TargetMode="External"/><Relationship Id="rId5" Type="http://schemas.openxmlformats.org/officeDocument/2006/relationships/hyperlink" Target="https://doaj.org/" TargetMode="External"/><Relationship Id="rId4" Type="http://schemas.openxmlformats.org/officeDocument/2006/relationships/hyperlink" Target="https://oaspa.org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bscohost.com/promoMaterials/EBSCO_2017_Serials_Price_Projection_Report.pdf" TargetMode="External"/><Relationship Id="rId3" Type="http://schemas.openxmlformats.org/officeDocument/2006/relationships/chart" Target="../charts/chart3.xml"/><Relationship Id="rId7" Type="http://schemas.openxmlformats.org/officeDocument/2006/relationships/hyperlink" Target="https://www.ebscohost.com/promoMaterials/EBSCO_2018_Serials_Price_Projection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bscohost.com/promoMaterials/2019_Serials_Price_Projections.doc.pdf" TargetMode="External"/><Relationship Id="rId5" Type="http://schemas.openxmlformats.org/officeDocument/2006/relationships/hyperlink" Target="https://www.ebsco.com/news-center/press-releases/ebsco-information-services-releases-serials-price-projection-report-2020" TargetMode="External"/><Relationship Id="rId10" Type="http://schemas.openxmlformats.org/officeDocument/2006/relationships/hyperlink" Target="https://www.ebscohost.com/promoMaterials/Serials_Price_Projections_for_2015.pdf" TargetMode="External"/><Relationship Id="rId4" Type="http://schemas.openxmlformats.org/officeDocument/2006/relationships/chart" Target="../charts/chart4.xml"/><Relationship Id="rId9" Type="http://schemas.openxmlformats.org/officeDocument/2006/relationships/hyperlink" Target="https://www.ebscohost.com/promoMaterials/EBSCOSerialsPriceProjectionReport2016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75D4F4C-4BFA-49BC-950F-951C624EA044}"/>
              </a:ext>
            </a:extLst>
          </p:cNvPr>
          <p:cNvSpPr/>
          <p:nvPr/>
        </p:nvSpPr>
        <p:spPr>
          <a:xfrm>
            <a:off x="0" y="-163"/>
            <a:ext cx="10691813" cy="75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2000" cy="1333914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4E2187-15C2-477A-9DCE-301651F3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FAA8E8C-0D60-4CCF-A309-B88260A86798}"/>
              </a:ext>
            </a:extLst>
          </p:cNvPr>
          <p:cNvSpPr/>
          <p:nvPr/>
        </p:nvSpPr>
        <p:spPr>
          <a:xfrm>
            <a:off x="305906" y="4466620"/>
            <a:ext cx="1008000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lang="en-US" altLang="ja-JP" sz="2400" dirty="0">
                <a:solidFill>
                  <a:schemeClr val="tx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Afternoon</a:t>
            </a:r>
            <a:r>
              <a:rPr lang="ja-JP" altLang="en-US" sz="2400" dirty="0">
                <a:solidFill>
                  <a:schemeClr val="tx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Talk</a:t>
            </a:r>
          </a:p>
          <a:p>
            <a:r>
              <a:rPr kumimoji="1" lang="en-US" altLang="ja-JP" sz="4000" dirty="0">
                <a:solidFill>
                  <a:schemeClr val="tx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Looking over / for / out of Open Access</a:t>
            </a:r>
            <a:endParaRPr kumimoji="1" lang="en-US" altLang="ja-JP" sz="4000" dirty="0">
              <a:solidFill>
                <a:srgbClr val="672874"/>
              </a:solidFill>
              <a:latin typeface="Spica Neue Bold" panose="02000803000000000000" pitchFamily="2" charset="-128"/>
              <a:ea typeface="Spica Neue Bold" panose="02000803000000000000" pitchFamily="2" charset="-128"/>
              <a:cs typeface="Spica Neue Bold" panose="02000803000000000000" pitchFamily="2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FAA8E8C-0D60-4CCF-A309-B88260A86798}"/>
              </a:ext>
            </a:extLst>
          </p:cNvPr>
          <p:cNvSpPr/>
          <p:nvPr/>
        </p:nvSpPr>
        <p:spPr>
          <a:xfrm>
            <a:off x="305906" y="0"/>
            <a:ext cx="10080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lang="en-US" altLang="ja-JP" sz="2000" kern="0" dirty="0">
                <a:solidFill>
                  <a:srgbClr val="F7901E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International Open Access Week 2019 Program</a:t>
            </a:r>
          </a:p>
          <a:p>
            <a:r>
              <a:rPr lang="en-US" altLang="ja-JP" sz="2000" kern="0" dirty="0">
                <a:solidFill>
                  <a:srgbClr val="F7901E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at Northern Campus Library, Hokkaido University, Japan</a:t>
            </a:r>
            <a:endParaRPr lang="en-US" altLang="ja-JP" sz="3200" kern="0" dirty="0">
              <a:solidFill>
                <a:srgbClr val="F7901E"/>
              </a:solidFill>
              <a:latin typeface="Spica Neue Bold" panose="02000803000000000000" pitchFamily="2" charset="-128"/>
              <a:ea typeface="Spica Neue Bold" panose="02000803000000000000" pitchFamily="2" charset="-128"/>
              <a:cs typeface="Spica Neue Bold" panose="02000803000000000000" pitchFamily="2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06000" y="5820999"/>
            <a:ext cx="6060488" cy="1336537"/>
            <a:chOff x="7275600" y="5820999"/>
            <a:chExt cx="6060488" cy="1336537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FAA8E8C-0D60-4CCF-A309-B88260A86798}"/>
                </a:ext>
              </a:extLst>
            </p:cNvPr>
            <p:cNvSpPr/>
            <p:nvPr/>
          </p:nvSpPr>
          <p:spPr>
            <a:xfrm>
              <a:off x="7275600" y="5820999"/>
              <a:ext cx="6060488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r>
                <a:rPr lang="en-US" altLang="ja-JP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Hokkaido</a:t>
              </a:r>
              <a:r>
                <a:rPr lang="ja-JP" altLang="en-US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 </a:t>
              </a:r>
              <a:r>
                <a:rPr lang="en-US" altLang="ja-JP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University</a:t>
              </a:r>
              <a:r>
                <a:rPr lang="ja-JP" altLang="en-US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 </a:t>
              </a:r>
              <a:r>
                <a:rPr lang="en-US" altLang="ja-JP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Northern</a:t>
              </a:r>
              <a:r>
                <a:rPr lang="ja-JP" altLang="en-US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 </a:t>
              </a:r>
              <a:r>
                <a:rPr lang="en-US" altLang="ja-JP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Campus</a:t>
              </a:r>
              <a:r>
                <a:rPr lang="ja-JP" altLang="en-US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 </a:t>
              </a:r>
              <a:r>
                <a:rPr lang="en-US" altLang="ja-JP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Library</a:t>
              </a:r>
            </a:p>
            <a:p>
              <a:r>
                <a:rPr kumimoji="1" lang="en-US" altLang="ja-JP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kitacam@lib.hokudai.ac.jp</a:t>
              </a:r>
            </a:p>
            <a:p>
              <a:r>
                <a:rPr kumimoji="1" lang="en-US" altLang="ja-JP" dirty="0">
                  <a:solidFill>
                    <a:schemeClr val="tx1"/>
                  </a:solidFill>
                  <a:latin typeface="Spica Neue Bold" panose="02000803000000000000" pitchFamily="2" charset="-128"/>
                  <a:ea typeface="Spica Neue Bold" panose="02000803000000000000" pitchFamily="2" charset="-128"/>
                  <a:cs typeface="Spica Neue Bold" panose="02000803000000000000" pitchFamily="2" charset="-128"/>
                </a:rPr>
                <a:t>October 2019</a:t>
              </a:r>
              <a:endParaRPr kumimoji="1" lang="en-US" altLang="ja-JP" dirty="0">
                <a:solidFill>
                  <a:srgbClr val="672874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400" y="6695308"/>
              <a:ext cx="1321118" cy="462228"/>
            </a:xfrm>
            <a:prstGeom prst="rect">
              <a:avLst/>
            </a:prstGeom>
          </p:spPr>
        </p:pic>
      </p:grpSp>
      <p:sp>
        <p:nvSpPr>
          <p:cNvPr id="12" name="正方形/長方形 11"/>
          <p:cNvSpPr/>
          <p:nvPr/>
        </p:nvSpPr>
        <p:spPr>
          <a:xfrm>
            <a:off x="1727918" y="6695871"/>
            <a:ext cx="9126286" cy="4616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Except where otherwise noted,</a:t>
            </a:r>
          </a:p>
          <a:p>
            <a:r>
              <a:rPr lang="en-US" altLang="ja-JP" sz="1200" dirty="0">
                <a:solidFill>
                  <a:schemeClr val="tx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content of this material is licensed under a Creative Commons Attribution 4.0 International license</a:t>
            </a:r>
          </a:p>
        </p:txBody>
      </p:sp>
    </p:spTree>
    <p:extLst>
      <p:ext uri="{BB962C8B-B14F-4D97-AF65-F5344CB8AC3E}">
        <p14:creationId xmlns:p14="http://schemas.microsoft.com/office/powerpoint/2010/main" val="376279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6058800" cy="4499568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Plan S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rgbClr val="000080"/>
                </a:solidFill>
              </a:rPr>
              <a:t>https://www.coalition-s.org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An initiative set by </a:t>
            </a:r>
            <a:r>
              <a:rPr lang="en-US" altLang="ja-JP" sz="2200" dirty="0" err="1"/>
              <a:t>cOAlition</a:t>
            </a:r>
            <a:r>
              <a:rPr lang="en-US" altLang="ja-JP" sz="2200" dirty="0"/>
              <a:t> S, </a:t>
            </a:r>
            <a:br>
              <a:rPr lang="en-US" altLang="ja-JP" sz="2200" dirty="0"/>
            </a:br>
            <a:r>
              <a:rPr lang="en-US" altLang="ja-JP" sz="2200" dirty="0"/>
              <a:t>a consortium of European funders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requires that from </a:t>
            </a:r>
            <a:r>
              <a:rPr lang="en-US" altLang="ja-JP" sz="2200" dirty="0">
                <a:solidFill>
                  <a:srgbClr val="C00000"/>
                </a:solidFill>
              </a:rPr>
              <a:t>2021</a:t>
            </a:r>
            <a:r>
              <a:rPr lang="en-US" altLang="ja-JP" sz="2200" dirty="0"/>
              <a:t> </a:t>
            </a:r>
            <a:br>
              <a:rPr lang="en-US" altLang="ja-JP" sz="2200" dirty="0"/>
            </a:br>
            <a:r>
              <a:rPr lang="en-US" altLang="ja-JP" sz="2200" dirty="0"/>
              <a:t>the subsidized research results </a:t>
            </a:r>
            <a:br>
              <a:rPr lang="en-US" altLang="ja-JP" sz="2200" dirty="0"/>
            </a:br>
            <a:r>
              <a:rPr lang="en-US" altLang="ja-JP" sz="2200" dirty="0"/>
              <a:t>		be </a:t>
            </a:r>
            <a:r>
              <a:rPr lang="en-US" altLang="ja-JP" sz="2200" dirty="0">
                <a:solidFill>
                  <a:srgbClr val="C00000"/>
                </a:solidFill>
              </a:rPr>
              <a:t>immediately </a:t>
            </a:r>
            <a:r>
              <a:rPr lang="en-US" altLang="ja-JP" sz="2200" dirty="0"/>
              <a:t>set</a:t>
            </a:r>
            <a:r>
              <a:rPr lang="en-US" altLang="ja-JP" sz="2200" dirty="0">
                <a:solidFill>
                  <a:srgbClr val="C00000"/>
                </a:solidFill>
              </a:rPr>
              <a:t> OA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2-3% of Hokkaido University papers </a:t>
            </a:r>
            <a:br>
              <a:rPr lang="en-US" altLang="ja-JP" sz="2200" dirty="0"/>
            </a:br>
            <a:r>
              <a:rPr lang="en-US" altLang="ja-JP" sz="2200" dirty="0"/>
              <a:t>seem to have been subsidized </a:t>
            </a:r>
            <a:br>
              <a:rPr lang="en-US" altLang="ja-JP" sz="2200" dirty="0"/>
            </a:br>
            <a:r>
              <a:rPr lang="en-US" altLang="ja-JP" sz="2200" dirty="0"/>
              <a:t>		by Plan S signing funders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There may be no immediate response, </a:t>
            </a:r>
            <a:br>
              <a:rPr lang="en-US" altLang="ja-JP" sz="2200" dirty="0"/>
            </a:br>
            <a:r>
              <a:rPr lang="en-US" altLang="ja-JP" sz="2200" dirty="0"/>
              <a:t>but the impact is expected to spread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over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11190" r="3724" b="4030"/>
          <a:stretch/>
        </p:blipFill>
        <p:spPr>
          <a:xfrm>
            <a:off x="6365880" y="1259837"/>
            <a:ext cx="4020026" cy="50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1440000" y="5760000"/>
            <a:ext cx="644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https://www.coalition-s.org/funders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(accessed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2019-10-22)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05906" y="6479675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000" dirty="0"/>
              <a:t>Refer to the following documents for details * The both are written in Japanese</a:t>
            </a:r>
          </a:p>
          <a:p>
            <a:endParaRPr lang="en-US" altLang="ja-JP" sz="500" dirty="0"/>
          </a:p>
          <a:p>
            <a:r>
              <a:rPr lang="en-US" altLang="ja-JP" sz="1000" dirty="0"/>
              <a:t>Yutaka</a:t>
            </a:r>
            <a:r>
              <a:rPr lang="ja-JP" altLang="en-US" sz="1000" dirty="0"/>
              <a:t> </a:t>
            </a:r>
            <a:r>
              <a:rPr lang="en-US" altLang="ja-JP" sz="1000" dirty="0"/>
              <a:t>HAYASHI. Plan S: Principles and Implementation. The Journal of Information Science and Technology Association. 2019, vol. 69, issue 2, </a:t>
            </a:r>
            <a:br>
              <a:rPr lang="en-US" altLang="ja-JP" sz="1000" dirty="0"/>
            </a:br>
            <a:r>
              <a:rPr lang="en-US" altLang="ja-JP" sz="1000" dirty="0"/>
              <a:t>p. 89–93, doi:10.18919/jkg.69.2_89. https://www.jstage.jst.go.jp/article/jkg/69/2/69_89/_article/-char/en, (accessed</a:t>
            </a:r>
            <a:r>
              <a:rPr lang="ja-JP" altLang="en-US" sz="1000" dirty="0"/>
              <a:t> </a:t>
            </a:r>
            <a:r>
              <a:rPr lang="en-US" altLang="ja-JP" sz="1000" dirty="0"/>
              <a:t>2019-10-23).</a:t>
            </a:r>
            <a:endParaRPr lang="ja-JP" altLang="en-US" sz="1000" dirty="0"/>
          </a:p>
          <a:p>
            <a:endParaRPr lang="ja-JP" altLang="en-US" sz="500" dirty="0"/>
          </a:p>
          <a:p>
            <a:r>
              <a:rPr lang="en-US" altLang="ja-JP" sz="1000" dirty="0"/>
              <a:t>Miho FUNAMORI. Plan S revised—Its impact and possible measures in Japan. The Journal of Information Science and Technology Association. 2019, vol. 69, issue 8, p. 390–396, doi:10.18919/jkg.69.8_390. https://www.jstage.jst.go.jp/article/jkg/69/8/69_390/_article/-char/en,</a:t>
            </a:r>
            <a:br>
              <a:rPr lang="en-US" altLang="ja-JP" sz="1000" dirty="0"/>
            </a:br>
            <a:r>
              <a:rPr lang="en-US" altLang="ja-JP" sz="1000" dirty="0"/>
              <a:t> (accessed</a:t>
            </a:r>
            <a:r>
              <a:rPr lang="ja-JP" altLang="en-US" sz="1000" dirty="0"/>
              <a:t> </a:t>
            </a:r>
            <a:r>
              <a:rPr lang="en-US" altLang="ja-JP" sz="1000" dirty="0"/>
              <a:t>2019-10-23).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364706" y="6069600"/>
            <a:ext cx="4021200" cy="2308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900" dirty="0">
                <a:solidFill>
                  <a:schemeClr val="tx1"/>
                </a:solidFill>
              </a:rPr>
              <a:t>Copyright © 2019 Science Europe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7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94" y="-163"/>
            <a:ext cx="10692000" cy="7560000"/>
          </a:xfrm>
          <a:solidFill>
            <a:srgbClr val="F7901E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ja-JP" sz="5600" dirty="0">
                <a:solidFill>
                  <a:schemeClr val="bg1"/>
                </a:solidFill>
              </a:rPr>
              <a:t>Looking for Open Access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046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ja-JP" dirty="0"/>
              <a:t>Open but hard to find?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for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>
            <a:off x="305905" y="1799837"/>
            <a:ext cx="3358800" cy="3896290"/>
            <a:chOff x="305905" y="1799837"/>
            <a:chExt cx="3358800" cy="3896290"/>
          </a:xfrm>
        </p:grpSpPr>
        <p:sp>
          <p:nvSpPr>
            <p:cNvPr id="5" name="正方形/長方形 4"/>
            <p:cNvSpPr/>
            <p:nvPr/>
          </p:nvSpPr>
          <p:spPr>
            <a:xfrm>
              <a:off x="305905" y="1799837"/>
              <a:ext cx="3358800" cy="13682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tx1"/>
                  </a:solidFill>
                </a:rPr>
                <a:t>Click repeatedly</a:t>
              </a:r>
            </a:p>
            <a:p>
              <a:pPr algn="ctr"/>
              <a:r>
                <a:rPr lang="en-US" altLang="ja-JP" sz="2400" dirty="0">
                  <a:solidFill>
                    <a:schemeClr val="tx1"/>
                  </a:solidFill>
                </a:rPr>
                <a:t>to PDF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411790" y="3573641"/>
              <a:ext cx="3147031" cy="2122486"/>
              <a:chOff x="445769" y="3367514"/>
              <a:chExt cx="3147031" cy="2122486"/>
            </a:xfrm>
          </p:grpSpPr>
          <p:pic>
            <p:nvPicPr>
              <p:cNvPr id="24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4400" y="4770000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8400" y="4158000"/>
                <a:ext cx="900000" cy="900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2400" y="3762000"/>
                <a:ext cx="900000" cy="900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769" y="3367514"/>
                <a:ext cx="900000" cy="900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6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2400" y="4770000"/>
                <a:ext cx="2304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30" name="直線コネクタ 29"/>
          <p:cNvCxnSpPr/>
          <p:nvPr/>
        </p:nvCxnSpPr>
        <p:spPr>
          <a:xfrm>
            <a:off x="3664800" y="1800000"/>
            <a:ext cx="0" cy="450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7027200" y="1800000"/>
            <a:ext cx="0" cy="450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グループ化 39"/>
          <p:cNvGrpSpPr/>
          <p:nvPr/>
        </p:nvGrpSpPr>
        <p:grpSpPr>
          <a:xfrm>
            <a:off x="7027106" y="1799837"/>
            <a:ext cx="3358800" cy="4140095"/>
            <a:chOff x="7027106" y="1799837"/>
            <a:chExt cx="3358800" cy="4140095"/>
          </a:xfrm>
        </p:grpSpPr>
        <p:pic>
          <p:nvPicPr>
            <p:cNvPr id="23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000" y="393361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グループ化 38"/>
            <p:cNvGrpSpPr/>
            <p:nvPr/>
          </p:nvGrpSpPr>
          <p:grpSpPr>
            <a:xfrm>
              <a:off x="7027106" y="1799837"/>
              <a:ext cx="3358800" cy="4140095"/>
              <a:chOff x="7027106" y="1799837"/>
              <a:chExt cx="3358800" cy="4140095"/>
            </a:xfrm>
          </p:grpSpPr>
          <p:sp>
            <p:nvSpPr>
              <p:cNvPr id="8" name="正方形/長方形 7"/>
              <p:cNvSpPr/>
              <p:nvPr/>
            </p:nvSpPr>
            <p:spPr>
              <a:xfrm>
                <a:off x="7027106" y="1799837"/>
                <a:ext cx="3358800" cy="13682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</a:rPr>
                  <a:t>Author Manuscripts are often overlooked</a:t>
                </a:r>
              </a:p>
            </p:txBody>
          </p:sp>
          <p:grpSp>
            <p:nvGrpSpPr>
              <p:cNvPr id="38" name="グループ化 37"/>
              <p:cNvGrpSpPr/>
              <p:nvPr/>
            </p:nvGrpSpPr>
            <p:grpSpPr>
              <a:xfrm>
                <a:off x="7266506" y="3329837"/>
                <a:ext cx="2880000" cy="2610095"/>
                <a:chOff x="7266506" y="3329837"/>
                <a:chExt cx="2880000" cy="2610095"/>
              </a:xfrm>
            </p:grpSpPr>
            <p:pic>
              <p:nvPicPr>
                <p:cNvPr id="10" name="図 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26506" y="3868034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11" name="図 1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6506" y="3329837"/>
                  <a:ext cx="1440000" cy="1440000"/>
                </a:xfrm>
                <a:prstGeom prst="rect">
                  <a:avLst/>
                </a:prstGeom>
              </p:spPr>
            </p:pic>
            <p:pic>
              <p:nvPicPr>
                <p:cNvPr id="16" name="Picture 7" descr="C:\Users\staff\Desktop\512px-Closed_Access_logo_white.svg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18212" y="3932702"/>
                  <a:ext cx="2304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8" descr="C:\Users\staff\Desktop\512px-Open_Access_logo_PLoS_white.svg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72000" y="5219932"/>
                  <a:ext cx="2304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" descr="C:\Users\staff\Downloads\シンプルな書類ファイル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46506" y="5219932"/>
                  <a:ext cx="72000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3" name="直線コネクタ 32"/>
                <p:cNvCxnSpPr/>
                <p:nvPr/>
              </p:nvCxnSpPr>
              <p:spPr>
                <a:xfrm>
                  <a:off x="7266506" y="4968000"/>
                  <a:ext cx="2880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6" name="グループ化 35"/>
          <p:cNvGrpSpPr/>
          <p:nvPr/>
        </p:nvGrpSpPr>
        <p:grpSpPr>
          <a:xfrm>
            <a:off x="3664706" y="1799837"/>
            <a:ext cx="3362400" cy="4140095"/>
            <a:chOff x="3664706" y="1799837"/>
            <a:chExt cx="3362400" cy="4140095"/>
          </a:xfrm>
        </p:grpSpPr>
        <p:sp>
          <p:nvSpPr>
            <p:cNvPr id="9" name="正方形/長方形 8"/>
            <p:cNvSpPr/>
            <p:nvPr/>
          </p:nvSpPr>
          <p:spPr>
            <a:xfrm>
              <a:off x="3664706" y="1799837"/>
              <a:ext cx="3362400" cy="13682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>
                  <a:solidFill>
                    <a:schemeClr val="tx1"/>
                  </a:solidFill>
                </a:rPr>
                <a:t>Where is</a:t>
              </a:r>
            </a:p>
            <a:p>
              <a:pPr algn="ctr"/>
              <a:r>
                <a:rPr kumimoji="1" lang="en-US" altLang="ja-JP" sz="2400" dirty="0">
                  <a:solidFill>
                    <a:schemeClr val="tx1"/>
                  </a:solidFill>
                </a:rPr>
                <a:t>the button to PDF?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4378202" y="3329837"/>
              <a:ext cx="1905696" cy="2610095"/>
              <a:chOff x="4378202" y="3329837"/>
              <a:chExt cx="1905696" cy="2610095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4625906" y="3329837"/>
                <a:ext cx="1440000" cy="2610095"/>
                <a:chOff x="4625906" y="3329837"/>
                <a:chExt cx="1440000" cy="2610095"/>
              </a:xfrm>
            </p:grpSpPr>
            <p:pic>
              <p:nvPicPr>
                <p:cNvPr id="12" name="図 1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5906" y="3329837"/>
                  <a:ext cx="1440000" cy="1440000"/>
                </a:xfrm>
                <a:prstGeom prst="rect">
                  <a:avLst/>
                </a:prstGeom>
              </p:spPr>
            </p:pic>
            <p:pic>
              <p:nvPicPr>
                <p:cNvPr id="17" name="Picture 8" descr="C:\Users\staff\Desktop\512px-Open_Access_logo_PLoS_white.svg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4000" y="5219932"/>
                  <a:ext cx="2304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正方形/長方形 17"/>
                <p:cNvSpPr/>
                <p:nvPr/>
              </p:nvSpPr>
              <p:spPr>
                <a:xfrm>
                  <a:off x="5564777" y="3860702"/>
                  <a:ext cx="230349" cy="187494"/>
                </a:xfrm>
                <a:prstGeom prst="rect">
                  <a:avLst/>
                </a:prstGeom>
                <a:noFill/>
                <a:ln w="38100">
                  <a:solidFill>
                    <a:srgbClr val="F790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4887371" y="4228034"/>
                  <a:ext cx="180000" cy="187200"/>
                </a:xfrm>
                <a:prstGeom prst="rect">
                  <a:avLst/>
                </a:prstGeom>
                <a:noFill/>
                <a:ln w="38100">
                  <a:solidFill>
                    <a:srgbClr val="F790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4887371" y="3859200"/>
                  <a:ext cx="305115" cy="187200"/>
                </a:xfrm>
                <a:prstGeom prst="rect">
                  <a:avLst/>
                </a:prstGeom>
                <a:noFill/>
                <a:ln w="38100">
                  <a:solidFill>
                    <a:srgbClr val="F790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5" name="Picture 5" descr="C:\Users\staff\Downloads\選択された書類ファイル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700" y="5219932"/>
                  <a:ext cx="72000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7" name="円弧 26"/>
              <p:cNvSpPr/>
              <p:nvPr/>
            </p:nvSpPr>
            <p:spPr>
              <a:xfrm>
                <a:off x="5444901" y="3952800"/>
                <a:ext cx="838997" cy="1263161"/>
              </a:xfrm>
              <a:prstGeom prst="arc">
                <a:avLst>
                  <a:gd name="adj1" fmla="val 16200000"/>
                  <a:gd name="adj2" fmla="val 4583995"/>
                </a:avLst>
              </a:prstGeom>
              <a:ln w="12700">
                <a:solidFill>
                  <a:srgbClr val="F7901E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弧 31"/>
              <p:cNvSpPr/>
              <p:nvPr/>
            </p:nvSpPr>
            <p:spPr>
              <a:xfrm flipH="1">
                <a:off x="4621591" y="4324124"/>
                <a:ext cx="823309" cy="855693"/>
              </a:xfrm>
              <a:prstGeom prst="arc">
                <a:avLst>
                  <a:gd name="adj1" fmla="val 18168852"/>
                  <a:gd name="adj2" fmla="val 4583995"/>
                </a:avLst>
              </a:prstGeom>
              <a:ln w="12700">
                <a:solidFill>
                  <a:srgbClr val="F7901E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弧 33"/>
              <p:cNvSpPr/>
              <p:nvPr/>
            </p:nvSpPr>
            <p:spPr>
              <a:xfrm flipH="1">
                <a:off x="4378202" y="3932702"/>
                <a:ext cx="862330" cy="1263161"/>
              </a:xfrm>
              <a:prstGeom prst="arc">
                <a:avLst>
                  <a:gd name="adj1" fmla="val 16200000"/>
                  <a:gd name="adj2" fmla="val 4583995"/>
                </a:avLst>
              </a:prstGeom>
              <a:ln w="12700">
                <a:solidFill>
                  <a:srgbClr val="F7901E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5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dirty="0"/>
              <a:t>Examples of tools for finding OA papers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 err="1"/>
              <a:t>Unpaywall</a:t>
            </a:r>
            <a:r>
              <a:rPr lang="ja-JP" altLang="en-US" sz="2200" dirty="0"/>
              <a:t> </a:t>
            </a:r>
            <a:r>
              <a:rPr lang="en-US" altLang="ja-JP" sz="2200" dirty="0"/>
              <a:t>(extension</a:t>
            </a:r>
            <a:r>
              <a:rPr lang="ja-JP" altLang="en-US" sz="2200" dirty="0"/>
              <a:t> </a:t>
            </a:r>
            <a:r>
              <a:rPr lang="en-US" altLang="ja-JP" sz="2200" dirty="0"/>
              <a:t>for Chrome</a:t>
            </a:r>
            <a:r>
              <a:rPr lang="ja-JP" altLang="en-US" sz="2200" dirty="0"/>
              <a:t> </a:t>
            </a:r>
            <a:r>
              <a:rPr lang="en-US" altLang="ja-JP" sz="2200" dirty="0"/>
              <a:t>and</a:t>
            </a:r>
            <a:r>
              <a:rPr lang="ja-JP" altLang="en-US" sz="2200" dirty="0"/>
              <a:t> </a:t>
            </a:r>
            <a:r>
              <a:rPr lang="en-US" altLang="ja-JP" sz="2200" dirty="0"/>
              <a:t>Firefox)</a:t>
            </a:r>
            <a:br>
              <a:rPr lang="en-US" altLang="ja-JP" sz="2200" dirty="0"/>
            </a:br>
            <a:r>
              <a:rPr lang="en-US" altLang="ja-JP" sz="2200" dirty="0"/>
              <a:t>if OA is available, displays</a:t>
            </a:r>
            <a:r>
              <a:rPr lang="ja-JP" altLang="en-US" sz="2200" dirty="0"/>
              <a:t> </a:t>
            </a:r>
            <a:r>
              <a:rPr lang="en-US" altLang="ja-JP" sz="2200" dirty="0"/>
              <a:t>a green button</a:t>
            </a:r>
            <a:r>
              <a:rPr lang="ja-JP" altLang="en-US" sz="2200" dirty="0"/>
              <a:t> </a:t>
            </a:r>
            <a:r>
              <a:rPr lang="en-US" altLang="ja-JP" sz="2200" dirty="0"/>
              <a:t>to PDF</a:t>
            </a:r>
            <a:br>
              <a:rPr lang="en-US" altLang="ja-JP" sz="2200" dirty="0"/>
            </a:br>
            <a:r>
              <a:rPr lang="en-US" altLang="ja-JP" sz="2200" dirty="0"/>
              <a:t>if OA is </a:t>
            </a:r>
            <a:r>
              <a:rPr lang="en-US" altLang="ja-JP" sz="2200" dirty="0">
                <a:solidFill>
                  <a:srgbClr val="C00000"/>
                </a:solidFill>
              </a:rPr>
              <a:t>un</a:t>
            </a:r>
            <a:r>
              <a:rPr lang="en-US" altLang="ja-JP" sz="2200" dirty="0"/>
              <a:t>available, displays a gray button</a:t>
            </a:r>
            <a:br>
              <a:rPr lang="en-US" altLang="ja-JP" sz="2200" dirty="0"/>
            </a:br>
            <a:r>
              <a:rPr lang="en-US" altLang="ja-JP" sz="2200" dirty="0">
                <a:solidFill>
                  <a:srgbClr val="000080"/>
                </a:solidFill>
              </a:rPr>
              <a:t>https://unpaywall.org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Open Access Button (extension</a:t>
            </a:r>
            <a:r>
              <a:rPr lang="ja-JP" altLang="en-US" sz="2200" dirty="0"/>
              <a:t> </a:t>
            </a:r>
            <a:r>
              <a:rPr lang="en-US" altLang="ja-JP" sz="2200" dirty="0"/>
              <a:t>for Chrome</a:t>
            </a:r>
            <a:r>
              <a:rPr lang="ja-JP" altLang="en-US" sz="2200" dirty="0"/>
              <a:t> </a:t>
            </a:r>
            <a:r>
              <a:rPr lang="en-US" altLang="ja-JP" sz="2200" dirty="0"/>
              <a:t>and</a:t>
            </a:r>
            <a:r>
              <a:rPr lang="ja-JP" altLang="en-US" sz="2200" dirty="0"/>
              <a:t> </a:t>
            </a:r>
            <a:r>
              <a:rPr lang="en-US" altLang="ja-JP" sz="2200" dirty="0"/>
              <a:t>Firefox)</a:t>
            </a:r>
            <a:br>
              <a:rPr lang="en-US" altLang="ja-JP" sz="2200" dirty="0"/>
            </a:br>
            <a:r>
              <a:rPr lang="en-US" altLang="ja-JP" sz="2200" dirty="0"/>
              <a:t>if OA is available,</a:t>
            </a:r>
            <a:r>
              <a:rPr lang="ja-JP" altLang="en-US" sz="2200" dirty="0"/>
              <a:t> </a:t>
            </a:r>
            <a:r>
              <a:rPr lang="en-US" altLang="ja-JP" sz="2200" dirty="0"/>
              <a:t>downloads PDF</a:t>
            </a:r>
            <a:br>
              <a:rPr lang="en-US" altLang="ja-JP" sz="2200" dirty="0"/>
            </a:br>
            <a:r>
              <a:rPr lang="en-US" altLang="ja-JP" sz="2200" dirty="0"/>
              <a:t>if OA is </a:t>
            </a:r>
            <a:r>
              <a:rPr lang="en-US" altLang="ja-JP" sz="2200" dirty="0">
                <a:solidFill>
                  <a:srgbClr val="C00000"/>
                </a:solidFill>
              </a:rPr>
              <a:t>un</a:t>
            </a:r>
            <a:r>
              <a:rPr lang="en-US" altLang="ja-JP" sz="2200" dirty="0"/>
              <a:t>available, requests the author to self-archive</a:t>
            </a:r>
            <a:br>
              <a:rPr lang="en-US" altLang="ja-JP" sz="2200" dirty="0"/>
            </a:br>
            <a:r>
              <a:rPr lang="en-US" altLang="ja-JP" sz="2200" dirty="0">
                <a:solidFill>
                  <a:srgbClr val="000080"/>
                </a:solidFill>
              </a:rPr>
              <a:t>https://openaccessbutton.org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100" dirty="0">
              <a:solidFill>
                <a:srgbClr val="00008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Google Scholar</a:t>
            </a:r>
            <a:br>
              <a:rPr lang="en-US" altLang="ja-JP" sz="2200" dirty="0"/>
            </a:br>
            <a:r>
              <a:rPr lang="en-US" altLang="ja-JP" sz="2200" dirty="0"/>
              <a:t>if PDF is available, displays the link to PDF</a:t>
            </a:r>
            <a:r>
              <a:rPr lang="ja-JP" altLang="en-US" sz="2200" dirty="0"/>
              <a:t> </a:t>
            </a:r>
            <a:r>
              <a:rPr lang="en-US" altLang="ja-JP" sz="2200" dirty="0"/>
              <a:t>on the right of the screen</a:t>
            </a:r>
            <a:br>
              <a:rPr lang="en-US" altLang="ja-JP" sz="2200" dirty="0"/>
            </a:br>
            <a:r>
              <a:rPr lang="en-US" altLang="ja-JP" sz="2200" dirty="0">
                <a:solidFill>
                  <a:srgbClr val="000080"/>
                </a:solidFill>
              </a:rPr>
              <a:t>https://scholar.google.com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for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02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906" y="2923201"/>
            <a:ext cx="4500000" cy="3375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 err="1"/>
              <a:t>Kopernio</a:t>
            </a:r>
            <a:r>
              <a:rPr lang="ja-JP" altLang="en-US" dirty="0"/>
              <a:t> </a:t>
            </a:r>
            <a:r>
              <a:rPr lang="en-US" altLang="ja-JP" dirty="0"/>
              <a:t>(Extension</a:t>
            </a:r>
            <a:r>
              <a:rPr lang="ja-JP" altLang="en-US" dirty="0"/>
              <a:t> </a:t>
            </a:r>
            <a:r>
              <a:rPr lang="en-US" altLang="ja-JP" dirty="0"/>
              <a:t>for</a:t>
            </a:r>
            <a:r>
              <a:rPr lang="ja-JP" altLang="en-US" dirty="0"/>
              <a:t> </a:t>
            </a:r>
            <a:r>
              <a:rPr lang="en-US" altLang="ja-JP" dirty="0"/>
              <a:t>Chrome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/>
              <a:t>Firefox)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>
                <a:solidFill>
                  <a:srgbClr val="000080"/>
                </a:solidFill>
              </a:rPr>
              <a:t>https://kopernio.com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400" dirty="0"/>
              <a:t>With one click you can get </a:t>
            </a:r>
            <a:br>
              <a:rPr lang="en-US" altLang="ja-JP" sz="2400" dirty="0"/>
            </a:br>
            <a:r>
              <a:rPr lang="en-US" altLang="ja-JP" sz="2400" dirty="0"/>
              <a:t>the subscribed paper and </a:t>
            </a:r>
            <a:br>
              <a:rPr lang="en-US" altLang="ja-JP" sz="2400" dirty="0"/>
            </a:br>
            <a:r>
              <a:rPr lang="en-US" altLang="ja-JP" sz="2400" dirty="0"/>
              <a:t>the OA version </a:t>
            </a:r>
            <a:br>
              <a:rPr lang="en-US" altLang="ja-JP" sz="2400" dirty="0"/>
            </a:br>
            <a:r>
              <a:rPr lang="en-US" altLang="ja-JP" sz="2400" dirty="0"/>
              <a:t>	of the unsubscribed paper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400" dirty="0"/>
              <a:t>Once you log in to Remote Access, </a:t>
            </a:r>
            <a:br>
              <a:rPr lang="en-US" altLang="ja-JP" sz="2400" dirty="0"/>
            </a:br>
            <a:r>
              <a:rPr lang="en-US" altLang="ja-JP" sz="2400" dirty="0"/>
              <a:t>you can always access </a:t>
            </a:r>
            <a:br>
              <a:rPr lang="en-US" altLang="ja-JP" sz="2400" dirty="0"/>
            </a:br>
            <a:r>
              <a:rPr lang="en-US" altLang="ja-JP" sz="2400" dirty="0"/>
              <a:t>the subscribed papers </a:t>
            </a:r>
            <a:br>
              <a:rPr lang="en-US" altLang="ja-JP" sz="2400" dirty="0"/>
            </a:br>
            <a:r>
              <a:rPr lang="en-US" altLang="ja-JP" sz="2400" dirty="0"/>
              <a:t>from outside the university network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for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520000" y="5580000"/>
            <a:ext cx="432000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When creating an account,</a:t>
            </a:r>
          </a:p>
          <a:p>
            <a:r>
              <a:rPr lang="en-US" altLang="ja-JP" dirty="0">
                <a:solidFill>
                  <a:srgbClr val="C00000"/>
                </a:solidFill>
              </a:rPr>
              <a:t>e</a:t>
            </a:r>
            <a:r>
              <a:rPr kumimoji="1" lang="en-US" altLang="ja-JP" dirty="0">
                <a:solidFill>
                  <a:srgbClr val="C00000"/>
                </a:solidFill>
              </a:rPr>
              <a:t>nter and select “Hokkaido University”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900863" y="4343400"/>
            <a:ext cx="2293143" cy="6534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00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Setting of Remote Access with </a:t>
            </a:r>
            <a:r>
              <a:rPr lang="en-US" altLang="ja-JP" dirty="0" err="1"/>
              <a:t>Kopernio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for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06" y="1799837"/>
            <a:ext cx="4500000" cy="337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906" y="1800000"/>
            <a:ext cx="4500000" cy="337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8" name="直線矢印コネクタ 7"/>
          <p:cNvCxnSpPr/>
          <p:nvPr/>
        </p:nvCxnSpPr>
        <p:spPr>
          <a:xfrm>
            <a:off x="4085906" y="3779837"/>
            <a:ext cx="2520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339906" y="5436509"/>
            <a:ext cx="601200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The first time you try to get a paper,</a:t>
            </a:r>
          </a:p>
          <a:p>
            <a:r>
              <a:rPr lang="en-US" altLang="ja-JP" dirty="0" err="1">
                <a:solidFill>
                  <a:srgbClr val="C00000"/>
                </a:solidFill>
              </a:rPr>
              <a:t>Kopernio</a:t>
            </a:r>
            <a:r>
              <a:rPr lang="en-US" altLang="ja-JP" dirty="0">
                <a:solidFill>
                  <a:srgbClr val="C00000"/>
                </a:solidFill>
              </a:rPr>
              <a:t> asks you whether to log in to Remote Access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05906" y="4946400"/>
            <a:ext cx="4500000" cy="2308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900" dirty="0">
                <a:solidFill>
                  <a:schemeClr val="bg1"/>
                </a:solidFill>
              </a:rPr>
              <a:t>© 2019 Springer Nature Limited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885906" y="4946400"/>
            <a:ext cx="4500000" cy="2308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900" dirty="0">
                <a:solidFill>
                  <a:schemeClr val="bg1"/>
                </a:solidFill>
              </a:rPr>
              <a:t>© 2019 Springer Nature Limited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6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How </a:t>
            </a:r>
            <a:r>
              <a:rPr lang="en-US" altLang="ja-JP" dirty="0" err="1"/>
              <a:t>Kopernio</a:t>
            </a:r>
            <a:r>
              <a:rPr lang="en-US" altLang="ja-JP" dirty="0"/>
              <a:t> works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for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146000" y="5284800"/>
            <a:ext cx="3240000" cy="101566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altLang="ja-JP" sz="1200" dirty="0">
                <a:solidFill>
                  <a:srgbClr val="C00000"/>
                </a:solidFill>
              </a:rPr>
              <a:t>When PDF is not found in 1-4 on the left, </a:t>
            </a:r>
          </a:p>
          <a:p>
            <a:r>
              <a:rPr lang="en-US" altLang="ja-JP" sz="1200" dirty="0" err="1">
                <a:solidFill>
                  <a:srgbClr val="C00000"/>
                </a:solidFill>
              </a:rPr>
              <a:t>Kopernio</a:t>
            </a:r>
            <a:r>
              <a:rPr lang="en-US" altLang="ja-JP" sz="1200" dirty="0">
                <a:solidFill>
                  <a:srgbClr val="C00000"/>
                </a:solidFill>
              </a:rPr>
              <a:t> leads you</a:t>
            </a:r>
          </a:p>
          <a:p>
            <a:r>
              <a:rPr lang="en-US" altLang="ja-JP" sz="1200" dirty="0">
                <a:solidFill>
                  <a:srgbClr val="C00000"/>
                </a:solidFill>
              </a:rPr>
              <a:t>to the screen providing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200" dirty="0">
                <a:solidFill>
                  <a:srgbClr val="C00000"/>
                </a:solidFill>
              </a:rPr>
              <a:t>In the case the screen does not works</a:t>
            </a:r>
            <a:br>
              <a:rPr lang="en-US" altLang="ja-JP" sz="1200" dirty="0">
                <a:solidFill>
                  <a:srgbClr val="C00000"/>
                </a:solidFill>
              </a:rPr>
            </a:br>
            <a:r>
              <a:rPr lang="en-US" altLang="ja-JP" sz="1200" dirty="0">
                <a:solidFill>
                  <a:srgbClr val="C00000"/>
                </a:solidFill>
              </a:rPr>
              <a:t>please take alternatives yourself</a:t>
            </a:r>
            <a:endParaRPr kumimoji="1" lang="en-US" altLang="ja-JP" sz="1200" dirty="0">
              <a:solidFill>
                <a:srgbClr val="C0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t="16977" b="113"/>
          <a:stretch/>
        </p:blipFill>
        <p:spPr>
          <a:xfrm>
            <a:off x="306000" y="1799837"/>
            <a:ext cx="4500000" cy="316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t="16957" b="131"/>
          <a:stretch/>
        </p:blipFill>
        <p:spPr>
          <a:xfrm>
            <a:off x="5885906" y="1799837"/>
            <a:ext cx="4500000" cy="316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/>
          <p:cNvSpPr/>
          <p:nvPr/>
        </p:nvSpPr>
        <p:spPr>
          <a:xfrm>
            <a:off x="522000" y="5284800"/>
            <a:ext cx="4284000" cy="101566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altLang="ja-JP" sz="1200" dirty="0" err="1">
                <a:solidFill>
                  <a:srgbClr val="C00000"/>
                </a:solidFill>
              </a:rPr>
              <a:t>Kopernio</a:t>
            </a:r>
            <a:r>
              <a:rPr lang="en-US" altLang="ja-JP" sz="1200" dirty="0">
                <a:solidFill>
                  <a:srgbClr val="C00000"/>
                </a:solidFill>
              </a:rPr>
              <a:t> automatically seeks PDF in the  following order:</a:t>
            </a:r>
          </a:p>
          <a:p>
            <a:pPr marL="228600" indent="-228600">
              <a:buAutoNum type="arabicPeriod"/>
            </a:pPr>
            <a:r>
              <a:rPr lang="en-US" altLang="ja-JP" sz="1200" dirty="0">
                <a:solidFill>
                  <a:srgbClr val="C00000"/>
                </a:solidFill>
              </a:rPr>
              <a:t>in your Locker (personal folder on the cloud)</a:t>
            </a:r>
          </a:p>
          <a:p>
            <a:pPr marL="228600" indent="-228600">
              <a:buAutoNum type="arabicPeriod"/>
            </a:pPr>
            <a:r>
              <a:rPr lang="en-US" altLang="ja-JP" sz="1200" dirty="0">
                <a:solidFill>
                  <a:srgbClr val="C00000"/>
                </a:solidFill>
              </a:rPr>
              <a:t>publisher version</a:t>
            </a:r>
          </a:p>
          <a:p>
            <a:pPr marL="228600" indent="-228600">
              <a:buAutoNum type="arabicPeriod"/>
            </a:pPr>
            <a:r>
              <a:rPr lang="en-US" altLang="ja-JP" sz="1200" dirty="0">
                <a:solidFill>
                  <a:srgbClr val="C00000"/>
                </a:solidFill>
              </a:rPr>
              <a:t>OA version</a:t>
            </a:r>
          </a:p>
          <a:p>
            <a:pPr marL="228600" indent="-228600">
              <a:buAutoNum type="arabicPeriod"/>
            </a:pPr>
            <a:r>
              <a:rPr lang="en-US" altLang="ja-JP" sz="1200" dirty="0">
                <a:solidFill>
                  <a:srgbClr val="C00000"/>
                </a:solidFill>
              </a:rPr>
              <a:t>in Google Scholar</a:t>
            </a:r>
            <a:endParaRPr kumimoji="1" lang="ja-JP" altLang="en-US" sz="1200" dirty="0">
              <a:solidFill>
                <a:srgbClr val="C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3200" y="3695700"/>
            <a:ext cx="1224000" cy="12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803200" y="3695700"/>
            <a:ext cx="1224000" cy="12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06000" y="1800000"/>
            <a:ext cx="4500000" cy="2308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900" dirty="0">
                <a:solidFill>
                  <a:schemeClr val="bg1"/>
                </a:solidFill>
              </a:rPr>
              <a:t>© 2019 Springer Nature Limited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886000" y="1800000"/>
            <a:ext cx="4500000" cy="2308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900" dirty="0">
                <a:solidFill>
                  <a:schemeClr val="bg1"/>
                </a:solidFill>
              </a:rPr>
              <a:t>© 2019 Springer Nature Limited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6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  <a:noFill/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>
                <a:solidFill>
                  <a:sysClr val="windowText" lastClr="000000"/>
                </a:solidFill>
              </a:rPr>
              <a:t>Reference 1:</a:t>
            </a:r>
            <a:r>
              <a:rPr lang="ja-JP" altLang="en-US" dirty="0">
                <a:solidFill>
                  <a:sysClr val="windowText" lastClr="000000"/>
                </a:solidFill>
              </a:rPr>
              <a:t> </a:t>
            </a:r>
            <a:r>
              <a:rPr lang="en-US" altLang="ja-JP" dirty="0">
                <a:solidFill>
                  <a:sysClr val="windowText" lastClr="000000"/>
                </a:solidFill>
              </a:rPr>
              <a:t>Basics of getting papers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for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00" y="2160000"/>
            <a:ext cx="360000" cy="360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52" y="3051665"/>
            <a:ext cx="360000" cy="36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8" y="3053607"/>
            <a:ext cx="360000" cy="36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07" y="2604832"/>
            <a:ext cx="360000" cy="360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346700" y="1799999"/>
            <a:ext cx="5038412" cy="4499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u="sng" dirty="0">
                <a:solidFill>
                  <a:schemeClr val="tx1"/>
                </a:solidFill>
              </a:rPr>
              <a:t>Known papers</a:t>
            </a:r>
            <a:r>
              <a:rPr lang="ja-JP" altLang="en-US" u="sng" dirty="0">
                <a:solidFill>
                  <a:schemeClr val="tx1"/>
                </a:solidFill>
              </a:rPr>
              <a:t> </a:t>
            </a:r>
            <a:r>
              <a:rPr lang="en-US" altLang="ja-JP" u="sng" dirty="0">
                <a:solidFill>
                  <a:schemeClr val="tx1"/>
                </a:solidFill>
              </a:rPr>
              <a:t>(in the reference list)</a:t>
            </a:r>
            <a:endParaRPr kumimoji="1" lang="ja-JP" altLang="en-US" u="sng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05906" y="1799999"/>
            <a:ext cx="5040794" cy="4499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u="sng" dirty="0">
                <a:solidFill>
                  <a:sysClr val="windowText" lastClr="000000"/>
                </a:solidFill>
              </a:rPr>
              <a:t>Unknown papers</a:t>
            </a:r>
            <a:r>
              <a:rPr lang="ja-JP" altLang="en-US" u="sng" dirty="0">
                <a:solidFill>
                  <a:sysClr val="windowText" lastClr="000000"/>
                </a:solidFill>
              </a:rPr>
              <a:t> </a:t>
            </a:r>
            <a:r>
              <a:rPr lang="en-US" altLang="ja-JP" u="sng" dirty="0">
                <a:solidFill>
                  <a:sysClr val="windowText" lastClr="000000"/>
                </a:solidFill>
              </a:rPr>
              <a:t>(searching by keywords)</a:t>
            </a:r>
            <a:endParaRPr kumimoji="1" lang="ja-JP" altLang="en-US" u="sng" dirty="0">
              <a:solidFill>
                <a:sysClr val="windowText" lastClr="00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4" y="3804401"/>
            <a:ext cx="917988" cy="21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8" y="4525099"/>
            <a:ext cx="360000" cy="360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8" y="5408248"/>
            <a:ext cx="360000" cy="360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00" y="4525200"/>
            <a:ext cx="360000" cy="360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26" y="4525099"/>
            <a:ext cx="360000" cy="360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08" y="5408248"/>
            <a:ext cx="360000" cy="360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55" y="4525099"/>
            <a:ext cx="360000" cy="360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26" y="3732401"/>
            <a:ext cx="360000" cy="3600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6" y="3732401"/>
            <a:ext cx="360000" cy="3600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4222210"/>
            <a:ext cx="108000" cy="108000"/>
          </a:xfrm>
          <a:prstGeom prst="rect">
            <a:avLst/>
          </a:prstGeom>
        </p:spPr>
      </p:pic>
      <p:sp>
        <p:nvSpPr>
          <p:cNvPr id="23" name="円/楕円 22"/>
          <p:cNvSpPr/>
          <p:nvPr/>
        </p:nvSpPr>
        <p:spPr>
          <a:xfrm>
            <a:off x="684000" y="4222210"/>
            <a:ext cx="108000" cy="108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00" y="5408248"/>
            <a:ext cx="360000" cy="36000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00" y="5408248"/>
            <a:ext cx="360000" cy="360000"/>
          </a:xfrm>
          <a:prstGeom prst="rect">
            <a:avLst/>
          </a:prstGeom>
        </p:spPr>
      </p:pic>
      <p:grpSp>
        <p:nvGrpSpPr>
          <p:cNvPr id="32" name="グループ化 31"/>
          <p:cNvGrpSpPr/>
          <p:nvPr/>
        </p:nvGrpSpPr>
        <p:grpSpPr>
          <a:xfrm>
            <a:off x="665158" y="2160000"/>
            <a:ext cx="360000" cy="360000"/>
            <a:chOff x="2357556" y="2068661"/>
            <a:chExt cx="360000" cy="360000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556" y="2068661"/>
              <a:ext cx="360000" cy="360000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556" y="2176661"/>
              <a:ext cx="144000" cy="144000"/>
            </a:xfrm>
            <a:prstGeom prst="rect">
              <a:avLst/>
            </a:prstGeom>
          </p:spPr>
        </p:pic>
      </p:grpSp>
      <p:sp>
        <p:nvSpPr>
          <p:cNvPr id="34" name="円弧 33"/>
          <p:cNvSpPr/>
          <p:nvPr/>
        </p:nvSpPr>
        <p:spPr>
          <a:xfrm>
            <a:off x="750070" y="2451930"/>
            <a:ext cx="554082" cy="675724"/>
          </a:xfrm>
          <a:prstGeom prst="arc">
            <a:avLst>
              <a:gd name="adj1" fmla="val 16200000"/>
              <a:gd name="adj2" fmla="val 5418543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>
            <a:stCxn id="5" idx="2"/>
            <a:endCxn id="8" idx="3"/>
          </p:cNvCxnSpPr>
          <p:nvPr/>
        </p:nvCxnSpPr>
        <p:spPr>
          <a:xfrm flipH="1">
            <a:off x="1025158" y="2520000"/>
            <a:ext cx="4860842" cy="7136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5" idx="2"/>
            <a:endCxn id="6" idx="0"/>
          </p:cNvCxnSpPr>
          <p:nvPr/>
        </p:nvCxnSpPr>
        <p:spPr>
          <a:xfrm flipH="1">
            <a:off x="5885952" y="2520000"/>
            <a:ext cx="48" cy="5316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1584000" y="2381499"/>
            <a:ext cx="2412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  <a:hlinkClick r:id="rId17"/>
              </a:rPr>
              <a:t>Library </a:t>
            </a:r>
            <a:r>
              <a:rPr lang="ja-JP" altLang="en-US" sz="1200" dirty="0">
                <a:solidFill>
                  <a:schemeClr val="tx1"/>
                </a:solidFill>
                <a:hlinkClick r:id="rId17"/>
              </a:rPr>
              <a:t> </a:t>
            </a:r>
            <a:r>
              <a:rPr lang="en-US" altLang="ja-JP" sz="1200" dirty="0">
                <a:solidFill>
                  <a:schemeClr val="tx1"/>
                </a:solidFill>
                <a:hlinkClick r:id="rId17"/>
              </a:rPr>
              <a:t>&gt; Databases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117998" y="3136959"/>
            <a:ext cx="3672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</a:rPr>
              <a:t>Bibliographic Database (such as Web of Science)</a:t>
            </a:r>
          </a:p>
        </p:txBody>
      </p:sp>
      <p:cxnSp>
        <p:nvCxnSpPr>
          <p:cNvPr id="43" name="直線矢印コネクタ 42"/>
          <p:cNvCxnSpPr>
            <a:stCxn id="6" idx="2"/>
            <a:endCxn id="16" idx="0"/>
          </p:cNvCxnSpPr>
          <p:nvPr/>
        </p:nvCxnSpPr>
        <p:spPr>
          <a:xfrm flipH="1">
            <a:off x="5885226" y="3411665"/>
            <a:ext cx="726" cy="11134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8" idx="2"/>
            <a:endCxn id="12" idx="0"/>
          </p:cNvCxnSpPr>
          <p:nvPr/>
        </p:nvCxnSpPr>
        <p:spPr>
          <a:xfrm>
            <a:off x="845158" y="3413607"/>
            <a:ext cx="0" cy="3907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1312417" y="3770751"/>
            <a:ext cx="3240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</a:rPr>
              <a:t>shows whether to be able to access or not</a:t>
            </a:r>
          </a:p>
        </p:txBody>
      </p:sp>
      <p:cxnSp>
        <p:nvCxnSpPr>
          <p:cNvPr id="55" name="直線矢印コネクタ 54"/>
          <p:cNvCxnSpPr>
            <a:stCxn id="12" idx="2"/>
            <a:endCxn id="13" idx="0"/>
          </p:cNvCxnSpPr>
          <p:nvPr/>
        </p:nvCxnSpPr>
        <p:spPr>
          <a:xfrm>
            <a:off x="845158" y="4020401"/>
            <a:ext cx="0" cy="5046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>
            <a:stCxn id="12" idx="2"/>
            <a:endCxn id="18" idx="1"/>
          </p:cNvCxnSpPr>
          <p:nvPr/>
        </p:nvCxnSpPr>
        <p:spPr>
          <a:xfrm>
            <a:off x="845158" y="4020401"/>
            <a:ext cx="1837897" cy="6846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stCxn id="13" idx="2"/>
            <a:endCxn id="14" idx="0"/>
          </p:cNvCxnSpPr>
          <p:nvPr/>
        </p:nvCxnSpPr>
        <p:spPr>
          <a:xfrm>
            <a:off x="845158" y="4885099"/>
            <a:ext cx="0" cy="5231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円弧 68"/>
          <p:cNvSpPr/>
          <p:nvPr/>
        </p:nvSpPr>
        <p:spPr>
          <a:xfrm flipV="1">
            <a:off x="2773112" y="4357060"/>
            <a:ext cx="5060215" cy="1111848"/>
          </a:xfrm>
          <a:prstGeom prst="arc">
            <a:avLst>
              <a:gd name="adj1" fmla="val 423730"/>
              <a:gd name="adj2" fmla="val 10275685"/>
            </a:avLst>
          </a:prstGeom>
          <a:ln w="12700">
            <a:solidFill>
              <a:srgbClr val="C0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矢印コネクタ 70"/>
          <p:cNvCxnSpPr>
            <a:stCxn id="16" idx="2"/>
            <a:endCxn id="17" idx="0"/>
          </p:cNvCxnSpPr>
          <p:nvPr/>
        </p:nvCxnSpPr>
        <p:spPr>
          <a:xfrm flipH="1">
            <a:off x="5880308" y="4885099"/>
            <a:ext cx="4918" cy="5231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>
            <a:stCxn id="15" idx="2"/>
            <a:endCxn id="26" idx="0"/>
          </p:cNvCxnSpPr>
          <p:nvPr/>
        </p:nvCxnSpPr>
        <p:spPr>
          <a:xfrm>
            <a:off x="7866000" y="4885200"/>
            <a:ext cx="0" cy="523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弧 76"/>
          <p:cNvSpPr/>
          <p:nvPr/>
        </p:nvSpPr>
        <p:spPr>
          <a:xfrm>
            <a:off x="2785453" y="4812417"/>
            <a:ext cx="554082" cy="675724"/>
          </a:xfrm>
          <a:prstGeom prst="arc">
            <a:avLst>
              <a:gd name="adj1" fmla="val 16200000"/>
              <a:gd name="adj2" fmla="val 5418543"/>
            </a:avLst>
          </a:prstGeom>
          <a:ln w="127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426297" y="5886303"/>
            <a:ext cx="83772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Get PDF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5462419" y="5888996"/>
            <a:ext cx="83772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Get PDF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7347773" y="5798354"/>
            <a:ext cx="111215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Read / Take a photocopy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4248000" y="2535667"/>
            <a:ext cx="11160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Bibliography</a:t>
            </a:r>
          </a:p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6120000" y="2535667"/>
            <a:ext cx="10440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Publication</a:t>
            </a:r>
          </a:p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6051199" y="3090792"/>
            <a:ext cx="2412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  <a:hlinkClick r:id="rId18"/>
              </a:rPr>
              <a:t>Library Catalog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5942890" y="3609924"/>
            <a:ext cx="1368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</a:rPr>
              <a:t>e-journal</a:t>
            </a:r>
          </a:p>
        </p:txBody>
      </p:sp>
      <p:sp>
        <p:nvSpPr>
          <p:cNvPr id="85" name="正方形/長方形 84"/>
          <p:cNvSpPr/>
          <p:nvPr/>
        </p:nvSpPr>
        <p:spPr>
          <a:xfrm>
            <a:off x="2347680" y="5789128"/>
            <a:ext cx="9469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Get a photocopy</a:t>
            </a:r>
          </a:p>
        </p:txBody>
      </p:sp>
      <p:sp>
        <p:nvSpPr>
          <p:cNvPr id="86" name="円弧 85"/>
          <p:cNvSpPr/>
          <p:nvPr/>
        </p:nvSpPr>
        <p:spPr>
          <a:xfrm flipH="1">
            <a:off x="7386068" y="4780418"/>
            <a:ext cx="554400" cy="675724"/>
          </a:xfrm>
          <a:prstGeom prst="arc">
            <a:avLst>
              <a:gd name="adj1" fmla="val 16200000"/>
              <a:gd name="adj2" fmla="val 5418543"/>
            </a:avLst>
          </a:prstGeom>
          <a:ln w="127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矢印コネクタ 56"/>
          <p:cNvCxnSpPr>
            <a:stCxn id="19" idx="3"/>
            <a:endCxn id="20" idx="1"/>
          </p:cNvCxnSpPr>
          <p:nvPr/>
        </p:nvCxnSpPr>
        <p:spPr>
          <a:xfrm>
            <a:off x="6065226" y="3912401"/>
            <a:ext cx="162068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stCxn id="20" idx="2"/>
            <a:endCxn id="15" idx="0"/>
          </p:cNvCxnSpPr>
          <p:nvPr/>
        </p:nvCxnSpPr>
        <p:spPr>
          <a:xfrm>
            <a:off x="7865906" y="4092401"/>
            <a:ext cx="94" cy="4327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/>
          <p:cNvSpPr/>
          <p:nvPr/>
        </p:nvSpPr>
        <p:spPr>
          <a:xfrm>
            <a:off x="3556324" y="4861514"/>
            <a:ext cx="156749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en-US" altLang="ja-JP" sz="1200" dirty="0">
                <a:solidFill>
                  <a:srgbClr val="C00000"/>
                </a:solidFill>
              </a:rPr>
              <a:t>+ Ask a librarian</a:t>
            </a:r>
          </a:p>
        </p:txBody>
      </p:sp>
      <p:sp>
        <p:nvSpPr>
          <p:cNvPr id="72" name="円/楕円 71"/>
          <p:cNvSpPr/>
          <p:nvPr/>
        </p:nvSpPr>
        <p:spPr>
          <a:xfrm>
            <a:off x="5724000" y="4222800"/>
            <a:ext cx="108000" cy="108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3041300" y="4478727"/>
            <a:ext cx="1548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</a:rPr>
              <a:t>Select alternatives</a:t>
            </a: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92" y="3694423"/>
            <a:ext cx="108000" cy="108000"/>
          </a:xfrm>
          <a:prstGeom prst="rect">
            <a:avLst/>
          </a:prstGeom>
        </p:spPr>
      </p:pic>
      <p:sp>
        <p:nvSpPr>
          <p:cNvPr id="76" name="正方形/長方形 75"/>
          <p:cNvSpPr/>
          <p:nvPr/>
        </p:nvSpPr>
        <p:spPr>
          <a:xfrm>
            <a:off x="7932358" y="3593901"/>
            <a:ext cx="1368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</a:rPr>
              <a:t>print journal</a:t>
            </a:r>
          </a:p>
        </p:txBody>
      </p:sp>
      <p:cxnSp>
        <p:nvCxnSpPr>
          <p:cNvPr id="87" name="直線矢印コネクタ 86"/>
          <p:cNvCxnSpPr>
            <a:stCxn id="20" idx="3"/>
            <a:endCxn id="89" idx="1"/>
          </p:cNvCxnSpPr>
          <p:nvPr/>
        </p:nvCxnSpPr>
        <p:spPr>
          <a:xfrm>
            <a:off x="8045906" y="3912401"/>
            <a:ext cx="1620094" cy="7927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円/楕円 87"/>
          <p:cNvSpPr/>
          <p:nvPr/>
        </p:nvSpPr>
        <p:spPr>
          <a:xfrm>
            <a:off x="7704000" y="4222800"/>
            <a:ext cx="108000" cy="108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9" name="図 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00" y="4525200"/>
            <a:ext cx="360000" cy="36000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00" y="4525200"/>
            <a:ext cx="360000" cy="360000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00" y="4885200"/>
            <a:ext cx="360000" cy="360000"/>
          </a:xfrm>
          <a:prstGeom prst="rect">
            <a:avLst/>
          </a:prstGeom>
        </p:spPr>
      </p:pic>
      <p:sp>
        <p:nvSpPr>
          <p:cNvPr id="91" name="正方形/長方形 90"/>
          <p:cNvSpPr/>
          <p:nvPr/>
        </p:nvSpPr>
        <p:spPr>
          <a:xfrm>
            <a:off x="9165131" y="4063434"/>
            <a:ext cx="1368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Consider</a:t>
            </a:r>
          </a:p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alternatives</a:t>
            </a:r>
          </a:p>
        </p:txBody>
      </p:sp>
      <p:sp>
        <p:nvSpPr>
          <p:cNvPr id="92" name="正方形/長方形 91"/>
          <p:cNvSpPr/>
          <p:nvPr/>
        </p:nvSpPr>
        <p:spPr>
          <a:xfrm>
            <a:off x="9056745" y="5245200"/>
            <a:ext cx="156749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+ Ask</a:t>
            </a:r>
          </a:p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a librarian</a:t>
            </a:r>
          </a:p>
        </p:txBody>
      </p:sp>
      <p:pic>
        <p:nvPicPr>
          <p:cNvPr id="93" name="図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00" y="4222800"/>
            <a:ext cx="108000" cy="108000"/>
          </a:xfrm>
          <a:prstGeom prst="rect">
            <a:avLst/>
          </a:prstGeom>
        </p:spPr>
      </p:pic>
      <p:sp>
        <p:nvSpPr>
          <p:cNvPr id="94" name="正方形/長方形 93"/>
          <p:cNvSpPr/>
          <p:nvPr/>
        </p:nvSpPr>
        <p:spPr>
          <a:xfrm>
            <a:off x="8044871" y="4562500"/>
            <a:ext cx="1368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</a:rPr>
              <a:t>Library</a:t>
            </a:r>
          </a:p>
        </p:txBody>
      </p:sp>
      <p:sp>
        <p:nvSpPr>
          <p:cNvPr id="95" name="円弧 94"/>
          <p:cNvSpPr/>
          <p:nvPr/>
        </p:nvSpPr>
        <p:spPr>
          <a:xfrm rot="5400000">
            <a:off x="5615305" y="2345197"/>
            <a:ext cx="1475896" cy="6623907"/>
          </a:xfrm>
          <a:prstGeom prst="arc">
            <a:avLst>
              <a:gd name="adj1" fmla="val 16200000"/>
              <a:gd name="adj2" fmla="val 5297221"/>
            </a:avLst>
          </a:prstGeom>
          <a:ln w="127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弧 95"/>
          <p:cNvSpPr/>
          <p:nvPr/>
        </p:nvSpPr>
        <p:spPr>
          <a:xfrm rot="5400000">
            <a:off x="7120602" y="3848202"/>
            <a:ext cx="1475896" cy="3614703"/>
          </a:xfrm>
          <a:prstGeom prst="arc">
            <a:avLst>
              <a:gd name="adj1" fmla="val 16200000"/>
              <a:gd name="adj2" fmla="val 5297221"/>
            </a:avLst>
          </a:prstGeom>
          <a:ln w="127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弧 96"/>
          <p:cNvSpPr/>
          <p:nvPr/>
        </p:nvSpPr>
        <p:spPr>
          <a:xfrm>
            <a:off x="-1419625" y="4662901"/>
            <a:ext cx="5265483" cy="784340"/>
          </a:xfrm>
          <a:prstGeom prst="arc">
            <a:avLst>
              <a:gd name="adj1" fmla="val 55609"/>
              <a:gd name="adj2" fmla="val 5503802"/>
            </a:avLst>
          </a:prstGeom>
          <a:ln w="127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16" y="5188075"/>
            <a:ext cx="180000" cy="180000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65" y="5404074"/>
            <a:ext cx="180000" cy="180000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35" y="5696452"/>
            <a:ext cx="180000" cy="180000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65" y="4721403"/>
            <a:ext cx="180000" cy="180000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46" y="5692794"/>
            <a:ext cx="180000" cy="180000"/>
          </a:xfrm>
          <a:prstGeom prst="rect">
            <a:avLst/>
          </a:prstGeom>
        </p:spPr>
      </p:pic>
      <p:sp>
        <p:nvSpPr>
          <p:cNvPr id="103" name="正方形/長方形 102"/>
          <p:cNvSpPr/>
          <p:nvPr/>
        </p:nvSpPr>
        <p:spPr>
          <a:xfrm>
            <a:off x="306000" y="1522800"/>
            <a:ext cx="100791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en-US" altLang="ja-JP" sz="1200" dirty="0">
                <a:solidFill>
                  <a:srgbClr val="C00000"/>
                </a:solidFill>
              </a:rPr>
              <a:t>* All the papers cannot be always got</a:t>
            </a: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305906" y="1799799"/>
            <a:ext cx="0" cy="450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>
            <a:off x="10386000" y="1800000"/>
            <a:ext cx="0" cy="450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12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Reference 2:</a:t>
            </a:r>
            <a:r>
              <a:rPr lang="ja-JP" altLang="en-US" dirty="0"/>
              <a:t> </a:t>
            </a:r>
            <a:r>
              <a:rPr lang="en-US" altLang="ja-JP" dirty="0"/>
              <a:t>Sharing papers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 err="1"/>
              <a:t>Altmetric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Publishers may allow authors to share papers as a service</a:t>
            </a:r>
            <a:br>
              <a:rPr lang="en-US" altLang="ja-JP" sz="2200" dirty="0"/>
            </a:br>
            <a:r>
              <a:rPr lang="en-US" altLang="ja-JP" sz="2200" dirty="0"/>
              <a:t>However, usually we can access shareable papers</a:t>
            </a:r>
            <a:br>
              <a:rPr lang="en-US" altLang="ja-JP" sz="2200" dirty="0"/>
            </a:br>
            <a:r>
              <a:rPr lang="en-US" altLang="ja-JP" sz="2200" dirty="0"/>
              <a:t>only a limited numbers of times, or cannot print or save them</a:t>
            </a:r>
            <a:br>
              <a:rPr lang="en-US" altLang="ja-JP" sz="2400" dirty="0"/>
            </a:br>
            <a:endParaRPr lang="en-US" altLang="ja-JP" sz="12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You can find mentions to a paper on SNS and blogs through its </a:t>
            </a:r>
            <a:r>
              <a:rPr lang="en-US" altLang="ja-JP" sz="2200" dirty="0" err="1"/>
              <a:t>Altmetric</a:t>
            </a:r>
            <a:br>
              <a:rPr lang="en-US" altLang="ja-JP" sz="2200" dirty="0"/>
            </a:br>
            <a:r>
              <a:rPr lang="en-US" altLang="ja-JP" sz="2200" dirty="0"/>
              <a:t>The author may have written a link for her/his shareable paper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for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00" y="4003200"/>
            <a:ext cx="3060000" cy="229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906" y="4003200"/>
            <a:ext cx="3060000" cy="229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506" y="4003200"/>
            <a:ext cx="3060000" cy="229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/>
          <p:cNvSpPr/>
          <p:nvPr/>
        </p:nvSpPr>
        <p:spPr>
          <a:xfrm>
            <a:off x="1754100" y="5435831"/>
            <a:ext cx="917056" cy="9040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076420" y="4385657"/>
            <a:ext cx="238184" cy="1918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345906" y="4698695"/>
            <a:ext cx="415412" cy="5785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8056288" y="5574029"/>
            <a:ext cx="1619618" cy="3665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56" y="5652000"/>
            <a:ext cx="540000" cy="540000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>
            <a:off x="3517200" y="5220000"/>
            <a:ext cx="540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6876000" y="5220000"/>
            <a:ext cx="540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455400" y="6300000"/>
            <a:ext cx="3060000" cy="18466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600" dirty="0">
                <a:solidFill>
                  <a:schemeClr val="tx1"/>
                </a:solidFill>
              </a:rPr>
              <a:t>Copyright © 2019 </a:t>
            </a:r>
            <a:r>
              <a:rPr lang="en-US" altLang="ja-JP" sz="600" dirty="0" err="1">
                <a:solidFill>
                  <a:schemeClr val="tx1"/>
                </a:solidFill>
              </a:rPr>
              <a:t>Informa</a:t>
            </a:r>
            <a:r>
              <a:rPr lang="en-US" altLang="ja-JP" sz="600" dirty="0">
                <a:solidFill>
                  <a:schemeClr val="tx1"/>
                </a:solidFill>
              </a:rPr>
              <a:t> UK Limited</a:t>
            </a:r>
            <a:endParaRPr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816000" y="6116400"/>
            <a:ext cx="3060000" cy="18466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600" dirty="0">
                <a:solidFill>
                  <a:schemeClr val="tx1"/>
                </a:solidFill>
              </a:rPr>
              <a:t>Copyright © 2019 </a:t>
            </a:r>
            <a:r>
              <a:rPr lang="en-US" altLang="ja-JP" sz="600" dirty="0" err="1">
                <a:solidFill>
                  <a:schemeClr val="tx1"/>
                </a:solidFill>
              </a:rPr>
              <a:t>Informa</a:t>
            </a:r>
            <a:r>
              <a:rPr lang="en-US" altLang="ja-JP" sz="600" dirty="0">
                <a:solidFill>
                  <a:schemeClr val="tx1"/>
                </a:solidFill>
              </a:rPr>
              <a:t> UK Limited</a:t>
            </a:r>
            <a:endParaRPr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178400" y="6116400"/>
            <a:ext cx="3060000" cy="18466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en-US" altLang="ja-JP" sz="600" dirty="0">
                <a:solidFill>
                  <a:schemeClr val="bg1"/>
                </a:solidFill>
              </a:rPr>
              <a:t>Copyright © 2019 </a:t>
            </a:r>
            <a:r>
              <a:rPr lang="en-US" altLang="ja-JP" sz="600" dirty="0" err="1">
                <a:solidFill>
                  <a:schemeClr val="bg1"/>
                </a:solidFill>
              </a:rPr>
              <a:t>Informa</a:t>
            </a:r>
            <a:r>
              <a:rPr lang="en-US" altLang="ja-JP" sz="600" dirty="0">
                <a:solidFill>
                  <a:schemeClr val="bg1"/>
                </a:solidFill>
              </a:rPr>
              <a:t> UK Limited</a:t>
            </a:r>
            <a:endParaRPr lang="ja-JP" altLang="en-US" sz="600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06" y="503239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94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94" y="-163"/>
            <a:ext cx="10692000" cy="7560000"/>
          </a:xfrm>
          <a:solidFill>
            <a:srgbClr val="F7901E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ja-JP" sz="5600" dirty="0">
                <a:solidFill>
                  <a:schemeClr val="bg1"/>
                </a:solidFill>
              </a:rPr>
              <a:t>Looking out of Open Access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649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over / for / out of Open Access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845883" y="1980000"/>
            <a:ext cx="9000047" cy="1386000"/>
            <a:chOff x="588865" y="2426400"/>
            <a:chExt cx="9000047" cy="1386000"/>
          </a:xfrm>
        </p:grpSpPr>
        <p:pic>
          <p:nvPicPr>
            <p:cNvPr id="5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65" y="2426400"/>
              <a:ext cx="887041" cy="1386000"/>
            </a:xfrm>
            <a:prstGeom prst="rect">
              <a:avLst/>
            </a:prstGeom>
            <a:solidFill>
              <a:srgbClr val="FFFFFF"/>
            </a:solidFill>
            <a:extLst/>
          </p:spPr>
        </p:pic>
        <p:sp>
          <p:nvSpPr>
            <p:cNvPr id="8" name="正方形/長方形 7"/>
            <p:cNvSpPr/>
            <p:nvPr/>
          </p:nvSpPr>
          <p:spPr>
            <a:xfrm>
              <a:off x="1656000" y="2426788"/>
              <a:ext cx="7932912" cy="138499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ja-JP" sz="2800" dirty="0">
                  <a:solidFill>
                    <a:schemeClr val="tx1"/>
                  </a:solidFill>
                </a:rPr>
                <a:t>Open Access</a:t>
              </a:r>
              <a:r>
                <a:rPr lang="ja-JP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ja-JP" sz="2800" dirty="0">
                  <a:solidFill>
                    <a:schemeClr val="tx1"/>
                  </a:solidFill>
                </a:rPr>
                <a:t>(OA)</a:t>
              </a:r>
            </a:p>
            <a:p>
              <a:r>
                <a:rPr lang="en-US" altLang="ja-JP" sz="2800" dirty="0">
                  <a:solidFill>
                    <a:schemeClr val="tx1"/>
                  </a:solidFill>
                </a:rPr>
                <a:t>To publish research works on the Internet </a:t>
              </a:r>
            </a:p>
            <a:p>
              <a:r>
                <a:rPr lang="en-US" altLang="ja-JP" sz="2800" dirty="0">
                  <a:solidFill>
                    <a:schemeClr val="tx1"/>
                  </a:solidFill>
                </a:rPr>
                <a:t>and make them available for free by everyone</a:t>
              </a: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845883" y="4212000"/>
            <a:ext cx="9000047" cy="14767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altLang="ja-JP" sz="2800" dirty="0">
                <a:solidFill>
                  <a:schemeClr val="tx1"/>
                </a:solidFill>
              </a:rPr>
              <a:t>Looking over the ways and recent trends of OA</a:t>
            </a:r>
          </a:p>
          <a:p>
            <a:pPr marL="514350" indent="-514350">
              <a:buAutoNum type="arabicPeriod"/>
            </a:pPr>
            <a:r>
              <a:rPr lang="en-US" altLang="ja-JP" sz="2800" dirty="0">
                <a:solidFill>
                  <a:schemeClr val="tx1"/>
                </a:solidFill>
              </a:rPr>
              <a:t>Looking for OA papers faster</a:t>
            </a:r>
          </a:p>
          <a:p>
            <a:pPr marL="514350" indent="-514350">
              <a:buAutoNum type="arabicPeriod"/>
            </a:pPr>
            <a:r>
              <a:rPr lang="en-US" altLang="ja-JP" sz="2800" dirty="0">
                <a:solidFill>
                  <a:schemeClr val="tx1"/>
                </a:solidFill>
              </a:rPr>
              <a:t>Looking out of predatory OA journals / publishers 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42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Ways of OA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over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05906" y="3546000"/>
            <a:ext cx="10080000" cy="13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rgbClr val="F7901E"/>
                </a:solidFill>
              </a:rPr>
              <a:t>Gold OA</a:t>
            </a:r>
            <a:endParaRPr kumimoji="1" lang="ja-JP" altLang="en-US" dirty="0">
              <a:solidFill>
                <a:srgbClr val="F7901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5906" y="1799999"/>
            <a:ext cx="10080000" cy="174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dirty="0">
                <a:solidFill>
                  <a:srgbClr val="008000"/>
                </a:solidFill>
              </a:rPr>
              <a:t>Green OA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5906" y="4932000"/>
            <a:ext cx="10080000" cy="13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/>
          <p:cNvCxnSpPr/>
          <p:nvPr/>
        </p:nvCxnSpPr>
        <p:spPr>
          <a:xfrm>
            <a:off x="306000" y="3546000"/>
            <a:ext cx="100800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/>
          <p:cNvGrpSpPr/>
          <p:nvPr/>
        </p:nvGrpSpPr>
        <p:grpSpPr>
          <a:xfrm>
            <a:off x="360000" y="3621600"/>
            <a:ext cx="6516000" cy="1252800"/>
            <a:chOff x="360000" y="3621600"/>
            <a:chExt cx="6516000" cy="1252800"/>
          </a:xfrm>
        </p:grpSpPr>
        <p:cxnSp>
          <p:nvCxnSpPr>
            <p:cNvPr id="101" name="直線矢印コネクタ 100"/>
            <p:cNvCxnSpPr/>
            <p:nvPr/>
          </p:nvCxnSpPr>
          <p:spPr>
            <a:xfrm>
              <a:off x="720000" y="4636800"/>
              <a:ext cx="18000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/>
            <p:cNvCxnSpPr/>
            <p:nvPr/>
          </p:nvCxnSpPr>
          <p:spPr>
            <a:xfrm>
              <a:off x="720000" y="4219200"/>
              <a:ext cx="1800000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グループ化 51"/>
            <p:cNvGrpSpPr/>
            <p:nvPr/>
          </p:nvGrpSpPr>
          <p:grpSpPr>
            <a:xfrm>
              <a:off x="2159999" y="3621600"/>
              <a:ext cx="4716001" cy="1252800"/>
              <a:chOff x="2159999" y="3621600"/>
              <a:chExt cx="4716001" cy="1252800"/>
            </a:xfrm>
          </p:grpSpPr>
          <p:pic>
            <p:nvPicPr>
              <p:cNvPr id="22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000" y="4039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2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正方形/長方形 53"/>
              <p:cNvSpPr/>
              <p:nvPr/>
            </p:nvSpPr>
            <p:spPr>
              <a:xfrm>
                <a:off x="2160000" y="3981600"/>
                <a:ext cx="2520000" cy="892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>
                <a:off x="2159999" y="3621600"/>
                <a:ext cx="2520000" cy="360000"/>
              </a:xfrm>
              <a:prstGeom prst="rect">
                <a:avLst/>
              </a:prstGeom>
              <a:noFill/>
              <a:ln w="12700">
                <a:solidFill>
                  <a:schemeClr val="tx1">
                    <a:alpha val="9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Hybrid OA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Journal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1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0" name="直線矢印コネクタ 99"/>
              <p:cNvCxnSpPr/>
              <p:nvPr/>
            </p:nvCxnSpPr>
            <p:spPr>
              <a:xfrm flipH="1">
                <a:off x="4679999" y="4219200"/>
                <a:ext cx="1440001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矢印コネクタ 110"/>
              <p:cNvCxnSpPr/>
              <p:nvPr/>
            </p:nvCxnSpPr>
            <p:spPr>
              <a:xfrm flipH="1" flipV="1">
                <a:off x="4678921" y="4636800"/>
                <a:ext cx="1441079" cy="0"/>
              </a:xfrm>
              <a:prstGeom prst="straightConnector1">
                <a:avLst/>
              </a:prstGeom>
              <a:ln w="12700">
                <a:solidFill>
                  <a:srgbClr val="F7901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矢印コネクタ 116"/>
              <p:cNvCxnSpPr>
                <a:stCxn id="54" idx="3"/>
                <a:endCxn id="23" idx="1"/>
              </p:cNvCxnSpPr>
              <p:nvPr/>
            </p:nvCxnSpPr>
            <p:spPr>
              <a:xfrm>
                <a:off x="4680000" y="4428000"/>
                <a:ext cx="1440000" cy="208800"/>
              </a:xfrm>
              <a:prstGeom prst="straightConnector1">
                <a:avLst/>
              </a:prstGeom>
              <a:ln w="12700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0" y="4039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50" name="グループ化 49"/>
            <p:cNvGrpSpPr/>
            <p:nvPr/>
          </p:nvGrpSpPr>
          <p:grpSpPr>
            <a:xfrm>
              <a:off x="360000" y="4039200"/>
              <a:ext cx="1440000" cy="777600"/>
              <a:chOff x="360000" y="4039200"/>
              <a:chExt cx="1440000" cy="777600"/>
            </a:xfrm>
          </p:grpSpPr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4039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44568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1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000" y="44568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39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000" y="4039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000" y="44568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43" name="グループ化 42"/>
          <p:cNvGrpSpPr/>
          <p:nvPr/>
        </p:nvGrpSpPr>
        <p:grpSpPr>
          <a:xfrm>
            <a:off x="360000" y="4989600"/>
            <a:ext cx="6516000" cy="1249200"/>
            <a:chOff x="360000" y="4989600"/>
            <a:chExt cx="6516000" cy="1249200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824800"/>
              <a:ext cx="360000" cy="360000"/>
            </a:xfrm>
            <a:prstGeom prst="rect">
              <a:avLst/>
            </a:prstGeom>
          </p:spPr>
        </p:pic>
        <p:pic>
          <p:nvPicPr>
            <p:cNvPr id="25" name="Picture 4" descr="C:\Users\staff\Downloads\人物アイコン　チーム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staff\Downloads\人物アイコン　チーム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000" y="5407200"/>
              <a:ext cx="360000" cy="360000"/>
            </a:xfrm>
            <a:prstGeom prst="rect">
              <a:avLst/>
            </a:prstGeom>
          </p:spPr>
        </p:pic>
        <p:pic>
          <p:nvPicPr>
            <p:cNvPr id="30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正方形/長方形 54"/>
            <p:cNvSpPr/>
            <p:nvPr/>
          </p:nvSpPr>
          <p:spPr>
            <a:xfrm>
              <a:off x="2160000" y="5349600"/>
              <a:ext cx="2520000" cy="889200"/>
            </a:xfrm>
            <a:prstGeom prst="rect">
              <a:avLst/>
            </a:prstGeom>
            <a:noFill/>
            <a:ln w="12700">
              <a:solidFill>
                <a:schemeClr val="tx1">
                  <a:alpha val="9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7F7F7F"/>
                </a:solidFill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159999" y="4989600"/>
              <a:ext cx="25200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Full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dirty="0">
                  <a:solidFill>
                    <a:schemeClr val="tx1"/>
                  </a:solidFill>
                </a:rPr>
                <a:t>OA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dirty="0">
                  <a:solidFill>
                    <a:schemeClr val="tx1"/>
                  </a:solidFill>
                </a:rPr>
                <a:t>Journal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900000" y="5466192"/>
              <a:ext cx="1440000" cy="35188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ja-JP" sz="1200" dirty="0">
                  <a:solidFill>
                    <a:srgbClr val="C00000"/>
                  </a:solidFill>
                </a:rPr>
                <a:t>Article</a:t>
              </a:r>
            </a:p>
            <a:p>
              <a:pPr algn="ctr"/>
              <a:r>
                <a:rPr lang="en-US" altLang="ja-JP" sz="1200" dirty="0">
                  <a:solidFill>
                    <a:srgbClr val="C00000"/>
                  </a:solidFill>
                </a:rPr>
                <a:t>Processing </a:t>
              </a:r>
            </a:p>
            <a:p>
              <a:pPr algn="ctr"/>
              <a:r>
                <a:rPr lang="en-US" altLang="ja-JP" sz="1200" dirty="0">
                  <a:solidFill>
                    <a:srgbClr val="C00000"/>
                  </a:solidFill>
                </a:rPr>
                <a:t>Charge</a:t>
              </a:r>
            </a:p>
            <a:p>
              <a:pPr algn="ctr"/>
              <a:r>
                <a:rPr lang="en-US" altLang="ja-JP" sz="1200" dirty="0">
                  <a:solidFill>
                    <a:srgbClr val="C00000"/>
                  </a:solidFill>
                </a:rPr>
                <a:t>(APC)</a:t>
              </a:r>
              <a:endParaRPr kumimoji="1" lang="ja-JP" altLang="en-US" sz="1200" dirty="0">
                <a:solidFill>
                  <a:srgbClr val="C00000"/>
                </a:solidFill>
              </a:endParaRPr>
            </a:p>
          </p:txBody>
        </p:sp>
        <p:pic>
          <p:nvPicPr>
            <p:cNvPr id="67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821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3" name="直線矢印コネクタ 102"/>
            <p:cNvCxnSpPr/>
            <p:nvPr/>
          </p:nvCxnSpPr>
          <p:spPr>
            <a:xfrm>
              <a:off x="720000" y="6004800"/>
              <a:ext cx="18000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/>
            <p:cNvCxnSpPr/>
            <p:nvPr/>
          </p:nvCxnSpPr>
          <p:spPr>
            <a:xfrm flipH="1">
              <a:off x="4678921" y="6004800"/>
              <a:ext cx="1440001" cy="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/>
            <p:cNvCxnSpPr/>
            <p:nvPr/>
          </p:nvCxnSpPr>
          <p:spPr>
            <a:xfrm flipH="1">
              <a:off x="4678922" y="5587200"/>
              <a:ext cx="1440001" cy="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staff\Downloads\シンプルな書類ファイル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5824800"/>
              <a:ext cx="360000" cy="36000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00" y="5824800"/>
              <a:ext cx="360000" cy="360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2" name="グループ化 91"/>
          <p:cNvGrpSpPr/>
          <p:nvPr/>
        </p:nvGrpSpPr>
        <p:grpSpPr>
          <a:xfrm>
            <a:off x="360000" y="1857600"/>
            <a:ext cx="6516000" cy="1252800"/>
            <a:chOff x="360000" y="1857600"/>
            <a:chExt cx="6516000" cy="1252800"/>
          </a:xfrm>
        </p:grpSpPr>
        <p:grpSp>
          <p:nvGrpSpPr>
            <p:cNvPr id="76" name="グループ化 75"/>
            <p:cNvGrpSpPr/>
            <p:nvPr/>
          </p:nvGrpSpPr>
          <p:grpSpPr>
            <a:xfrm>
              <a:off x="360000" y="2275200"/>
              <a:ext cx="2160000" cy="360000"/>
              <a:chOff x="360000" y="2275200"/>
              <a:chExt cx="2160000" cy="360000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2275200"/>
                <a:ext cx="360000" cy="360000"/>
              </a:xfrm>
              <a:prstGeom prst="rect">
                <a:avLst/>
              </a:prstGeom>
            </p:spPr>
          </p:pic>
          <p:cxnSp>
            <p:nvCxnSpPr>
              <p:cNvPr id="51" name="直線矢印コネクタ 50"/>
              <p:cNvCxnSpPr>
                <a:stCxn id="8" idx="3"/>
                <a:endCxn id="68" idx="1"/>
              </p:cNvCxnSpPr>
              <p:nvPr/>
            </p:nvCxnSpPr>
            <p:spPr>
              <a:xfrm>
                <a:off x="720000" y="2455200"/>
                <a:ext cx="1800000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000" y="2275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grpSp>
          <p:nvGrpSpPr>
            <p:cNvPr id="64" name="グループ化 63"/>
            <p:cNvGrpSpPr/>
            <p:nvPr/>
          </p:nvGrpSpPr>
          <p:grpSpPr>
            <a:xfrm>
              <a:off x="2159999" y="1857600"/>
              <a:ext cx="4716001" cy="1252800"/>
              <a:chOff x="2159999" y="1857600"/>
              <a:chExt cx="4716001" cy="1252800"/>
            </a:xfrm>
          </p:grpSpPr>
          <p:pic>
            <p:nvPicPr>
              <p:cNvPr id="10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000" y="2275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7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2275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正方形/長方形 52"/>
              <p:cNvSpPr/>
              <p:nvPr/>
            </p:nvSpPr>
            <p:spPr>
              <a:xfrm>
                <a:off x="2159999" y="2217600"/>
                <a:ext cx="2520000" cy="892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F7F7F"/>
                  </a:solidFill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2159999" y="1857600"/>
                <a:ext cx="2520000" cy="3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</a:rPr>
                  <a:t>Subscription Journal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3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正方形/長方形 64"/>
              <p:cNvSpPr/>
              <p:nvPr/>
            </p:nvSpPr>
            <p:spPr>
              <a:xfrm>
                <a:off x="4823999" y="1969200"/>
                <a:ext cx="1152000" cy="32525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kumimoji="1" lang="en-US" altLang="ja-JP" sz="1200" dirty="0">
                    <a:solidFill>
                      <a:srgbClr val="C00000"/>
                    </a:solidFill>
                  </a:rPr>
                  <a:t>Subscription</a:t>
                </a:r>
                <a:endParaRPr lang="en-US" altLang="ja-JP" sz="12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kumimoji="1" lang="en-US" altLang="ja-JP" sz="1200" dirty="0">
                    <a:solidFill>
                      <a:srgbClr val="C00000"/>
                    </a:solidFill>
                  </a:rPr>
                  <a:t>Fee</a:t>
                </a:r>
                <a:endParaRPr kumimoji="1" lang="ja-JP" altLang="en-US" sz="12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68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2275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2275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2692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2692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080" y="2692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6" name="直線矢印コネクタ 95"/>
              <p:cNvCxnSpPr>
                <a:stCxn id="11" idx="1"/>
              </p:cNvCxnSpPr>
              <p:nvPr/>
            </p:nvCxnSpPr>
            <p:spPr>
              <a:xfrm flipH="1">
                <a:off x="4679999" y="2455200"/>
                <a:ext cx="1440001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矢印コネクタ 113"/>
              <p:cNvCxnSpPr>
                <a:stCxn id="12" idx="1"/>
                <a:endCxn id="53" idx="3"/>
              </p:cNvCxnSpPr>
              <p:nvPr/>
            </p:nvCxnSpPr>
            <p:spPr>
              <a:xfrm flipH="1" flipV="1">
                <a:off x="4679999" y="2664000"/>
                <a:ext cx="1440001" cy="208800"/>
              </a:xfrm>
              <a:prstGeom prst="straightConnector1">
                <a:avLst/>
              </a:prstGeom>
              <a:ln w="12700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0" y="2295535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90" name="グループ化 89"/>
          <p:cNvGrpSpPr/>
          <p:nvPr/>
        </p:nvGrpSpPr>
        <p:grpSpPr>
          <a:xfrm>
            <a:off x="540000" y="2671200"/>
            <a:ext cx="6336000" cy="897971"/>
            <a:chOff x="540000" y="2671200"/>
            <a:chExt cx="6336000" cy="897971"/>
          </a:xfrm>
        </p:grpSpPr>
        <p:cxnSp>
          <p:nvCxnSpPr>
            <p:cNvPr id="62" name="直線矢印コネクタ 61"/>
            <p:cNvCxnSpPr>
              <a:endCxn id="15" idx="1"/>
            </p:cNvCxnSpPr>
            <p:nvPr/>
          </p:nvCxnSpPr>
          <p:spPr>
            <a:xfrm>
              <a:off x="540000" y="3290400"/>
              <a:ext cx="4140000" cy="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正方形/長方形 105"/>
            <p:cNvSpPr/>
            <p:nvPr/>
          </p:nvSpPr>
          <p:spPr>
            <a:xfrm>
              <a:off x="2160000" y="3290400"/>
              <a:ext cx="2520000" cy="2787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sz="900" dirty="0">
                  <a:solidFill>
                    <a:srgbClr val="008000"/>
                  </a:solidFill>
                </a:rPr>
                <a:t>Self-archiving into Institutional Repository</a:t>
              </a:r>
            </a:p>
          </p:txBody>
        </p:sp>
        <p:cxnSp>
          <p:nvCxnSpPr>
            <p:cNvPr id="61" name="直線コネクタ 60"/>
            <p:cNvCxnSpPr/>
            <p:nvPr/>
          </p:nvCxnSpPr>
          <p:spPr>
            <a:xfrm>
              <a:off x="540000" y="2671200"/>
              <a:ext cx="0" cy="619200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00" y="3110400"/>
              <a:ext cx="360000" cy="36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Picture 2" descr="C:\Users\staff\Downloads\シンプルな書類ファイル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00" y="31104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00" y="30384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8" name="直線矢印コネクタ 107"/>
            <p:cNvCxnSpPr>
              <a:stCxn id="12" idx="1"/>
              <a:endCxn id="15" idx="3"/>
            </p:cNvCxnSpPr>
            <p:nvPr/>
          </p:nvCxnSpPr>
          <p:spPr>
            <a:xfrm flipH="1">
              <a:off x="5040000" y="2872800"/>
              <a:ext cx="1080000" cy="41760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0" y="3110400"/>
              <a:ext cx="360000" cy="360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4" name="正方形/長方形 93"/>
            <p:cNvSpPr/>
            <p:nvPr/>
          </p:nvSpPr>
          <p:spPr>
            <a:xfrm>
              <a:off x="5040000" y="3290400"/>
              <a:ext cx="1836000" cy="2787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ja-JP" sz="1200" dirty="0">
                  <a:solidFill>
                    <a:srgbClr val="008000"/>
                  </a:solidFill>
                </a:rPr>
                <a:t>Author Manuscript</a:t>
              </a:r>
            </a:p>
          </p:txBody>
        </p:sp>
      </p:grpSp>
      <p:sp>
        <p:nvSpPr>
          <p:cNvPr id="107" name="右矢印 106"/>
          <p:cNvSpPr/>
          <p:nvPr/>
        </p:nvSpPr>
        <p:spPr>
          <a:xfrm flipH="1">
            <a:off x="7200000" y="3621600"/>
            <a:ext cx="3186000" cy="1249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Over 70% of the 4 major publishers’ journals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and 45% of all journals are of this type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9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 dirty="0"/>
              <a:t>Our institutional repository is Hokkaido University Collection of Scholarly and Academic Papers</a:t>
            </a:r>
            <a:r>
              <a:rPr lang="ja-JP" altLang="en-US" sz="1200" dirty="0"/>
              <a:t> </a:t>
            </a:r>
            <a:r>
              <a:rPr lang="en-US" altLang="ja-JP" sz="1200" dirty="0"/>
              <a:t>(HUSCAP)</a:t>
            </a:r>
            <a:endParaRPr lang="ja-JP" altLang="en-US" sz="1200" dirty="0"/>
          </a:p>
          <a:p>
            <a:r>
              <a:rPr lang="en-US" altLang="ja-JP" sz="1200" dirty="0"/>
              <a:t>https://eprints.lib.hokudai.ac.jp</a:t>
            </a:r>
            <a:r>
              <a:rPr lang="ja-JP" altLang="en-US" sz="1200" dirty="0"/>
              <a:t> </a:t>
            </a:r>
            <a:r>
              <a:rPr lang="en-US" altLang="ja-JP" sz="1200" dirty="0"/>
              <a:t>(accessed</a:t>
            </a:r>
            <a:r>
              <a:rPr lang="ja-JP" altLang="en-US" sz="1200" dirty="0"/>
              <a:t> </a:t>
            </a:r>
            <a:r>
              <a:rPr lang="en-US" altLang="ja-JP" sz="1200" dirty="0"/>
              <a:t>2019-10-25)</a:t>
            </a:r>
          </a:p>
          <a:p>
            <a:endParaRPr lang="en-US" altLang="ja-JP" sz="600" dirty="0"/>
          </a:p>
          <a:p>
            <a:r>
              <a:rPr lang="en-US" altLang="ja-JP" sz="1200" dirty="0"/>
              <a:t>Hokkaido University Library provides information on discounts of APC on the following website (in Japanese):</a:t>
            </a:r>
            <a:endParaRPr lang="ja-JP" altLang="en-US" sz="1200" dirty="0"/>
          </a:p>
          <a:p>
            <a:r>
              <a:rPr lang="en-US" altLang="ja-JP" sz="1200" dirty="0"/>
              <a:t>https://www.lib.hokudai.ac.jp/support/apc</a:t>
            </a:r>
            <a:r>
              <a:rPr lang="ja-JP" altLang="en-US" sz="1200" dirty="0"/>
              <a:t> </a:t>
            </a:r>
            <a:r>
              <a:rPr lang="en-US" altLang="ja-JP" sz="1200" dirty="0"/>
              <a:t>(accessed</a:t>
            </a:r>
            <a:r>
              <a:rPr lang="ja-JP" altLang="en-US" sz="1200" dirty="0"/>
              <a:t> </a:t>
            </a:r>
            <a:r>
              <a:rPr lang="en-US" altLang="ja-JP" sz="1200" dirty="0"/>
              <a:t>2019-10-25)</a:t>
            </a:r>
          </a:p>
        </p:txBody>
      </p:sp>
      <p:sp>
        <p:nvSpPr>
          <p:cNvPr id="110" name="ドーナツ 111">
            <a:extLst>
              <a:ext uri="{FF2B5EF4-FFF2-40B4-BE49-F238E27FC236}">
                <a16:creationId xmlns:a16="http://schemas.microsoft.com/office/drawing/2014/main" id="{E27551DB-9280-4BAB-864A-F38A1C51B323}"/>
              </a:ext>
            </a:extLst>
          </p:cNvPr>
          <p:cNvSpPr/>
          <p:nvPr/>
        </p:nvSpPr>
        <p:spPr>
          <a:xfrm rot="21420000">
            <a:off x="-8451222" y="-3677742"/>
            <a:ext cx="24377022" cy="18742104"/>
          </a:xfrm>
          <a:prstGeom prst="donut">
            <a:avLst>
              <a:gd name="adj" fmla="val 45907"/>
            </a:avLst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27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Predatory Journals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Suspicious academic journals that publish papers </a:t>
            </a:r>
            <a:br>
              <a:rPr lang="en-US" altLang="ja-JP" sz="2200" dirty="0"/>
            </a:br>
            <a:r>
              <a:rPr lang="en-US" altLang="ja-JP" sz="2200" dirty="0"/>
              <a:t>with inappropriate or no peer-review </a:t>
            </a:r>
            <a:br>
              <a:rPr lang="en-US" altLang="ja-JP" sz="2200" dirty="0"/>
            </a:br>
            <a:r>
              <a:rPr lang="en-US" altLang="ja-JP" sz="2200" dirty="0"/>
              <a:t>only for making money (profit from APC)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The actual situation is unclear, </a:t>
            </a:r>
            <a:br>
              <a:rPr lang="en-US" altLang="ja-JP" sz="2200" dirty="0"/>
            </a:br>
            <a:r>
              <a:rPr lang="en-US" altLang="ja-JP" sz="2200" dirty="0"/>
              <a:t>but there are damage reports and legal cases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altLang="ja-JP" sz="11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Problems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Money trouble such as too expensive APC charges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Decreasing trust in research results due to insufficient</a:t>
            </a:r>
            <a:r>
              <a:rPr lang="ja-JP" altLang="en-US" sz="2200" dirty="0"/>
              <a:t> </a:t>
            </a:r>
            <a:r>
              <a:rPr lang="en-US" altLang="ja-JP" sz="2200" dirty="0"/>
              <a:t>peer-review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If the publisher abandons cost of maintaining OA, the research achievement may disappear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Social criticism (when lost APC is public fund)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Spread of insufficiently checked papers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out of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 dirty="0"/>
              <a:t>From here on, the following Japanese document has been translated, restructured and rewritten</a:t>
            </a:r>
            <a:endParaRPr lang="en-US" altLang="ja-JP" sz="600" dirty="0"/>
          </a:p>
          <a:p>
            <a:endParaRPr lang="en-US" altLang="ja-JP" sz="600" dirty="0"/>
          </a:p>
          <a:p>
            <a:r>
              <a:rPr lang="en-US" altLang="ja-JP" sz="1200" dirty="0"/>
              <a:t>Hiroyuki CHIBA. Problems of Predatory Journals : from the Perspective of University Librarians. Current Awareness. 2019, no. 341, p. 12–14, doi:10.11501/11359093. https://current.ndl.go.jp/ca1960, (accessed</a:t>
            </a:r>
            <a:r>
              <a:rPr lang="ja-JP" altLang="en-US" sz="1200" dirty="0"/>
              <a:t> </a:t>
            </a:r>
            <a:r>
              <a:rPr lang="en-US" altLang="ja-JP" sz="1200" dirty="0"/>
              <a:t>2019-10-23).</a:t>
            </a:r>
          </a:p>
          <a:p>
            <a:endParaRPr lang="en-US" altLang="ja-JP" sz="600" dirty="0"/>
          </a:p>
          <a:p>
            <a:r>
              <a:rPr lang="en-US" altLang="ja-JP" sz="1200" dirty="0"/>
              <a:t>This document is licensed under a Creative Commons Attribution 4.0 International license</a:t>
            </a:r>
          </a:p>
          <a:p>
            <a:r>
              <a:rPr lang="en-US" altLang="ja-JP" sz="1200" dirty="0"/>
              <a:t>https://creativecommons.org/licenses/by/4.0</a:t>
            </a:r>
          </a:p>
        </p:txBody>
      </p:sp>
    </p:spTree>
    <p:extLst>
      <p:ext uri="{BB962C8B-B14F-4D97-AF65-F5344CB8AC3E}">
        <p14:creationId xmlns:p14="http://schemas.microsoft.com/office/powerpoint/2010/main" val="1183013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Major features of Predatory Journals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400" dirty="0"/>
              <a:t>They often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400" dirty="0"/>
              <a:t>call for papers by mass e-mails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altLang="ja-JP" sz="12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400" dirty="0"/>
              <a:t>guarantee quick peer-review and/or publication in a short period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altLang="ja-JP" sz="12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400" dirty="0"/>
              <a:t>does not show APC and publication process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altLang="ja-JP" sz="12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400" dirty="0"/>
              <a:t>have the rough and poor website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altLang="ja-JP" sz="12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400" dirty="0"/>
              <a:t>display the indicators misleading as if they were top journals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altLang="ja-JP" sz="12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400" dirty="0"/>
              <a:t>plan to cheat many researchers in many other ways</a:t>
            </a:r>
            <a:br>
              <a:rPr lang="en-US" altLang="ja-JP" sz="2400" dirty="0"/>
            </a:br>
            <a:r>
              <a:rPr lang="en-US" altLang="ja-JP" sz="2400" dirty="0"/>
              <a:t>(handle a too wide range of research fields,</a:t>
            </a:r>
            <a:br>
              <a:rPr lang="en-US" altLang="ja-JP" sz="2400" dirty="0"/>
            </a:br>
            <a:r>
              <a:rPr lang="en-US" altLang="ja-JP" sz="2400" dirty="0"/>
              <a:t> use a name similar to a famous journal, and so on)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out of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584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Ways to find out if a journal or a publisher is predatory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Does it have the features described previously?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Visit Think. Check. Submit.  </a:t>
            </a:r>
            <a:r>
              <a:rPr lang="en-US" altLang="ja-JP" sz="2200" dirty="0">
                <a:solidFill>
                  <a:srgbClr val="000080"/>
                </a:solidFill>
              </a:rPr>
              <a:t>https://thinkchecksubmit.org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What can be grounds for soundness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A publisher belongs to </a:t>
            </a:r>
            <a:r>
              <a:rPr lang="en-US" altLang="ja-JP" sz="2200" dirty="0">
                <a:hlinkClick r:id="rId3"/>
              </a:rPr>
              <a:t>COPE</a:t>
            </a:r>
            <a:r>
              <a:rPr lang="en-US" altLang="ja-JP" sz="2200" dirty="0"/>
              <a:t> and</a:t>
            </a:r>
            <a:r>
              <a:rPr lang="ja-JP" altLang="en-US" sz="2200" dirty="0"/>
              <a:t> </a:t>
            </a:r>
            <a:r>
              <a:rPr lang="en-US" altLang="ja-JP" sz="2200" dirty="0">
                <a:hlinkClick r:id="rId4"/>
              </a:rPr>
              <a:t>OASPA</a:t>
            </a:r>
            <a:endParaRPr lang="en-US" altLang="ja-JP" sz="2200" dirty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A</a:t>
            </a:r>
            <a:r>
              <a:rPr lang="ja-JP" altLang="en-US" sz="2200" dirty="0"/>
              <a:t> </a:t>
            </a:r>
            <a:r>
              <a:rPr lang="en-US" altLang="ja-JP" sz="2200" dirty="0"/>
              <a:t>journal</a:t>
            </a:r>
            <a:r>
              <a:rPr lang="ja-JP" altLang="en-US" sz="2200" dirty="0"/>
              <a:t> </a:t>
            </a:r>
            <a:r>
              <a:rPr lang="en-US" altLang="ja-JP" sz="2200" dirty="0"/>
              <a:t>is</a:t>
            </a:r>
            <a:r>
              <a:rPr lang="ja-JP" altLang="en-US" sz="2200" dirty="0"/>
              <a:t> </a:t>
            </a:r>
            <a:r>
              <a:rPr lang="en-US" altLang="ja-JP" sz="2200" dirty="0"/>
              <a:t>indexed in</a:t>
            </a:r>
            <a:r>
              <a:rPr lang="ja-JP" altLang="en-US" sz="2200" dirty="0"/>
              <a:t> </a:t>
            </a:r>
            <a:r>
              <a:rPr lang="en-US" altLang="ja-JP" sz="2200" dirty="0">
                <a:hlinkClick r:id="rId5"/>
              </a:rPr>
              <a:t>DOAJ</a:t>
            </a:r>
            <a:r>
              <a:rPr lang="ja-JP" altLang="en-US" sz="2200" dirty="0"/>
              <a:t> </a:t>
            </a:r>
            <a:r>
              <a:rPr lang="en-US" altLang="ja-JP" sz="2200" dirty="0"/>
              <a:t>and</a:t>
            </a:r>
            <a:r>
              <a:rPr lang="ja-JP" altLang="en-US" sz="2200" dirty="0"/>
              <a:t> </a:t>
            </a:r>
            <a:r>
              <a:rPr lang="en-US" altLang="ja-JP" sz="2200" dirty="0"/>
              <a:t>paid database</a:t>
            </a:r>
            <a:r>
              <a:rPr lang="ja-JP" altLang="en-US" sz="2200" dirty="0"/>
              <a:t> </a:t>
            </a:r>
            <a:br>
              <a:rPr lang="en-US" altLang="ja-JP" sz="2200" dirty="0"/>
            </a:br>
            <a:r>
              <a:rPr lang="en-US" altLang="ja-JP" sz="2200" dirty="0"/>
              <a:t>(such</a:t>
            </a:r>
            <a:r>
              <a:rPr lang="ja-JP" altLang="en-US" sz="2200" dirty="0"/>
              <a:t> </a:t>
            </a:r>
            <a:r>
              <a:rPr lang="en-US" altLang="ja-JP" sz="2200" dirty="0"/>
              <a:t>as</a:t>
            </a:r>
            <a:r>
              <a:rPr lang="ja-JP" altLang="en-US" sz="2200" dirty="0"/>
              <a:t> </a:t>
            </a:r>
            <a:r>
              <a:rPr lang="en-US" altLang="ja-JP" sz="2200" dirty="0"/>
              <a:t>Web of Science, Scopus)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200" dirty="0"/>
              <a:t>- The basis for doubting soundness?</a:t>
            </a:r>
          </a:p>
          <a:p>
            <a:pPr marL="503971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200" dirty="0"/>
              <a:t>- </a:t>
            </a:r>
            <a:r>
              <a:rPr lang="en-US" altLang="ja-JP" sz="2200" dirty="0">
                <a:hlinkClick r:id="rId6"/>
              </a:rPr>
              <a:t>Beall’s List</a:t>
            </a:r>
            <a:endParaRPr lang="en-US" altLang="ja-JP" sz="2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ja-JP" sz="2200" dirty="0"/>
              <a:t>Anonymous volunteer has taken over the list, </a:t>
            </a:r>
            <a:br>
              <a:rPr lang="en-US" altLang="ja-JP" sz="2200" dirty="0"/>
            </a:br>
            <a:r>
              <a:rPr lang="en-US" altLang="ja-JP" sz="2200" dirty="0"/>
              <a:t>which a librarian created and deleted later</a:t>
            </a:r>
          </a:p>
          <a:p>
            <a:pPr marL="503971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200" dirty="0">
                <a:solidFill>
                  <a:srgbClr val="C00000"/>
                </a:solidFill>
              </a:rPr>
              <a:t>・</a:t>
            </a:r>
            <a:r>
              <a:rPr lang="en-US" altLang="ja-JP" sz="2200" dirty="0">
                <a:solidFill>
                  <a:srgbClr val="C00000"/>
                </a:solidFill>
              </a:rPr>
              <a:t>[In my opinion]</a:t>
            </a:r>
            <a:r>
              <a:rPr lang="ja-JP" altLang="en-US" sz="2200" dirty="0">
                <a:solidFill>
                  <a:srgbClr val="C00000"/>
                </a:solidFill>
              </a:rPr>
              <a:t> </a:t>
            </a:r>
            <a:r>
              <a:rPr lang="en-US" altLang="ja-JP" sz="2200" dirty="0">
                <a:solidFill>
                  <a:srgbClr val="C00000"/>
                </a:solidFill>
              </a:rPr>
              <a:t>Can you explain the reason for submitting to the journal?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out of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912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5" y="1259837"/>
            <a:ext cx="10385907" cy="50400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The indicator to watch out for:</a:t>
            </a:r>
            <a:r>
              <a:rPr lang="ja-JP" altLang="en-US" dirty="0"/>
              <a:t> </a:t>
            </a:r>
            <a:r>
              <a:rPr lang="en-US" altLang="ja-JP" dirty="0"/>
              <a:t>Journal Impact Factor (JIF)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5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100" dirty="0"/>
              <a:t>What is the official name?</a:t>
            </a:r>
            <a:br>
              <a:rPr lang="en-US" altLang="ja-JP" sz="2100" dirty="0"/>
            </a:br>
            <a:r>
              <a:rPr lang="en-US" altLang="ja-JP" sz="2100" dirty="0"/>
              <a:t>Global</a:t>
            </a:r>
            <a:r>
              <a:rPr lang="ja-JP" altLang="en-US" sz="2100" dirty="0"/>
              <a:t> </a:t>
            </a:r>
            <a:r>
              <a:rPr lang="en-US" altLang="ja-JP" sz="2100" dirty="0"/>
              <a:t>Impact Factor</a:t>
            </a:r>
            <a:r>
              <a:rPr lang="ja-JP" altLang="en-US" sz="2100" dirty="0"/>
              <a:t> </a:t>
            </a:r>
            <a:r>
              <a:rPr lang="en-US" altLang="ja-JP" sz="2100" dirty="0"/>
              <a:t>or</a:t>
            </a:r>
            <a:r>
              <a:rPr lang="ja-JP" altLang="en-US" sz="2100" dirty="0"/>
              <a:t> </a:t>
            </a:r>
            <a:r>
              <a:rPr lang="en-US" altLang="ja-JP" sz="2100" dirty="0"/>
              <a:t>Scientific Impact Factor is another indicator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5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100" dirty="0"/>
              <a:t>What is the data source and provider?</a:t>
            </a:r>
            <a:br>
              <a:rPr lang="en-US" altLang="ja-JP" sz="2100" dirty="0"/>
            </a:br>
            <a:r>
              <a:rPr lang="en-US" altLang="ja-JP" sz="2100" dirty="0"/>
              <a:t>Web of Science provided by Clarivate Analytics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5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100" dirty="0"/>
              <a:t>What year is the version of JIF?</a:t>
            </a:r>
            <a:br>
              <a:rPr lang="en-US" altLang="ja-JP" sz="2100" dirty="0"/>
            </a:br>
            <a:r>
              <a:rPr lang="en-US" altLang="ja-JP" sz="2100" dirty="0"/>
              <a:t>The latest version is 2018 JIF released in June 2019</a:t>
            </a:r>
            <a:br>
              <a:rPr lang="en-US" altLang="ja-JP" sz="2100" dirty="0"/>
            </a:br>
            <a:r>
              <a:rPr lang="en-US" altLang="ja-JP" sz="2100" dirty="0"/>
              <a:t>(The previous year’s JIF is released in every June)</a:t>
            </a:r>
            <a:br>
              <a:rPr lang="en-US" altLang="ja-JP" sz="2100" dirty="0"/>
            </a:br>
            <a:r>
              <a:rPr lang="en-US" altLang="ja-JP" sz="2100" dirty="0"/>
              <a:t>The version remain old?</a:t>
            </a:r>
            <a:br>
              <a:rPr lang="en-US" altLang="ja-JP" sz="2100" dirty="0"/>
            </a:br>
            <a:r>
              <a:rPr lang="en-US" altLang="ja-JP" sz="2100" dirty="0"/>
              <a:t>The journal might have caused some problem </a:t>
            </a:r>
            <a:br>
              <a:rPr lang="en-US" altLang="ja-JP" sz="2100" dirty="0"/>
            </a:br>
            <a:r>
              <a:rPr lang="en-US" altLang="ja-JP" sz="2100" dirty="0"/>
              <a:t>and may be now being excluded from Web of Science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5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100" dirty="0"/>
              <a:t>Visit Journal Citation Reports and check JIF there</a:t>
            </a:r>
            <a:br>
              <a:rPr lang="en-US" altLang="ja-JP" sz="2100" dirty="0"/>
            </a:br>
            <a:r>
              <a:rPr lang="en-US" altLang="ja-JP" sz="2100" dirty="0">
                <a:solidFill>
                  <a:srgbClr val="000080"/>
                </a:solidFill>
              </a:rPr>
              <a:t>https://jcr.clarivate.com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out of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032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94" y="-163"/>
            <a:ext cx="10692000" cy="7560000"/>
          </a:xfrm>
          <a:solidFill>
            <a:srgbClr val="F7901E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ja-JP" sz="5600" dirty="0">
                <a:solidFill>
                  <a:schemeClr val="bg1"/>
                </a:solidFill>
              </a:rPr>
              <a:t>Think about Open Access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055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94" y="-163"/>
            <a:ext cx="10692000" cy="7560000"/>
          </a:xfrm>
          <a:solidFill>
            <a:srgbClr val="F7901E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ja-JP" sz="5600" dirty="0">
                <a:solidFill>
                  <a:schemeClr val="bg1"/>
                </a:solidFill>
              </a:rPr>
              <a:t>Looking over Open Access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764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145983"/>
              </p:ext>
            </p:extLst>
          </p:nvPr>
        </p:nvGraphicFramePr>
        <p:xfrm>
          <a:off x="305906" y="1799837"/>
          <a:ext cx="45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Percentage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OA</a:t>
            </a:r>
            <a:r>
              <a:rPr lang="ja-JP" altLang="en-US" dirty="0"/>
              <a:t> </a:t>
            </a:r>
            <a:r>
              <a:rPr lang="en-US" altLang="ja-JP" dirty="0"/>
              <a:t>papers</a:t>
            </a:r>
            <a:r>
              <a:rPr lang="ja-JP" altLang="en-US" dirty="0"/>
              <a:t> </a:t>
            </a:r>
            <a:r>
              <a:rPr lang="en-US" altLang="ja-JP" dirty="0"/>
              <a:t>by</a:t>
            </a:r>
            <a:r>
              <a:rPr lang="ja-JP" altLang="en-US" dirty="0"/>
              <a:t> </a:t>
            </a:r>
            <a:r>
              <a:rPr lang="en-US" altLang="ja-JP" dirty="0"/>
              <a:t>Publication</a:t>
            </a:r>
            <a:r>
              <a:rPr lang="ja-JP" altLang="en-US" dirty="0"/>
              <a:t> </a:t>
            </a:r>
            <a:r>
              <a:rPr lang="en-US" altLang="ja-JP" dirty="0"/>
              <a:t>Year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Looking</a:t>
            </a:r>
            <a:r>
              <a:rPr kumimoji="1" lang="ja-JP" altLang="en-US" dirty="0"/>
              <a:t> </a:t>
            </a:r>
            <a:r>
              <a:rPr lang="en-US" altLang="ja-JP" dirty="0"/>
              <a:t>over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133051"/>
              </p:ext>
            </p:extLst>
          </p:nvPr>
        </p:nvGraphicFramePr>
        <p:xfrm>
          <a:off x="5885906" y="1799837"/>
          <a:ext cx="45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円/楕円 8"/>
          <p:cNvSpPr/>
          <p:nvPr/>
        </p:nvSpPr>
        <p:spPr>
          <a:xfrm>
            <a:off x="9873248" y="4140563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8369907" y="4697885"/>
            <a:ext cx="2016000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expected to be OA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10385906" y="4140000"/>
            <a:ext cx="0" cy="36000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789907" y="1799837"/>
            <a:ext cx="201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The whole world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973907" y="1799838"/>
            <a:ext cx="241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Hokkaido University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4292450" y="4476948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4805108" y="4476385"/>
            <a:ext cx="0" cy="360000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 dirty="0"/>
              <a:t>These graphs are made by searching SCI-E, SSCI and A&amp;HCI of Web of Science under the following conditions:</a:t>
            </a:r>
          </a:p>
          <a:p>
            <a:r>
              <a:rPr lang="en-US" altLang="ja-JP" sz="1200" dirty="0"/>
              <a:t>Year Published = 2009-2018, Document Type = Article, Review, Organization-Enhanced = Hokkaido University</a:t>
            </a:r>
          </a:p>
          <a:p>
            <a:r>
              <a:rPr lang="en-US" altLang="ja-JP" sz="1200" dirty="0"/>
              <a:t>and refining the results by the option "Open Access" (accessed 2019-10-18)</a:t>
            </a:r>
          </a:p>
        </p:txBody>
      </p:sp>
    </p:spTree>
    <p:extLst>
      <p:ext uri="{BB962C8B-B14F-4D97-AF65-F5344CB8AC3E}">
        <p14:creationId xmlns:p14="http://schemas.microsoft.com/office/powerpoint/2010/main" val="329955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5" y="1259837"/>
            <a:ext cx="10385907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600" dirty="0"/>
              <a:t>One of the background of OA</a:t>
            </a:r>
            <a:r>
              <a:rPr lang="ja-JP" altLang="en-US" sz="2600" dirty="0"/>
              <a:t> </a:t>
            </a:r>
            <a:r>
              <a:rPr lang="en-US" altLang="ja-JP" sz="2600" dirty="0"/>
              <a:t>movement: Serials</a:t>
            </a:r>
            <a:r>
              <a:rPr lang="ja-JP" altLang="en-US" sz="2600" dirty="0"/>
              <a:t> </a:t>
            </a:r>
            <a:r>
              <a:rPr lang="en-US" altLang="ja-JP" sz="2600" dirty="0"/>
              <a:t>Crisis</a:t>
            </a:r>
            <a:r>
              <a:rPr lang="ja-JP" altLang="en-US" sz="2600" dirty="0"/>
              <a:t> </a:t>
            </a:r>
            <a:r>
              <a:rPr lang="en-US" altLang="ja-JP" sz="2600" dirty="0"/>
              <a:t>(goes</a:t>
            </a:r>
            <a:r>
              <a:rPr lang="ja-JP" altLang="en-US" sz="2600" dirty="0"/>
              <a:t> </a:t>
            </a:r>
            <a:r>
              <a:rPr lang="en-US" altLang="ja-JP" sz="2600" dirty="0"/>
              <a:t>on…)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over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05906" y="4853287"/>
            <a:ext cx="450000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</a:rPr>
              <a:t>EBSCO announces serials price projections every year:</a:t>
            </a:r>
          </a:p>
          <a:p>
            <a:pPr marL="171450" indent="-171450">
              <a:buFontTx/>
              <a:buChar char="-"/>
            </a:pPr>
            <a:r>
              <a:rPr lang="en-US" altLang="ja-JP" sz="1100" dirty="0">
                <a:solidFill>
                  <a:schemeClr val="tx1"/>
                </a:solidFill>
              </a:rPr>
              <a:t>2020: </a:t>
            </a:r>
            <a:r>
              <a:rPr lang="en-US" altLang="ja-JP" sz="1100" dirty="0">
                <a:solidFill>
                  <a:srgbClr val="C00000"/>
                </a:solidFill>
              </a:rPr>
              <a:t>price increase of 5-6% </a:t>
            </a:r>
            <a:r>
              <a:rPr lang="en-US" altLang="ja-JP" sz="1100" dirty="0">
                <a:solidFill>
                  <a:schemeClr val="tx1"/>
                </a:solidFill>
              </a:rPr>
              <a:t>for packages,</a:t>
            </a:r>
            <a:br>
              <a:rPr lang="en-US" altLang="ja-JP" sz="1100" dirty="0">
                <a:solidFill>
                  <a:schemeClr val="tx1"/>
                </a:solidFill>
              </a:rPr>
            </a:br>
            <a:r>
              <a:rPr lang="en-US" altLang="ja-JP" sz="1100" dirty="0">
                <a:solidFill>
                  <a:schemeClr val="tx1"/>
                </a:solidFill>
              </a:rPr>
              <a:t>	</a:t>
            </a:r>
            <a:r>
              <a:rPr lang="en-US" altLang="ja-JP" sz="1100" dirty="0">
                <a:solidFill>
                  <a:srgbClr val="C00000"/>
                </a:solidFill>
              </a:rPr>
              <a:t>4-5% price increase</a:t>
            </a:r>
            <a:r>
              <a:rPr lang="en-US" altLang="ja-JP" sz="1100" dirty="0">
                <a:solidFill>
                  <a:schemeClr val="tx1"/>
                </a:solidFill>
              </a:rPr>
              <a:t> for individual titles</a:t>
            </a:r>
          </a:p>
          <a:p>
            <a:pPr marL="171450" indent="-171450">
              <a:buFontTx/>
              <a:buChar char="-"/>
            </a:pPr>
            <a:r>
              <a:rPr lang="en-US" altLang="ja-JP" sz="1100" dirty="0">
                <a:solidFill>
                  <a:schemeClr val="tx1"/>
                </a:solidFill>
              </a:rPr>
              <a:t>2019: </a:t>
            </a:r>
            <a:r>
              <a:rPr lang="en-US" altLang="ja-JP" sz="1100" dirty="0">
                <a:solidFill>
                  <a:srgbClr val="C00000"/>
                </a:solidFill>
              </a:rPr>
              <a:t>price increase of 5-6%</a:t>
            </a:r>
          </a:p>
          <a:p>
            <a:pPr marL="171450" indent="-171450">
              <a:buFontTx/>
              <a:buChar char="-"/>
            </a:pPr>
            <a:r>
              <a:rPr lang="en-US" altLang="ja-JP" sz="1100" dirty="0">
                <a:solidFill>
                  <a:schemeClr val="tx1"/>
                </a:solidFill>
              </a:rPr>
              <a:t>2018: </a:t>
            </a:r>
            <a:r>
              <a:rPr lang="en-US" altLang="ja-JP" sz="1100" dirty="0">
                <a:solidFill>
                  <a:srgbClr val="C00000"/>
                </a:solidFill>
              </a:rPr>
              <a:t>price increase of 5-6%</a:t>
            </a:r>
          </a:p>
          <a:p>
            <a:pPr marL="171450" indent="-171450">
              <a:buFontTx/>
              <a:buChar char="-"/>
            </a:pPr>
            <a:r>
              <a:rPr lang="en-US" altLang="ja-JP" sz="1100" dirty="0">
                <a:solidFill>
                  <a:schemeClr val="tx1"/>
                </a:solidFill>
              </a:rPr>
              <a:t>2017: </a:t>
            </a:r>
            <a:r>
              <a:rPr lang="en-US" altLang="ja-JP" sz="1100" dirty="0">
                <a:solidFill>
                  <a:srgbClr val="C00000"/>
                </a:solidFill>
              </a:rPr>
              <a:t>price increase of 5-6%</a:t>
            </a:r>
          </a:p>
          <a:p>
            <a:pPr marL="171450" indent="-171450">
              <a:buFontTx/>
              <a:buChar char="-"/>
            </a:pPr>
            <a:r>
              <a:rPr lang="en-US" altLang="ja-JP" sz="1100" dirty="0">
                <a:solidFill>
                  <a:schemeClr val="tx1"/>
                </a:solidFill>
              </a:rPr>
              <a:t>2016: </a:t>
            </a:r>
            <a:r>
              <a:rPr lang="en-US" altLang="ja-JP" sz="1100" dirty="0">
                <a:solidFill>
                  <a:srgbClr val="C00000"/>
                </a:solidFill>
              </a:rPr>
              <a:t>price increase of 4-6%</a:t>
            </a:r>
          </a:p>
          <a:p>
            <a:pPr marL="171450" indent="-171450">
              <a:buFontTx/>
              <a:buChar char="-"/>
            </a:pPr>
            <a:r>
              <a:rPr lang="en-US" altLang="ja-JP" sz="1100" dirty="0">
                <a:solidFill>
                  <a:schemeClr val="tx1"/>
                </a:solidFill>
              </a:rPr>
              <a:t>2015: </a:t>
            </a:r>
            <a:r>
              <a:rPr lang="en-US" altLang="ja-JP" sz="1100" dirty="0">
                <a:solidFill>
                  <a:srgbClr val="C00000"/>
                </a:solidFill>
              </a:rPr>
              <a:t>price increase of 5-7%</a:t>
            </a:r>
            <a:endParaRPr lang="ja-JP" altLang="en-US" sz="1100" dirty="0">
              <a:solidFill>
                <a:srgbClr val="C00000"/>
              </a:solidFill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740816"/>
              </p:ext>
            </p:extLst>
          </p:nvPr>
        </p:nvGraphicFramePr>
        <p:xfrm>
          <a:off x="5885906" y="1799837"/>
          <a:ext cx="45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319450"/>
              </p:ext>
            </p:extLst>
          </p:nvPr>
        </p:nvGraphicFramePr>
        <p:xfrm>
          <a:off x="305906" y="1889755"/>
          <a:ext cx="4500000" cy="296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6119906" y="4500563"/>
            <a:ext cx="403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600" dirty="0">
                <a:solidFill>
                  <a:schemeClr val="tx1"/>
                </a:solidFill>
              </a:rPr>
              <a:t>Numbers of e-journal titles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provided by Hokkaido University Library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241906" y="2653200"/>
            <a:ext cx="2628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If price increase of 5% continues every year…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 dirty="0"/>
              <a:t>EBSCO’s announcements are available online:</a:t>
            </a:r>
          </a:p>
          <a:p>
            <a:r>
              <a:rPr lang="en-US" altLang="ja-JP" sz="1200" dirty="0">
                <a:hlinkClick r:id="rId5"/>
              </a:rPr>
              <a:t>2020</a:t>
            </a:r>
            <a:r>
              <a:rPr lang="en-US" altLang="ja-JP" sz="1200" dirty="0"/>
              <a:t>, </a:t>
            </a:r>
            <a:r>
              <a:rPr lang="en-US" altLang="ja-JP" sz="1200" dirty="0">
                <a:hlinkClick r:id="rId6"/>
              </a:rPr>
              <a:t>2019 (PDF)</a:t>
            </a:r>
            <a:r>
              <a:rPr lang="en-US" altLang="ja-JP" sz="1200" dirty="0"/>
              <a:t>, </a:t>
            </a:r>
            <a:r>
              <a:rPr lang="en-US" altLang="ja-JP" sz="1200" dirty="0">
                <a:hlinkClick r:id="rId7"/>
              </a:rPr>
              <a:t>2018 (PDF)</a:t>
            </a:r>
            <a:r>
              <a:rPr lang="en-US" altLang="ja-JP" sz="1200" dirty="0"/>
              <a:t>, </a:t>
            </a:r>
            <a:r>
              <a:rPr lang="en-US" altLang="ja-JP" sz="1200" dirty="0">
                <a:hlinkClick r:id="rId8"/>
              </a:rPr>
              <a:t>2017 (PDF)</a:t>
            </a:r>
            <a:r>
              <a:rPr lang="en-US" altLang="ja-JP" sz="1200" dirty="0"/>
              <a:t>, </a:t>
            </a:r>
            <a:r>
              <a:rPr lang="en-US" altLang="ja-JP" sz="1200" dirty="0">
                <a:hlinkClick r:id="rId9"/>
              </a:rPr>
              <a:t>2016 (PDF)</a:t>
            </a:r>
            <a:r>
              <a:rPr lang="en-US" altLang="ja-JP" sz="1200" dirty="0"/>
              <a:t>, </a:t>
            </a:r>
            <a:r>
              <a:rPr lang="en-US" altLang="ja-JP" sz="1200" dirty="0">
                <a:hlinkClick r:id="rId10"/>
              </a:rPr>
              <a:t>2015 (PDF)</a:t>
            </a:r>
            <a:r>
              <a:rPr lang="en-US" altLang="ja-JP" sz="1200" dirty="0"/>
              <a:t> (accessed 2019-10-28)</a:t>
            </a:r>
          </a:p>
          <a:p>
            <a:endParaRPr lang="en-US" altLang="ja-JP" sz="600" dirty="0"/>
          </a:p>
          <a:p>
            <a:r>
              <a:rPr lang="en-US" altLang="ja-JP" sz="1200" dirty="0"/>
              <a:t>Numbers of e-journal titles provided by Hokkaido University Library are calculated from “Hokkaido University Library Annual Report” 2014-2019 (in Japanese)</a:t>
            </a:r>
          </a:p>
          <a:p>
            <a:r>
              <a:rPr lang="en-US" altLang="ja-JP" sz="1200" dirty="0"/>
              <a:t>https://www.lib.hokudai.ac.jp/about/publications/#href_nenpo</a:t>
            </a:r>
            <a:r>
              <a:rPr lang="ja-JP" altLang="en-US" sz="1200" dirty="0"/>
              <a:t> </a:t>
            </a:r>
            <a:r>
              <a:rPr lang="en-US" altLang="ja-JP" sz="1200" dirty="0"/>
              <a:t>(accessed</a:t>
            </a:r>
            <a:r>
              <a:rPr lang="ja-JP" altLang="en-US" sz="1200" dirty="0"/>
              <a:t> </a:t>
            </a:r>
            <a:r>
              <a:rPr lang="en-US" altLang="ja-JP" sz="1200" dirty="0"/>
              <a:t>2019-10-23)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E51087B-33A0-4DCB-9617-A459AA5262F6}"/>
              </a:ext>
            </a:extLst>
          </p:cNvPr>
          <p:cNvSpPr/>
          <p:nvPr/>
        </p:nvSpPr>
        <p:spPr>
          <a:xfrm>
            <a:off x="8225906" y="1889755"/>
            <a:ext cx="216000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kumimoji="1" lang="ja-JP" altLang="en-US" sz="800" dirty="0">
                <a:solidFill>
                  <a:srgbClr val="C00000"/>
                </a:solidFill>
              </a:rPr>
              <a:t>■</a:t>
            </a:r>
            <a:r>
              <a:rPr kumimoji="1" lang="ja-JP" altLang="en-US" sz="1100" dirty="0">
                <a:solidFill>
                  <a:schemeClr val="tx1"/>
                </a:solidFill>
              </a:rPr>
              <a:t> </a:t>
            </a:r>
            <a:r>
              <a:rPr kumimoji="1" lang="en-US" altLang="ja-JP" sz="1100" dirty="0">
                <a:solidFill>
                  <a:schemeClr val="tx1"/>
                </a:solidFill>
              </a:rPr>
              <a:t>Japanese  </a:t>
            </a:r>
            <a:r>
              <a:rPr kumimoji="1" lang="ja-JP" altLang="en-US" sz="1100" dirty="0">
                <a:solidFill>
                  <a:schemeClr val="tx1"/>
                </a:solidFill>
              </a:rPr>
              <a:t> </a:t>
            </a:r>
            <a:r>
              <a:rPr kumimoji="1" lang="ja-JP" altLang="en-US" sz="800" dirty="0">
                <a:solidFill>
                  <a:srgbClr val="000080"/>
                </a:solidFill>
              </a:rPr>
              <a:t>■</a:t>
            </a:r>
            <a:r>
              <a:rPr kumimoji="1" lang="ja-JP" altLang="en-US" sz="1100" dirty="0">
                <a:solidFill>
                  <a:schemeClr val="tx1"/>
                </a:solidFill>
              </a:rPr>
              <a:t> </a:t>
            </a:r>
            <a:r>
              <a:rPr kumimoji="1" lang="en-US" altLang="ja-JP" sz="1100" dirty="0">
                <a:solidFill>
                  <a:schemeClr val="tx1"/>
                </a:solidFill>
              </a:rPr>
              <a:t>Foreign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7" grpId="0">
        <p:bldAsOne/>
      </p:bldGraphic>
      <p:bldP spid="8" grpId="0" animBg="1"/>
      <p:bldP spid="10" grpId="0" animBg="1"/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Ways of OA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over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05906" y="3546000"/>
            <a:ext cx="10080000" cy="13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rgbClr val="F7901E"/>
                </a:solidFill>
              </a:rPr>
              <a:t>Gold OA</a:t>
            </a:r>
            <a:endParaRPr kumimoji="1" lang="ja-JP" altLang="en-US" dirty="0">
              <a:solidFill>
                <a:srgbClr val="F7901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5906" y="1799999"/>
            <a:ext cx="10080000" cy="174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dirty="0">
                <a:solidFill>
                  <a:srgbClr val="008000"/>
                </a:solidFill>
              </a:rPr>
              <a:t>Green OA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5906" y="4932000"/>
            <a:ext cx="10080000" cy="13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/>
          <p:cNvCxnSpPr/>
          <p:nvPr/>
        </p:nvCxnSpPr>
        <p:spPr>
          <a:xfrm>
            <a:off x="306000" y="3546000"/>
            <a:ext cx="100800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/>
          <p:cNvGrpSpPr/>
          <p:nvPr/>
        </p:nvGrpSpPr>
        <p:grpSpPr>
          <a:xfrm>
            <a:off x="360000" y="3621600"/>
            <a:ext cx="6516000" cy="1252800"/>
            <a:chOff x="360000" y="3621600"/>
            <a:chExt cx="6516000" cy="1252800"/>
          </a:xfrm>
        </p:grpSpPr>
        <p:cxnSp>
          <p:nvCxnSpPr>
            <p:cNvPr id="101" name="直線矢印コネクタ 100"/>
            <p:cNvCxnSpPr/>
            <p:nvPr/>
          </p:nvCxnSpPr>
          <p:spPr>
            <a:xfrm>
              <a:off x="720000" y="4636800"/>
              <a:ext cx="18000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/>
            <p:cNvCxnSpPr/>
            <p:nvPr/>
          </p:nvCxnSpPr>
          <p:spPr>
            <a:xfrm>
              <a:off x="720000" y="4219200"/>
              <a:ext cx="1800000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グループ化 51"/>
            <p:cNvGrpSpPr/>
            <p:nvPr/>
          </p:nvGrpSpPr>
          <p:grpSpPr>
            <a:xfrm>
              <a:off x="2159999" y="3621600"/>
              <a:ext cx="4716001" cy="1252800"/>
              <a:chOff x="2159999" y="3621600"/>
              <a:chExt cx="4716001" cy="1252800"/>
            </a:xfrm>
          </p:grpSpPr>
          <p:pic>
            <p:nvPicPr>
              <p:cNvPr id="22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000" y="4039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2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正方形/長方形 53"/>
              <p:cNvSpPr/>
              <p:nvPr/>
            </p:nvSpPr>
            <p:spPr>
              <a:xfrm>
                <a:off x="2160000" y="3981600"/>
                <a:ext cx="2520000" cy="892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>
                <a:off x="2159999" y="3621600"/>
                <a:ext cx="2520000" cy="360000"/>
              </a:xfrm>
              <a:prstGeom prst="rect">
                <a:avLst/>
              </a:prstGeom>
              <a:noFill/>
              <a:ln w="12700">
                <a:solidFill>
                  <a:schemeClr val="tx1">
                    <a:alpha val="9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Hybrid OA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Journal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1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0" name="直線矢印コネクタ 99"/>
              <p:cNvCxnSpPr/>
              <p:nvPr/>
            </p:nvCxnSpPr>
            <p:spPr>
              <a:xfrm flipH="1">
                <a:off x="4679999" y="4219200"/>
                <a:ext cx="1440001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矢印コネクタ 110"/>
              <p:cNvCxnSpPr/>
              <p:nvPr/>
            </p:nvCxnSpPr>
            <p:spPr>
              <a:xfrm flipH="1" flipV="1">
                <a:off x="4678921" y="4636800"/>
                <a:ext cx="1441079" cy="0"/>
              </a:xfrm>
              <a:prstGeom prst="straightConnector1">
                <a:avLst/>
              </a:prstGeom>
              <a:ln w="12700">
                <a:solidFill>
                  <a:srgbClr val="F7901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矢印コネクタ 116"/>
              <p:cNvCxnSpPr>
                <a:stCxn id="54" idx="3"/>
                <a:endCxn id="23" idx="1"/>
              </p:cNvCxnSpPr>
              <p:nvPr/>
            </p:nvCxnSpPr>
            <p:spPr>
              <a:xfrm>
                <a:off x="4680000" y="4428000"/>
                <a:ext cx="1440000" cy="208800"/>
              </a:xfrm>
              <a:prstGeom prst="straightConnector1">
                <a:avLst/>
              </a:prstGeom>
              <a:ln w="12700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0" y="4039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50" name="グループ化 49"/>
            <p:cNvGrpSpPr/>
            <p:nvPr/>
          </p:nvGrpSpPr>
          <p:grpSpPr>
            <a:xfrm>
              <a:off x="360000" y="4039200"/>
              <a:ext cx="1440000" cy="777600"/>
              <a:chOff x="360000" y="4039200"/>
              <a:chExt cx="1440000" cy="777600"/>
            </a:xfrm>
          </p:grpSpPr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4039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44568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1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000" y="44568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39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000" y="4039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000" y="44568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43" name="グループ化 42"/>
          <p:cNvGrpSpPr/>
          <p:nvPr/>
        </p:nvGrpSpPr>
        <p:grpSpPr>
          <a:xfrm>
            <a:off x="360000" y="4989600"/>
            <a:ext cx="6516000" cy="1249200"/>
            <a:chOff x="360000" y="4989600"/>
            <a:chExt cx="6516000" cy="1249200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824800"/>
              <a:ext cx="360000" cy="360000"/>
            </a:xfrm>
            <a:prstGeom prst="rect">
              <a:avLst/>
            </a:prstGeom>
          </p:spPr>
        </p:pic>
        <p:pic>
          <p:nvPicPr>
            <p:cNvPr id="25" name="Picture 4" descr="C:\Users\staff\Downloads\人物アイコン　チーム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staff\Downloads\人物アイコン　チーム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000" y="5407200"/>
              <a:ext cx="360000" cy="360000"/>
            </a:xfrm>
            <a:prstGeom prst="rect">
              <a:avLst/>
            </a:prstGeom>
          </p:spPr>
        </p:pic>
        <p:pic>
          <p:nvPicPr>
            <p:cNvPr id="30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正方形/長方形 54"/>
            <p:cNvSpPr/>
            <p:nvPr/>
          </p:nvSpPr>
          <p:spPr>
            <a:xfrm>
              <a:off x="2160000" y="5349600"/>
              <a:ext cx="2520000" cy="889200"/>
            </a:xfrm>
            <a:prstGeom prst="rect">
              <a:avLst/>
            </a:prstGeom>
            <a:noFill/>
            <a:ln w="12700">
              <a:solidFill>
                <a:schemeClr val="tx1">
                  <a:alpha val="9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7F7F7F"/>
                </a:solidFill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159999" y="4989600"/>
              <a:ext cx="25200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Full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dirty="0">
                  <a:solidFill>
                    <a:schemeClr val="tx1"/>
                  </a:solidFill>
                </a:rPr>
                <a:t>OA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dirty="0">
                  <a:solidFill>
                    <a:schemeClr val="tx1"/>
                  </a:solidFill>
                </a:rPr>
                <a:t>Journal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900000" y="5466192"/>
              <a:ext cx="1440000" cy="35188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ja-JP" sz="1200" dirty="0">
                  <a:solidFill>
                    <a:srgbClr val="C00000"/>
                  </a:solidFill>
                </a:rPr>
                <a:t>Article</a:t>
              </a:r>
            </a:p>
            <a:p>
              <a:pPr algn="ctr"/>
              <a:r>
                <a:rPr lang="en-US" altLang="ja-JP" sz="1200" dirty="0">
                  <a:solidFill>
                    <a:srgbClr val="C00000"/>
                  </a:solidFill>
                </a:rPr>
                <a:t>Processing </a:t>
              </a:r>
            </a:p>
            <a:p>
              <a:pPr algn="ctr"/>
              <a:r>
                <a:rPr lang="en-US" altLang="ja-JP" sz="1200" dirty="0">
                  <a:solidFill>
                    <a:srgbClr val="C00000"/>
                  </a:solidFill>
                </a:rPr>
                <a:t>Charge</a:t>
              </a:r>
            </a:p>
            <a:p>
              <a:pPr algn="ctr"/>
              <a:r>
                <a:rPr lang="en-US" altLang="ja-JP" sz="1200" dirty="0">
                  <a:solidFill>
                    <a:srgbClr val="C00000"/>
                  </a:solidFill>
                </a:rPr>
                <a:t>(APC)</a:t>
              </a:r>
              <a:endParaRPr kumimoji="1" lang="ja-JP" altLang="en-US" sz="1200" dirty="0">
                <a:solidFill>
                  <a:srgbClr val="C00000"/>
                </a:solidFill>
              </a:endParaRPr>
            </a:p>
          </p:txBody>
        </p:sp>
        <p:pic>
          <p:nvPicPr>
            <p:cNvPr id="67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821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3" name="直線矢印コネクタ 102"/>
            <p:cNvCxnSpPr/>
            <p:nvPr/>
          </p:nvCxnSpPr>
          <p:spPr>
            <a:xfrm>
              <a:off x="720000" y="6004800"/>
              <a:ext cx="18000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/>
            <p:cNvCxnSpPr/>
            <p:nvPr/>
          </p:nvCxnSpPr>
          <p:spPr>
            <a:xfrm flipH="1">
              <a:off x="4678921" y="6004800"/>
              <a:ext cx="1440001" cy="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/>
            <p:cNvCxnSpPr/>
            <p:nvPr/>
          </p:nvCxnSpPr>
          <p:spPr>
            <a:xfrm flipH="1">
              <a:off x="4678922" y="5587200"/>
              <a:ext cx="1440001" cy="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staff\Downloads\シンプルな書類ファイル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5824800"/>
              <a:ext cx="360000" cy="36000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00" y="5824800"/>
              <a:ext cx="360000" cy="360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2" name="グループ化 91"/>
          <p:cNvGrpSpPr/>
          <p:nvPr/>
        </p:nvGrpSpPr>
        <p:grpSpPr>
          <a:xfrm>
            <a:off x="360000" y="1857600"/>
            <a:ext cx="6516000" cy="1252800"/>
            <a:chOff x="360000" y="1857600"/>
            <a:chExt cx="6516000" cy="1252800"/>
          </a:xfrm>
        </p:grpSpPr>
        <p:grpSp>
          <p:nvGrpSpPr>
            <p:cNvPr id="76" name="グループ化 75"/>
            <p:cNvGrpSpPr/>
            <p:nvPr/>
          </p:nvGrpSpPr>
          <p:grpSpPr>
            <a:xfrm>
              <a:off x="360000" y="2275200"/>
              <a:ext cx="2160000" cy="360000"/>
              <a:chOff x="360000" y="2275200"/>
              <a:chExt cx="2160000" cy="360000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2275200"/>
                <a:ext cx="360000" cy="360000"/>
              </a:xfrm>
              <a:prstGeom prst="rect">
                <a:avLst/>
              </a:prstGeom>
            </p:spPr>
          </p:pic>
          <p:cxnSp>
            <p:nvCxnSpPr>
              <p:cNvPr id="51" name="直線矢印コネクタ 50"/>
              <p:cNvCxnSpPr>
                <a:stCxn id="8" idx="3"/>
                <a:endCxn id="68" idx="1"/>
              </p:cNvCxnSpPr>
              <p:nvPr/>
            </p:nvCxnSpPr>
            <p:spPr>
              <a:xfrm>
                <a:off x="720000" y="2455200"/>
                <a:ext cx="1800000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000" y="2275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grpSp>
          <p:nvGrpSpPr>
            <p:cNvPr id="64" name="グループ化 63"/>
            <p:cNvGrpSpPr/>
            <p:nvPr/>
          </p:nvGrpSpPr>
          <p:grpSpPr>
            <a:xfrm>
              <a:off x="2159999" y="1857600"/>
              <a:ext cx="4716001" cy="1252800"/>
              <a:chOff x="2159999" y="1857600"/>
              <a:chExt cx="4716001" cy="1252800"/>
            </a:xfrm>
          </p:grpSpPr>
          <p:pic>
            <p:nvPicPr>
              <p:cNvPr id="10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000" y="2275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7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2275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正方形/長方形 52"/>
              <p:cNvSpPr/>
              <p:nvPr/>
            </p:nvSpPr>
            <p:spPr>
              <a:xfrm>
                <a:off x="2159999" y="2217600"/>
                <a:ext cx="2520000" cy="892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F7F7F"/>
                  </a:solidFill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2159999" y="1857600"/>
                <a:ext cx="2520000" cy="3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</a:rPr>
                  <a:t>Subscription Journal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3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正方形/長方形 64"/>
              <p:cNvSpPr/>
              <p:nvPr/>
            </p:nvSpPr>
            <p:spPr>
              <a:xfrm>
                <a:off x="4823999" y="1969200"/>
                <a:ext cx="1152000" cy="32525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kumimoji="1" lang="en-US" altLang="ja-JP" sz="1200" dirty="0">
                    <a:solidFill>
                      <a:srgbClr val="C00000"/>
                    </a:solidFill>
                  </a:rPr>
                  <a:t>Subscription</a:t>
                </a:r>
                <a:endParaRPr lang="en-US" altLang="ja-JP" sz="12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kumimoji="1" lang="en-US" altLang="ja-JP" sz="1200" dirty="0">
                    <a:solidFill>
                      <a:srgbClr val="C00000"/>
                    </a:solidFill>
                  </a:rPr>
                  <a:t>Fee</a:t>
                </a:r>
                <a:endParaRPr kumimoji="1" lang="ja-JP" altLang="en-US" sz="12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68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2275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2275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2692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2692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080" y="2692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6" name="直線矢印コネクタ 95"/>
              <p:cNvCxnSpPr>
                <a:stCxn id="11" idx="1"/>
              </p:cNvCxnSpPr>
              <p:nvPr/>
            </p:nvCxnSpPr>
            <p:spPr>
              <a:xfrm flipH="1">
                <a:off x="4679999" y="2455200"/>
                <a:ext cx="1440001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矢印コネクタ 113"/>
              <p:cNvCxnSpPr>
                <a:stCxn id="12" idx="1"/>
                <a:endCxn id="53" idx="3"/>
              </p:cNvCxnSpPr>
              <p:nvPr/>
            </p:nvCxnSpPr>
            <p:spPr>
              <a:xfrm flipH="1" flipV="1">
                <a:off x="4679999" y="2664000"/>
                <a:ext cx="1440001" cy="208800"/>
              </a:xfrm>
              <a:prstGeom prst="straightConnector1">
                <a:avLst/>
              </a:prstGeom>
              <a:ln w="12700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0" y="2295535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90" name="グループ化 89"/>
          <p:cNvGrpSpPr/>
          <p:nvPr/>
        </p:nvGrpSpPr>
        <p:grpSpPr>
          <a:xfrm>
            <a:off x="540000" y="2671200"/>
            <a:ext cx="6336000" cy="897971"/>
            <a:chOff x="540000" y="2671200"/>
            <a:chExt cx="6336000" cy="897971"/>
          </a:xfrm>
        </p:grpSpPr>
        <p:cxnSp>
          <p:nvCxnSpPr>
            <p:cNvPr id="62" name="直線矢印コネクタ 61"/>
            <p:cNvCxnSpPr>
              <a:endCxn id="15" idx="1"/>
            </p:cNvCxnSpPr>
            <p:nvPr/>
          </p:nvCxnSpPr>
          <p:spPr>
            <a:xfrm>
              <a:off x="540000" y="3290400"/>
              <a:ext cx="4140000" cy="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正方形/長方形 105"/>
            <p:cNvSpPr/>
            <p:nvPr/>
          </p:nvSpPr>
          <p:spPr>
            <a:xfrm>
              <a:off x="2160000" y="3290400"/>
              <a:ext cx="2520000" cy="2787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sz="900" dirty="0">
                  <a:solidFill>
                    <a:srgbClr val="008000"/>
                  </a:solidFill>
                </a:rPr>
                <a:t>Self-archiving into Institutional Repository</a:t>
              </a:r>
            </a:p>
          </p:txBody>
        </p:sp>
        <p:cxnSp>
          <p:nvCxnSpPr>
            <p:cNvPr id="61" name="直線コネクタ 60"/>
            <p:cNvCxnSpPr/>
            <p:nvPr/>
          </p:nvCxnSpPr>
          <p:spPr>
            <a:xfrm>
              <a:off x="540000" y="2671200"/>
              <a:ext cx="0" cy="619200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00" y="3110400"/>
              <a:ext cx="360000" cy="36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Picture 2" descr="C:\Users\staff\Downloads\シンプルな書類ファイル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00" y="31104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00" y="30384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8" name="直線矢印コネクタ 107"/>
            <p:cNvCxnSpPr>
              <a:stCxn id="12" idx="1"/>
              <a:endCxn id="15" idx="3"/>
            </p:cNvCxnSpPr>
            <p:nvPr/>
          </p:nvCxnSpPr>
          <p:spPr>
            <a:xfrm flipH="1">
              <a:off x="5040000" y="2872800"/>
              <a:ext cx="1080000" cy="41760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0" y="3110400"/>
              <a:ext cx="360000" cy="360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4" name="正方形/長方形 93"/>
            <p:cNvSpPr/>
            <p:nvPr/>
          </p:nvSpPr>
          <p:spPr>
            <a:xfrm>
              <a:off x="5040000" y="3290400"/>
              <a:ext cx="1836000" cy="2787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ja-JP" sz="1200" dirty="0">
                  <a:solidFill>
                    <a:srgbClr val="008000"/>
                  </a:solidFill>
                </a:rPr>
                <a:t>Author Manuscript</a:t>
              </a:r>
            </a:p>
          </p:txBody>
        </p:sp>
      </p:grpSp>
      <p:sp>
        <p:nvSpPr>
          <p:cNvPr id="107" name="右矢印 106"/>
          <p:cNvSpPr/>
          <p:nvPr/>
        </p:nvSpPr>
        <p:spPr>
          <a:xfrm flipH="1">
            <a:off x="7200000" y="3621600"/>
            <a:ext cx="3186000" cy="1249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Over 70% of the 4 major publishers’ journals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and 45% of all journals are of this type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9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 dirty="0"/>
              <a:t>Our institutional repository is Hokkaido University Collection of Scholarly and Academic Papers</a:t>
            </a:r>
            <a:r>
              <a:rPr lang="ja-JP" altLang="en-US" sz="1200" dirty="0"/>
              <a:t> </a:t>
            </a:r>
            <a:r>
              <a:rPr lang="en-US" altLang="ja-JP" sz="1200" dirty="0"/>
              <a:t>(HUSCAP)</a:t>
            </a:r>
            <a:endParaRPr lang="ja-JP" altLang="en-US" sz="1200" dirty="0"/>
          </a:p>
          <a:p>
            <a:r>
              <a:rPr lang="en-US" altLang="ja-JP" sz="1200" dirty="0"/>
              <a:t>https://eprints.lib.hokudai.ac.jp</a:t>
            </a:r>
            <a:r>
              <a:rPr lang="ja-JP" altLang="en-US" sz="1200" dirty="0"/>
              <a:t> </a:t>
            </a:r>
            <a:r>
              <a:rPr lang="en-US" altLang="ja-JP" sz="1200" dirty="0"/>
              <a:t>(accessed</a:t>
            </a:r>
            <a:r>
              <a:rPr lang="ja-JP" altLang="en-US" sz="1200" dirty="0"/>
              <a:t> </a:t>
            </a:r>
            <a:r>
              <a:rPr lang="en-US" altLang="ja-JP" sz="1200" dirty="0"/>
              <a:t>2019-10-25)</a:t>
            </a:r>
          </a:p>
          <a:p>
            <a:endParaRPr lang="en-US" altLang="ja-JP" sz="600" dirty="0"/>
          </a:p>
          <a:p>
            <a:r>
              <a:rPr lang="en-US" altLang="ja-JP" sz="1200" dirty="0"/>
              <a:t>Hokkaido University Library provides information on discounts of APC on the following website (in Japanese):</a:t>
            </a:r>
            <a:endParaRPr lang="ja-JP" altLang="en-US" sz="1200" dirty="0"/>
          </a:p>
          <a:p>
            <a:r>
              <a:rPr lang="en-US" altLang="ja-JP" sz="1200" dirty="0"/>
              <a:t>https://www.lib.hokudai.ac.jp/support/apc</a:t>
            </a:r>
            <a:r>
              <a:rPr lang="ja-JP" altLang="en-US" sz="1200" dirty="0"/>
              <a:t> </a:t>
            </a:r>
            <a:r>
              <a:rPr lang="en-US" altLang="ja-JP" sz="1200" dirty="0"/>
              <a:t>(accessed</a:t>
            </a:r>
            <a:r>
              <a:rPr lang="ja-JP" altLang="en-US" sz="1200" dirty="0"/>
              <a:t> </a:t>
            </a:r>
            <a:r>
              <a:rPr lang="en-US" altLang="ja-JP" sz="1200" dirty="0"/>
              <a:t>2019-10-25)</a:t>
            </a:r>
          </a:p>
        </p:txBody>
      </p:sp>
    </p:spTree>
    <p:extLst>
      <p:ext uri="{BB962C8B-B14F-4D97-AF65-F5344CB8AC3E}">
        <p14:creationId xmlns:p14="http://schemas.microsoft.com/office/powerpoint/2010/main" val="17615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dirty="0"/>
              <a:t>Ways of OA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over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05906" y="3546000"/>
            <a:ext cx="10080000" cy="13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>
                <a:solidFill>
                  <a:srgbClr val="F7901E"/>
                </a:solidFill>
              </a:rPr>
              <a:t>Gold OA</a:t>
            </a:r>
            <a:endParaRPr kumimoji="1" lang="ja-JP" altLang="en-US" dirty="0">
              <a:solidFill>
                <a:srgbClr val="F7901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5906" y="1799999"/>
            <a:ext cx="10080000" cy="174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dirty="0">
                <a:solidFill>
                  <a:srgbClr val="008000"/>
                </a:solidFill>
              </a:rPr>
              <a:t>Green OA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5906" y="4932000"/>
            <a:ext cx="10080000" cy="13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/>
          <p:cNvCxnSpPr/>
          <p:nvPr/>
        </p:nvCxnSpPr>
        <p:spPr>
          <a:xfrm>
            <a:off x="306000" y="3546000"/>
            <a:ext cx="100800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/>
          <p:cNvGrpSpPr/>
          <p:nvPr/>
        </p:nvGrpSpPr>
        <p:grpSpPr>
          <a:xfrm>
            <a:off x="360000" y="3621600"/>
            <a:ext cx="6516000" cy="1252800"/>
            <a:chOff x="360000" y="3621600"/>
            <a:chExt cx="6516000" cy="1252800"/>
          </a:xfrm>
        </p:grpSpPr>
        <p:cxnSp>
          <p:nvCxnSpPr>
            <p:cNvPr id="101" name="直線矢印コネクタ 100"/>
            <p:cNvCxnSpPr/>
            <p:nvPr/>
          </p:nvCxnSpPr>
          <p:spPr>
            <a:xfrm>
              <a:off x="720000" y="4636800"/>
              <a:ext cx="18000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/>
            <p:cNvCxnSpPr/>
            <p:nvPr/>
          </p:nvCxnSpPr>
          <p:spPr>
            <a:xfrm>
              <a:off x="720000" y="4219200"/>
              <a:ext cx="1800000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グループ化 51"/>
            <p:cNvGrpSpPr/>
            <p:nvPr/>
          </p:nvGrpSpPr>
          <p:grpSpPr>
            <a:xfrm>
              <a:off x="2159999" y="3621600"/>
              <a:ext cx="4716001" cy="1252800"/>
              <a:chOff x="2159999" y="3621600"/>
              <a:chExt cx="4716001" cy="1252800"/>
            </a:xfrm>
          </p:grpSpPr>
          <p:pic>
            <p:nvPicPr>
              <p:cNvPr id="22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000" y="4039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2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正方形/長方形 53"/>
              <p:cNvSpPr/>
              <p:nvPr/>
            </p:nvSpPr>
            <p:spPr>
              <a:xfrm>
                <a:off x="2160000" y="3981600"/>
                <a:ext cx="2520000" cy="892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F7F7F"/>
                  </a:solidFill>
                </a:endParaRPr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>
                <a:off x="2159999" y="3621600"/>
                <a:ext cx="2520000" cy="360000"/>
              </a:xfrm>
              <a:prstGeom prst="rect">
                <a:avLst/>
              </a:prstGeom>
              <a:noFill/>
              <a:ln w="12700">
                <a:solidFill>
                  <a:schemeClr val="tx1">
                    <a:alpha val="9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</a:rPr>
                  <a:t>Hybrid OA</a:t>
                </a:r>
                <a:r>
                  <a:rPr lang="ja-JP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Journal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1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4039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4456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4039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4456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0" name="直線矢印コネクタ 99"/>
              <p:cNvCxnSpPr/>
              <p:nvPr/>
            </p:nvCxnSpPr>
            <p:spPr>
              <a:xfrm flipH="1">
                <a:off x="4679999" y="4219200"/>
                <a:ext cx="1440001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矢印コネクタ 110"/>
              <p:cNvCxnSpPr/>
              <p:nvPr/>
            </p:nvCxnSpPr>
            <p:spPr>
              <a:xfrm flipH="1" flipV="1">
                <a:off x="4678921" y="4636800"/>
                <a:ext cx="1441079" cy="0"/>
              </a:xfrm>
              <a:prstGeom prst="straightConnector1">
                <a:avLst/>
              </a:prstGeom>
              <a:ln w="12700">
                <a:solidFill>
                  <a:srgbClr val="F7901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矢印コネクタ 116"/>
              <p:cNvCxnSpPr>
                <a:stCxn id="54" idx="3"/>
                <a:endCxn id="23" idx="1"/>
              </p:cNvCxnSpPr>
              <p:nvPr/>
            </p:nvCxnSpPr>
            <p:spPr>
              <a:xfrm>
                <a:off x="4680000" y="4428000"/>
                <a:ext cx="1440000" cy="208800"/>
              </a:xfrm>
              <a:prstGeom prst="straightConnector1">
                <a:avLst/>
              </a:prstGeom>
              <a:ln w="12700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0" y="4039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50" name="グループ化 49"/>
            <p:cNvGrpSpPr/>
            <p:nvPr/>
          </p:nvGrpSpPr>
          <p:grpSpPr>
            <a:xfrm>
              <a:off x="360000" y="4039200"/>
              <a:ext cx="1440000" cy="777600"/>
              <a:chOff x="360000" y="4039200"/>
              <a:chExt cx="1440000" cy="777600"/>
            </a:xfrm>
          </p:grpSpPr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4039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44568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41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000" y="44568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39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000" y="4039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000" y="44568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43" name="グループ化 42"/>
          <p:cNvGrpSpPr/>
          <p:nvPr/>
        </p:nvGrpSpPr>
        <p:grpSpPr>
          <a:xfrm>
            <a:off x="360000" y="4989600"/>
            <a:ext cx="6516000" cy="1249200"/>
            <a:chOff x="360000" y="4989600"/>
            <a:chExt cx="6516000" cy="1249200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824800"/>
              <a:ext cx="360000" cy="360000"/>
            </a:xfrm>
            <a:prstGeom prst="rect">
              <a:avLst/>
            </a:prstGeom>
          </p:spPr>
        </p:pic>
        <p:pic>
          <p:nvPicPr>
            <p:cNvPr id="25" name="Picture 4" descr="C:\Users\staff\Downloads\人物アイコン　チーム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staff\Downloads\人物アイコン　チーム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000" y="5407200"/>
              <a:ext cx="360000" cy="360000"/>
            </a:xfrm>
            <a:prstGeom prst="rect">
              <a:avLst/>
            </a:prstGeom>
          </p:spPr>
        </p:pic>
        <p:pic>
          <p:nvPicPr>
            <p:cNvPr id="30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00" y="58248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正方形/長方形 54"/>
            <p:cNvSpPr/>
            <p:nvPr/>
          </p:nvSpPr>
          <p:spPr>
            <a:xfrm>
              <a:off x="2160000" y="5349600"/>
              <a:ext cx="2520000" cy="889200"/>
            </a:xfrm>
            <a:prstGeom prst="rect">
              <a:avLst/>
            </a:prstGeom>
            <a:noFill/>
            <a:ln w="12700">
              <a:solidFill>
                <a:schemeClr val="tx1">
                  <a:alpha val="9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7F7F7F"/>
                </a:solidFill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159999" y="4989600"/>
              <a:ext cx="25200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Full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dirty="0">
                  <a:solidFill>
                    <a:schemeClr val="tx1"/>
                  </a:solidFill>
                </a:rPr>
                <a:t>OA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dirty="0">
                  <a:solidFill>
                    <a:schemeClr val="tx1"/>
                  </a:solidFill>
                </a:rPr>
                <a:t>Journal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900000" y="5466192"/>
              <a:ext cx="1440000" cy="35188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ja-JP" sz="1200" dirty="0">
                  <a:solidFill>
                    <a:srgbClr val="C00000"/>
                  </a:solidFill>
                </a:rPr>
                <a:t>Article</a:t>
              </a:r>
            </a:p>
            <a:p>
              <a:pPr algn="ctr"/>
              <a:r>
                <a:rPr lang="en-US" altLang="ja-JP" sz="1200" dirty="0">
                  <a:solidFill>
                    <a:srgbClr val="C00000"/>
                  </a:solidFill>
                </a:rPr>
                <a:t>Processing </a:t>
              </a:r>
            </a:p>
            <a:p>
              <a:pPr algn="ctr"/>
              <a:r>
                <a:rPr lang="en-US" altLang="ja-JP" sz="1200" dirty="0">
                  <a:solidFill>
                    <a:srgbClr val="C00000"/>
                  </a:solidFill>
                </a:rPr>
                <a:t>Charge</a:t>
              </a:r>
            </a:p>
            <a:p>
              <a:pPr algn="ctr"/>
              <a:r>
                <a:rPr lang="en-US" altLang="ja-JP" sz="1200" dirty="0">
                  <a:solidFill>
                    <a:srgbClr val="C00000"/>
                  </a:solidFill>
                </a:rPr>
                <a:t>(APC)</a:t>
              </a:r>
              <a:endParaRPr kumimoji="1" lang="ja-JP" altLang="en-US" sz="1200" dirty="0">
                <a:solidFill>
                  <a:srgbClr val="C00000"/>
                </a:solidFill>
              </a:endParaRPr>
            </a:p>
          </p:txBody>
        </p:sp>
        <p:pic>
          <p:nvPicPr>
            <p:cNvPr id="67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0" y="54072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00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5" descr="C:\Users\staff\Downloads\選択された書類ファイル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821" y="58248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000" y="54072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3" name="直線矢印コネクタ 102"/>
            <p:cNvCxnSpPr/>
            <p:nvPr/>
          </p:nvCxnSpPr>
          <p:spPr>
            <a:xfrm>
              <a:off x="720000" y="6004800"/>
              <a:ext cx="18000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/>
            <p:cNvCxnSpPr/>
            <p:nvPr/>
          </p:nvCxnSpPr>
          <p:spPr>
            <a:xfrm flipH="1">
              <a:off x="4678921" y="6004800"/>
              <a:ext cx="1440001" cy="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/>
            <p:cNvCxnSpPr/>
            <p:nvPr/>
          </p:nvCxnSpPr>
          <p:spPr>
            <a:xfrm flipH="1">
              <a:off x="4678922" y="5587200"/>
              <a:ext cx="1440001" cy="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staff\Downloads\シンプルな書類ファイル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5824800"/>
              <a:ext cx="360000" cy="36000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00" y="5824800"/>
              <a:ext cx="360000" cy="360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2" name="グループ化 91"/>
          <p:cNvGrpSpPr/>
          <p:nvPr/>
        </p:nvGrpSpPr>
        <p:grpSpPr>
          <a:xfrm>
            <a:off x="360000" y="1857600"/>
            <a:ext cx="6516000" cy="1252800"/>
            <a:chOff x="360000" y="1857600"/>
            <a:chExt cx="6516000" cy="1252800"/>
          </a:xfrm>
        </p:grpSpPr>
        <p:grpSp>
          <p:nvGrpSpPr>
            <p:cNvPr id="76" name="グループ化 75"/>
            <p:cNvGrpSpPr/>
            <p:nvPr/>
          </p:nvGrpSpPr>
          <p:grpSpPr>
            <a:xfrm>
              <a:off x="360000" y="2275200"/>
              <a:ext cx="2160000" cy="360000"/>
              <a:chOff x="360000" y="2275200"/>
              <a:chExt cx="2160000" cy="360000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0" y="2275200"/>
                <a:ext cx="360000" cy="360000"/>
              </a:xfrm>
              <a:prstGeom prst="rect">
                <a:avLst/>
              </a:prstGeom>
            </p:spPr>
          </p:pic>
          <p:cxnSp>
            <p:nvCxnSpPr>
              <p:cNvPr id="51" name="直線矢印コネクタ 50"/>
              <p:cNvCxnSpPr>
                <a:stCxn id="8" idx="3"/>
                <a:endCxn id="68" idx="1"/>
              </p:cNvCxnSpPr>
              <p:nvPr/>
            </p:nvCxnSpPr>
            <p:spPr>
              <a:xfrm>
                <a:off x="720000" y="2455200"/>
                <a:ext cx="1800000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000" y="22752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grpSp>
          <p:nvGrpSpPr>
            <p:cNvPr id="64" name="グループ化 63"/>
            <p:cNvGrpSpPr/>
            <p:nvPr/>
          </p:nvGrpSpPr>
          <p:grpSpPr>
            <a:xfrm>
              <a:off x="2159999" y="1857600"/>
              <a:ext cx="4716001" cy="1252800"/>
              <a:chOff x="2159999" y="1857600"/>
              <a:chExt cx="4716001" cy="1252800"/>
            </a:xfrm>
          </p:grpSpPr>
          <p:pic>
            <p:nvPicPr>
              <p:cNvPr id="10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000" y="227520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7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2275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正方形/長方形 52"/>
              <p:cNvSpPr/>
              <p:nvPr/>
            </p:nvSpPr>
            <p:spPr>
              <a:xfrm>
                <a:off x="2159999" y="2217600"/>
                <a:ext cx="2520000" cy="892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F7F7F"/>
                  </a:solidFill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2159999" y="1857600"/>
                <a:ext cx="2520000" cy="3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</a:rPr>
                  <a:t>Subscription Journal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3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26928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正方形/長方形 64"/>
              <p:cNvSpPr/>
              <p:nvPr/>
            </p:nvSpPr>
            <p:spPr>
              <a:xfrm>
                <a:off x="4823999" y="1969200"/>
                <a:ext cx="1152000" cy="32525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kumimoji="1" lang="en-US" altLang="ja-JP" sz="1200" dirty="0">
                    <a:solidFill>
                      <a:srgbClr val="C00000"/>
                    </a:solidFill>
                  </a:rPr>
                  <a:t>Subscription</a:t>
                </a:r>
                <a:endParaRPr lang="en-US" altLang="ja-JP" sz="12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kumimoji="1" lang="en-US" altLang="ja-JP" sz="1200" dirty="0">
                    <a:solidFill>
                      <a:srgbClr val="C00000"/>
                    </a:solidFill>
                  </a:rPr>
                  <a:t>Fee</a:t>
                </a:r>
                <a:endParaRPr kumimoji="1" lang="ja-JP" altLang="en-US" sz="12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68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000" y="227520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2275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22752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000" y="2692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000" y="2692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7" descr="C:\Users\staff\Desktop\512px-Closed_Access_logo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080" y="2692800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6" name="直線矢印コネクタ 95"/>
              <p:cNvCxnSpPr>
                <a:stCxn id="11" idx="1"/>
              </p:cNvCxnSpPr>
              <p:nvPr/>
            </p:nvCxnSpPr>
            <p:spPr>
              <a:xfrm flipH="1">
                <a:off x="4679999" y="2455200"/>
                <a:ext cx="1440001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矢印コネクタ 113"/>
              <p:cNvCxnSpPr>
                <a:stCxn id="12" idx="1"/>
                <a:endCxn id="53" idx="3"/>
              </p:cNvCxnSpPr>
              <p:nvPr/>
            </p:nvCxnSpPr>
            <p:spPr>
              <a:xfrm flipH="1" flipV="1">
                <a:off x="4679999" y="2664000"/>
                <a:ext cx="1440001" cy="208800"/>
              </a:xfrm>
              <a:prstGeom prst="straightConnector1">
                <a:avLst/>
              </a:prstGeom>
              <a:ln w="12700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00" y="2295535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90" name="グループ化 89"/>
          <p:cNvGrpSpPr/>
          <p:nvPr/>
        </p:nvGrpSpPr>
        <p:grpSpPr>
          <a:xfrm>
            <a:off x="540000" y="2671200"/>
            <a:ext cx="6336000" cy="897971"/>
            <a:chOff x="540000" y="2671200"/>
            <a:chExt cx="6336000" cy="897971"/>
          </a:xfrm>
        </p:grpSpPr>
        <p:cxnSp>
          <p:nvCxnSpPr>
            <p:cNvPr id="62" name="直線矢印コネクタ 61"/>
            <p:cNvCxnSpPr>
              <a:endCxn id="15" idx="1"/>
            </p:cNvCxnSpPr>
            <p:nvPr/>
          </p:nvCxnSpPr>
          <p:spPr>
            <a:xfrm>
              <a:off x="540000" y="3290400"/>
              <a:ext cx="4140000" cy="0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正方形/長方形 105"/>
            <p:cNvSpPr/>
            <p:nvPr/>
          </p:nvSpPr>
          <p:spPr>
            <a:xfrm>
              <a:off x="2160000" y="3290400"/>
              <a:ext cx="2520000" cy="2787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sz="900" dirty="0">
                  <a:solidFill>
                    <a:srgbClr val="008000"/>
                  </a:solidFill>
                </a:rPr>
                <a:t>Self-archiving into Institutional Repository</a:t>
              </a:r>
            </a:p>
          </p:txBody>
        </p:sp>
        <p:cxnSp>
          <p:nvCxnSpPr>
            <p:cNvPr id="61" name="直線コネクタ 60"/>
            <p:cNvCxnSpPr/>
            <p:nvPr/>
          </p:nvCxnSpPr>
          <p:spPr>
            <a:xfrm>
              <a:off x="540000" y="2671200"/>
              <a:ext cx="0" cy="619200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00" y="3110400"/>
              <a:ext cx="360000" cy="36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Picture 2" descr="C:\Users\staff\Downloads\シンプルな書類ファイル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00" y="3110400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staff\Desktop\512px-Open_Access_logo_PLoS_white.svg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00" y="3038400"/>
              <a:ext cx="1152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8" name="直線矢印コネクタ 107"/>
            <p:cNvCxnSpPr>
              <a:stCxn id="12" idx="1"/>
              <a:endCxn id="15" idx="3"/>
            </p:cNvCxnSpPr>
            <p:nvPr/>
          </p:nvCxnSpPr>
          <p:spPr>
            <a:xfrm flipH="1">
              <a:off x="5040000" y="2872800"/>
              <a:ext cx="1080000" cy="417600"/>
            </a:xfrm>
            <a:prstGeom prst="straightConnector1">
              <a:avLst/>
            </a:prstGeom>
            <a:ln w="12700">
              <a:solidFill>
                <a:srgbClr val="F790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0" y="3110400"/>
              <a:ext cx="360000" cy="360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4" name="正方形/長方形 93"/>
            <p:cNvSpPr/>
            <p:nvPr/>
          </p:nvSpPr>
          <p:spPr>
            <a:xfrm>
              <a:off x="5040000" y="3290400"/>
              <a:ext cx="1836000" cy="2787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ja-JP" sz="1200" dirty="0">
                  <a:solidFill>
                    <a:srgbClr val="008000"/>
                  </a:solidFill>
                </a:rPr>
                <a:t>Author Manuscript</a:t>
              </a:r>
            </a:p>
          </p:txBody>
        </p:sp>
      </p:grpSp>
      <p:sp>
        <p:nvSpPr>
          <p:cNvPr id="107" name="右矢印 106"/>
          <p:cNvSpPr/>
          <p:nvPr/>
        </p:nvSpPr>
        <p:spPr>
          <a:xfrm flipH="1">
            <a:off x="7200000" y="3621600"/>
            <a:ext cx="3186000" cy="1249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Over 70% of the 4 major publishers’ journals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and 45% of all journals are of this type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9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 dirty="0"/>
              <a:t>Our institutional repository is Hokkaido University Collection of Scholarly and Academic Papers</a:t>
            </a:r>
            <a:r>
              <a:rPr lang="ja-JP" altLang="en-US" sz="1200" dirty="0"/>
              <a:t> </a:t>
            </a:r>
            <a:r>
              <a:rPr lang="en-US" altLang="ja-JP" sz="1200" dirty="0"/>
              <a:t>(HUSCAP)</a:t>
            </a:r>
            <a:endParaRPr lang="ja-JP" altLang="en-US" sz="1200" dirty="0"/>
          </a:p>
          <a:p>
            <a:r>
              <a:rPr lang="en-US" altLang="ja-JP" sz="1200" dirty="0"/>
              <a:t>https://eprints.lib.hokudai.ac.jp</a:t>
            </a:r>
            <a:r>
              <a:rPr lang="ja-JP" altLang="en-US" sz="1200" dirty="0"/>
              <a:t> </a:t>
            </a:r>
            <a:r>
              <a:rPr lang="en-US" altLang="ja-JP" sz="1200" dirty="0"/>
              <a:t>(accessed</a:t>
            </a:r>
            <a:r>
              <a:rPr lang="ja-JP" altLang="en-US" sz="1200" dirty="0"/>
              <a:t> </a:t>
            </a:r>
            <a:r>
              <a:rPr lang="en-US" altLang="ja-JP" sz="1200" dirty="0"/>
              <a:t>2019-10-25)</a:t>
            </a:r>
          </a:p>
          <a:p>
            <a:endParaRPr lang="en-US" altLang="ja-JP" sz="600" dirty="0"/>
          </a:p>
          <a:p>
            <a:r>
              <a:rPr lang="en-US" altLang="ja-JP" sz="1200" dirty="0"/>
              <a:t>Hokkaido University Library provides information on discounts of APC on the following website (in Japanese):</a:t>
            </a:r>
            <a:endParaRPr lang="ja-JP" altLang="en-US" sz="1200" dirty="0"/>
          </a:p>
          <a:p>
            <a:r>
              <a:rPr lang="en-US" altLang="ja-JP" sz="1200" dirty="0"/>
              <a:t>https://www.lib.hokudai.ac.jp/support/apc</a:t>
            </a:r>
            <a:r>
              <a:rPr lang="ja-JP" altLang="en-US" sz="1200" dirty="0"/>
              <a:t> </a:t>
            </a:r>
            <a:r>
              <a:rPr lang="en-US" altLang="ja-JP" sz="1200" dirty="0"/>
              <a:t>(accessed</a:t>
            </a:r>
            <a:r>
              <a:rPr lang="ja-JP" altLang="en-US" sz="1200" dirty="0"/>
              <a:t> </a:t>
            </a:r>
            <a:r>
              <a:rPr lang="en-US" altLang="ja-JP" sz="1200" dirty="0"/>
              <a:t>2019-10-25)</a:t>
            </a:r>
          </a:p>
        </p:txBody>
      </p:sp>
      <p:sp>
        <p:nvSpPr>
          <p:cNvPr id="110" name="ドーナツ 109">
            <a:extLst>
              <a:ext uri="{FF2B5EF4-FFF2-40B4-BE49-F238E27FC236}">
                <a16:creationId xmlns:a16="http://schemas.microsoft.com/office/drawing/2014/main" id="{66711844-453D-4EC2-8F0B-A072416A4072}"/>
              </a:ext>
            </a:extLst>
          </p:cNvPr>
          <p:cNvSpPr/>
          <p:nvPr/>
        </p:nvSpPr>
        <p:spPr>
          <a:xfrm rot="21399503">
            <a:off x="-7400395" y="-4040651"/>
            <a:ext cx="22159189" cy="16708283"/>
          </a:xfrm>
          <a:prstGeom prst="donut">
            <a:avLst>
              <a:gd name="adj" fmla="val 45330"/>
            </a:avLst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1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400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ja-JP" sz="2600" dirty="0"/>
              <a:t>Attempts of transformation from</a:t>
            </a:r>
            <a:r>
              <a:rPr lang="ja-JP" altLang="en-US" sz="2600" dirty="0"/>
              <a:t> </a:t>
            </a:r>
            <a:r>
              <a:rPr lang="en-US" altLang="ja-JP" sz="2600" dirty="0"/>
              <a:t>subscription</a:t>
            </a:r>
            <a:r>
              <a:rPr lang="ja-JP" altLang="en-US" sz="2600" dirty="0"/>
              <a:t> </a:t>
            </a:r>
            <a:r>
              <a:rPr lang="en-US" altLang="ja-JP" sz="2600" dirty="0"/>
              <a:t>to</a:t>
            </a:r>
            <a:r>
              <a:rPr lang="ja-JP" altLang="en-US" sz="2600" dirty="0"/>
              <a:t> </a:t>
            </a:r>
            <a:r>
              <a:rPr lang="en-US" altLang="ja-JP" sz="2600" dirty="0"/>
              <a:t>OA</a:t>
            </a:r>
            <a:r>
              <a:rPr lang="ja-JP" altLang="en-US" sz="2600" dirty="0"/>
              <a:t> </a:t>
            </a:r>
            <a:r>
              <a:rPr lang="en-US" altLang="ja-JP" sz="2600" dirty="0"/>
              <a:t>publishing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over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805905" y="1800000"/>
            <a:ext cx="6210001" cy="4499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OA2020 </a:t>
            </a:r>
            <a:r>
              <a:rPr lang="en-US" altLang="ja-JP" sz="2400" dirty="0">
                <a:solidFill>
                  <a:srgbClr val="000080"/>
                </a:solidFill>
              </a:rPr>
              <a:t>https://oa2020.org</a:t>
            </a:r>
          </a:p>
          <a:p>
            <a:endParaRPr lang="en-US" altLang="ja-JP" sz="10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ja-JP" sz="2000" dirty="0">
                <a:solidFill>
                  <a:schemeClr val="tx1"/>
                </a:solidFill>
              </a:rPr>
              <a:t>aims to transform to OA publishing based </a:t>
            </a:r>
            <a:br>
              <a:rPr lang="en-US" altLang="ja-JP" sz="2000" dirty="0">
                <a:solidFill>
                  <a:schemeClr val="tx1"/>
                </a:solidFill>
              </a:rPr>
            </a:br>
            <a:r>
              <a:rPr lang="en-US" altLang="ja-JP" sz="2000" dirty="0">
                <a:solidFill>
                  <a:schemeClr val="tx1"/>
                </a:solidFill>
              </a:rPr>
              <a:t>not only on transfer from subscription fee, </a:t>
            </a:r>
            <a:br>
              <a:rPr lang="en-US" altLang="ja-JP" sz="2000" dirty="0">
                <a:solidFill>
                  <a:schemeClr val="tx1"/>
                </a:solidFill>
              </a:rPr>
            </a:br>
            <a:r>
              <a:rPr lang="en-US" altLang="ja-JP" sz="2000" dirty="0">
                <a:solidFill>
                  <a:schemeClr val="tx1"/>
                </a:solidFill>
              </a:rPr>
              <a:t>but also on the situation of </a:t>
            </a:r>
            <a:br>
              <a:rPr lang="en-US" altLang="ja-JP" sz="2000" dirty="0">
                <a:solidFill>
                  <a:schemeClr val="tx1"/>
                </a:solidFill>
              </a:rPr>
            </a:br>
            <a:r>
              <a:rPr lang="en-US" altLang="ja-JP" sz="2000" dirty="0">
                <a:solidFill>
                  <a:schemeClr val="tx1"/>
                </a:solidFill>
              </a:rPr>
              <a:t>		countries or institutions</a:t>
            </a:r>
          </a:p>
          <a:p>
            <a:endParaRPr lang="en-US" altLang="ja-JP" sz="10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ja-JP" sz="2000" dirty="0">
                <a:solidFill>
                  <a:schemeClr val="tx1"/>
                </a:solidFill>
              </a:rPr>
              <a:t>Calculation of Max Planck Digital Library</a:t>
            </a:r>
          </a:p>
          <a:p>
            <a:pPr marL="742950" lvl="1" indent="-285750">
              <a:buFontTx/>
              <a:buChar char="-"/>
            </a:pPr>
            <a:r>
              <a:rPr lang="en-US" altLang="ja-JP" sz="2000" dirty="0">
                <a:solidFill>
                  <a:schemeClr val="tx1"/>
                </a:solidFill>
              </a:rPr>
              <a:t>The whole world: Subscription Fee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&gt; APC</a:t>
            </a:r>
          </a:p>
          <a:p>
            <a:pPr marL="742950" lvl="1" indent="-285750">
              <a:buFontTx/>
              <a:buChar char="-"/>
            </a:pPr>
            <a:r>
              <a:rPr lang="en-US" altLang="ja-JP" sz="2000" dirty="0">
                <a:solidFill>
                  <a:schemeClr val="tx1"/>
                </a:solidFill>
              </a:rPr>
              <a:t>DE, UK, FR,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US: transformable</a:t>
            </a:r>
          </a:p>
          <a:p>
            <a:endParaRPr lang="en-US" altLang="ja-JP" sz="10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ja-JP" sz="2000" dirty="0">
                <a:solidFill>
                  <a:schemeClr val="tx1"/>
                </a:solidFill>
              </a:rPr>
              <a:t>Survey of Japan Alliance of University Library Consortia for E-Resources (JUSTICE)</a:t>
            </a:r>
          </a:p>
          <a:p>
            <a:pPr marL="742950" lvl="1" indent="-285750">
              <a:buFontTx/>
              <a:buChar char="-"/>
            </a:pPr>
            <a:r>
              <a:rPr lang="en-US" altLang="ja-JP" sz="2000" dirty="0">
                <a:solidFill>
                  <a:schemeClr val="tx1"/>
                </a:solidFill>
              </a:rPr>
              <a:t>JPN: Subscription Fee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&gt; </a:t>
            </a:r>
            <a:br>
              <a:rPr lang="en-US" altLang="ja-JP" sz="2000" dirty="0">
                <a:solidFill>
                  <a:schemeClr val="tx1"/>
                </a:solidFill>
              </a:rPr>
            </a:br>
            <a:r>
              <a:rPr lang="en-US" altLang="ja-JP" sz="2000" dirty="0">
                <a:solidFill>
                  <a:schemeClr val="tx1"/>
                </a:solidFill>
              </a:rPr>
              <a:t>		Necessary Expenses for OA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305906" y="4049756"/>
            <a:ext cx="4500000" cy="2250000"/>
            <a:chOff x="305906" y="4049756"/>
            <a:chExt cx="4500000" cy="2250000"/>
          </a:xfrm>
        </p:grpSpPr>
        <p:sp>
          <p:nvSpPr>
            <p:cNvPr id="7" name="正方形/長方形 6"/>
            <p:cNvSpPr/>
            <p:nvPr/>
          </p:nvSpPr>
          <p:spPr>
            <a:xfrm>
              <a:off x="305906" y="4049756"/>
              <a:ext cx="4500000" cy="225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ja-JP" sz="2400" dirty="0">
                  <a:solidFill>
                    <a:schemeClr val="tx1"/>
                  </a:solidFill>
                </a:rPr>
                <a:t>Read and Publish</a:t>
              </a:r>
              <a:r>
                <a:rPr kumimoji="1" lang="ja-JP" altLang="en-US" sz="2400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2400" dirty="0">
                  <a:solidFill>
                    <a:schemeClr val="tx1"/>
                  </a:solidFill>
                </a:rPr>
                <a:t>Agreement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90" name="グループ化 89"/>
            <p:cNvGrpSpPr/>
            <p:nvPr/>
          </p:nvGrpSpPr>
          <p:grpSpPr>
            <a:xfrm>
              <a:off x="575906" y="4590000"/>
              <a:ext cx="3960000" cy="1357123"/>
              <a:chOff x="575906" y="4665433"/>
              <a:chExt cx="3960000" cy="1357123"/>
            </a:xfrm>
          </p:grpSpPr>
          <p:pic>
            <p:nvPicPr>
              <p:cNvPr id="70" name="Picture 4" descr="C:\Users\staff\Downloads\人物アイコン　チーム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5906" y="5604956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図 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5906" y="518735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72" name="図 7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906" y="5397954"/>
                <a:ext cx="360000" cy="360000"/>
              </a:xfrm>
              <a:prstGeom prst="rect">
                <a:avLst/>
              </a:prstGeom>
            </p:spPr>
          </p:pic>
          <p:sp>
            <p:nvSpPr>
              <p:cNvPr id="73" name="正方形/長方形 72"/>
              <p:cNvSpPr/>
              <p:nvPr/>
            </p:nvSpPr>
            <p:spPr>
              <a:xfrm>
                <a:off x="2015906" y="5129756"/>
                <a:ext cx="1080000" cy="892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F7F7F"/>
                  </a:solidFill>
                </a:endParaRPr>
              </a:p>
            </p:txBody>
          </p:sp>
          <p:pic>
            <p:nvPicPr>
              <p:cNvPr id="74" name="Picture 5" descr="C:\Users\staff\Downloads\選択された書類ファイル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906" y="5397954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C:\Users\staff\Desktop\512px-Open_Access_logo_PLoS_white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906" y="5397954"/>
                <a:ext cx="1152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6" name="直線矢印コネクタ 75"/>
              <p:cNvCxnSpPr/>
              <p:nvPr/>
            </p:nvCxnSpPr>
            <p:spPr>
              <a:xfrm flipH="1">
                <a:off x="3095906" y="5367356"/>
                <a:ext cx="1080000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矢印コネクタ 76"/>
              <p:cNvCxnSpPr>
                <a:endCxn id="74" idx="1"/>
              </p:cNvCxnSpPr>
              <p:nvPr/>
            </p:nvCxnSpPr>
            <p:spPr>
              <a:xfrm>
                <a:off x="935906" y="5577954"/>
                <a:ext cx="144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矢印コネクタ 77"/>
              <p:cNvCxnSpPr>
                <a:endCxn id="74" idx="3"/>
              </p:cNvCxnSpPr>
              <p:nvPr/>
            </p:nvCxnSpPr>
            <p:spPr>
              <a:xfrm flipH="1" flipV="1">
                <a:off x="2735906" y="5577954"/>
                <a:ext cx="1440000" cy="207002"/>
              </a:xfrm>
              <a:prstGeom prst="straightConnector1">
                <a:avLst/>
              </a:prstGeom>
              <a:ln w="12700">
                <a:solidFill>
                  <a:srgbClr val="F7901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9" name="図 7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5906" y="518735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80" name="Picture 2" descr="C:\Users\staff\Downloads\シンプルな書類ファイル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906" y="5606754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pic>
            <p:nvPicPr>
              <p:cNvPr id="81" name="図 8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906" y="5189154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84" name="円弧 83"/>
              <p:cNvSpPr/>
              <p:nvPr/>
            </p:nvSpPr>
            <p:spPr>
              <a:xfrm>
                <a:off x="1475906" y="4665433"/>
                <a:ext cx="2160000" cy="900000"/>
              </a:xfrm>
              <a:prstGeom prst="arc">
                <a:avLst>
                  <a:gd name="adj1" fmla="val 10802678"/>
                  <a:gd name="adj2" fmla="val 0"/>
                </a:avLst>
              </a:prstGeom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>
                <a:off x="1296000" y="5187600"/>
                <a:ext cx="315000" cy="355618"/>
              </a:xfrm>
              <a:prstGeom prst="rect">
                <a:avLst/>
              </a:prstGeom>
              <a:solidFill>
                <a:srgbClr val="FFFFFF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87" name="直線コネクタ 86"/>
          <p:cNvCxnSpPr/>
          <p:nvPr/>
        </p:nvCxnSpPr>
        <p:spPr>
          <a:xfrm flipH="1">
            <a:off x="4805906" y="1800000"/>
            <a:ext cx="0" cy="4500000"/>
          </a:xfrm>
          <a:prstGeom prst="line">
            <a:avLst/>
          </a:prstGeom>
          <a:ln w="38100"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216000" y="1800000"/>
            <a:ext cx="4589906" cy="2250000"/>
            <a:chOff x="216000" y="1800000"/>
            <a:chExt cx="4589906" cy="2250000"/>
          </a:xfrm>
        </p:grpSpPr>
        <p:sp>
          <p:nvSpPr>
            <p:cNvPr id="5" name="正方形/長方形 4"/>
            <p:cNvSpPr/>
            <p:nvPr/>
          </p:nvSpPr>
          <p:spPr>
            <a:xfrm>
              <a:off x="305906" y="1800000"/>
              <a:ext cx="4500000" cy="225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ja-JP" sz="2400" dirty="0">
                  <a:solidFill>
                    <a:schemeClr val="tx1"/>
                  </a:solidFill>
                </a:rPr>
                <a:t>Offsetting</a:t>
              </a:r>
              <a:r>
                <a:rPr kumimoji="1" lang="ja-JP" altLang="en-US" sz="2400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2400" dirty="0">
                  <a:solidFill>
                    <a:schemeClr val="tx1"/>
                  </a:solidFill>
                </a:rPr>
                <a:t>Agreement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216000" y="2340000"/>
              <a:ext cx="4500000" cy="1357123"/>
              <a:chOff x="216000" y="2340000"/>
              <a:chExt cx="4500000" cy="1357123"/>
            </a:xfrm>
          </p:grpSpPr>
          <p:grpSp>
            <p:nvGrpSpPr>
              <p:cNvPr id="89" name="グループ化 88"/>
              <p:cNvGrpSpPr/>
              <p:nvPr/>
            </p:nvGrpSpPr>
            <p:grpSpPr>
              <a:xfrm>
                <a:off x="575906" y="2340000"/>
                <a:ext cx="3960000" cy="1357123"/>
                <a:chOff x="575906" y="2415677"/>
                <a:chExt cx="3960000" cy="1357123"/>
              </a:xfrm>
            </p:grpSpPr>
            <p:grpSp>
              <p:nvGrpSpPr>
                <p:cNvPr id="88" name="グループ化 87"/>
                <p:cNvGrpSpPr/>
                <p:nvPr/>
              </p:nvGrpSpPr>
              <p:grpSpPr>
                <a:xfrm>
                  <a:off x="575906" y="2880000"/>
                  <a:ext cx="3960000" cy="892800"/>
                  <a:chOff x="575906" y="2880000"/>
                  <a:chExt cx="3960000" cy="892800"/>
                </a:xfrm>
              </p:grpSpPr>
              <p:pic>
                <p:nvPicPr>
                  <p:cNvPr id="10" name="Picture 4" descr="C:\Users\staff\Downloads\人物アイコン　チーム(1)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75906" y="3355200"/>
                    <a:ext cx="360000" cy="36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" name="図 1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75906" y="2937600"/>
                    <a:ext cx="360000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図 1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5906" y="3148198"/>
                    <a:ext cx="360000" cy="360000"/>
                  </a:xfrm>
                  <a:prstGeom prst="rect">
                    <a:avLst/>
                  </a:prstGeom>
                </p:spPr>
              </p:pic>
              <p:sp>
                <p:nvSpPr>
                  <p:cNvPr id="18" name="正方形/長方形 17"/>
                  <p:cNvSpPr/>
                  <p:nvPr/>
                </p:nvSpPr>
                <p:spPr>
                  <a:xfrm>
                    <a:off x="2015906" y="2880000"/>
                    <a:ext cx="1080000" cy="892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7F7F7F"/>
                      </a:solidFill>
                    </a:endParaRPr>
                  </a:p>
                </p:txBody>
              </p:sp>
              <p:pic>
                <p:nvPicPr>
                  <p:cNvPr id="21" name="Picture 5" descr="C:\Users\staff\Downloads\選択された書類ファイル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75906" y="3148198"/>
                    <a:ext cx="360000" cy="36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" name="Picture 8" descr="C:\Users\staff\Desktop\512px-Open_Access_logo_PLoS_white.svg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9906" y="3148198"/>
                    <a:ext cx="115200" cy="18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27" name="直線矢印コネクタ 26"/>
                  <p:cNvCxnSpPr/>
                  <p:nvPr/>
                </p:nvCxnSpPr>
                <p:spPr>
                  <a:xfrm flipH="1">
                    <a:off x="3095906" y="3117600"/>
                    <a:ext cx="1080000" cy="0"/>
                  </a:xfrm>
                  <a:prstGeom prst="straightConnector1">
                    <a:avLst/>
                  </a:prstGeom>
                  <a:ln w="1270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線矢印コネクタ 27"/>
                  <p:cNvCxnSpPr>
                    <a:endCxn id="21" idx="1"/>
                  </p:cNvCxnSpPr>
                  <p:nvPr/>
                </p:nvCxnSpPr>
                <p:spPr>
                  <a:xfrm>
                    <a:off x="935906" y="3328198"/>
                    <a:ext cx="1440000" cy="0"/>
                  </a:xfrm>
                  <a:prstGeom prst="straightConnector1">
                    <a:avLst/>
                  </a:prstGeom>
                  <a:ln w="1270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矢印コネクタ 29"/>
                  <p:cNvCxnSpPr>
                    <a:endCxn id="21" idx="3"/>
                  </p:cNvCxnSpPr>
                  <p:nvPr/>
                </p:nvCxnSpPr>
                <p:spPr>
                  <a:xfrm flipH="1" flipV="1">
                    <a:off x="2735906" y="3328198"/>
                    <a:ext cx="1440000" cy="207002"/>
                  </a:xfrm>
                  <a:prstGeom prst="straightConnector1">
                    <a:avLst/>
                  </a:prstGeom>
                  <a:ln w="12700">
                    <a:solidFill>
                      <a:srgbClr val="F7901E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2" name="図 31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55906" y="29376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</p:pic>
              <p:pic>
                <p:nvPicPr>
                  <p:cNvPr id="33" name="Picture 2" descr="C:\Users\staff\Downloads\シンプルな書類ファイル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95906" y="3356998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extLst/>
                </p:spPr>
              </p:pic>
              <p:pic>
                <p:nvPicPr>
                  <p:cNvPr id="35" name="図 34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95906" y="2939398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</p:pic>
              <p:sp>
                <p:nvSpPr>
                  <p:cNvPr id="39" name="弦 38"/>
                  <p:cNvSpPr/>
                  <p:nvPr/>
                </p:nvSpPr>
                <p:spPr>
                  <a:xfrm flipV="1">
                    <a:off x="1313847" y="2925279"/>
                    <a:ext cx="360000" cy="360000"/>
                  </a:xfrm>
                  <a:prstGeom prst="chord">
                    <a:avLst>
                      <a:gd name="adj1" fmla="val 19407014"/>
                      <a:gd name="adj2" fmla="val 8956732"/>
                    </a:avLst>
                  </a:prstGeom>
                  <a:solidFill>
                    <a:srgbClr val="FFFFFF">
                      <a:alpha val="74902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41" name="直線コネクタ 40"/>
                  <p:cNvCxnSpPr/>
                  <p:nvPr/>
                </p:nvCxnSpPr>
                <p:spPr>
                  <a:xfrm>
                    <a:off x="1404794" y="3064994"/>
                    <a:ext cx="188606" cy="126298"/>
                  </a:xfrm>
                  <a:prstGeom prst="line">
                    <a:avLst/>
                  </a:prstGeom>
                  <a:ln w="158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" name="円弧 51"/>
                <p:cNvSpPr/>
                <p:nvPr/>
              </p:nvSpPr>
              <p:spPr>
                <a:xfrm>
                  <a:off x="1475906" y="2415677"/>
                  <a:ext cx="2160000" cy="900000"/>
                </a:xfrm>
                <a:prstGeom prst="arc">
                  <a:avLst>
                    <a:gd name="adj1" fmla="val 10802678"/>
                    <a:gd name="adj2" fmla="val 0"/>
                  </a:avLst>
                </a:prstGeom>
                <a:ln w="38100">
                  <a:solidFill>
                    <a:srgbClr val="C0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1" name="正方形/長方形 90"/>
              <p:cNvSpPr/>
              <p:nvPr/>
            </p:nvSpPr>
            <p:spPr>
              <a:xfrm>
                <a:off x="3564000" y="2592000"/>
                <a:ext cx="1152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200" dirty="0">
                    <a:solidFill>
                      <a:srgbClr val="C00000"/>
                    </a:solidFill>
                  </a:rPr>
                  <a:t>Subscription</a:t>
                </a:r>
              </a:p>
              <a:p>
                <a:pPr algn="ctr"/>
                <a:r>
                  <a:rPr lang="en-US" altLang="ja-JP" sz="1200" dirty="0">
                    <a:solidFill>
                      <a:srgbClr val="C00000"/>
                    </a:solidFill>
                  </a:rPr>
                  <a:t>Fee</a:t>
                </a:r>
                <a:endParaRPr kumimoji="1" lang="ja-JP" altLang="en-US" sz="1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216000" y="2520000"/>
                <a:ext cx="144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200" dirty="0">
                    <a:solidFill>
                      <a:srgbClr val="C00000"/>
                    </a:solidFill>
                  </a:rPr>
                  <a:t>Article</a:t>
                </a:r>
              </a:p>
              <a:p>
                <a:pPr algn="ctr"/>
                <a:r>
                  <a:rPr lang="en-US" altLang="ja-JP" sz="1200" dirty="0">
                    <a:solidFill>
                      <a:srgbClr val="C00000"/>
                    </a:solidFill>
                  </a:rPr>
                  <a:t>Processing</a:t>
                </a:r>
              </a:p>
              <a:p>
                <a:pPr algn="ctr"/>
                <a:r>
                  <a:rPr lang="en-US" altLang="ja-JP" sz="1200" dirty="0">
                    <a:solidFill>
                      <a:srgbClr val="C00000"/>
                    </a:solidFill>
                  </a:rPr>
                  <a:t>Charge</a:t>
                </a:r>
              </a:p>
              <a:p>
                <a:pPr algn="ctr"/>
                <a:r>
                  <a:rPr lang="en-US" altLang="ja-JP" sz="1200" dirty="0">
                    <a:solidFill>
                      <a:srgbClr val="C00000"/>
                    </a:solidFill>
                  </a:rPr>
                  <a:t>(APC)</a:t>
                </a:r>
                <a:endParaRPr kumimoji="1" lang="ja-JP" altLang="en-US" sz="12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43" name="タイトル 1"/>
          <p:cNvSpPr txBox="1">
            <a:spLocks/>
          </p:cNvSpPr>
          <p:nvPr/>
        </p:nvSpPr>
        <p:spPr>
          <a:xfrm>
            <a:off x="306700" y="6480000"/>
            <a:ext cx="8640000" cy="108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dirty="0"/>
              <a:t>Refer to the following documents for details * The former is Japanese</a:t>
            </a:r>
          </a:p>
          <a:p>
            <a:endParaRPr lang="en-US" altLang="ja-JP" sz="550" dirty="0"/>
          </a:p>
          <a:p>
            <a:r>
              <a:rPr lang="en-US" altLang="ja-JP" sz="1100" dirty="0"/>
              <a:t>Sawako KOJIN, Keiko YANO. Towards transformation from journal subscription to open access publishing. Journal of College and University Libraries. 2018, vol. 109, 2015, doi:10.20722/jcul.2015. https://www.jstage.jst.go.jp/article/jcul/109/0/109_2015/_article/-char/en, </a:t>
            </a:r>
            <a:br>
              <a:rPr lang="en-US" altLang="ja-JP" sz="1100" dirty="0"/>
            </a:br>
            <a:r>
              <a:rPr lang="en-US" altLang="ja-JP" sz="1100" dirty="0"/>
              <a:t>(accessed</a:t>
            </a:r>
            <a:r>
              <a:rPr lang="ja-JP" altLang="en-US" sz="1100" dirty="0"/>
              <a:t> </a:t>
            </a:r>
            <a:r>
              <a:rPr lang="en-US" altLang="ja-JP" sz="1100" dirty="0"/>
              <a:t>2019-10-23).</a:t>
            </a:r>
          </a:p>
          <a:p>
            <a:endParaRPr lang="en-US" altLang="ja-JP" sz="550" dirty="0"/>
          </a:p>
          <a:p>
            <a:r>
              <a:rPr lang="en-US" altLang="ja-JP" sz="1100" dirty="0"/>
              <a:t>SCHIMMER Ralf, GESCHUHN Kai Karin, VOGLER Andreas. Disrupting the subscription journals’ business model for the necessary large-scale transformation to open access. 2015, doi:10.17617/1.3. http://hdl.handle.net/11858/00-001M-0000-0026-C274-7, (accessed</a:t>
            </a:r>
            <a:r>
              <a:rPr lang="ja-JP" altLang="en-US" sz="1100" dirty="0"/>
              <a:t> </a:t>
            </a:r>
            <a:r>
              <a:rPr lang="en-US" altLang="ja-JP" sz="1100" dirty="0"/>
              <a:t>2019-10-30).</a:t>
            </a:r>
          </a:p>
        </p:txBody>
      </p:sp>
    </p:spTree>
    <p:extLst>
      <p:ext uri="{BB962C8B-B14F-4D97-AF65-F5344CB8AC3E}">
        <p14:creationId xmlns:p14="http://schemas.microsoft.com/office/powerpoint/2010/main" val="23115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5906" y="1259837"/>
            <a:ext cx="10080000" cy="5050613"/>
          </a:xfrm>
        </p:spPr>
        <p:txBody>
          <a:bodyPr wrap="square" anchor="t">
            <a:spAutoFit/>
          </a:bodyPr>
          <a:lstStyle/>
          <a:p>
            <a:pPr marL="0" indent="0">
              <a:buNone/>
            </a:pPr>
            <a:r>
              <a:rPr lang="en-US" altLang="ja-JP" dirty="0"/>
              <a:t>OA policies of research funder / institution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Japan Society for the Promotion of Science (JSPS)</a:t>
            </a:r>
            <a:br>
              <a:rPr lang="en-US" altLang="ja-JP" sz="2200" dirty="0"/>
            </a:br>
            <a:r>
              <a:rPr lang="en-US" altLang="ja-JP" sz="2200" dirty="0">
                <a:solidFill>
                  <a:srgbClr val="C00000"/>
                </a:solidFill>
              </a:rPr>
              <a:t>OA</a:t>
            </a:r>
            <a:r>
              <a:rPr lang="en-US" altLang="ja-JP" sz="2200" dirty="0"/>
              <a:t> of papers supported by KAKENHI </a:t>
            </a:r>
            <a:r>
              <a:rPr lang="en-US" altLang="ja-JP" sz="2200" dirty="0">
                <a:solidFill>
                  <a:srgbClr val="C00000"/>
                </a:solidFill>
              </a:rPr>
              <a:t>is</a:t>
            </a:r>
            <a:r>
              <a:rPr lang="ja-JP" altLang="en-US" sz="2200" dirty="0">
                <a:solidFill>
                  <a:srgbClr val="C00000"/>
                </a:solidFill>
              </a:rPr>
              <a:t> </a:t>
            </a:r>
            <a:r>
              <a:rPr lang="en-US" altLang="ja-JP" sz="2200" dirty="0">
                <a:solidFill>
                  <a:srgbClr val="C00000"/>
                </a:solidFill>
              </a:rPr>
              <a:t>recommended</a:t>
            </a:r>
            <a:br>
              <a:rPr lang="en-US" altLang="ja-JP" sz="2200" dirty="0">
                <a:solidFill>
                  <a:srgbClr val="C00000"/>
                </a:solidFill>
              </a:rPr>
            </a:br>
            <a:r>
              <a:rPr lang="en-US" altLang="ja-JP" sz="2200" dirty="0">
                <a:solidFill>
                  <a:srgbClr val="000080"/>
                </a:solidFill>
              </a:rPr>
              <a:t>https://www.jsps.go.jp/data/Open_access.pdf </a:t>
            </a:r>
            <a:r>
              <a:rPr lang="en-US" altLang="ja-JP" sz="2200" dirty="0"/>
              <a:t>(in Japanese)</a:t>
            </a:r>
            <a:endParaRPr lang="en-US" altLang="ja-JP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Japan Science and Technology Agency (JST)</a:t>
            </a:r>
            <a:br>
              <a:rPr lang="en-US" altLang="ja-JP" sz="2200" dirty="0"/>
            </a:br>
            <a:r>
              <a:rPr lang="en-US" altLang="ja-JP" sz="2200" dirty="0"/>
              <a:t>JST Policy on Open Access to Research Publications and Research Data</a:t>
            </a:r>
            <a:br>
              <a:rPr lang="en-US" altLang="ja-JP" sz="2200" dirty="0"/>
            </a:br>
            <a:r>
              <a:rPr lang="en-US" altLang="ja-JP" sz="2200" dirty="0"/>
              <a:t>Management, and its Implementation Guidelines (2017-04-01)</a:t>
            </a:r>
            <a:br>
              <a:rPr lang="en-US" altLang="ja-JP" sz="2200" dirty="0"/>
            </a:br>
            <a:r>
              <a:rPr lang="en-US" altLang="ja-JP" sz="2200" dirty="0">
                <a:solidFill>
                  <a:srgbClr val="C00000"/>
                </a:solidFill>
              </a:rPr>
              <a:t>Green OA is recommended,</a:t>
            </a:r>
            <a:r>
              <a:rPr lang="ja-JP" altLang="en-US" sz="2200" dirty="0">
                <a:solidFill>
                  <a:srgbClr val="C00000"/>
                </a:solidFill>
              </a:rPr>
              <a:t> </a:t>
            </a:r>
            <a:r>
              <a:rPr lang="en-US" altLang="ja-JP" sz="2200" dirty="0">
                <a:solidFill>
                  <a:srgbClr val="C00000"/>
                </a:solidFill>
              </a:rPr>
              <a:t>Gold OA can be selected</a:t>
            </a:r>
            <a:br>
              <a:rPr lang="en-US" altLang="ja-JP" sz="2200" dirty="0">
                <a:solidFill>
                  <a:srgbClr val="C00000"/>
                </a:solidFill>
              </a:rPr>
            </a:br>
            <a:r>
              <a:rPr lang="en-US" altLang="ja-JP" sz="2200" dirty="0">
                <a:solidFill>
                  <a:srgbClr val="000080"/>
                </a:solidFill>
              </a:rPr>
              <a:t>https://www.jst.go.jp/EN/about/strategy.html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1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200" dirty="0"/>
              <a:t>Hokkaido University</a:t>
            </a:r>
            <a:br>
              <a:rPr lang="en-US" altLang="ja-JP" sz="2200" dirty="0"/>
            </a:br>
            <a:r>
              <a:rPr lang="en-US" altLang="ja-JP" sz="2200" dirty="0"/>
              <a:t>Hokkaido University Open Access Policy</a:t>
            </a:r>
            <a:r>
              <a:rPr lang="ja-JP" altLang="en-US" sz="2200" dirty="0"/>
              <a:t> </a:t>
            </a:r>
            <a:r>
              <a:rPr lang="en-US" altLang="ja-JP" sz="2200" dirty="0"/>
              <a:t>(2019-06-25)</a:t>
            </a:r>
            <a:br>
              <a:rPr lang="en-US" altLang="ja-JP" sz="2200" dirty="0"/>
            </a:br>
            <a:r>
              <a:rPr lang="en-US" altLang="ja-JP" sz="2200" dirty="0">
                <a:solidFill>
                  <a:srgbClr val="C00000"/>
                </a:solidFill>
              </a:rPr>
              <a:t>OA as a general rule</a:t>
            </a:r>
            <a:r>
              <a:rPr lang="ja-JP" altLang="en-US" sz="2200" dirty="0">
                <a:solidFill>
                  <a:srgbClr val="C00000"/>
                </a:solidFill>
              </a:rPr>
              <a:t> </a:t>
            </a:r>
            <a:r>
              <a:rPr lang="en-US" altLang="ja-JP" sz="2200" dirty="0"/>
              <a:t>(Author may choose methods for OA)</a:t>
            </a:r>
            <a:br>
              <a:rPr lang="en-US" altLang="ja-JP" sz="2200" dirty="0"/>
            </a:br>
            <a:r>
              <a:rPr lang="en-US" altLang="ja-JP" sz="2200" dirty="0">
                <a:solidFill>
                  <a:srgbClr val="000080"/>
                </a:solidFill>
              </a:rPr>
              <a:t>https://eprints.lib.hokudai.ac.jp/oa-policy_en.pdf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over Open Access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2C9B2-7834-4B25-9061-54396F6F553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93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Spica Neue"/>
        <a:ea typeface="Spica Neue"/>
        <a:cs typeface=""/>
      </a:majorFont>
      <a:minorFont>
        <a:latin typeface="Spica Neue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9825</TotalTime>
  <Words>1523</Words>
  <Application>Microsoft Office PowerPoint</Application>
  <PresentationFormat>ユーザー設定</PresentationFormat>
  <Paragraphs>350</Paragraphs>
  <Slides>25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Arial</vt:lpstr>
      <vt:lpstr>Spica Neue</vt:lpstr>
      <vt:lpstr>Spica Neue Bold</vt:lpstr>
      <vt:lpstr>Calibri</vt:lpstr>
      <vt:lpstr>Office テーマ</vt:lpstr>
      <vt:lpstr>PowerPoint プレゼンテーション</vt:lpstr>
      <vt:lpstr>Looking over / for / out of Open Access</vt:lpstr>
      <vt:lpstr>PowerPoint プレゼンテーション</vt:lpstr>
      <vt:lpstr>Looking over Open Access</vt:lpstr>
      <vt:lpstr>Looking over Open Access</vt:lpstr>
      <vt:lpstr>Looking over Open Access</vt:lpstr>
      <vt:lpstr>Looking over Open Access</vt:lpstr>
      <vt:lpstr>Looking over Open Access</vt:lpstr>
      <vt:lpstr>Looking over Open Access</vt:lpstr>
      <vt:lpstr>Looking over Open Access</vt:lpstr>
      <vt:lpstr>PowerPoint プレゼンテーション</vt:lpstr>
      <vt:lpstr>Looking for Open Access</vt:lpstr>
      <vt:lpstr>Looking for Open Access</vt:lpstr>
      <vt:lpstr>Looking for Open Access</vt:lpstr>
      <vt:lpstr>Looking for Open Access</vt:lpstr>
      <vt:lpstr>Looking for Open Access</vt:lpstr>
      <vt:lpstr>Looking for Open Access</vt:lpstr>
      <vt:lpstr>Looking for Open Access</vt:lpstr>
      <vt:lpstr>PowerPoint プレゼンテーション</vt:lpstr>
      <vt:lpstr>Looking over Open Access</vt:lpstr>
      <vt:lpstr>Looking out of Open Access</vt:lpstr>
      <vt:lpstr>Looking out of Open Access</vt:lpstr>
      <vt:lpstr>Looking out of Open Access</vt:lpstr>
      <vt:lpstr>Looking out of Open Access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editor</dc:creator>
  <cp:lastModifiedBy>千葉浩之</cp:lastModifiedBy>
  <cp:revision>612</cp:revision>
  <cp:lastPrinted>2019-11-01T02:13:31Z</cp:lastPrinted>
  <dcterms:created xsi:type="dcterms:W3CDTF">2019-03-18T12:25:30Z</dcterms:created>
  <dcterms:modified xsi:type="dcterms:W3CDTF">2019-11-01T06:20:25Z</dcterms:modified>
</cp:coreProperties>
</file>