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302" r:id="rId2"/>
    <p:sldId id="337" r:id="rId3"/>
    <p:sldId id="356" r:id="rId4"/>
    <p:sldId id="339" r:id="rId5"/>
    <p:sldId id="341" r:id="rId6"/>
    <p:sldId id="340" r:id="rId7"/>
    <p:sldId id="357" r:id="rId8"/>
    <p:sldId id="338" r:id="rId9"/>
    <p:sldId id="342" r:id="rId10"/>
    <p:sldId id="347" r:id="rId11"/>
    <p:sldId id="350" r:id="rId12"/>
    <p:sldId id="354" r:id="rId13"/>
    <p:sldId id="351" r:id="rId14"/>
    <p:sldId id="355" r:id="rId15"/>
    <p:sldId id="358" r:id="rId16"/>
    <p:sldId id="370" r:id="rId17"/>
    <p:sldId id="346" r:id="rId18"/>
    <p:sldId id="392" r:id="rId19"/>
    <p:sldId id="393" r:id="rId20"/>
    <p:sldId id="412" r:id="rId21"/>
    <p:sldId id="404" r:id="rId22"/>
    <p:sldId id="368" r:id="rId23"/>
    <p:sldId id="369" r:id="rId24"/>
    <p:sldId id="374" r:id="rId25"/>
    <p:sldId id="373" r:id="rId26"/>
    <p:sldId id="371" r:id="rId27"/>
    <p:sldId id="399" r:id="rId28"/>
    <p:sldId id="397" r:id="rId29"/>
    <p:sldId id="400" r:id="rId30"/>
    <p:sldId id="398" r:id="rId31"/>
    <p:sldId id="406" r:id="rId32"/>
    <p:sldId id="360" r:id="rId33"/>
    <p:sldId id="378" r:id="rId34"/>
    <p:sldId id="365" r:id="rId35"/>
    <p:sldId id="364" r:id="rId36"/>
    <p:sldId id="377" r:id="rId37"/>
    <p:sldId id="375" r:id="rId38"/>
    <p:sldId id="411" r:id="rId39"/>
    <p:sldId id="385" r:id="rId40"/>
    <p:sldId id="382" r:id="rId41"/>
    <p:sldId id="402" r:id="rId42"/>
    <p:sldId id="384" r:id="rId43"/>
    <p:sldId id="413" r:id="rId44"/>
    <p:sldId id="383" r:id="rId45"/>
    <p:sldId id="390" r:id="rId46"/>
    <p:sldId id="419" r:id="rId47"/>
    <p:sldId id="361" r:id="rId48"/>
    <p:sldId id="388" r:id="rId49"/>
    <p:sldId id="407" r:id="rId50"/>
    <p:sldId id="387" r:id="rId51"/>
    <p:sldId id="414" r:id="rId52"/>
    <p:sldId id="359" r:id="rId53"/>
    <p:sldId id="410" r:id="rId54"/>
    <p:sldId id="417" r:id="rId55"/>
    <p:sldId id="418" r:id="rId56"/>
    <p:sldId id="420" r:id="rId57"/>
    <p:sldId id="421" r:id="rId58"/>
    <p:sldId id="352" r:id="rId59"/>
    <p:sldId id="415" r:id="rId60"/>
    <p:sldId id="261" r:id="rId61"/>
  </p:sldIdLst>
  <p:sldSz cx="10691813" cy="7559675"/>
  <p:notesSz cx="6735763" cy="9866313"/>
  <p:embeddedFontLst>
    <p:embeddedFont>
      <p:font typeface="Calibri" panose="020F0502020204030204" pitchFamily="34" charset="0"/>
      <p:regular r:id="rId64"/>
      <p:bold r:id="rId65"/>
      <p:italic r:id="rId66"/>
      <p:boldItalic r:id="rId67"/>
    </p:embeddedFont>
    <p:embeddedFont>
      <p:font typeface="Spica Neue" panose="02000503000000000000" pitchFamily="2" charset="-128"/>
      <p:regular r:id="rId68"/>
    </p:embeddedFont>
    <p:embeddedFont>
      <p:font typeface="Spica Neue Bold" panose="02000803000000000000" pitchFamily="2" charset="-128"/>
      <p:bold r:id="rId6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5B9BD5"/>
    <a:srgbClr val="C00000"/>
    <a:srgbClr val="FFFFFF"/>
    <a:srgbClr val="4472C4"/>
    <a:srgbClr val="F1F1F1"/>
    <a:srgbClr val="618EFF"/>
    <a:srgbClr val="008000"/>
    <a:srgbClr val="000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6" autoAdjust="0"/>
    <p:restoredTop sz="61349" autoAdjust="0"/>
  </p:normalViewPr>
  <p:slideViewPr>
    <p:cSldViewPr snapToGrid="0" showGuides="1">
      <p:cViewPr varScale="1">
        <p:scale>
          <a:sx n="60" d="100"/>
          <a:sy n="60" d="100"/>
        </p:scale>
        <p:origin x="2442" y="72"/>
      </p:cViewPr>
      <p:guideLst>
        <p:guide orient="horz" pos="2381"/>
        <p:guide pos="3368"/>
      </p:guideLst>
    </p:cSldViewPr>
  </p:slideViewPr>
  <p:notesTextViewPr>
    <p:cViewPr>
      <p:scale>
        <a:sx n="1" d="1"/>
        <a:sy n="1" d="1"/>
      </p:scale>
      <p:origin x="0" y="0"/>
    </p:cViewPr>
  </p:notesTextViewPr>
  <p:notesViewPr>
    <p:cSldViewPr snapToGrid="0" showGuides="1">
      <p:cViewPr varScale="1">
        <p:scale>
          <a:sx n="78" d="100"/>
          <a:sy n="78"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被引用数</c:v>
                </c:pt>
              </c:strCache>
            </c:strRef>
          </c:tx>
          <c:spPr>
            <a:solidFill>
              <a:schemeClr val="accent5"/>
            </a:solidFill>
            <a:ln>
              <a:noFill/>
            </a:ln>
            <a:effectLst/>
          </c:spPr>
          <c:invertIfNegative val="0"/>
          <c:cat>
            <c:strRef>
              <c:f>Sheet1!$A$2:$A$7</c:f>
              <c:strCache>
                <c:ptCount val="6"/>
                <c:pt idx="0">
                  <c:v>論文A</c:v>
                </c:pt>
                <c:pt idx="1">
                  <c:v>論文B</c:v>
                </c:pt>
                <c:pt idx="2">
                  <c:v>論文C</c:v>
                </c:pt>
                <c:pt idx="3">
                  <c:v>論文D</c:v>
                </c:pt>
                <c:pt idx="4">
                  <c:v>論文E</c:v>
                </c:pt>
                <c:pt idx="5">
                  <c:v>論文F</c:v>
                </c:pt>
              </c:strCache>
            </c:strRef>
          </c:cat>
          <c:val>
            <c:numRef>
              <c:f>Sheet1!$B$2:$B$7</c:f>
              <c:numCache>
                <c:formatCode>General</c:formatCode>
                <c:ptCount val="6"/>
                <c:pt idx="0">
                  <c:v>9</c:v>
                </c:pt>
                <c:pt idx="1">
                  <c:v>8</c:v>
                </c:pt>
                <c:pt idx="2">
                  <c:v>7</c:v>
                </c:pt>
                <c:pt idx="3">
                  <c:v>5</c:v>
                </c:pt>
                <c:pt idx="4">
                  <c:v>3</c:v>
                </c:pt>
                <c:pt idx="5">
                  <c:v>1</c:v>
                </c:pt>
              </c:numCache>
            </c:numRef>
          </c:val>
          <c:extLst>
            <c:ext xmlns:c16="http://schemas.microsoft.com/office/drawing/2014/chart" uri="{C3380CC4-5D6E-409C-BE32-E72D297353CC}">
              <c16:uniqueId val="{00000000-82F8-44B4-91EB-D22E4D897DFC}"/>
            </c:ext>
          </c:extLst>
        </c:ser>
        <c:dLbls>
          <c:showLegendKey val="0"/>
          <c:showVal val="0"/>
          <c:showCatName val="0"/>
          <c:showSerName val="0"/>
          <c:showPercent val="0"/>
          <c:showBubbleSize val="0"/>
        </c:dLbls>
        <c:gapWidth val="219"/>
        <c:overlap val="-27"/>
        <c:axId val="1184736447"/>
        <c:axId val="1390517759"/>
      </c:barChart>
      <c:catAx>
        <c:axId val="118473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1390517759"/>
        <c:crosses val="autoZero"/>
        <c:auto val="1"/>
        <c:lblAlgn val="ctr"/>
        <c:lblOffset val="100"/>
        <c:noMultiLvlLbl val="0"/>
      </c:catAx>
      <c:valAx>
        <c:axId val="1390517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200" b="0" i="0" u="none" strike="noStrike" kern="1200" baseline="0">
                    <a:solidFill>
                      <a:schemeClr val="tx1"/>
                    </a:solidFill>
                    <a:latin typeface="+mn-lt"/>
                    <a:ea typeface="+mn-ea"/>
                    <a:cs typeface="+mn-cs"/>
                  </a:defRPr>
                </a:pPr>
                <a:r>
                  <a:rPr lang="ja-JP" sz="1200"/>
                  <a:t>被引用数</a:t>
                </a:r>
                <a:endParaRPr lang="en-US" sz="1200"/>
              </a:p>
            </c:rich>
          </c:tx>
          <c:overlay val="0"/>
          <c:spPr>
            <a:noFill/>
            <a:ln>
              <a:noFill/>
            </a:ln>
            <a:effectLst/>
          </c:spPr>
          <c:txPr>
            <a:bodyPr rot="0" spcFirstLastPara="1" vertOverflow="ellipsis" vert="wordArtVertRtl" wrap="square" anchor="ctr" anchorCtr="1"/>
            <a:lstStyle/>
            <a:p>
              <a:pPr>
                <a:defRPr sz="12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118473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1"/>
      </a:solidFill>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被引用数</c:v>
                </c:pt>
              </c:strCache>
            </c:strRef>
          </c:tx>
          <c:spPr>
            <a:solidFill>
              <a:schemeClr val="accent5"/>
            </a:solidFill>
            <a:ln>
              <a:noFill/>
            </a:ln>
            <a:effectLst/>
          </c:spPr>
          <c:invertIfNegative val="0"/>
          <c:cat>
            <c:strRef>
              <c:f>Sheet1!$B$1:$K$1</c:f>
              <c:strCache>
                <c:ptCount val="10"/>
                <c:pt idx="0">
                  <c:v>論文A</c:v>
                </c:pt>
                <c:pt idx="1">
                  <c:v>論文B</c:v>
                </c:pt>
                <c:pt idx="2">
                  <c:v>論文C</c:v>
                </c:pt>
                <c:pt idx="3">
                  <c:v>論文D</c:v>
                </c:pt>
                <c:pt idx="4">
                  <c:v>論文E</c:v>
                </c:pt>
                <c:pt idx="5">
                  <c:v>論文F</c:v>
                </c:pt>
                <c:pt idx="6">
                  <c:v>論文G</c:v>
                </c:pt>
                <c:pt idx="7">
                  <c:v>論文H</c:v>
                </c:pt>
                <c:pt idx="8">
                  <c:v>論文I</c:v>
                </c:pt>
                <c:pt idx="9">
                  <c:v>論文J</c:v>
                </c:pt>
              </c:strCache>
            </c:strRef>
          </c:cat>
          <c:val>
            <c:numRef>
              <c:f>Sheet1!$B$2:$K$2</c:f>
              <c:numCache>
                <c:formatCode>General</c:formatCode>
                <c:ptCount val="10"/>
                <c:pt idx="0">
                  <c:v>14</c:v>
                </c:pt>
                <c:pt idx="1">
                  <c:v>12</c:v>
                </c:pt>
                <c:pt idx="2">
                  <c:v>10</c:v>
                </c:pt>
                <c:pt idx="3">
                  <c:v>8</c:v>
                </c:pt>
                <c:pt idx="4">
                  <c:v>7</c:v>
                </c:pt>
                <c:pt idx="5">
                  <c:v>6</c:v>
                </c:pt>
                <c:pt idx="6">
                  <c:v>6</c:v>
                </c:pt>
                <c:pt idx="7">
                  <c:v>5</c:v>
                </c:pt>
                <c:pt idx="8">
                  <c:v>3</c:v>
                </c:pt>
                <c:pt idx="9">
                  <c:v>1</c:v>
                </c:pt>
              </c:numCache>
            </c:numRef>
          </c:val>
          <c:extLst>
            <c:ext xmlns:c16="http://schemas.microsoft.com/office/drawing/2014/chart" uri="{C3380CC4-5D6E-409C-BE32-E72D297353CC}">
              <c16:uniqueId val="{00000000-EDCF-4B9A-922F-22509BA4F445}"/>
            </c:ext>
          </c:extLst>
        </c:ser>
        <c:dLbls>
          <c:showLegendKey val="0"/>
          <c:showVal val="0"/>
          <c:showCatName val="0"/>
          <c:showSerName val="0"/>
          <c:showPercent val="0"/>
          <c:showBubbleSize val="0"/>
        </c:dLbls>
        <c:gapWidth val="219"/>
        <c:overlap val="-27"/>
        <c:axId val="683526191"/>
        <c:axId val="597930399"/>
      </c:barChart>
      <c:catAx>
        <c:axId val="68352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597930399"/>
        <c:crosses val="autoZero"/>
        <c:auto val="1"/>
        <c:lblAlgn val="ctr"/>
        <c:lblOffset val="100"/>
        <c:noMultiLvlLbl val="0"/>
      </c:catAx>
      <c:valAx>
        <c:axId val="597930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200" b="0" i="0" u="none" strike="noStrike" kern="1200" baseline="0">
                    <a:solidFill>
                      <a:schemeClr val="tx1"/>
                    </a:solidFill>
                    <a:latin typeface="+mn-lt"/>
                    <a:ea typeface="+mn-ea"/>
                    <a:cs typeface="+mn-cs"/>
                  </a:defRPr>
                </a:pPr>
                <a:r>
                  <a:rPr lang="ja-JP" altLang="en-US" sz="1200">
                    <a:solidFill>
                      <a:schemeClr val="tx1"/>
                    </a:solidFill>
                  </a:rPr>
                  <a:t>被引用数</a:t>
                </a:r>
              </a:p>
            </c:rich>
          </c:tx>
          <c:overlay val="0"/>
          <c:spPr>
            <a:noFill/>
            <a:ln>
              <a:noFill/>
            </a:ln>
            <a:effectLst/>
          </c:spPr>
          <c:txPr>
            <a:bodyPr rot="0" spcFirstLastPara="1" vertOverflow="ellipsis" vert="wordArtVertRtl" wrap="square" anchor="ctr" anchorCtr="1"/>
            <a:lstStyle/>
            <a:p>
              <a:pPr>
                <a:defRPr sz="12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68352619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8830" cy="495029"/>
          </a:xfrm>
          <a:prstGeom prst="rect">
            <a:avLst/>
          </a:prstGeom>
        </p:spPr>
        <p:txBody>
          <a:bodyPr vert="horz" lIns="94804" tIns="47402" rIns="94804" bIns="4740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3"/>
            <a:ext cx="2918830" cy="495029"/>
          </a:xfrm>
          <a:prstGeom prst="rect">
            <a:avLst/>
          </a:prstGeom>
        </p:spPr>
        <p:txBody>
          <a:bodyPr vert="horz" lIns="94804" tIns="47402" rIns="94804" bIns="47402"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4" y="9371287"/>
            <a:ext cx="2918830" cy="495028"/>
          </a:xfrm>
          <a:prstGeom prst="rect">
            <a:avLst/>
          </a:prstGeom>
        </p:spPr>
        <p:txBody>
          <a:bodyPr vert="horz" lIns="94804" tIns="47402" rIns="94804" bIns="4740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87"/>
            <a:ext cx="2918830" cy="495028"/>
          </a:xfrm>
          <a:prstGeom prst="rect">
            <a:avLst/>
          </a:prstGeom>
        </p:spPr>
        <p:txBody>
          <a:bodyPr vert="horz" lIns="94804" tIns="47402" rIns="94804" bIns="47402" rtlCol="0" anchor="b"/>
          <a:lstStyle>
            <a:lvl1pPr algn="r">
              <a:defRPr sz="1200"/>
            </a:lvl1pPr>
          </a:lstStyle>
          <a:p>
            <a:endParaRPr kumimoji="1" lang="ja-JP" altLang="en-US" dirty="0"/>
          </a:p>
        </p:txBody>
      </p:sp>
    </p:spTree>
    <p:extLst>
      <p:ext uri="{BB962C8B-B14F-4D97-AF65-F5344CB8AC3E}">
        <p14:creationId xmlns:p14="http://schemas.microsoft.com/office/powerpoint/2010/main" val="250137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8830" cy="495029"/>
          </a:xfrm>
          <a:prstGeom prst="rect">
            <a:avLst/>
          </a:prstGeom>
        </p:spPr>
        <p:txBody>
          <a:bodyPr vert="horz" lIns="94804" tIns="47402" rIns="94804" bIns="474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3"/>
            <a:ext cx="2918830" cy="495029"/>
          </a:xfrm>
          <a:prstGeom prst="rect">
            <a:avLst/>
          </a:prstGeom>
        </p:spPr>
        <p:txBody>
          <a:bodyPr vert="horz" lIns="94804" tIns="47402" rIns="94804" bIns="47402" rtlCol="0"/>
          <a:lstStyle>
            <a:lvl1pPr algn="r">
              <a:defRPr sz="1200"/>
            </a:lvl1pPr>
          </a:lstStyle>
          <a:p>
            <a:fld id="{DA2FE09D-673C-4A33-82CF-3DF71019C904}" type="datetimeFigureOut">
              <a:rPr kumimoji="1" lang="ja-JP" altLang="en-US" smtClean="0"/>
              <a:t>2019/12/17</a:t>
            </a:fld>
            <a:endParaRPr kumimoji="1" lang="ja-JP" altLang="en-US"/>
          </a:p>
        </p:txBody>
      </p:sp>
      <p:sp>
        <p:nvSpPr>
          <p:cNvPr id="4" name="スライド イメージ プレースホルダー 3"/>
          <p:cNvSpPr>
            <a:spLocks noGrp="1" noRot="1" noChangeAspect="1"/>
          </p:cNvSpPr>
          <p:nvPr>
            <p:ph type="sldImg" idx="2"/>
          </p:nvPr>
        </p:nvSpPr>
        <p:spPr>
          <a:xfrm>
            <a:off x="1012825" y="1231900"/>
            <a:ext cx="4710113" cy="3332163"/>
          </a:xfrm>
          <a:prstGeom prst="rect">
            <a:avLst/>
          </a:prstGeom>
          <a:noFill/>
          <a:ln w="12700">
            <a:solidFill>
              <a:prstClr val="black"/>
            </a:solidFill>
          </a:ln>
        </p:spPr>
        <p:txBody>
          <a:bodyPr vert="horz" lIns="94804" tIns="47402" rIns="94804" bIns="47402"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4804" tIns="47402" rIns="94804" bIns="474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7"/>
            <a:ext cx="2918830" cy="495028"/>
          </a:xfrm>
          <a:prstGeom prst="rect">
            <a:avLst/>
          </a:prstGeom>
        </p:spPr>
        <p:txBody>
          <a:bodyPr vert="horz" lIns="94804" tIns="47402" rIns="94804" bIns="474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7"/>
            <a:ext cx="2918830" cy="495028"/>
          </a:xfrm>
          <a:prstGeom prst="rect">
            <a:avLst/>
          </a:prstGeom>
        </p:spPr>
        <p:txBody>
          <a:bodyPr vert="horz" lIns="94804" tIns="47402" rIns="94804" bIns="47402" rtlCol="0" anchor="b"/>
          <a:lstStyle>
            <a:lvl1pPr algn="r">
              <a:defRPr sz="1200"/>
            </a:lvl1pPr>
          </a:lstStyle>
          <a:p>
            <a:fld id="{C9651639-37D3-4C21-AA8E-717D19678563}" type="slidenum">
              <a:rPr kumimoji="1" lang="ja-JP" altLang="en-US" smtClean="0"/>
              <a:t>‹#›</a:t>
            </a:fld>
            <a:endParaRPr kumimoji="1" lang="ja-JP" altLang="en-US"/>
          </a:p>
        </p:txBody>
      </p:sp>
    </p:spTree>
    <p:extLst>
      <p:ext uri="{BB962C8B-B14F-4D97-AF65-F5344CB8AC3E}">
        <p14:creationId xmlns:p14="http://schemas.microsoft.com/office/powerpoint/2010/main" val="31398962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北海道大学北キャンパス図書室の千葉と申します。ここからは研修２「論文評価に関する最近の動向」ということで、私からは図書館員の立場から論文評価の基礎的な話をいたします。お手元の資料の完全版は明日ウェブで公開しますので、よろしければ、後日ぐぐってみてください。</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a:t>
            </a:fld>
            <a:endParaRPr kumimoji="1" lang="ja-JP" altLang="en-US"/>
          </a:p>
        </p:txBody>
      </p:sp>
    </p:spTree>
    <p:extLst>
      <p:ext uri="{BB962C8B-B14F-4D97-AF65-F5344CB8AC3E}">
        <p14:creationId xmlns:p14="http://schemas.microsoft.com/office/powerpoint/2010/main" val="278436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なんでこんな質問をしたかと言うと、ノーベル賞とまでいかなくても、そもそも研究の優劣なんて付けられないわけです。</a:t>
            </a:r>
            <a:endParaRPr kumimoji="1" lang="en-US" altLang="ja-JP" dirty="0"/>
          </a:p>
          <a:p>
            <a:r>
              <a:rPr kumimoji="1" lang="ja-JP" altLang="en-US" dirty="0"/>
              <a:t>でも、現実には限りある資源を、特定の研究に配分する必要がある。</a:t>
            </a:r>
            <a:endParaRPr kumimoji="1" lang="en-US" altLang="ja-JP" dirty="0"/>
          </a:p>
          <a:p>
            <a:r>
              <a:rPr kumimoji="1" lang="ja-JP" altLang="en-US" dirty="0"/>
              <a:t>そこで客観的なものさしが必要になって、現状、そのベースが論文になっているわけです。</a:t>
            </a:r>
            <a:endParaRPr kumimoji="1" lang="en-US" altLang="ja-JP" dirty="0"/>
          </a:p>
          <a:p>
            <a:r>
              <a:rPr kumimoji="1" lang="ja-JP" altLang="en-US" dirty="0"/>
              <a:t>ちなみに、研究成果の評価に関しては、何も評価される場面だけでなく、新しく研究を始める方にとっても、今この分野で最も注目されている研究はどれかを知る手がかりになるかと思います。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10</a:t>
            </a:fld>
            <a:endParaRPr kumimoji="1" lang="ja-JP" altLang="en-US"/>
          </a:p>
        </p:txBody>
      </p:sp>
    </p:spTree>
    <p:extLst>
      <p:ext uri="{BB962C8B-B14F-4D97-AF65-F5344CB8AC3E}">
        <p14:creationId xmlns:p14="http://schemas.microsoft.com/office/powerpoint/2010/main" val="45781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では、またまた、ちょっとここで立ち止まって、改めてこのことを考えてみましょう。</a:t>
            </a:r>
            <a:endParaRPr kumimoji="1" lang="en-US" altLang="ja-JP" dirty="0"/>
          </a:p>
          <a:p>
            <a:r>
              <a:rPr kumimoji="1" lang="ja-JP" altLang="en-US" dirty="0"/>
              <a:t>今日一番ラディカルな質問で、この答えが</a:t>
            </a:r>
            <a:r>
              <a:rPr kumimoji="1" lang="en-US" altLang="ja-JP" dirty="0"/>
              <a:t>NO</a:t>
            </a:r>
            <a:r>
              <a:rPr kumimoji="1" lang="ja-JP" altLang="en-US" dirty="0"/>
              <a:t>だったら、私も岡田さんも話すことがなくなってしまいますが</a:t>
            </a:r>
            <a:r>
              <a:rPr kumimoji="1" lang="en-US" altLang="ja-JP" dirty="0"/>
              <a:t>……</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11</a:t>
            </a:fld>
            <a:endParaRPr kumimoji="1" lang="ja-JP" altLang="en-US"/>
          </a:p>
        </p:txBody>
      </p:sp>
    </p:spTree>
    <p:extLst>
      <p:ext uri="{BB962C8B-B14F-4D97-AF65-F5344CB8AC3E}">
        <p14:creationId xmlns:p14="http://schemas.microsoft.com/office/powerpoint/2010/main" val="292255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それで、論文で研究を評価することについて、研究発表の歴史や仕組みを踏まえると、概ね妥当ではないかと思います。</a:t>
            </a:r>
            <a:endParaRPr kumimoji="1" lang="en-US" altLang="ja-JP" dirty="0"/>
          </a:p>
          <a:p>
            <a:r>
              <a:rPr kumimoji="1" lang="ja-JP" altLang="en-US" dirty="0"/>
              <a:t>ただし、研究に関わる仕事をするうえで、論文以外の成果や貢献の存在、たとえば、データとか試薬、後進の育成といったもの、にも目を向けておくべきでしょう。</a:t>
            </a:r>
            <a:endParaRPr kumimoji="1" lang="en-US" altLang="ja-JP" dirty="0"/>
          </a:p>
          <a:p>
            <a:r>
              <a:rPr kumimoji="1" lang="ja-JP" altLang="en-US" dirty="0"/>
              <a:t>そして、論文以外の成果が重視される分野もあることを知っておきましょう。たとえば、一般に、文系は書籍、情報系はカンファレンスでの発表が重視されます。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12</a:t>
            </a:fld>
            <a:endParaRPr kumimoji="1" lang="ja-JP" altLang="en-US"/>
          </a:p>
        </p:txBody>
      </p:sp>
    </p:spTree>
    <p:extLst>
      <p:ext uri="{BB962C8B-B14F-4D97-AF65-F5344CB8AC3E}">
        <p14:creationId xmlns:p14="http://schemas.microsoft.com/office/powerpoint/2010/main" val="209228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では、論文を研究評価に用いるのが妥当だとして、実はまだ配慮すべき問題があります。</a:t>
            </a:r>
            <a:endParaRPr kumimoji="1" lang="en-US" altLang="ja-JP" dirty="0"/>
          </a:p>
          <a:p>
            <a:r>
              <a:rPr kumimoji="1" lang="ja-JP" altLang="en-US" dirty="0"/>
              <a:t>まず、論文の量だけで評価するのは、直感的にわかりますが、不十分ですね。たくさん出せばよいわけではないですし、常に若手は不利で、不公平です。</a:t>
            </a:r>
            <a:endParaRPr kumimoji="1" lang="en-US" altLang="ja-JP" dirty="0"/>
          </a:p>
          <a:p>
            <a:r>
              <a:rPr kumimoji="1" lang="ja-JP" altLang="en-US" dirty="0"/>
              <a:t>次に、数え方の問題も付きまといます。通常、整数カウントが採用されますが、貢献度を測るときに共著者数で割る分数カウントもあります。この場合、</a:t>
            </a:r>
            <a:r>
              <a:rPr kumimoji="1" lang="en-US" altLang="ja-JP" dirty="0"/>
              <a:t>10</a:t>
            </a:r>
            <a:r>
              <a:rPr kumimoji="1" lang="ja-JP" altLang="en-US" dirty="0"/>
              <a:t>人で書いたら、ひとり</a:t>
            </a:r>
            <a:r>
              <a:rPr kumimoji="1" lang="en-US" altLang="ja-JP" dirty="0"/>
              <a:t>0.1</a:t>
            </a:r>
            <a:r>
              <a:rPr kumimoji="1" lang="ja-JP" altLang="en-US" dirty="0"/>
              <a:t>本となります。</a:t>
            </a:r>
            <a:endParaRPr kumimoji="1" lang="en-US" altLang="ja-JP" dirty="0"/>
          </a:p>
          <a:p>
            <a:r>
              <a:rPr kumimoji="1" lang="ja-JP" altLang="en-US" dirty="0"/>
              <a:t>また、論文と一口に言ってもいろいろあります。通常、原著論文やレビュー論文が評価の対象となりますが、どこまでを評価するのかは問題です。</a:t>
            </a:r>
            <a:endParaRPr kumimoji="1" lang="en-US" altLang="ja-JP" dirty="0"/>
          </a:p>
          <a:p>
            <a:r>
              <a:rPr kumimoji="1" lang="ja-JP" altLang="en-US" dirty="0"/>
              <a:t>数え方と種類については、論文評価の前提になりますので、念頭に入れておくとよいと思います。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13</a:t>
            </a:fld>
            <a:endParaRPr kumimoji="1" lang="ja-JP" altLang="en-US"/>
          </a:p>
        </p:txBody>
      </p:sp>
    </p:spTree>
    <p:extLst>
      <p:ext uri="{BB962C8B-B14F-4D97-AF65-F5344CB8AC3E}">
        <p14:creationId xmlns:p14="http://schemas.microsoft.com/office/powerpoint/2010/main" val="275187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さて、それでは、研究の量ではなく、質を数値として測るために、どうするか？</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a:t>
            </a:r>
            <a:r>
              <a:rPr kumimoji="1" lang="ja-JP" altLang="en-US" dirty="0"/>
              <a:t>広く用いられているのが、被引用数、すなわち他の論文から引用された数になります。</a:t>
            </a:r>
            <a:endParaRPr kumimoji="1" lang="en-US" altLang="ja-JP" dirty="0"/>
          </a:p>
          <a:p>
            <a:r>
              <a:rPr kumimoji="1" lang="ja-JP" altLang="en-US" dirty="0"/>
              <a:t>研究を行うとき、そして研究成果を論文にまとめるとき、ゼロからすべてをひとりでやりとげるということはありえません。先人たちが論文のかたちで残した研究成果をもとにし、論文を書く際には引用を明記します。この引用されたという事実を貢献やインパクトとして評価するわけで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14</a:t>
            </a:fld>
            <a:endParaRPr kumimoji="1" lang="ja-JP" altLang="en-US"/>
          </a:p>
        </p:txBody>
      </p:sp>
    </p:spTree>
    <p:extLst>
      <p:ext uri="{BB962C8B-B14F-4D97-AF65-F5344CB8AC3E}">
        <p14:creationId xmlns:p14="http://schemas.microsoft.com/office/powerpoint/2010/main" val="391022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では、被引用数を用いて論文を評価するとはどういうことでしょうか？</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15</a:t>
            </a:fld>
            <a:endParaRPr kumimoji="1" lang="ja-JP" altLang="en-US"/>
          </a:p>
        </p:txBody>
      </p:sp>
    </p:spTree>
    <p:extLst>
      <p:ext uri="{BB962C8B-B14F-4D97-AF65-F5344CB8AC3E}">
        <p14:creationId xmlns:p14="http://schemas.microsoft.com/office/powerpoint/2010/main" val="279264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まず、そもそもどうやって引用された回数を把握するのでしょう？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16</a:t>
            </a:fld>
            <a:endParaRPr kumimoji="1" lang="ja-JP" altLang="en-US"/>
          </a:p>
        </p:txBody>
      </p:sp>
    </p:spTree>
    <p:extLst>
      <p:ext uri="{BB962C8B-B14F-4D97-AF65-F5344CB8AC3E}">
        <p14:creationId xmlns:p14="http://schemas.microsoft.com/office/powerpoint/2010/main" val="426718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被引用数を把握するために、引用されるという現象がいつ、どこで現れるのかを考えてみましょう。</a:t>
            </a:r>
            <a:endParaRPr kumimoji="1" lang="en-US" altLang="ja-JP" dirty="0"/>
          </a:p>
          <a:p>
            <a:r>
              <a:rPr kumimoji="1" lang="ja-JP" altLang="en-US" dirty="0"/>
              <a:t>まず、引用されるという現象はいつ現れるのか？</a:t>
            </a:r>
            <a:endParaRPr kumimoji="1" lang="en-US" altLang="ja-JP" dirty="0"/>
          </a:p>
          <a:p>
            <a:r>
              <a:rPr kumimoji="1" lang="ja-JP" altLang="en-US" dirty="0"/>
              <a:t>引用されるためには時間がかかります。現状の出版システムでは、きょう公開した論文が明日引用されるということはありません。</a:t>
            </a:r>
            <a:endParaRPr kumimoji="1" lang="en-US" altLang="ja-JP" dirty="0"/>
          </a:p>
          <a:p>
            <a:r>
              <a:rPr kumimoji="1" lang="ja-JP" altLang="en-US" dirty="0"/>
              <a:t>その論文を、別の研究者が入手して、読んで、論文を書くときに引用して、学術誌に投稿して、査読という審査を受けて、出版されて、ようやく引用されたという事実が生じるわけです。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17</a:t>
            </a:fld>
            <a:endParaRPr kumimoji="1" lang="ja-JP" altLang="en-US"/>
          </a:p>
        </p:txBody>
      </p:sp>
    </p:spTree>
    <p:extLst>
      <p:ext uri="{BB962C8B-B14F-4D97-AF65-F5344CB8AC3E}">
        <p14:creationId xmlns:p14="http://schemas.microsoft.com/office/powerpoint/2010/main" val="14360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それでは、今度は、引用されることの終わりを考えてみましょう。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理論上、引用されることに終わりはありません。論文で掲げた理論が廃れるだとか、反駁されるということはあるかもしれませんが、引用を妨げるものではありません。</a:t>
            </a:r>
            <a:endParaRPr kumimoji="1" lang="en-US" altLang="ja-JP" dirty="0"/>
          </a:p>
          <a:p>
            <a:r>
              <a:rPr kumimoji="1" lang="ja-JP" altLang="en-US" dirty="0"/>
              <a:t>たとえば、「エネルギーいこーる質量かける光の速度の二乗」を唱えたアインシュタインの論文は出版から</a:t>
            </a:r>
            <a:r>
              <a:rPr kumimoji="1" lang="en-US" altLang="ja-JP" dirty="0"/>
              <a:t>100</a:t>
            </a:r>
            <a:r>
              <a:rPr kumimoji="1" lang="ja-JP" altLang="en-US" dirty="0"/>
              <a:t>年以上経った今も引用されています。</a:t>
            </a:r>
            <a:endParaRPr kumimoji="1" lang="en-US" altLang="ja-JP" dirty="0"/>
          </a:p>
          <a:p>
            <a:r>
              <a:rPr kumimoji="1" lang="ja-JP" altLang="en-US" dirty="0"/>
              <a:t>つまり、被引用数はいつまでも増え続けるのです。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18</a:t>
            </a:fld>
            <a:endParaRPr kumimoji="1" lang="ja-JP" altLang="en-US"/>
          </a:p>
        </p:txBody>
      </p:sp>
    </p:spTree>
    <p:extLst>
      <p:ext uri="{BB962C8B-B14F-4D97-AF65-F5344CB8AC3E}">
        <p14:creationId xmlns:p14="http://schemas.microsoft.com/office/powerpoint/2010/main" val="2196502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次に、どこでという観点で引用されるという現象を考えましょう。</a:t>
            </a:r>
            <a:endParaRPr kumimoji="1" lang="en-US" altLang="ja-JP" dirty="0"/>
          </a:p>
          <a:p>
            <a:r>
              <a:rPr kumimoji="1" lang="ja-JP" altLang="en-US" dirty="0"/>
              <a:t>これはもう世界中の学術誌、メジャーなものからマイナーなものまで、どこでも引用されえます。</a:t>
            </a:r>
            <a:endParaRPr kumimoji="1" lang="en-US" altLang="ja-JP" dirty="0"/>
          </a:p>
          <a:p>
            <a:r>
              <a:rPr kumimoji="1" lang="ja-JP" altLang="en-US" dirty="0"/>
              <a:t>ここで左端の引用された元の論文に注目しましょう。</a:t>
            </a:r>
            <a:endParaRPr kumimoji="1" lang="en-US" altLang="ja-JP" dirty="0"/>
          </a:p>
          <a:p>
            <a:r>
              <a:rPr kumimoji="1" lang="ja-JP" altLang="en-US" dirty="0"/>
              <a:t>この論文が何を引用したかは、著者が論文末尾の参照文献リストに記載していて、それを読めば誰もが把握できます。</a:t>
            </a:r>
            <a:endParaRPr kumimoji="1" lang="en-US" altLang="ja-JP" dirty="0"/>
          </a:p>
          <a:p>
            <a:r>
              <a:rPr kumimoji="1" lang="ja-JP" altLang="en-US" dirty="0"/>
              <a:t>しかし、一方で、逆にこの論文が現時点でどの論文に引用されてきたかを網羅的に把握するのは大変難しい。</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出版社の集まりである</a:t>
            </a:r>
            <a:r>
              <a:rPr kumimoji="1" lang="en-US" altLang="ja-JP" dirty="0" err="1"/>
              <a:t>Crossref</a:t>
            </a:r>
            <a:r>
              <a:rPr kumimoji="1" lang="ja-JP" altLang="en-US" dirty="0"/>
              <a:t>が論文間の引用のリンクを形成していますが、網羅的に自由に利用できるわけではないのが現状です。ただし、引用、サイテーションをオープンにしようという取り組みも始まっています。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19</a:t>
            </a:fld>
            <a:endParaRPr kumimoji="1" lang="ja-JP" altLang="en-US"/>
          </a:p>
        </p:txBody>
      </p:sp>
    </p:spTree>
    <p:extLst>
      <p:ext uri="{BB962C8B-B14F-4D97-AF65-F5344CB8AC3E}">
        <p14:creationId xmlns:p14="http://schemas.microsoft.com/office/powerpoint/2010/main" val="295998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今日お話しする内容です。みなさん、お勤め先はさまざまですので、今回は何か特別な、有料のツールの操作方法ではなく、論文評価の根本的なところを、赤ちゃんのような純粋な眼差しを向けて、考えたいと思います。駆け足になりますが、</a:t>
            </a:r>
            <a:r>
              <a:rPr kumimoji="1" lang="en-US" altLang="ja-JP" dirty="0"/>
              <a:t>45</a:t>
            </a:r>
            <a:r>
              <a:rPr kumimoji="1" lang="ja-JP" altLang="en-US" dirty="0"/>
              <a:t>分ほど、どうぞお付き合いください。</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a:t>
            </a:fld>
            <a:endParaRPr kumimoji="1" lang="ja-JP" altLang="en-US"/>
          </a:p>
        </p:txBody>
      </p:sp>
    </p:spTree>
    <p:extLst>
      <p:ext uri="{BB962C8B-B14F-4D97-AF65-F5344CB8AC3E}">
        <p14:creationId xmlns:p14="http://schemas.microsoft.com/office/powerpoint/2010/main" val="69966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それでは、現状、どうやって被引用数を把握するか、ですが、引用関係、すなわち、その論文が何を引用して、逆に何から引用されているかを記録してくれるデータベース、具体的には</a:t>
            </a:r>
            <a:r>
              <a:rPr kumimoji="1" lang="en-US" altLang="ja-JP" dirty="0"/>
              <a:t>Web of Science</a:t>
            </a:r>
            <a:r>
              <a:rPr kumimoji="1" lang="ja-JP" altLang="en-US" dirty="0"/>
              <a:t>や</a:t>
            </a:r>
            <a:r>
              <a:rPr kumimoji="1" lang="en-US" altLang="ja-JP" dirty="0"/>
              <a:t>Scopus</a:t>
            </a:r>
            <a:r>
              <a:rPr kumimoji="1" lang="ja-JP" altLang="en-US" dirty="0"/>
              <a:t>を用いる必要があります。</a:t>
            </a:r>
            <a:endParaRPr kumimoji="1" lang="en-US" altLang="ja-JP" dirty="0"/>
          </a:p>
          <a:p>
            <a:r>
              <a:rPr kumimoji="1" lang="ja-JP" altLang="en-US" dirty="0"/>
              <a:t>そして注意すべきは、この手のデータベースは収録対象を限定している点です。たとえば、マイナーな学術誌掲載論文から引用を受けてもデータベースには載らないということがあります。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そして、引用は増え続けるので、調べるときには時間を止める必要があります。いつ時点のカウントかを記録しておかねばなりません。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20</a:t>
            </a:fld>
            <a:endParaRPr kumimoji="1" lang="ja-JP" altLang="en-US"/>
          </a:p>
        </p:txBody>
      </p:sp>
    </p:spTree>
    <p:extLst>
      <p:ext uri="{BB962C8B-B14F-4D97-AF65-F5344CB8AC3E}">
        <p14:creationId xmlns:p14="http://schemas.microsoft.com/office/powerpoint/2010/main" val="426740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さて、データベースですが、それぞれ収録範囲があるため、被引用数もデータベースにより異なります。左上の論文の被引用数は参照日は同じでも、データベースによって</a:t>
            </a:r>
            <a:r>
              <a:rPr kumimoji="1" lang="en-US" altLang="ja-JP" dirty="0"/>
              <a:t>211</a:t>
            </a:r>
            <a:r>
              <a:rPr kumimoji="1" lang="ja-JP" altLang="en-US" dirty="0"/>
              <a:t>から</a:t>
            </a:r>
            <a:r>
              <a:rPr kumimoji="1" lang="en-US" altLang="ja-JP" dirty="0"/>
              <a:t>262</a:t>
            </a:r>
            <a:r>
              <a:rPr kumimoji="1" lang="ja-JP" altLang="en-US" dirty="0"/>
              <a:t>まで揺れていますね。</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21</a:t>
            </a:fld>
            <a:endParaRPr kumimoji="1" lang="ja-JP" altLang="en-US"/>
          </a:p>
        </p:txBody>
      </p:sp>
    </p:spTree>
    <p:extLst>
      <p:ext uri="{BB962C8B-B14F-4D97-AF65-F5344CB8AC3E}">
        <p14:creationId xmlns:p14="http://schemas.microsoft.com/office/powerpoint/2010/main" val="392376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では、次にカウントされた被引用数を比べるにはどうすればよいか考えましょう。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22</a:t>
            </a:fld>
            <a:endParaRPr kumimoji="1" lang="ja-JP" altLang="en-US"/>
          </a:p>
        </p:txBody>
      </p:sp>
    </p:spTree>
    <p:extLst>
      <p:ext uri="{BB962C8B-B14F-4D97-AF65-F5344CB8AC3E}">
        <p14:creationId xmlns:p14="http://schemas.microsoft.com/office/powerpoint/2010/main" val="294344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たとえば、「被引用数：</a:t>
            </a:r>
            <a:r>
              <a:rPr kumimoji="1" lang="en-US" altLang="ja-JP" dirty="0"/>
              <a:t>6</a:t>
            </a:r>
            <a:r>
              <a:rPr kumimoji="1" lang="ja-JP" altLang="en-US" dirty="0"/>
              <a:t>」という数字だけ見て、これは多いでしょうか？　それとも少ないでしょうか？</a:t>
            </a:r>
            <a:endParaRPr kumimoji="1" lang="en-US" altLang="ja-JP" dirty="0"/>
          </a:p>
          <a:p>
            <a:r>
              <a:rPr kumimoji="1" lang="ja-JP" altLang="en-US" dirty="0"/>
              <a:t>判断するための基準が必要ですよね。それではどうやって基準を定めればよいでしょう？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23</a:t>
            </a:fld>
            <a:endParaRPr kumimoji="1" lang="ja-JP" altLang="en-US"/>
          </a:p>
        </p:txBody>
      </p:sp>
    </p:spTree>
    <p:extLst>
      <p:ext uri="{BB962C8B-B14F-4D97-AF65-F5344CB8AC3E}">
        <p14:creationId xmlns:p14="http://schemas.microsoft.com/office/powerpoint/2010/main" val="3302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まず、比べるための大前提として、同じデータベースを同じタイミングで使いましょう。</a:t>
            </a:r>
            <a:endParaRPr kumimoji="1" lang="en-US" altLang="ja-JP" dirty="0"/>
          </a:p>
          <a:p>
            <a:r>
              <a:rPr kumimoji="1" lang="ja-JP" altLang="en-US" dirty="0"/>
              <a:t>青いほう、収録範囲の狭いデータベース</a:t>
            </a:r>
            <a:r>
              <a:rPr kumimoji="1" lang="en-US" altLang="ja-JP" dirty="0"/>
              <a:t>A</a:t>
            </a:r>
            <a:r>
              <a:rPr kumimoji="1" lang="ja-JP" altLang="en-US" dirty="0"/>
              <a:t>で集計した論文</a:t>
            </a:r>
            <a:r>
              <a:rPr kumimoji="1" lang="en-US" altLang="ja-JP" dirty="0"/>
              <a:t>X</a:t>
            </a:r>
            <a:r>
              <a:rPr kumimoji="1" lang="ja-JP" altLang="en-US" dirty="0"/>
              <a:t>の被引用数と、緑のほう、収録範囲の広いデータベース</a:t>
            </a:r>
            <a:r>
              <a:rPr kumimoji="1" lang="en-US" altLang="ja-JP" dirty="0"/>
              <a:t>B</a:t>
            </a:r>
            <a:r>
              <a:rPr kumimoji="1" lang="ja-JP" altLang="en-US" dirty="0"/>
              <a:t>で集計した論文</a:t>
            </a:r>
            <a:r>
              <a:rPr kumimoji="1" lang="en-US" altLang="ja-JP" dirty="0"/>
              <a:t>Y</a:t>
            </a:r>
            <a:r>
              <a:rPr kumimoji="1" lang="ja-JP" altLang="en-US" dirty="0"/>
              <a:t>の被引用数は比べられません。</a:t>
            </a:r>
            <a:endParaRPr kumimoji="1" lang="en-US" altLang="ja-JP" dirty="0"/>
          </a:p>
          <a:p>
            <a:r>
              <a:rPr kumimoji="1" lang="ja-JP" altLang="en-US" dirty="0"/>
              <a:t>次に、同じデータベース</a:t>
            </a:r>
            <a:r>
              <a:rPr kumimoji="1" lang="en-US" altLang="ja-JP" dirty="0"/>
              <a:t>B</a:t>
            </a:r>
            <a:r>
              <a:rPr kumimoji="1" lang="ja-JP" altLang="en-US" dirty="0"/>
              <a:t>の中でも</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論文</a:t>
            </a:r>
            <a:r>
              <a:rPr kumimoji="1" lang="en-US" altLang="ja-JP" dirty="0"/>
              <a:t>Y</a:t>
            </a:r>
            <a:r>
              <a:rPr kumimoji="1" lang="ja-JP" altLang="en-US" dirty="0"/>
              <a:t>を</a:t>
            </a:r>
            <a:r>
              <a:rPr kumimoji="1" lang="en-US" altLang="ja-JP" dirty="0"/>
              <a:t>12</a:t>
            </a:r>
            <a:r>
              <a:rPr kumimoji="1" lang="ja-JP" altLang="en-US" dirty="0"/>
              <a:t>月</a:t>
            </a:r>
            <a:r>
              <a:rPr kumimoji="1" lang="en-US" altLang="ja-JP" dirty="0"/>
              <a:t>6</a:t>
            </a:r>
            <a:r>
              <a:rPr kumimoji="1" lang="ja-JP" altLang="en-US" dirty="0"/>
              <a:t>日に調べて、論文</a:t>
            </a:r>
            <a:r>
              <a:rPr kumimoji="1" lang="en-US" altLang="ja-JP" dirty="0"/>
              <a:t>Z</a:t>
            </a:r>
            <a:r>
              <a:rPr kumimoji="1" lang="ja-JP" altLang="en-US" dirty="0"/>
              <a:t>を</a:t>
            </a:r>
            <a:r>
              <a:rPr kumimoji="1" lang="en-US" altLang="ja-JP" dirty="0"/>
              <a:t>12</a:t>
            </a:r>
            <a:r>
              <a:rPr kumimoji="1" lang="ja-JP" altLang="en-US" dirty="0"/>
              <a:t>月</a:t>
            </a:r>
            <a:r>
              <a:rPr kumimoji="1" lang="en-US" altLang="ja-JP" dirty="0"/>
              <a:t>17</a:t>
            </a:r>
            <a:r>
              <a:rPr kumimoji="1" lang="ja-JP" altLang="en-US" dirty="0"/>
              <a:t>日に調べて、両者を比べるのも</a:t>
            </a:r>
            <a:r>
              <a:rPr kumimoji="1" lang="en-US" altLang="ja-JP" dirty="0"/>
              <a:t>NG</a:t>
            </a:r>
            <a:r>
              <a:rPr kumimoji="1" lang="ja-JP" altLang="en-US" dirty="0"/>
              <a:t>です。</a:t>
            </a:r>
            <a:r>
              <a:rPr kumimoji="1" lang="en-US" altLang="ja-JP" dirty="0"/>
              <a:t>11</a:t>
            </a:r>
            <a:r>
              <a:rPr kumimoji="1" lang="ja-JP" altLang="en-US" dirty="0"/>
              <a:t>日の間に論文</a:t>
            </a:r>
            <a:r>
              <a:rPr kumimoji="1" lang="en-US" altLang="ja-JP" dirty="0"/>
              <a:t>Z</a:t>
            </a:r>
            <a:r>
              <a:rPr kumimoji="1" lang="ja-JP" altLang="en-US" dirty="0"/>
              <a:t>は被引用数を増やしています。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24</a:t>
            </a:fld>
            <a:endParaRPr kumimoji="1" lang="ja-JP" altLang="en-US"/>
          </a:p>
        </p:txBody>
      </p:sp>
    </p:spTree>
    <p:extLst>
      <p:ext uri="{BB962C8B-B14F-4D97-AF65-F5344CB8AC3E}">
        <p14:creationId xmlns:p14="http://schemas.microsoft.com/office/powerpoint/2010/main" val="397852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また、出版年も揃えましょう。</a:t>
            </a:r>
            <a:endParaRPr kumimoji="1" lang="en-US" altLang="ja-JP" dirty="0"/>
          </a:p>
          <a:p>
            <a:r>
              <a:rPr kumimoji="1" lang="ja-JP" altLang="en-US" dirty="0"/>
              <a:t>古い論文のほうがその分、引用されるチャンスが多くて不公平ですよね。</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25</a:t>
            </a:fld>
            <a:endParaRPr kumimoji="1" lang="ja-JP" altLang="en-US"/>
          </a:p>
        </p:txBody>
      </p:sp>
    </p:spTree>
    <p:extLst>
      <p:ext uri="{BB962C8B-B14F-4D97-AF65-F5344CB8AC3E}">
        <p14:creationId xmlns:p14="http://schemas.microsoft.com/office/powerpoint/2010/main" val="1227671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さらに、論文が所属する分野やドキュメントタイプも揃える必要があります。</a:t>
            </a:r>
            <a:endParaRPr kumimoji="1" lang="en-US" altLang="ja-JP" dirty="0"/>
          </a:p>
          <a:p>
            <a:r>
              <a:rPr kumimoji="1" lang="ja-JP" altLang="en-US" dirty="0"/>
              <a:t>分野で言えば、数学分野は引用の少なさが顕著で、こうした分野で被引用を多く集めるのは困難です。こうした違いが医学分野の中にもあるかと思います。</a:t>
            </a:r>
            <a:endParaRPr kumimoji="1" lang="en-US" altLang="ja-JP" dirty="0"/>
          </a:p>
          <a:p>
            <a:r>
              <a:rPr kumimoji="1" lang="ja-JP" altLang="en-US" dirty="0"/>
              <a:t>また、ドキュメントタイプで言えば、原著論文より、先行研究をまとめたレビュー論文のほうが被引用を集める傾向にあります。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26</a:t>
            </a:fld>
            <a:endParaRPr kumimoji="1" lang="ja-JP" altLang="en-US"/>
          </a:p>
        </p:txBody>
      </p:sp>
    </p:spTree>
    <p:extLst>
      <p:ext uri="{BB962C8B-B14F-4D97-AF65-F5344CB8AC3E}">
        <p14:creationId xmlns:p14="http://schemas.microsoft.com/office/powerpoint/2010/main" val="2685138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それでは、分野はドキュメントタイプはどうやって決まるのでしょう？</a:t>
            </a:r>
            <a:endParaRPr kumimoji="1" lang="en-US" altLang="ja-JP" dirty="0"/>
          </a:p>
          <a:p>
            <a:r>
              <a:rPr kumimoji="1" lang="ja-JP" altLang="en-US" dirty="0"/>
              <a:t>というか、データベースの中の人はどう決めているのでしょう？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27</a:t>
            </a:fld>
            <a:endParaRPr kumimoji="1" lang="ja-JP" altLang="en-US"/>
          </a:p>
        </p:txBody>
      </p:sp>
    </p:spTree>
    <p:extLst>
      <p:ext uri="{BB962C8B-B14F-4D97-AF65-F5344CB8AC3E}">
        <p14:creationId xmlns:p14="http://schemas.microsoft.com/office/powerpoint/2010/main" val="1178981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まず、分野ですが、</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データベースでは一般的に学術誌そのものに分野を付与します。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通常、掲載論文もそれを引き継ぎます。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ドキュメントタイプについては、たとえば誌面で論文のヘッダーに「</a:t>
            </a:r>
            <a:r>
              <a:rPr kumimoji="1" lang="en-US" altLang="ja-JP" dirty="0"/>
              <a:t>Original Paper</a:t>
            </a:r>
            <a:r>
              <a:rPr kumimoji="1" lang="ja-JP" altLang="en-US" dirty="0"/>
              <a:t>」と書いてあれば、中の人は「あ、これは</a:t>
            </a:r>
            <a:r>
              <a:rPr kumimoji="1" lang="en-US" altLang="ja-JP" dirty="0"/>
              <a:t>Article</a:t>
            </a:r>
            <a:r>
              <a:rPr kumimoji="1" lang="ja-JP" altLang="en-US" dirty="0"/>
              <a:t>だな」といった具合に、記載やあるいは内容から判断して、何らかのラベルを貼ります。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なので、分野やドキュメントタイプを自ら分類していないデータベースでは、フェアな比較ができません。</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28</a:t>
            </a:fld>
            <a:endParaRPr kumimoji="1" lang="ja-JP" altLang="en-US"/>
          </a:p>
        </p:txBody>
      </p:sp>
    </p:spTree>
    <p:extLst>
      <p:ext uri="{BB962C8B-B14F-4D97-AF65-F5344CB8AC3E}">
        <p14:creationId xmlns:p14="http://schemas.microsoft.com/office/powerpoint/2010/main" val="262556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では、出版年や分野が違うときはどうするか？</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29</a:t>
            </a:fld>
            <a:endParaRPr kumimoji="1" lang="ja-JP" altLang="en-US"/>
          </a:p>
        </p:txBody>
      </p:sp>
    </p:spTree>
    <p:extLst>
      <p:ext uri="{BB962C8B-B14F-4D97-AF65-F5344CB8AC3E}">
        <p14:creationId xmlns:p14="http://schemas.microsoft.com/office/powerpoint/2010/main" val="162052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では、早速始めましょう。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a:t>
            </a:fld>
            <a:endParaRPr kumimoji="1" lang="ja-JP" altLang="en-US"/>
          </a:p>
        </p:txBody>
      </p:sp>
    </p:spTree>
    <p:extLst>
      <p:ext uri="{BB962C8B-B14F-4D97-AF65-F5344CB8AC3E}">
        <p14:creationId xmlns:p14="http://schemas.microsoft.com/office/powerpoint/2010/main" val="2228669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一応、出版年と分野、ドキュメントタイプが等しい論文グループの中で、それぞれがどの位置にあるかで、間接的に比較するという手があります。</a:t>
            </a:r>
            <a:endParaRPr kumimoji="1" lang="en-US" altLang="ja-JP" dirty="0"/>
          </a:p>
          <a:p>
            <a:r>
              <a:rPr kumimoji="1" lang="ja-JP" altLang="en-US" dirty="0"/>
              <a:t>ただし、これはその集合内の、すべての論文のｍすべての被引用数を把握できてこその手段ですので、専用ツールなしでやろうとすると膨大な作業量が必要になります。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30</a:t>
            </a:fld>
            <a:endParaRPr kumimoji="1" lang="ja-JP" altLang="en-US"/>
          </a:p>
        </p:txBody>
      </p:sp>
    </p:spTree>
    <p:extLst>
      <p:ext uri="{BB962C8B-B14F-4D97-AF65-F5344CB8AC3E}">
        <p14:creationId xmlns:p14="http://schemas.microsoft.com/office/powerpoint/2010/main" val="187445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さて、このセクションのまとめですが、私たちは被引用数の裏にある意味を読み取る必要があります。</a:t>
            </a:r>
            <a:endParaRPr kumimoji="1" lang="en-US" altLang="ja-JP" dirty="0"/>
          </a:p>
          <a:p>
            <a:r>
              <a:rPr kumimoji="1" lang="ja-JP" altLang="en-US" dirty="0"/>
              <a:t>つまり、いつ、何を使って調べた数字なのか。</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そして、それはいつ出た論文で、ドキュメントタイプは何で、どの分野に属する論文なのか。「</a:t>
            </a:r>
            <a:r>
              <a:rPr kumimoji="1" lang="en-US" altLang="ja-JP" dirty="0"/>
              <a:t>6</a:t>
            </a:r>
            <a:r>
              <a:rPr kumimoji="1" lang="ja-JP" altLang="en-US" dirty="0"/>
              <a:t>」という数値は、その論文グループ内の被引用数と比較して初めて、意味を持つのです。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そして、このみっつの情報を絞り込めないデータベースは、フェアな比較には使えないということです。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31</a:t>
            </a:fld>
            <a:endParaRPr kumimoji="1" lang="ja-JP" altLang="en-US"/>
          </a:p>
        </p:txBody>
      </p:sp>
    </p:spTree>
    <p:extLst>
      <p:ext uri="{BB962C8B-B14F-4D97-AF65-F5344CB8AC3E}">
        <p14:creationId xmlns:p14="http://schemas.microsoft.com/office/powerpoint/2010/main" val="3375959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では、次に、被引用数を用いた評価指標にどんなものがあるのか、具体的に見ていきましょう。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32</a:t>
            </a:fld>
            <a:endParaRPr kumimoji="1" lang="ja-JP" altLang="en-US"/>
          </a:p>
        </p:txBody>
      </p:sp>
    </p:spTree>
    <p:extLst>
      <p:ext uri="{BB962C8B-B14F-4D97-AF65-F5344CB8AC3E}">
        <p14:creationId xmlns:p14="http://schemas.microsoft.com/office/powerpoint/2010/main" val="3747785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実は、評価指標はいくつもあります</a:t>
            </a:r>
            <a:r>
              <a:rPr kumimoji="1" lang="en-US" altLang="ja-JP" dirty="0"/>
              <a:t>……</a:t>
            </a:r>
          </a:p>
          <a:p>
            <a:r>
              <a:rPr kumimoji="1" lang="ja-JP" altLang="en-US" dirty="0"/>
              <a:t>なので、今日は代表的なよっつの指標と、医学分野で使えそうな、比較的新しい指標を取り上げます。</a:t>
            </a:r>
            <a:endParaRPr kumimoji="1" lang="en-US" altLang="ja-JP" dirty="0"/>
          </a:p>
          <a:p>
            <a:r>
              <a:rPr kumimoji="1" lang="ja-JP" altLang="en-US" dirty="0"/>
              <a:t>ちなみに、</a:t>
            </a:r>
            <a:r>
              <a:rPr kumimoji="1" lang="en-US" altLang="ja-JP" dirty="0"/>
              <a:t>Relative Citation Ratio</a:t>
            </a:r>
            <a:r>
              <a:rPr kumimoji="1" lang="ja-JP" altLang="en-US" dirty="0"/>
              <a:t>、</a:t>
            </a:r>
            <a:r>
              <a:rPr kumimoji="1" lang="en-US" altLang="ja-JP" dirty="0"/>
              <a:t>RCR</a:t>
            </a:r>
            <a:r>
              <a:rPr kumimoji="1" lang="ja-JP" altLang="en-US" dirty="0"/>
              <a:t>を知っている方、いらっしゃいますか？　聞いたことがあるよという方は？</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33</a:t>
            </a:fld>
            <a:endParaRPr kumimoji="1" lang="ja-JP" altLang="en-US"/>
          </a:p>
        </p:txBody>
      </p:sp>
    </p:spTree>
    <p:extLst>
      <p:ext uri="{BB962C8B-B14F-4D97-AF65-F5344CB8AC3E}">
        <p14:creationId xmlns:p14="http://schemas.microsoft.com/office/powerpoint/2010/main" val="400847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さて、評価指標を理解するうえで、個人的に大事だと思うのは、固有の指標なのか、コンセプトなのかを区別することだと思います。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34</a:t>
            </a:fld>
            <a:endParaRPr kumimoji="1" lang="ja-JP" altLang="en-US"/>
          </a:p>
        </p:txBody>
      </p:sp>
    </p:spTree>
    <p:extLst>
      <p:ext uri="{BB962C8B-B14F-4D97-AF65-F5344CB8AC3E}">
        <p14:creationId xmlns:p14="http://schemas.microsoft.com/office/powerpoint/2010/main" val="1685356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固有の指標と言うのは、ある特定のデータベース、それでしか算出できないものです。例として、インパクトファクターが挙げられます。</a:t>
            </a:r>
            <a:endParaRPr kumimoji="1" lang="en-US" altLang="ja-JP" dirty="0"/>
          </a:p>
          <a:p>
            <a:r>
              <a:rPr kumimoji="1" lang="ja-JP" altLang="en-US" dirty="0"/>
              <a:t>一方で、コンセプトと申したのは、あくまで考え方ですね。特定のデータベースに依存しませんが、データベースの違いや算出条件によって数字が変わります。実は、被引用数というのもコンセプトで、何で調べたものかは常に確認すべき点です。</a:t>
            </a:r>
            <a:endParaRPr kumimoji="1" lang="en-US" altLang="ja-JP" dirty="0"/>
          </a:p>
          <a:p>
            <a:r>
              <a:rPr kumimoji="1" lang="ja-JP" altLang="en-US" dirty="0"/>
              <a:t>この区別ができないと、話がかみ合わなかったり、トンチンカンな事態になりかねません。</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35</a:t>
            </a:fld>
            <a:endParaRPr kumimoji="1" lang="ja-JP" altLang="en-US"/>
          </a:p>
        </p:txBody>
      </p:sp>
    </p:spTree>
    <p:extLst>
      <p:ext uri="{BB962C8B-B14F-4D97-AF65-F5344CB8AC3E}">
        <p14:creationId xmlns:p14="http://schemas.microsoft.com/office/powerpoint/2010/main" val="1536235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そして、もうひとつ、評価指標を知るうえで大事なのが、その指標の対象は一体何か、です。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36</a:t>
            </a:fld>
            <a:endParaRPr kumimoji="1" lang="ja-JP" altLang="en-US"/>
          </a:p>
        </p:txBody>
      </p:sp>
    </p:spTree>
    <p:extLst>
      <p:ext uri="{BB962C8B-B14F-4D97-AF65-F5344CB8AC3E}">
        <p14:creationId xmlns:p14="http://schemas.microsoft.com/office/powerpoint/2010/main" val="1370070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そこで、ちょっとしたクイズです。以下の評価指標は「本来は」何を測る指標でしょうか。線で結んでみましょう。</a:t>
            </a:r>
            <a:endParaRPr kumimoji="1" lang="en-US" altLang="ja-JP" dirty="0"/>
          </a:p>
          <a:p>
            <a:r>
              <a:rPr kumimoji="1" lang="ja-JP" altLang="en-US" dirty="0"/>
              <a:t>正解は</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】x4</a:t>
            </a:r>
            <a:r>
              <a:rPr kumimoji="1" lang="ja-JP" altLang="en-US" dirty="0"/>
              <a:t> となります。それでは、このあと具体的に見ていきましょう。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37</a:t>
            </a:fld>
            <a:endParaRPr kumimoji="1" lang="ja-JP" altLang="en-US"/>
          </a:p>
        </p:txBody>
      </p:sp>
    </p:spTree>
    <p:extLst>
      <p:ext uri="{BB962C8B-B14F-4D97-AF65-F5344CB8AC3E}">
        <p14:creationId xmlns:p14="http://schemas.microsoft.com/office/powerpoint/2010/main" val="4201198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Journal Impact Factor</a:t>
            </a:r>
            <a:r>
              <a:rPr kumimoji="1" lang="ja-JP" altLang="en-US" dirty="0"/>
              <a:t>と</a:t>
            </a:r>
            <a:r>
              <a:rPr kumimoji="1" lang="en-US" altLang="ja-JP" dirty="0" err="1"/>
              <a:t>CiteScore</a:t>
            </a:r>
            <a:r>
              <a:rPr kumimoji="1" lang="ja-JP" altLang="en-US" dirty="0"/>
              <a:t>をまとめて紹介します。前者は「インパクトファクター」や「</a:t>
            </a:r>
            <a:r>
              <a:rPr kumimoji="1" lang="en-US" altLang="ja-JP" dirty="0"/>
              <a:t>IF</a:t>
            </a:r>
            <a:r>
              <a:rPr kumimoji="1" lang="ja-JP" altLang="en-US" dirty="0"/>
              <a:t>」とも呼ばれますが、正式名称には「</a:t>
            </a:r>
            <a:r>
              <a:rPr kumimoji="1" lang="en-US" altLang="ja-JP" dirty="0"/>
              <a:t>Journal</a:t>
            </a:r>
            <a:r>
              <a:rPr kumimoji="1" lang="ja-JP" altLang="en-US" dirty="0"/>
              <a:t>」が付きます。</a:t>
            </a:r>
            <a:endParaRPr kumimoji="1" lang="en-US" altLang="ja-JP" dirty="0"/>
          </a:p>
          <a:p>
            <a:r>
              <a:rPr kumimoji="1" lang="en-US" altLang="ja-JP" dirty="0"/>
              <a:t>Journal</a:t>
            </a:r>
            <a:r>
              <a:rPr kumimoji="1" lang="ja-JP" altLang="en-US" dirty="0"/>
              <a:t> </a:t>
            </a:r>
            <a:r>
              <a:rPr kumimoji="1" lang="en-US" altLang="ja-JP" dirty="0"/>
              <a:t>Impact</a:t>
            </a:r>
            <a:r>
              <a:rPr kumimoji="1" lang="ja-JP" altLang="en-US" dirty="0"/>
              <a:t> </a:t>
            </a:r>
            <a:r>
              <a:rPr kumimoji="1" lang="en-US" altLang="ja-JP" dirty="0"/>
              <a:t>Factor</a:t>
            </a:r>
            <a:r>
              <a:rPr kumimoji="1" lang="ja-JP" altLang="en-US" dirty="0"/>
              <a:t>も</a:t>
            </a:r>
            <a:r>
              <a:rPr kumimoji="1" lang="en-US" altLang="ja-JP" dirty="0" err="1"/>
              <a:t>CiteScore</a:t>
            </a:r>
            <a:r>
              <a:rPr kumimoji="1" lang="ja-JP" altLang="en-US" dirty="0"/>
              <a:t>も、掲載された論文が平均してどれくらい引用されたかで学術誌や出版物を評価しようというコンセプトです。論文の投稿先を選ぶときや購読誌を決めるときの参考となります。</a:t>
            </a:r>
            <a:endParaRPr kumimoji="1" lang="en-US" altLang="ja-JP" dirty="0"/>
          </a:p>
          <a:p>
            <a:r>
              <a:rPr kumimoji="1" lang="ja-JP" altLang="en-US" dirty="0"/>
              <a:t>大きな違いは、指標の対象ですね。会議録や人文系の雑誌に</a:t>
            </a:r>
            <a:r>
              <a:rPr kumimoji="1" lang="en-US" altLang="ja-JP" dirty="0"/>
              <a:t>Journal Impact Factor</a:t>
            </a:r>
            <a:r>
              <a:rPr kumimoji="1" lang="ja-JP" altLang="en-US" dirty="0"/>
              <a:t>は付きません。</a:t>
            </a:r>
            <a:endParaRPr kumimoji="1" lang="en-US" altLang="ja-JP" dirty="0"/>
          </a:p>
          <a:p>
            <a:r>
              <a:rPr kumimoji="1" lang="en-US" altLang="ja-JP" dirty="0"/>
              <a:t>【15:40</a:t>
            </a:r>
            <a:r>
              <a:rPr kumimoji="1" lang="ja-JP" altLang="en-US" dirty="0"/>
              <a:t>前ならデモ</a:t>
            </a:r>
            <a:r>
              <a:rPr kumimoji="1" lang="en-US" altLang="ja-JP" dirty="0"/>
              <a:t>】</a:t>
            </a:r>
            <a:r>
              <a:rPr kumimoji="1" lang="ja-JP" altLang="en-US" dirty="0"/>
              <a:t>★★★</a:t>
            </a:r>
            <a:r>
              <a:rPr kumimoji="1" lang="en-US" altLang="ja-JP" dirty="0"/>
              <a:t>Cite Score</a:t>
            </a:r>
            <a:r>
              <a:rPr kumimoji="1" lang="ja-JP" altLang="en-US" dirty="0"/>
              <a:t>は無料で詳しい分析ができますので、やってみましょう。★★★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38</a:t>
            </a:fld>
            <a:endParaRPr kumimoji="1" lang="ja-JP" altLang="en-US"/>
          </a:p>
        </p:txBody>
      </p:sp>
    </p:spTree>
    <p:extLst>
      <p:ext uri="{BB962C8B-B14F-4D97-AF65-F5344CB8AC3E}">
        <p14:creationId xmlns:p14="http://schemas.microsoft.com/office/powerpoint/2010/main" val="3077847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a:t>
            </a:r>
            <a:r>
              <a:rPr kumimoji="1" lang="en-US" altLang="ja-JP" dirty="0"/>
              <a:t>Journal Impact Factor</a:t>
            </a:r>
            <a:r>
              <a:rPr kumimoji="1" lang="ja-JP" altLang="en-US" dirty="0"/>
              <a:t>と</a:t>
            </a:r>
            <a:r>
              <a:rPr kumimoji="1" lang="en-US" altLang="ja-JP" dirty="0" err="1"/>
              <a:t>CiteScore</a:t>
            </a:r>
            <a:r>
              <a:rPr kumimoji="1" lang="ja-JP" altLang="en-US" dirty="0"/>
              <a:t>の算出上の違いをこの図で確認してみましょう。</a:t>
            </a:r>
            <a:endParaRPr kumimoji="1" lang="en-US" altLang="ja-JP" dirty="0"/>
          </a:p>
          <a:p>
            <a:r>
              <a:rPr kumimoji="1" lang="ja-JP" altLang="en-US" dirty="0"/>
              <a:t>ここにふたつ学術誌があったとして、それぞれの</a:t>
            </a:r>
            <a:r>
              <a:rPr kumimoji="1" lang="en-US" altLang="ja-JP" dirty="0"/>
              <a:t>2018</a:t>
            </a:r>
            <a:r>
              <a:rPr kumimoji="1" lang="ja-JP" altLang="en-US" dirty="0"/>
              <a:t>年版の値を調べるとします。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Journal Impact Factor</a:t>
            </a:r>
            <a:r>
              <a:rPr kumimoji="1" lang="ja-JP" altLang="en-US" dirty="0"/>
              <a:t>は、前の</a:t>
            </a:r>
            <a:r>
              <a:rPr kumimoji="1" lang="en-US" altLang="ja-JP" dirty="0"/>
              <a:t>2</a:t>
            </a:r>
            <a:r>
              <a:rPr kumimoji="1" lang="ja-JP" altLang="en-US" dirty="0"/>
              <a:t>年間、すなわち</a:t>
            </a:r>
            <a:r>
              <a:rPr kumimoji="1" lang="en-US" altLang="ja-JP" dirty="0"/>
              <a:t>2016</a:t>
            </a:r>
            <a:r>
              <a:rPr kumimoji="1" lang="ja-JP" altLang="en-US" dirty="0"/>
              <a:t>年と</a:t>
            </a:r>
            <a:r>
              <a:rPr kumimoji="1" lang="en-US" altLang="ja-JP" dirty="0"/>
              <a:t>2017</a:t>
            </a:r>
            <a:r>
              <a:rPr kumimoji="1" lang="ja-JP" altLang="en-US" dirty="0"/>
              <a:t>年に掲載された</a:t>
            </a:r>
            <a:r>
              <a:rPr kumimoji="1" lang="en-US" altLang="ja-JP" dirty="0"/>
              <a:t>Article</a:t>
            </a:r>
            <a:r>
              <a:rPr kumimoji="1" lang="ja-JP" altLang="en-US" dirty="0"/>
              <a:t>と</a:t>
            </a:r>
            <a:r>
              <a:rPr kumimoji="1" lang="en-US" altLang="ja-JP" dirty="0"/>
              <a:t>Review</a:t>
            </a:r>
            <a:r>
              <a:rPr kumimoji="1" lang="ja-JP" altLang="en-US" dirty="0"/>
              <a:t>が対象です。これらが、</a:t>
            </a:r>
            <a:r>
              <a:rPr kumimoji="1" lang="en-US" altLang="ja-JP" dirty="0"/>
              <a:t>2018</a:t>
            </a:r>
            <a:r>
              <a:rPr kumimoji="1" lang="ja-JP" altLang="en-US" dirty="0"/>
              <a:t>年に</a:t>
            </a:r>
            <a:r>
              <a:rPr kumimoji="1" lang="en-US" altLang="ja-JP" dirty="0"/>
              <a:t>Web of Science Core Collection</a:t>
            </a:r>
            <a:r>
              <a:rPr kumimoji="1" lang="ja-JP" altLang="en-US" dirty="0"/>
              <a:t>収録文献から引用された回数を、</a:t>
            </a:r>
            <a:r>
              <a:rPr kumimoji="1" lang="en-US" altLang="ja-JP" dirty="0"/>
              <a:t>Article</a:t>
            </a:r>
            <a:r>
              <a:rPr kumimoji="1" lang="ja-JP" altLang="en-US" dirty="0"/>
              <a:t>と</a:t>
            </a:r>
            <a:r>
              <a:rPr kumimoji="1" lang="en-US" altLang="ja-JP" dirty="0"/>
              <a:t>Review</a:t>
            </a:r>
            <a:r>
              <a:rPr kumimoji="1" lang="ja-JP" altLang="en-US" dirty="0"/>
              <a:t>の本数で割ります。図の例ですと、被引用数が、</a:t>
            </a:r>
            <a:r>
              <a:rPr kumimoji="1" lang="en-US" altLang="ja-JP" dirty="0"/>
              <a:t>300 + 200</a:t>
            </a:r>
            <a:r>
              <a:rPr kumimoji="1" lang="ja-JP" altLang="en-US" dirty="0"/>
              <a:t>で、</a:t>
            </a:r>
            <a:r>
              <a:rPr kumimoji="1" lang="en-US" altLang="ja-JP" dirty="0"/>
              <a:t>500</a:t>
            </a:r>
            <a:r>
              <a:rPr kumimoji="1" lang="ja-JP" altLang="en-US" dirty="0"/>
              <a:t>。</a:t>
            </a:r>
            <a:r>
              <a:rPr kumimoji="1" lang="en-US" altLang="ja-JP" dirty="0"/>
              <a:t>Article</a:t>
            </a:r>
            <a:r>
              <a:rPr kumimoji="1" lang="ja-JP" altLang="en-US" dirty="0"/>
              <a:t>と</a:t>
            </a:r>
            <a:r>
              <a:rPr kumimoji="1" lang="en-US" altLang="ja-JP" dirty="0"/>
              <a:t>Review</a:t>
            </a:r>
            <a:r>
              <a:rPr kumimoji="1" lang="ja-JP" altLang="en-US" dirty="0"/>
              <a:t>が</a:t>
            </a:r>
            <a:r>
              <a:rPr kumimoji="1" lang="en-US" altLang="ja-JP" dirty="0"/>
              <a:t>90 + 110</a:t>
            </a:r>
            <a:r>
              <a:rPr kumimoji="1" lang="ja-JP" altLang="en-US" dirty="0"/>
              <a:t>で、</a:t>
            </a:r>
            <a:r>
              <a:rPr kumimoji="1" lang="en-US" altLang="ja-JP" dirty="0"/>
              <a:t>200</a:t>
            </a:r>
            <a:r>
              <a:rPr kumimoji="1" lang="ja-JP" altLang="en-US" dirty="0"/>
              <a:t>。</a:t>
            </a:r>
            <a:r>
              <a:rPr kumimoji="1" lang="en-US" altLang="ja-JP" dirty="0"/>
              <a:t>500</a:t>
            </a:r>
            <a:r>
              <a:rPr kumimoji="1" lang="ja-JP" altLang="en-US" dirty="0"/>
              <a:t> </a:t>
            </a:r>
            <a:r>
              <a:rPr kumimoji="1" lang="en-US" altLang="ja-JP" dirty="0"/>
              <a:t>÷ 200</a:t>
            </a:r>
            <a:r>
              <a:rPr kumimoji="1" lang="ja-JP" altLang="en-US" dirty="0"/>
              <a:t>で、</a:t>
            </a:r>
            <a:r>
              <a:rPr kumimoji="1" lang="en-US" altLang="ja-JP" dirty="0"/>
              <a:t>2.5</a:t>
            </a:r>
            <a:r>
              <a:rPr kumimoji="1" lang="ja-JP" altLang="en-US" dirty="0"/>
              <a:t>が、</a:t>
            </a:r>
            <a:r>
              <a:rPr kumimoji="1" lang="en-US" altLang="ja-JP" dirty="0"/>
              <a:t>2018</a:t>
            </a:r>
            <a:r>
              <a:rPr kumimoji="1" lang="ja-JP" altLang="en-US" dirty="0"/>
              <a:t>年版の</a:t>
            </a:r>
            <a:r>
              <a:rPr kumimoji="1" lang="en-US" altLang="ja-JP" dirty="0"/>
              <a:t>JIF</a:t>
            </a:r>
            <a:r>
              <a:rPr kumimoji="1" lang="ja-JP" altLang="en-US" dirty="0"/>
              <a:t>になり、これが</a:t>
            </a:r>
            <a:r>
              <a:rPr kumimoji="1" lang="en-US" altLang="ja-JP" dirty="0"/>
              <a:t>2019</a:t>
            </a:r>
            <a:r>
              <a:rPr kumimoji="1" lang="ja-JP" altLang="en-US" dirty="0"/>
              <a:t>年</a:t>
            </a:r>
            <a:r>
              <a:rPr kumimoji="1" lang="en-US" altLang="ja-JP" dirty="0"/>
              <a:t>6</a:t>
            </a:r>
            <a:r>
              <a:rPr kumimoji="1" lang="ja-JP" altLang="en-US" dirty="0"/>
              <a:t>月に発表されます。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一方で、</a:t>
            </a:r>
            <a:r>
              <a:rPr kumimoji="1" lang="en-US" altLang="ja-JP" dirty="0" err="1"/>
              <a:t>CiteScore</a:t>
            </a:r>
            <a:r>
              <a:rPr kumimoji="1" lang="ja-JP" altLang="en-US" dirty="0"/>
              <a:t>は前の</a:t>
            </a:r>
            <a:r>
              <a:rPr kumimoji="1" lang="en-US" altLang="ja-JP" dirty="0"/>
              <a:t>3</a:t>
            </a:r>
            <a:r>
              <a:rPr kumimoji="1" lang="ja-JP" altLang="en-US" dirty="0"/>
              <a:t>年間のすべてのドキュメントタイプが対象です。図の例ですと、</a:t>
            </a:r>
            <a:r>
              <a:rPr kumimoji="1" lang="en-US" altLang="ja-JP" dirty="0"/>
              <a:t>500 + 400 + 300</a:t>
            </a:r>
            <a:r>
              <a:rPr kumimoji="1" lang="ja-JP" altLang="en-US" dirty="0"/>
              <a:t>の</a:t>
            </a:r>
            <a:r>
              <a:rPr kumimoji="1" lang="en-US" altLang="ja-JP" dirty="0"/>
              <a:t>1,200</a:t>
            </a:r>
            <a:r>
              <a:rPr kumimoji="1" lang="ja-JP" altLang="en-US" dirty="0"/>
              <a:t>が分子で、</a:t>
            </a:r>
            <a:r>
              <a:rPr kumimoji="1" lang="en-US" altLang="ja-JP" dirty="0"/>
              <a:t>130 + 130 + 140</a:t>
            </a:r>
            <a:r>
              <a:rPr kumimoji="1" lang="ja-JP" altLang="en-US" dirty="0"/>
              <a:t>の</a:t>
            </a:r>
            <a:r>
              <a:rPr kumimoji="1" lang="en-US" altLang="ja-JP" dirty="0"/>
              <a:t>400</a:t>
            </a:r>
            <a:r>
              <a:rPr kumimoji="1" lang="ja-JP" altLang="en-US" dirty="0"/>
              <a:t>が分母になり、割った</a:t>
            </a:r>
            <a:r>
              <a:rPr kumimoji="1" lang="en-US" altLang="ja-JP" dirty="0"/>
              <a:t>3</a:t>
            </a:r>
            <a:r>
              <a:rPr kumimoji="1" lang="ja-JP" altLang="en-US" dirty="0"/>
              <a:t>が、</a:t>
            </a:r>
            <a:r>
              <a:rPr kumimoji="1" lang="en-US" altLang="ja-JP" dirty="0"/>
              <a:t>2018</a:t>
            </a:r>
            <a:r>
              <a:rPr kumimoji="1" lang="ja-JP" altLang="en-US" dirty="0"/>
              <a:t>年版の</a:t>
            </a:r>
            <a:r>
              <a:rPr kumimoji="1" lang="en-US" altLang="ja-JP" dirty="0" err="1"/>
              <a:t>CiteScore</a:t>
            </a:r>
            <a:r>
              <a:rPr kumimoji="1" lang="ja-JP" altLang="en-US" dirty="0"/>
              <a:t>で、これが</a:t>
            </a:r>
            <a:r>
              <a:rPr kumimoji="1" lang="en-US" altLang="ja-JP" dirty="0"/>
              <a:t>2019</a:t>
            </a:r>
            <a:r>
              <a:rPr kumimoji="1" lang="ja-JP" altLang="en-US" dirty="0"/>
              <a:t>年</a:t>
            </a:r>
            <a:r>
              <a:rPr kumimoji="1" lang="en-US" altLang="ja-JP" dirty="0"/>
              <a:t>5</a:t>
            </a:r>
            <a:r>
              <a:rPr kumimoji="1" lang="ja-JP" altLang="en-US" dirty="0"/>
              <a:t>月に発表されるということになります。</a:t>
            </a:r>
            <a:endParaRPr kumimoji="1" lang="en-US" altLang="ja-JP" dirty="0"/>
          </a:p>
          <a:p>
            <a:r>
              <a:rPr kumimoji="1" lang="ja-JP" altLang="en-US" dirty="0"/>
              <a:t>なお、何か問題があった学術誌はこれらの指標を対象から外れますので、仮に過去に値を持っていたとしても、常に最新版の値を持っているかどうかが大事です。</a:t>
            </a:r>
            <a:endParaRPr kumimoji="1" lang="en-US" altLang="ja-JP" dirty="0"/>
          </a:p>
          <a:p>
            <a:r>
              <a:rPr kumimoji="1" lang="ja-JP" altLang="en-US" dirty="0"/>
              <a:t>また、逆に計算上、どんなに影響力のある学術誌でも、</a:t>
            </a:r>
            <a:r>
              <a:rPr kumimoji="1" lang="en-US" altLang="ja-JP" dirty="0"/>
              <a:t>JIF</a:t>
            </a:r>
            <a:r>
              <a:rPr kumimoji="1" lang="ja-JP" altLang="en-US" dirty="0"/>
              <a:t>ですと創刊から</a:t>
            </a:r>
            <a:r>
              <a:rPr kumimoji="1" lang="en-US" altLang="ja-JP" dirty="0"/>
              <a:t>3</a:t>
            </a:r>
            <a:r>
              <a:rPr kumimoji="1" lang="ja-JP" altLang="en-US" dirty="0"/>
              <a:t>年半、</a:t>
            </a:r>
            <a:r>
              <a:rPr kumimoji="1" lang="en-US" altLang="ja-JP" dirty="0" err="1"/>
              <a:t>CiteScore</a:t>
            </a:r>
            <a:r>
              <a:rPr kumimoji="1" lang="ja-JP" altLang="en-US" dirty="0"/>
              <a:t>ですと</a:t>
            </a:r>
            <a:r>
              <a:rPr kumimoji="1" lang="en-US" altLang="ja-JP" dirty="0"/>
              <a:t>4</a:t>
            </a:r>
            <a:r>
              <a:rPr kumimoji="1" lang="ja-JP" altLang="en-US" dirty="0"/>
              <a:t>年半経たないと、値が出ないことにも注意してください。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39</a:t>
            </a:fld>
            <a:endParaRPr kumimoji="1" lang="ja-JP" altLang="en-US"/>
          </a:p>
        </p:txBody>
      </p:sp>
    </p:spTree>
    <p:extLst>
      <p:ext uri="{BB962C8B-B14F-4D97-AF65-F5344CB8AC3E}">
        <p14:creationId xmlns:p14="http://schemas.microsoft.com/office/powerpoint/2010/main" val="89631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改めて自己紹介です。現在、北海道大学、札幌キャンパスの北の端、北キャンパス図書室で働いております、千葉と申します。論文評価にちょっと詳しい、ただの図書館員です。</a:t>
            </a:r>
            <a:endParaRPr kumimoji="1" lang="en-US" altLang="ja-JP" dirty="0"/>
          </a:p>
          <a:p>
            <a:r>
              <a:rPr kumimoji="1" lang="ja-JP" altLang="en-US" dirty="0"/>
              <a:t>論文評価に詳しくなったいきさつとしては、前任地で教員の業績調査に従事した経験が元です。年俸制の導入が背景にあり、お給料に関わるので、結構、真面目に取り組みました。</a:t>
            </a:r>
            <a:endParaRPr kumimoji="1" lang="en-US" altLang="ja-JP" dirty="0"/>
          </a:p>
          <a:p>
            <a:r>
              <a:rPr kumimoji="1" lang="ja-JP" altLang="en-US" dirty="0"/>
              <a:t>あとは発表の機会を自分で作ったり、いただいたりして、アウトプットしました。アウトプットには勉強が必要でして、だんだんと詳しくなったというところです。今日も勉強して臨んでおります。もう大変でした</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a:t>
            </a:fld>
            <a:endParaRPr kumimoji="1" lang="ja-JP" altLang="en-US"/>
          </a:p>
        </p:txBody>
      </p:sp>
    </p:spTree>
    <p:extLst>
      <p:ext uri="{BB962C8B-B14F-4D97-AF65-F5344CB8AC3E}">
        <p14:creationId xmlns:p14="http://schemas.microsoft.com/office/powerpoint/2010/main" val="35368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h-index</a:t>
            </a:r>
            <a:r>
              <a:rPr kumimoji="1" lang="ja-JP" altLang="en-US" dirty="0"/>
              <a:t>です。これは物理学者の</a:t>
            </a:r>
            <a:r>
              <a:rPr kumimoji="1" lang="en-US" altLang="ja-JP" dirty="0"/>
              <a:t>J. E. </a:t>
            </a:r>
            <a:r>
              <a:rPr kumimoji="1" lang="ja-JP" altLang="en-US" dirty="0"/>
              <a:t>はーしゅが考案したコンセプトで、対象は研究者です。</a:t>
            </a:r>
            <a:endParaRPr kumimoji="1" lang="en-US" altLang="ja-JP" dirty="0"/>
          </a:p>
          <a:p>
            <a:r>
              <a:rPr kumimoji="1" lang="ja-JP" altLang="en-US" dirty="0"/>
              <a:t>言葉で説明するのが難しいのですが、研究者の業績のうち、被引用数と論文数の両方を満たす最大の値が、その研究者の</a:t>
            </a:r>
            <a:r>
              <a:rPr kumimoji="1" lang="en-US" altLang="ja-JP" dirty="0"/>
              <a:t>h-index</a:t>
            </a:r>
            <a:r>
              <a:rPr kumimoji="1" lang="ja-JP" altLang="en-US" dirty="0"/>
              <a:t>です。</a:t>
            </a:r>
            <a:endParaRPr kumimoji="1" lang="en-US" altLang="ja-JP" dirty="0"/>
          </a:p>
          <a:p>
            <a:r>
              <a:rPr kumimoji="1" lang="ja-JP" altLang="en-US" dirty="0"/>
              <a:t>具体的には、グラフをご覧ください。論文を</a:t>
            </a:r>
            <a:r>
              <a:rPr kumimoji="1" lang="en-US" altLang="ja-JP" dirty="0"/>
              <a:t>6</a:t>
            </a:r>
            <a:r>
              <a:rPr kumimoji="1" lang="ja-JP" altLang="en-US" dirty="0"/>
              <a:t>本出していて、被引用数が棒グラフのとおりだったとき、この研究者の</a:t>
            </a:r>
            <a:r>
              <a:rPr kumimoji="1" lang="en-US" altLang="ja-JP" dirty="0"/>
              <a:t>h-index</a:t>
            </a:r>
            <a:r>
              <a:rPr kumimoji="1" lang="ja-JP" altLang="en-US" dirty="0"/>
              <a:t>は、</a:t>
            </a:r>
            <a:r>
              <a:rPr kumimoji="1" lang="en-US" altLang="ja-JP" dirty="0"/>
              <a:t>5</a:t>
            </a:r>
            <a:r>
              <a:rPr kumimoji="1" lang="ja-JP" altLang="en-US" dirty="0"/>
              <a:t>かな？と当たりを付けてみますと、残念、被引用数</a:t>
            </a:r>
            <a:r>
              <a:rPr kumimoji="1" lang="en-US" altLang="ja-JP" dirty="0"/>
              <a:t>5</a:t>
            </a:r>
            <a:r>
              <a:rPr kumimoji="1" lang="ja-JP" altLang="en-US" dirty="0"/>
              <a:t>を満たす論文は</a:t>
            </a:r>
            <a:r>
              <a:rPr kumimoji="1" lang="en-US" altLang="ja-JP" dirty="0"/>
              <a:t>4</a:t>
            </a:r>
            <a:r>
              <a:rPr kumimoji="1" lang="ja-JP" altLang="en-US" dirty="0"/>
              <a:t>本しかありません。それでは、</a:t>
            </a:r>
            <a:r>
              <a:rPr kumimoji="1" lang="en-US" altLang="ja-JP" dirty="0"/>
              <a:t>4</a:t>
            </a:r>
            <a:r>
              <a:rPr kumimoji="1" lang="ja-JP" altLang="en-US" dirty="0"/>
              <a:t>かな？とみていきますと、</a:t>
            </a:r>
            <a:r>
              <a:rPr kumimoji="1" lang="en-US" altLang="ja-JP" dirty="0"/>
              <a:t>4</a:t>
            </a:r>
            <a:r>
              <a:rPr kumimoji="1" lang="ja-JP" altLang="en-US" dirty="0"/>
              <a:t>本ありますので、この研究者の</a:t>
            </a:r>
            <a:r>
              <a:rPr kumimoji="1" lang="en-US" altLang="ja-JP" dirty="0"/>
              <a:t>h-index</a:t>
            </a:r>
            <a:r>
              <a:rPr kumimoji="1" lang="ja-JP" altLang="en-US" dirty="0"/>
              <a:t>は</a:t>
            </a:r>
            <a:r>
              <a:rPr kumimoji="1" lang="en-US" altLang="ja-JP" dirty="0"/>
              <a:t>4</a:t>
            </a:r>
            <a:r>
              <a:rPr kumimoji="1" lang="ja-JP" altLang="en-US" dirty="0"/>
              <a:t>となります。</a:t>
            </a:r>
            <a:endParaRPr kumimoji="1" lang="en-US" altLang="ja-JP" dirty="0"/>
          </a:p>
          <a:p>
            <a:r>
              <a:rPr kumimoji="1" lang="ja-JP" altLang="en-US" dirty="0"/>
              <a:t>この指標は、ある種、研究者の「戦闘力」にたとえられますが、論文出版の多いベテラン研究者のほうが高く出ますし、分野が違えば、比較はできません。また、どのデータベースを使って出したのかというのも押さえておく必要があり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40</a:t>
            </a:fld>
            <a:endParaRPr kumimoji="1" lang="ja-JP" altLang="en-US"/>
          </a:p>
        </p:txBody>
      </p:sp>
    </p:spTree>
    <p:extLst>
      <p:ext uri="{BB962C8B-B14F-4D97-AF65-F5344CB8AC3E}">
        <p14:creationId xmlns:p14="http://schemas.microsoft.com/office/powerpoint/2010/main" val="411111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それでは、ちょっとここで問題です。</a:t>
            </a:r>
            <a:endParaRPr kumimoji="1" lang="en-US" altLang="ja-JP" dirty="0"/>
          </a:p>
          <a:p>
            <a:r>
              <a:rPr kumimoji="1" lang="ja-JP" altLang="en-US" dirty="0"/>
              <a:t>研究者</a:t>
            </a:r>
            <a:r>
              <a:rPr kumimoji="1" lang="en-US" altLang="ja-JP" dirty="0"/>
              <a:t>X</a:t>
            </a:r>
            <a:r>
              <a:rPr kumimoji="1" lang="ja-JP" altLang="en-US" dirty="0"/>
              <a:t>の論文業績が表のとおりであるとき、</a:t>
            </a:r>
            <a:r>
              <a:rPr kumimoji="1" lang="en-US" altLang="ja-JP" dirty="0"/>
              <a:t>h-index</a:t>
            </a:r>
            <a:r>
              <a:rPr kumimoji="1" lang="ja-JP" altLang="en-US" dirty="0"/>
              <a:t>はいくつでしょう？</a:t>
            </a:r>
            <a:endParaRPr kumimoji="1" lang="en-US" altLang="ja-JP" dirty="0"/>
          </a:p>
          <a:p>
            <a:r>
              <a:rPr kumimoji="1" lang="ja-JP" altLang="en-US" dirty="0"/>
              <a:t>ヒントとしては、</a:t>
            </a:r>
            <a:r>
              <a:rPr kumimoji="1" lang="en-US" altLang="ja-JP" dirty="0"/>
              <a:t>h-index</a:t>
            </a:r>
            <a:r>
              <a:rPr kumimoji="1" lang="ja-JP" altLang="en-US" dirty="0"/>
              <a:t>は論文数を上回ることはありませんので、</a:t>
            </a:r>
            <a:r>
              <a:rPr kumimoji="1" lang="en-US" altLang="ja-JP" dirty="0"/>
              <a:t>10</a:t>
            </a:r>
            <a:r>
              <a:rPr kumimoji="1" lang="ja-JP" altLang="en-US" dirty="0"/>
              <a:t>以下ですね。</a:t>
            </a:r>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もうひとつヒントとしてグラフを表示させますね。どうでしょう？　答え合わせをしてみましょう。</a:t>
            </a:r>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縦軸の被引用数から、</a:t>
            </a:r>
            <a:r>
              <a:rPr kumimoji="1" lang="en-US" altLang="ja-JP" dirty="0"/>
              <a:t>5</a:t>
            </a:r>
            <a:r>
              <a:rPr kumimoji="1" lang="ja-JP" altLang="en-US" dirty="0"/>
              <a:t>かな？　と見ますと、</a:t>
            </a:r>
            <a:r>
              <a:rPr kumimoji="1" lang="en-US" altLang="ja-JP" dirty="0"/>
              <a:t>8</a:t>
            </a:r>
            <a:r>
              <a:rPr kumimoji="1" lang="ja-JP" altLang="en-US" dirty="0"/>
              <a:t>本もある。もう少し高そうです。</a:t>
            </a:r>
            <a:endParaRPr kumimoji="1" lang="en-US" altLang="ja-JP" dirty="0"/>
          </a:p>
          <a:p>
            <a:r>
              <a:rPr kumimoji="1" lang="en-US" altLang="ja-JP" dirty="0"/>
              <a:t>【</a:t>
            </a:r>
            <a:r>
              <a:rPr kumimoji="1" lang="ja-JP" altLang="en-US" dirty="0"/>
              <a:t>クリック</a:t>
            </a:r>
            <a:r>
              <a:rPr kumimoji="1" lang="en-US" altLang="ja-JP" dirty="0"/>
              <a:t>】 6</a:t>
            </a:r>
            <a:r>
              <a:rPr kumimoji="1" lang="ja-JP" altLang="en-US" dirty="0"/>
              <a:t>かな？　と見ると、</a:t>
            </a:r>
            <a:r>
              <a:rPr kumimoji="1" lang="en-US" altLang="ja-JP" dirty="0"/>
              <a:t>7</a:t>
            </a:r>
            <a:r>
              <a:rPr kumimoji="1" lang="ja-JP" altLang="en-US" dirty="0"/>
              <a:t>本。もう少し、高いか？</a:t>
            </a:r>
            <a:endParaRPr kumimoji="1" lang="en-US" altLang="ja-JP" dirty="0"/>
          </a:p>
          <a:p>
            <a:r>
              <a:rPr kumimoji="1" lang="en-US" altLang="ja-JP" dirty="0"/>
              <a:t>【</a:t>
            </a:r>
            <a:r>
              <a:rPr kumimoji="1" lang="ja-JP" altLang="en-US" dirty="0"/>
              <a:t>クリック</a:t>
            </a:r>
            <a:r>
              <a:rPr kumimoji="1" lang="en-US" altLang="ja-JP" dirty="0"/>
              <a:t>】 7</a:t>
            </a:r>
            <a:r>
              <a:rPr kumimoji="1" lang="ja-JP" altLang="en-US" dirty="0"/>
              <a:t>かな？　と見ると、</a:t>
            </a:r>
            <a:r>
              <a:rPr kumimoji="1" lang="en-US" altLang="ja-JP" dirty="0"/>
              <a:t>5</a:t>
            </a:r>
            <a:r>
              <a:rPr kumimoji="1" lang="ja-JP" altLang="en-US" dirty="0"/>
              <a:t>本。</a:t>
            </a:r>
            <a:r>
              <a:rPr kumimoji="1" lang="en-US" altLang="ja-JP" dirty="0"/>
              <a:t>7</a:t>
            </a:r>
            <a:r>
              <a:rPr kumimoji="1" lang="ja-JP" altLang="en-US" dirty="0"/>
              <a:t>ではないですね。</a:t>
            </a:r>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なので、被引用数</a:t>
            </a:r>
            <a:r>
              <a:rPr kumimoji="1" lang="en-US" altLang="ja-JP" dirty="0"/>
              <a:t>6</a:t>
            </a:r>
            <a:r>
              <a:rPr kumimoji="1" lang="ja-JP" altLang="en-US" dirty="0"/>
              <a:t>が</a:t>
            </a:r>
            <a:r>
              <a:rPr kumimoji="1" lang="en-US" altLang="ja-JP" dirty="0"/>
              <a:t>7</a:t>
            </a:r>
            <a:r>
              <a:rPr kumimoji="1" lang="ja-JP" altLang="en-US" dirty="0"/>
              <a:t>本ありますが、同時に満たす数は</a:t>
            </a:r>
            <a:r>
              <a:rPr kumimoji="1" lang="en-US" altLang="ja-JP" dirty="0"/>
              <a:t>6</a:t>
            </a:r>
            <a:r>
              <a:rPr kumimoji="1" lang="ja-JP" altLang="en-US" dirty="0"/>
              <a:t>なので、研究者</a:t>
            </a:r>
            <a:r>
              <a:rPr kumimoji="1" lang="en-US" altLang="ja-JP" dirty="0"/>
              <a:t>X</a:t>
            </a:r>
            <a:r>
              <a:rPr kumimoji="1" lang="ja-JP" altLang="en-US" dirty="0"/>
              <a:t>の</a:t>
            </a:r>
            <a:r>
              <a:rPr kumimoji="1" lang="en-US" altLang="ja-JP" dirty="0"/>
              <a:t>h-index</a:t>
            </a:r>
            <a:r>
              <a:rPr kumimoji="1" lang="ja-JP" altLang="en-US" dirty="0"/>
              <a:t>は</a:t>
            </a:r>
            <a:r>
              <a:rPr kumimoji="1" lang="en-US" altLang="ja-JP" dirty="0"/>
              <a:t>6</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41</a:t>
            </a:fld>
            <a:endParaRPr kumimoji="1" lang="ja-JP" altLang="en-US"/>
          </a:p>
        </p:txBody>
      </p:sp>
    </p:spTree>
    <p:extLst>
      <p:ext uri="{BB962C8B-B14F-4D97-AF65-F5344CB8AC3E}">
        <p14:creationId xmlns:p14="http://schemas.microsoft.com/office/powerpoint/2010/main" val="2195199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Top10%</a:t>
            </a:r>
            <a:r>
              <a:rPr kumimoji="1" lang="ja-JP" altLang="en-US" dirty="0"/>
              <a:t>論文です。ここ最近よく聞くようになりました。</a:t>
            </a:r>
            <a:endParaRPr kumimoji="1" lang="en-US" altLang="ja-JP" dirty="0"/>
          </a:p>
          <a:p>
            <a:r>
              <a:rPr kumimoji="1" lang="ja-JP" altLang="en-US" dirty="0"/>
              <a:t>出版年、分野、ドキュメントタイプ別に、論文グループを作って、その中で論文を被引用数の多い順に並べたときに上位</a:t>
            </a:r>
            <a:r>
              <a:rPr kumimoji="1" lang="en-US" altLang="ja-JP" dirty="0"/>
              <a:t>10%</a:t>
            </a:r>
            <a:r>
              <a:rPr kumimoji="1" lang="ja-JP" altLang="en-US" dirty="0"/>
              <a:t>に入る論文のことです。</a:t>
            </a:r>
            <a:endParaRPr kumimoji="1" lang="en-US" altLang="ja-JP" dirty="0"/>
          </a:p>
          <a:p>
            <a:r>
              <a:rPr kumimoji="1" lang="ja-JP" altLang="en-US" dirty="0"/>
              <a:t>対象は論文で、複数のデータベースで算出可能なコンセプトです。</a:t>
            </a:r>
            <a:endParaRPr kumimoji="1" lang="en-US" altLang="ja-JP" dirty="0"/>
          </a:p>
          <a:p>
            <a:r>
              <a:rPr kumimoji="1" lang="en-US" altLang="ja-JP" dirty="0"/>
              <a:t>Scopus</a:t>
            </a:r>
            <a:r>
              <a:rPr kumimoji="1" lang="ja-JP" altLang="en-US" dirty="0"/>
              <a:t>を使うとすぐにわかるようですが、実際のところ、ひとつのグループ内の位置でさえ、把握するには、そこに含まれるすべての論文のすべての被引用数を数え上げる必要があるので、詳細な分析には専用ツールを使うのが現実的で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42</a:t>
            </a:fld>
            <a:endParaRPr kumimoji="1" lang="ja-JP" altLang="en-US"/>
          </a:p>
        </p:txBody>
      </p:sp>
    </p:spTree>
    <p:extLst>
      <p:ext uri="{BB962C8B-B14F-4D97-AF65-F5344CB8AC3E}">
        <p14:creationId xmlns:p14="http://schemas.microsoft.com/office/powerpoint/2010/main" val="3691914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a:t>
            </a:r>
            <a:r>
              <a:rPr kumimoji="1" lang="en-US" altLang="ja-JP" dirty="0"/>
              <a:t>Top10%</a:t>
            </a:r>
            <a:r>
              <a:rPr kumimoji="1" lang="ja-JP" altLang="en-US" dirty="0"/>
              <a:t>論文は合計や比率を求めることで、評価対象を拡張できます。</a:t>
            </a:r>
            <a:endParaRPr kumimoji="1" lang="en-US" altLang="ja-JP" dirty="0"/>
          </a:p>
          <a:p>
            <a:r>
              <a:rPr kumimoji="1" lang="ja-JP" altLang="en-US" dirty="0"/>
              <a:t>たとえば、文部科学省では、合計である「</a:t>
            </a:r>
            <a:r>
              <a:rPr kumimoji="1" lang="en-US" altLang="ja-JP" dirty="0"/>
              <a:t>Top10%</a:t>
            </a:r>
            <a:r>
              <a:rPr kumimoji="1" lang="ja-JP" altLang="en-US" dirty="0"/>
              <a:t>補正論文数」やその比率である「</a:t>
            </a:r>
            <a:r>
              <a:rPr kumimoji="1" lang="en-US" altLang="ja-JP" dirty="0"/>
              <a:t>Q</a:t>
            </a:r>
            <a:r>
              <a:rPr kumimoji="1" lang="ja-JP" altLang="en-US" dirty="0"/>
              <a:t>値」を分析や評価に使っています。</a:t>
            </a:r>
            <a:endParaRPr kumimoji="1" lang="en-US" altLang="ja-JP" dirty="0"/>
          </a:p>
          <a:p>
            <a:r>
              <a:rPr kumimoji="1" lang="ja-JP" altLang="en-US" dirty="0"/>
              <a:t>また、個人でも、「</a:t>
            </a:r>
            <a:r>
              <a:rPr kumimoji="1" lang="en-US" altLang="ja-JP" dirty="0"/>
              <a:t>Top10%</a:t>
            </a:r>
            <a:r>
              <a:rPr kumimoji="1" lang="ja-JP" altLang="en-US" dirty="0"/>
              <a:t>論文を</a:t>
            </a:r>
            <a:r>
              <a:rPr kumimoji="1" lang="en-US" altLang="ja-JP" dirty="0"/>
              <a:t>3</a:t>
            </a:r>
            <a:r>
              <a:rPr kumimoji="1" lang="ja-JP" altLang="en-US" dirty="0"/>
              <a:t>本持っている」とか「出した論文の</a:t>
            </a:r>
            <a:r>
              <a:rPr kumimoji="1" lang="en-US" altLang="ja-JP" dirty="0"/>
              <a:t>2</a:t>
            </a:r>
            <a:r>
              <a:rPr kumimoji="1" lang="ja-JP" altLang="en-US" dirty="0"/>
              <a:t>割が</a:t>
            </a:r>
            <a:r>
              <a:rPr kumimoji="1" lang="en-US" altLang="ja-JP" dirty="0"/>
              <a:t>Top10%</a:t>
            </a:r>
            <a:r>
              <a:rPr kumimoji="1" lang="ja-JP" altLang="en-US" dirty="0"/>
              <a:t>に入っている」といった具合に評価に使うことができます。</a:t>
            </a:r>
            <a:endParaRPr kumimoji="1" lang="en-US" altLang="ja-JP" dirty="0"/>
          </a:p>
          <a:p>
            <a:r>
              <a:rPr kumimoji="1" lang="ja-JP" altLang="en-US" dirty="0"/>
              <a:t>なお、ベースとなる被引用数はライバル論文も含めて常に動き続けますので、いつ時点の話かというのは明示する必要があります。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43</a:t>
            </a:fld>
            <a:endParaRPr kumimoji="1" lang="ja-JP" altLang="en-US"/>
          </a:p>
        </p:txBody>
      </p:sp>
    </p:spTree>
    <p:extLst>
      <p:ext uri="{BB962C8B-B14F-4D97-AF65-F5344CB8AC3E}">
        <p14:creationId xmlns:p14="http://schemas.microsoft.com/office/powerpoint/2010/main" val="1854680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Relative Citation Ratio</a:t>
            </a:r>
            <a:r>
              <a:rPr kumimoji="1" lang="ja-JP" altLang="en-US" dirty="0"/>
              <a:t>、</a:t>
            </a:r>
            <a:r>
              <a:rPr kumimoji="1" lang="en-US" altLang="ja-JP" dirty="0"/>
              <a:t>RCR</a:t>
            </a:r>
            <a:r>
              <a:rPr kumimoji="1" lang="ja-JP" altLang="en-US" dirty="0"/>
              <a:t>を紹介します。</a:t>
            </a:r>
            <a:endParaRPr kumimoji="1" lang="en-US" altLang="ja-JP" dirty="0"/>
          </a:p>
          <a:p>
            <a:r>
              <a:rPr kumimoji="1" lang="ja-JP" altLang="en-US" dirty="0"/>
              <a:t>こちらは論文に対する、固有の、よりダイナミックな指標です。</a:t>
            </a:r>
            <a:endParaRPr kumimoji="1" lang="en-US" altLang="ja-JP" dirty="0"/>
          </a:p>
          <a:p>
            <a:r>
              <a:rPr kumimoji="1" lang="ja-JP" altLang="en-US" dirty="0"/>
              <a:t>みなさんおなじみの</a:t>
            </a:r>
            <a:r>
              <a:rPr kumimoji="1" lang="en-US" altLang="ja-JP" dirty="0"/>
              <a:t>NIH</a:t>
            </a:r>
            <a:r>
              <a:rPr kumimoji="1" lang="ja-JP" altLang="en-US" dirty="0"/>
              <a:t>が開発したこと、</a:t>
            </a:r>
            <a:r>
              <a:rPr kumimoji="1" lang="en-US" altLang="ja-JP" dirty="0"/>
              <a:t>PubMed</a:t>
            </a:r>
            <a:r>
              <a:rPr kumimoji="1" lang="ja-JP" altLang="en-US" dirty="0"/>
              <a:t>収録論文からの被引用数が分析対象であることから、医学図書館員は押さえておくべきかなと思いました。</a:t>
            </a:r>
            <a:endParaRPr kumimoji="1" lang="en-US" altLang="ja-JP" dirty="0"/>
          </a:p>
          <a:p>
            <a:r>
              <a:rPr kumimoji="1" lang="ja-JP" altLang="en-US" dirty="0"/>
              <a:t>特徴は、学術誌に付与された「分野」で被引用数を比較するのではなく、そうではなく、一緒に引用された論文の塊を分野とみなす点です。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44</a:t>
            </a:fld>
            <a:endParaRPr kumimoji="1" lang="ja-JP" altLang="en-US"/>
          </a:p>
        </p:txBody>
      </p:sp>
    </p:spTree>
    <p:extLst>
      <p:ext uri="{BB962C8B-B14F-4D97-AF65-F5344CB8AC3E}">
        <p14:creationId xmlns:p14="http://schemas.microsoft.com/office/powerpoint/2010/main" val="708768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RCR</a:t>
            </a:r>
            <a:r>
              <a:rPr kumimoji="1" lang="ja-JP" altLang="en-US" dirty="0"/>
              <a:t>の仕組みはこのようなかたちです。赤の論文の</a:t>
            </a:r>
            <a:r>
              <a:rPr kumimoji="1" lang="en-US" altLang="ja-JP" dirty="0"/>
              <a:t>RCR</a:t>
            </a:r>
            <a:r>
              <a:rPr kumimoji="1" lang="ja-JP" altLang="en-US" dirty="0"/>
              <a:t>を知りたいとします。</a:t>
            </a:r>
            <a:endParaRPr kumimoji="1" lang="en-US" altLang="ja-JP" dirty="0"/>
          </a:p>
          <a:p>
            <a:r>
              <a:rPr kumimoji="1" lang="ja-JP" altLang="en-US" dirty="0"/>
              <a:t>まず、赤の論文が</a:t>
            </a:r>
            <a:r>
              <a:rPr kumimoji="1" lang="en-US" altLang="ja-JP" dirty="0"/>
              <a:t>1</a:t>
            </a:r>
            <a:r>
              <a:rPr kumimoji="1" lang="ja-JP" altLang="en-US" dirty="0"/>
              <a:t>年あたりに何回引用されたかを求めます。ここで注意したいのは、たいてい引用されるときは単独でなく、他の複数の論文と一緒に引用される点です。たとえば、右上の論文は、赤の論文とその上の論文を一緒に引用していることを示し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次に、この一緒に引用された論文をグループ化して、ここは私もよく理解できていないのですが、アルゴリズムを使って、そのグループの</a:t>
            </a:r>
            <a:r>
              <a:rPr kumimoji="1" lang="en-US" altLang="ja-JP" dirty="0"/>
              <a:t>1</a:t>
            </a:r>
            <a:r>
              <a:rPr kumimoji="1" lang="ja-JP" altLang="en-US" dirty="0"/>
              <a:t>年あたりの被引用数の期待値を出します。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あとは、実際の被引用数を期待値で割ります。これが</a:t>
            </a:r>
            <a:r>
              <a:rPr kumimoji="1" lang="en-US" altLang="ja-JP" dirty="0"/>
              <a:t>RCR</a:t>
            </a:r>
            <a:r>
              <a:rPr kumimoji="1" lang="ja-JP" altLang="en-US" dirty="0"/>
              <a:t>です。</a:t>
            </a:r>
            <a:r>
              <a:rPr kumimoji="1" lang="en-US" altLang="ja-JP" dirty="0"/>
              <a:t>RCR</a:t>
            </a:r>
            <a:r>
              <a:rPr kumimoji="1" lang="ja-JP" altLang="en-US" dirty="0"/>
              <a:t>が</a:t>
            </a:r>
            <a:r>
              <a:rPr kumimoji="1" lang="en-US" altLang="ja-JP" dirty="0"/>
              <a:t>1</a:t>
            </a:r>
            <a:r>
              <a:rPr kumimoji="1" lang="ja-JP" altLang="en-US" dirty="0"/>
              <a:t>ですと、期待値どおり、</a:t>
            </a:r>
            <a:r>
              <a:rPr kumimoji="1" lang="en-US" altLang="ja-JP" dirty="0"/>
              <a:t>RCR</a:t>
            </a:r>
            <a:r>
              <a:rPr kumimoji="1" lang="ja-JP" altLang="en-US" dirty="0"/>
              <a:t>が</a:t>
            </a:r>
            <a:r>
              <a:rPr kumimoji="1" lang="en-US" altLang="ja-JP" dirty="0"/>
              <a:t>2</a:t>
            </a:r>
            <a:r>
              <a:rPr kumimoji="1" lang="ja-JP" altLang="en-US" dirty="0"/>
              <a:t>ですと、期待値の</a:t>
            </a:r>
            <a:r>
              <a:rPr kumimoji="1" lang="en-US" altLang="ja-JP" dirty="0"/>
              <a:t>2</a:t>
            </a:r>
            <a:r>
              <a:rPr kumimoji="1" lang="ja-JP" altLang="en-US" dirty="0"/>
              <a:t>倍引用されていることになります。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さきほど「よりダイナミックな」と申し上げましたが、なぜかと言うと、引用には理論上、終わりがありませんので、常に新たに引用されえます。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すると、一緒に引用されたグループも拡大します。その結果、すべての数値が動き、</a:t>
            </a:r>
            <a:r>
              <a:rPr kumimoji="1" lang="en-US" altLang="ja-JP" dirty="0"/>
              <a:t>RCR</a:t>
            </a:r>
            <a:r>
              <a:rPr kumimoji="1" lang="ja-JP" altLang="en-US" dirty="0"/>
              <a:t>も動くのです。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en-US" altLang="ja-JP" dirty="0"/>
              <a:t>15:45</a:t>
            </a:r>
            <a:r>
              <a:rPr kumimoji="1" lang="ja-JP" altLang="en-US" dirty="0"/>
              <a:t>前ならデモ</a:t>
            </a:r>
            <a:r>
              <a:rPr kumimoji="1" lang="en-US" altLang="ja-JP" dirty="0"/>
              <a:t>】</a:t>
            </a:r>
            <a:r>
              <a:rPr kumimoji="1" lang="ja-JP" altLang="en-US" dirty="0"/>
              <a:t>★★★せっかくの機会ですので、</a:t>
            </a:r>
            <a:r>
              <a:rPr kumimoji="1" lang="en-US" altLang="ja-JP" dirty="0" err="1"/>
              <a:t>iCite</a:t>
            </a:r>
            <a:r>
              <a:rPr kumimoji="1" lang="ja-JP" altLang="en-US" dirty="0"/>
              <a:t>に行ってみましょう。★★★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45</a:t>
            </a:fld>
            <a:endParaRPr kumimoji="1" lang="ja-JP" altLang="en-US"/>
          </a:p>
        </p:txBody>
      </p:sp>
    </p:spTree>
    <p:extLst>
      <p:ext uri="{BB962C8B-B14F-4D97-AF65-F5344CB8AC3E}">
        <p14:creationId xmlns:p14="http://schemas.microsoft.com/office/powerpoint/2010/main" val="4005379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最後に、このセクションで取り上げた評価指標をまとめましたので、あとでご確認ください。</a:t>
            </a:r>
            <a:endParaRPr kumimoji="1" lang="en-US" altLang="ja-JP" dirty="0"/>
          </a:p>
          <a:p>
            <a:r>
              <a:rPr kumimoji="1" lang="ja-JP" altLang="en-US" dirty="0"/>
              <a:t>なお、</a:t>
            </a:r>
            <a:r>
              <a:rPr kumimoji="1" lang="en-US" altLang="ja-JP" dirty="0"/>
              <a:t>h-index</a:t>
            </a:r>
            <a:r>
              <a:rPr kumimoji="1" lang="ja-JP" altLang="en-US" dirty="0"/>
              <a:t>ですが、</a:t>
            </a:r>
            <a:r>
              <a:rPr kumimoji="1" lang="en-US" altLang="ja-JP" dirty="0"/>
              <a:t>Web of Science</a:t>
            </a:r>
            <a:r>
              <a:rPr kumimoji="1" lang="ja-JP" altLang="en-US" dirty="0"/>
              <a:t>や</a:t>
            </a:r>
            <a:r>
              <a:rPr kumimoji="1" lang="en-US" altLang="ja-JP" dirty="0"/>
              <a:t>Scopus</a:t>
            </a:r>
            <a:r>
              <a:rPr kumimoji="1" lang="ja-JP" altLang="en-US" dirty="0"/>
              <a:t>ですと、名寄せさえできていれば、自動計算してくれます。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46</a:t>
            </a:fld>
            <a:endParaRPr kumimoji="1" lang="ja-JP" altLang="en-US"/>
          </a:p>
        </p:txBody>
      </p:sp>
    </p:spTree>
    <p:extLst>
      <p:ext uri="{BB962C8B-B14F-4D97-AF65-F5344CB8AC3E}">
        <p14:creationId xmlns:p14="http://schemas.microsoft.com/office/powerpoint/2010/main" val="576496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さて、ここまで引用の話をしてきましたが、被引用数を用いない論文評価も存在します。どういったものでしょうか？</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47</a:t>
            </a:fld>
            <a:endParaRPr kumimoji="1" lang="ja-JP" altLang="en-US"/>
          </a:p>
        </p:txBody>
      </p:sp>
    </p:spTree>
    <p:extLst>
      <p:ext uri="{BB962C8B-B14F-4D97-AF65-F5344CB8AC3E}">
        <p14:creationId xmlns:p14="http://schemas.microsoft.com/office/powerpoint/2010/main" val="2483810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被引用数を用いない論文評価として、オルトメトリクスが挙げられます。</a:t>
            </a:r>
            <a:endParaRPr kumimoji="1" lang="en-US" altLang="ja-JP" dirty="0"/>
          </a:p>
          <a:p>
            <a:r>
              <a:rPr kumimoji="1" lang="ja-JP" altLang="en-US" dirty="0"/>
              <a:t>こちらはオルタナティブ・メトリクスを元にした造語です。</a:t>
            </a:r>
            <a:endParaRPr kumimoji="1" lang="en-US" altLang="ja-JP" dirty="0"/>
          </a:p>
          <a:p>
            <a:r>
              <a:rPr kumimoji="1" lang="ja-JP" altLang="en-US" dirty="0"/>
              <a:t>ここまで学んできた評価指標は引用情報に基づくビブリオメトリクスですが、これに代わるものという意味です。</a:t>
            </a:r>
            <a:endParaRPr kumimoji="1" lang="en-US" altLang="ja-JP" dirty="0"/>
          </a:p>
          <a:p>
            <a:r>
              <a:rPr kumimoji="1" lang="ja-JP" altLang="en-US" dirty="0"/>
              <a:t>具体的には、論文に対する、ソーシャルメディアなどでのリアクションをインパクトとして測るものです。</a:t>
            </a:r>
            <a:endParaRPr kumimoji="1" lang="en-US" altLang="ja-JP" dirty="0"/>
          </a:p>
          <a:p>
            <a:r>
              <a:rPr kumimoji="1" lang="en-US" altLang="ja-JP" dirty="0"/>
              <a:t>F1000Prime</a:t>
            </a:r>
            <a:r>
              <a:rPr kumimoji="1" lang="ja-JP" altLang="en-US" dirty="0"/>
              <a:t>と書いたのは、ファカルティ・オブ・サウザンドの有料のサービスになりますが、医学・生物学分野の研究者が自ら読んだ論文を採点したものです。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48</a:t>
            </a:fld>
            <a:endParaRPr kumimoji="1" lang="ja-JP" altLang="en-US"/>
          </a:p>
        </p:txBody>
      </p:sp>
    </p:spTree>
    <p:extLst>
      <p:ext uri="{BB962C8B-B14F-4D97-AF65-F5344CB8AC3E}">
        <p14:creationId xmlns:p14="http://schemas.microsoft.com/office/powerpoint/2010/main" val="2881937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ここで、オルトメトリクスのみっつの特徴を図に示してみます。</a:t>
            </a:r>
            <a:endParaRPr kumimoji="1" lang="en-US" altLang="ja-JP" dirty="0"/>
          </a:p>
          <a:p>
            <a:r>
              <a:rPr kumimoji="1" lang="ja-JP" altLang="en-US" dirty="0"/>
              <a:t>まず、引用ベースのリアクションですが、論文が出版されて、初めて引用されるまで、数か月以上時間がかかります。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一方で、ソーシャルメディアでは、出版直後からリアクションが可能です。</a:t>
            </a:r>
            <a:r>
              <a:rPr kumimoji="1" lang="en-US" altLang="ja-JP" dirty="0"/>
              <a:t>Twitter</a:t>
            </a:r>
            <a:r>
              <a:rPr kumimoji="1" lang="ja-JP" altLang="en-US" dirty="0"/>
              <a:t>で話題にしたり、文献管理ツールに保存したりします。オルトメトリクスには即時性があるわけです。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さらに、他の研究者の立場からすると、その論文に対して、自分で論文の中で引用するといった行為以外のリアクションが可能です。</a:t>
            </a:r>
            <a:r>
              <a:rPr kumimoji="1" lang="en-US" altLang="ja-JP" dirty="0"/>
              <a:t>F1000Prime</a:t>
            </a:r>
            <a:r>
              <a:rPr kumimoji="1" lang="ja-JP" altLang="en-US" dirty="0"/>
              <a:t>（ファカルティ・オブ・サウザンド・プライム）で点数付けをしたり、ブログで取り上げたりといったかたちです。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そして、こうした引用以外のリアクションは論文以外の媒体の成果物、たとえば、ブログやコードにも適用可能と言われます。これが補完・代替性と呼ばれます。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そして、アカデミックの世界だけでなく、広く一般市民のリアクションも含まれます。研究者コミュニティにとどまらない社会性を有しているわけです。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49</a:t>
            </a:fld>
            <a:endParaRPr kumimoji="1" lang="ja-JP" altLang="en-US"/>
          </a:p>
        </p:txBody>
      </p:sp>
    </p:spTree>
    <p:extLst>
      <p:ext uri="{BB962C8B-B14F-4D97-AF65-F5344CB8AC3E}">
        <p14:creationId xmlns:p14="http://schemas.microsoft.com/office/powerpoint/2010/main" val="120424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そういう経験を踏まえて、本日の目標をふたつ設定しました。</a:t>
            </a:r>
            <a:endParaRPr kumimoji="1" lang="en-US" altLang="ja-JP" dirty="0"/>
          </a:p>
          <a:p>
            <a:r>
              <a:rPr kumimoji="1" lang="ja-JP" altLang="en-US" dirty="0"/>
              <a:t>ひとつは代表的な評価指標について理解すること。そして、「個別の指標を知って終わり」ではなく、論文評価全般を批判的に見つめてほしいと思います。</a:t>
            </a:r>
            <a:endParaRPr kumimoji="1" lang="en-US" altLang="ja-JP" dirty="0"/>
          </a:p>
          <a:p>
            <a:r>
              <a:rPr kumimoji="1" lang="ja-JP" altLang="en-US" dirty="0"/>
              <a:t>もうひとつはアウトプット。今日身に付けた知識を、ぜひ明日、同僚や上司、できれば研究者に話してみてください。特に研究者にとってはリアルな問題だと思うのです。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a:t>
            </a:fld>
            <a:endParaRPr kumimoji="1" lang="ja-JP" altLang="en-US"/>
          </a:p>
        </p:txBody>
      </p:sp>
    </p:spTree>
    <p:extLst>
      <p:ext uri="{BB962C8B-B14F-4D97-AF65-F5344CB8AC3E}">
        <p14:creationId xmlns:p14="http://schemas.microsoft.com/office/powerpoint/2010/main" val="3548300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代表的なオルトメトリクスとして、</a:t>
            </a:r>
            <a:r>
              <a:rPr kumimoji="1" lang="en-US" altLang="ja-JP" dirty="0" err="1"/>
              <a:t>Altmetric</a:t>
            </a:r>
            <a:r>
              <a:rPr kumimoji="1" lang="ja-JP" altLang="en-US" dirty="0"/>
              <a:t>を紹介します。このドーナツのような画像でおなじみかもしれませんね。</a:t>
            </a:r>
            <a:endParaRPr kumimoji="1" lang="en-US" altLang="ja-JP" dirty="0"/>
          </a:p>
          <a:p>
            <a:r>
              <a:rPr kumimoji="1" lang="ja-JP" altLang="en-US" dirty="0"/>
              <a:t>こちらは、各種指標を集計、重みづけして算出したものになります。</a:t>
            </a:r>
            <a:endParaRPr kumimoji="1" lang="en-US" altLang="ja-JP" dirty="0"/>
          </a:p>
          <a:p>
            <a:r>
              <a:rPr kumimoji="1" lang="ja-JP" altLang="en-US" dirty="0"/>
              <a:t>中央の黄緑色のところですが、出版年や出版物別のランクが表示されています。</a:t>
            </a:r>
            <a:endParaRPr kumimoji="1" lang="en-US" altLang="ja-JP" dirty="0"/>
          </a:p>
          <a:p>
            <a:r>
              <a:rPr kumimoji="1" lang="ja-JP" altLang="en-US" dirty="0"/>
              <a:t>なお、こちらは</a:t>
            </a:r>
            <a:r>
              <a:rPr kumimoji="1" lang="en-US" altLang="ja-JP" dirty="0"/>
              <a:t>2018</a:t>
            </a:r>
            <a:r>
              <a:rPr kumimoji="1" lang="ja-JP" altLang="en-US" dirty="0"/>
              <a:t>年</a:t>
            </a:r>
            <a:r>
              <a:rPr kumimoji="1" lang="en-US" altLang="ja-JP" dirty="0"/>
              <a:t>2</a:t>
            </a:r>
            <a:r>
              <a:rPr kumimoji="1" lang="ja-JP" altLang="en-US" dirty="0"/>
              <a:t>月に</a:t>
            </a:r>
            <a:r>
              <a:rPr kumimoji="1" lang="en-US" altLang="ja-JP" dirty="0"/>
              <a:t>Scientific Reports</a:t>
            </a:r>
            <a:r>
              <a:rPr kumimoji="1" lang="ja-JP" altLang="en-US" dirty="0"/>
              <a:t>に発表された、海底の溶岩ドームに関する論文です。元ジャニーズの滝沢秀明氏が共著者に名前を連ねているせいか、</a:t>
            </a:r>
            <a:r>
              <a:rPr kumimoji="1" lang="en-US" altLang="ja-JP" dirty="0"/>
              <a:t>1200</a:t>
            </a:r>
            <a:r>
              <a:rPr kumimoji="1" lang="ja-JP" altLang="en-US" dirty="0"/>
              <a:t>回以上</a:t>
            </a:r>
            <a:r>
              <a:rPr kumimoji="1" lang="en-US" altLang="ja-JP" dirty="0"/>
              <a:t>Tweet</a:t>
            </a:r>
            <a:r>
              <a:rPr kumimoji="1" lang="ja-JP" altLang="en-US" dirty="0"/>
              <a:t>されていて、</a:t>
            </a:r>
            <a:r>
              <a:rPr kumimoji="1" lang="en-US" altLang="ja-JP" dirty="0" err="1"/>
              <a:t>Altmetric</a:t>
            </a:r>
            <a:r>
              <a:rPr kumimoji="1" lang="ja-JP" altLang="en-US" dirty="0"/>
              <a:t>上では、</a:t>
            </a:r>
            <a:r>
              <a:rPr kumimoji="1" lang="en-US" altLang="ja-JP" dirty="0"/>
              <a:t>2018</a:t>
            </a:r>
            <a:r>
              <a:rPr kumimoji="1" lang="ja-JP" altLang="en-US" dirty="0"/>
              <a:t>年の</a:t>
            </a:r>
            <a:r>
              <a:rPr kumimoji="1" lang="en-US" altLang="ja-JP" dirty="0"/>
              <a:t>Scientific Reports</a:t>
            </a:r>
            <a:r>
              <a:rPr kumimoji="1" lang="ja-JP" altLang="en-US" dirty="0"/>
              <a:t>掲載論文の中で堂々の</a:t>
            </a:r>
            <a:r>
              <a:rPr kumimoji="1" lang="en-US" altLang="ja-JP" dirty="0"/>
              <a:t>1</a:t>
            </a:r>
            <a:r>
              <a:rPr kumimoji="1" lang="ja-JP" altLang="en-US" dirty="0"/>
              <a:t>位になっています。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50</a:t>
            </a:fld>
            <a:endParaRPr kumimoji="1" lang="ja-JP" altLang="en-US"/>
          </a:p>
        </p:txBody>
      </p:sp>
    </p:spTree>
    <p:extLst>
      <p:ext uri="{BB962C8B-B14F-4D97-AF65-F5344CB8AC3E}">
        <p14:creationId xmlns:p14="http://schemas.microsoft.com/office/powerpoint/2010/main" val="4238902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さて、このセクションのまとめとして、オルトメトリクスを評価しましょう。</a:t>
            </a:r>
            <a:endParaRPr kumimoji="1" lang="en-US" altLang="ja-JP" dirty="0"/>
          </a:p>
          <a:p>
            <a:r>
              <a:rPr kumimoji="1" lang="ja-JP" altLang="en-US" dirty="0"/>
              <a:t>まず、被引用数以外のインパクトを、具体的に可視化させた点は画期的ですね。そして、そのスピードや広がりは被引用をはるかに凌駕しています。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p>
          <a:p>
            <a:r>
              <a:rPr kumimoji="1" lang="ja-JP" altLang="en-US" dirty="0"/>
              <a:t>一方で、これを評価指標として用いるには課題も多そうです。</a:t>
            </a:r>
            <a:endParaRPr kumimoji="1" lang="en-US" altLang="ja-JP" dirty="0"/>
          </a:p>
          <a:p>
            <a:r>
              <a:rPr kumimoji="1" lang="ja-JP" altLang="en-US" dirty="0"/>
              <a:t>まず、ソーシャルメディアには流行り廃りが予想されます。いまはインパクトとみなせるソーシャルメディアが将来オワコンになったとき、点数の重みが現在より小さくなるのではないか？</a:t>
            </a:r>
            <a:endParaRPr kumimoji="1" lang="en-US" altLang="ja-JP" dirty="0"/>
          </a:p>
          <a:p>
            <a:r>
              <a:rPr kumimoji="1" lang="ja-JP" altLang="en-US" dirty="0"/>
              <a:t>また、ソーシャルメディアに依存しているがために、そのサービスが停止されたときに記録はどうなるのか？</a:t>
            </a:r>
            <a:endParaRPr kumimoji="1" lang="en-US" altLang="ja-JP" dirty="0"/>
          </a:p>
          <a:p>
            <a:r>
              <a:rPr kumimoji="1" lang="ja-JP" altLang="en-US" dirty="0"/>
              <a:t>他にも、数値の操作が容易ですね。私が研究者だったら間違いなく、複垢を作ったり、家族や知人にリアクションをお願いすることでしょう。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51</a:t>
            </a:fld>
            <a:endParaRPr kumimoji="1" lang="ja-JP" altLang="en-US"/>
          </a:p>
        </p:txBody>
      </p:sp>
    </p:spTree>
    <p:extLst>
      <p:ext uri="{BB962C8B-B14F-4D97-AF65-F5344CB8AC3E}">
        <p14:creationId xmlns:p14="http://schemas.microsoft.com/office/powerpoint/2010/main" val="3949169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さて、最後のセクションにたどり着きました。</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52</a:t>
            </a:fld>
            <a:endParaRPr kumimoji="1" lang="ja-JP" altLang="en-US"/>
          </a:p>
        </p:txBody>
      </p:sp>
    </p:spTree>
    <p:extLst>
      <p:ext uri="{BB962C8B-B14F-4D97-AF65-F5344CB8AC3E}">
        <p14:creationId xmlns:p14="http://schemas.microsoft.com/office/powerpoint/2010/main" val="2673048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a:t>
            </a:r>
            <a:r>
              <a:rPr kumimoji="1" lang="en-US" altLang="ja-JP" dirty="0"/>
              <a:t>1. </a:t>
            </a:r>
            <a:r>
              <a:rPr kumimoji="1" lang="ja-JP" altLang="en-US" dirty="0"/>
              <a:t>はじめに」でふたつ目標を立てました。まず、代表的な評価指標を理解することと論文評価全般を批判的に吟味することです。ちょっとこの図で振り返ってみましょう。</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2</a:t>
            </a:r>
            <a:r>
              <a:rPr kumimoji="1" lang="ja-JP" altLang="en-US" dirty="0"/>
              <a:t>番目のセクションでは、研究成果全般の話から始めて、論文評価の位置付けを確認しました。研究成果のうち、論文を、そして質を示すものとして被引用数へと至りました。</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3</a:t>
            </a:r>
            <a:r>
              <a:rPr kumimoji="1" lang="ja-JP" altLang="en-US" dirty="0"/>
              <a:t>番目のセクションでは、被引用数の把握と比較の話をしました。</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4</a:t>
            </a:r>
            <a:r>
              <a:rPr kumimoji="1" lang="ja-JP" altLang="en-US" dirty="0"/>
              <a:t>番目のセクションでは、具体的な評価指標を</a:t>
            </a:r>
            <a:r>
              <a:rPr kumimoji="1" lang="en-US" altLang="ja-JP" dirty="0"/>
              <a:t>5</a:t>
            </a:r>
            <a:r>
              <a:rPr kumimoji="1" lang="ja-JP" altLang="en-US" dirty="0"/>
              <a:t>つ紹介しました。</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そして、直前のセクションでは、被引用数以外のインパクトとしてオルトメトリクスを学びました。結構、おなかいっぱいですよね？</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53</a:t>
            </a:fld>
            <a:endParaRPr kumimoji="1" lang="ja-JP" altLang="en-US"/>
          </a:p>
        </p:txBody>
      </p:sp>
    </p:spTree>
    <p:extLst>
      <p:ext uri="{BB962C8B-B14F-4D97-AF65-F5344CB8AC3E}">
        <p14:creationId xmlns:p14="http://schemas.microsoft.com/office/powerpoint/2010/main" val="820951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そして、もうひとつの目標として、頭の中の知識で終わらせずに、明日、同僚や研究者にアウトプットをしてみることを提案しました。</a:t>
            </a:r>
            <a:endParaRPr kumimoji="1" lang="en-US" altLang="ja-JP" dirty="0"/>
          </a:p>
          <a:p>
            <a:r>
              <a:rPr kumimoji="1" lang="ja-JP" altLang="en-US" dirty="0"/>
              <a:t>そこで、どなたでも無料でできる取り組みを</a:t>
            </a:r>
            <a:r>
              <a:rPr kumimoji="1" lang="en-US" altLang="ja-JP" dirty="0"/>
              <a:t>4</a:t>
            </a:r>
            <a:r>
              <a:rPr kumimoji="1" lang="ja-JP" altLang="en-US" dirty="0"/>
              <a:t>つ紹介します。</a:t>
            </a:r>
            <a:endParaRPr kumimoji="1" lang="en-US" altLang="ja-JP" dirty="0"/>
          </a:p>
          <a:p>
            <a:r>
              <a:rPr kumimoji="1" lang="ja-JP" altLang="en-US" dirty="0"/>
              <a:t>まず、</a:t>
            </a:r>
            <a:r>
              <a:rPr kumimoji="1" lang="en-US" altLang="ja-JP" dirty="0"/>
              <a:t>Dimensions</a:t>
            </a:r>
            <a:r>
              <a:rPr kumimoji="1" lang="ja-JP" altLang="en-US" dirty="0"/>
              <a:t>です。独自に被引用数をカウントしたり、</a:t>
            </a:r>
            <a:r>
              <a:rPr kumimoji="1" lang="en-US" altLang="ja-JP" dirty="0"/>
              <a:t>RCR</a:t>
            </a:r>
            <a:r>
              <a:rPr kumimoji="1" lang="ja-JP" altLang="en-US" dirty="0"/>
              <a:t>、</a:t>
            </a:r>
            <a:r>
              <a:rPr kumimoji="1" lang="en-US" altLang="ja-JP" dirty="0" err="1"/>
              <a:t>Altmetric</a:t>
            </a:r>
            <a:r>
              <a:rPr kumimoji="1" lang="ja-JP" altLang="en-US" dirty="0"/>
              <a:t>を参照できますので、データベースを契約していない機関の方はここを確認してみてはいかがでしょうか。</a:t>
            </a:r>
            <a:endParaRPr kumimoji="1" lang="en-US" altLang="ja-JP" dirty="0"/>
          </a:p>
          <a:p>
            <a:r>
              <a:rPr kumimoji="1" lang="ja-JP" altLang="en-US" dirty="0"/>
              <a:t>また、ちょっと精査していないのですが、</a:t>
            </a:r>
            <a:r>
              <a:rPr kumimoji="1" lang="en-US" altLang="ja-JP" dirty="0"/>
              <a:t>Dimensions</a:t>
            </a:r>
            <a:r>
              <a:rPr kumimoji="1" lang="ja-JP" altLang="en-US" dirty="0"/>
              <a:t>の</a:t>
            </a:r>
            <a:r>
              <a:rPr kumimoji="1" lang="en-US" altLang="ja-JP" dirty="0" err="1"/>
              <a:t>Altmetric</a:t>
            </a:r>
            <a:r>
              <a:rPr kumimoji="1" lang="ja-JP" altLang="en-US" dirty="0"/>
              <a:t>と、</a:t>
            </a:r>
            <a:r>
              <a:rPr kumimoji="1" lang="en-US" altLang="ja-JP" dirty="0"/>
              <a:t>Web of Science</a:t>
            </a:r>
            <a:r>
              <a:rPr kumimoji="1" lang="ja-JP" altLang="en-US" dirty="0"/>
              <a:t>の被引用数、機関リポジトリのデータ、さらにプレスリリース情報なんかを、</a:t>
            </a:r>
            <a:r>
              <a:rPr kumimoji="1" lang="en-US" altLang="ja-JP" dirty="0"/>
              <a:t>DOI</a:t>
            </a:r>
            <a:r>
              <a:rPr kumimoji="1" lang="ja-JP" altLang="en-US" dirty="0"/>
              <a:t>か何かで串刺しにすると、何か論文のインパクトに関する面白いデータセットができそうな気がします。本学でやってみてはどうでしょう？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54</a:t>
            </a:fld>
            <a:endParaRPr kumimoji="1" lang="ja-JP" altLang="en-US"/>
          </a:p>
        </p:txBody>
      </p:sp>
    </p:spTree>
    <p:extLst>
      <p:ext uri="{BB962C8B-B14F-4D97-AF65-F5344CB8AC3E}">
        <p14:creationId xmlns:p14="http://schemas.microsoft.com/office/powerpoint/2010/main" val="1858450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err="1"/>
              <a:t>scite</a:t>
            </a:r>
            <a:r>
              <a:rPr kumimoji="1" lang="ja-JP" altLang="en-US" dirty="0"/>
              <a:t>という検索サービスです。こちらは</a:t>
            </a:r>
            <a:r>
              <a:rPr kumimoji="1" lang="en-US" altLang="ja-JP" dirty="0"/>
              <a:t>β</a:t>
            </a:r>
            <a:r>
              <a:rPr kumimoji="1" lang="ja-JP" altLang="en-US" dirty="0"/>
              <a:t>版ですが、</a:t>
            </a:r>
            <a:r>
              <a:rPr kumimoji="1" lang="en-US" altLang="ja-JP" dirty="0"/>
              <a:t>PubMed Central</a:t>
            </a:r>
            <a:r>
              <a:rPr kumimoji="1" lang="ja-JP" altLang="en-US" dirty="0"/>
              <a:t>や機関リポジトリの論文を機械学習させて、引用された先でどう評価されているか、支持なのか反対なのか、あるいはただの言及なのか、を可視化させています。具体的に検索してみると面白いかもしれません。</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55</a:t>
            </a:fld>
            <a:endParaRPr kumimoji="1" lang="ja-JP" altLang="en-US"/>
          </a:p>
        </p:txBody>
      </p:sp>
    </p:spTree>
    <p:extLst>
      <p:ext uri="{BB962C8B-B14F-4D97-AF65-F5344CB8AC3E}">
        <p14:creationId xmlns:p14="http://schemas.microsoft.com/office/powerpoint/2010/main" val="56936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みっつめは、最新版の</a:t>
            </a:r>
            <a:r>
              <a:rPr kumimoji="1" lang="en-US" altLang="ja-JP" dirty="0"/>
              <a:t>Journal Impact Factor</a:t>
            </a:r>
            <a:r>
              <a:rPr kumimoji="1" lang="ja-JP" altLang="en-US" dirty="0"/>
              <a:t>の調査です。これまでは、</a:t>
            </a:r>
            <a:r>
              <a:rPr kumimoji="1" lang="en-US" altLang="ja-JP" dirty="0"/>
              <a:t>Journal Citation Reports</a:t>
            </a:r>
            <a:r>
              <a:rPr kumimoji="1" lang="ja-JP" altLang="en-US" dirty="0"/>
              <a:t>という有料のツールを機関契約していない方は、</a:t>
            </a:r>
            <a:r>
              <a:rPr kumimoji="1" lang="en-US" altLang="ja-JP" dirty="0"/>
              <a:t>JIF</a:t>
            </a:r>
            <a:r>
              <a:rPr kumimoji="1" lang="ja-JP" altLang="en-US" dirty="0"/>
              <a:t>を知るすべがなく、ウェブに転がっている数字か、出版社が掲示している数字を鵜呑みにするしかなかったのですが、こちら、無料アカウントを作ればどなたでも参照できます。とりあえず、</a:t>
            </a:r>
            <a:r>
              <a:rPr kumimoji="1" lang="en-US" altLang="ja-JP" dirty="0"/>
              <a:t>JIF</a:t>
            </a:r>
            <a:r>
              <a:rPr kumimoji="1" lang="ja-JP" altLang="en-US" dirty="0"/>
              <a:t>付きかどうかだけ知りたいという要望もあるかと思いますので、お試しください。</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56</a:t>
            </a:fld>
            <a:endParaRPr kumimoji="1" lang="ja-JP" altLang="en-US"/>
          </a:p>
        </p:txBody>
      </p:sp>
    </p:spTree>
    <p:extLst>
      <p:ext uri="{BB962C8B-B14F-4D97-AF65-F5344CB8AC3E}">
        <p14:creationId xmlns:p14="http://schemas.microsoft.com/office/powerpoint/2010/main" val="1024782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最後は、</a:t>
            </a:r>
            <a:r>
              <a:rPr kumimoji="1" lang="en-US" altLang="ja-JP" dirty="0"/>
              <a:t>Google Scholar</a:t>
            </a:r>
            <a:r>
              <a:rPr kumimoji="1" lang="ja-JP" altLang="en-US" dirty="0"/>
              <a:t>のアラート設定です。こちらを設定しておくと、</a:t>
            </a:r>
            <a:r>
              <a:rPr kumimoji="1" lang="en-US" altLang="ja-JP" dirty="0"/>
              <a:t>Google Scholar</a:t>
            </a:r>
            <a:r>
              <a:rPr kumimoji="1" lang="ja-JP" altLang="en-US" dirty="0"/>
              <a:t>が引用を把握したときに、メール通知してもらえます。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57</a:t>
            </a:fld>
            <a:endParaRPr kumimoji="1" lang="ja-JP" altLang="en-US"/>
          </a:p>
        </p:txBody>
      </p:sp>
    </p:spTree>
    <p:extLst>
      <p:ext uri="{BB962C8B-B14F-4D97-AF65-F5344CB8AC3E}">
        <p14:creationId xmlns:p14="http://schemas.microsoft.com/office/powerpoint/2010/main" val="1466585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最後の最後に、もう少し先の未来を考えてみましょう。オープンサイエンス時代、あらがいがたい流れとして、こういうことになると思います。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まだまだ理想のように思われるかもしれませんが、論文には誰でもアクセスできて当たり前の時代。</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58</a:t>
            </a:fld>
            <a:endParaRPr kumimoji="1" lang="ja-JP" altLang="en-US"/>
          </a:p>
        </p:txBody>
      </p:sp>
    </p:spTree>
    <p:extLst>
      <p:ext uri="{BB962C8B-B14F-4D97-AF65-F5344CB8AC3E}">
        <p14:creationId xmlns:p14="http://schemas.microsoft.com/office/powerpoint/2010/main" val="1419762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そうなると私たちの仕事はどうなるか？</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a:t>
            </a:r>
            <a:r>
              <a:rPr kumimoji="1" lang="ja-JP" altLang="en-US" dirty="0"/>
              <a:t> 論文へのアクセスまわりはやらなくてよいか、大変ニッチな仕事になります。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新しい仕事として、購読料の契約から出版費用への契約へという転換や、論文だけでなく研究データもオープンに、といったこともあるでしょう。</a:t>
            </a:r>
            <a:endParaRPr kumimoji="1" lang="en-US" altLang="ja-JP" dirty="0"/>
          </a:p>
          <a:p>
            <a:r>
              <a:rPr kumimoji="1" lang="ja-JP" altLang="en-US" dirty="0"/>
              <a:t>そして、論文に関しては、問題は「いかにアクセスするか？」ではなく、「どれにアクセスすべきか？」や「いかに自分の論文にアクセスしてもらうか？」になるかと思います。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そこでは、論文評価の知識が役立つはずで、</a:t>
            </a:r>
            <a:r>
              <a:rPr kumimoji="1" lang="en-US" altLang="ja-JP" dirty="0"/>
              <a:t>Research Impact Librarian</a:t>
            </a:r>
            <a:r>
              <a:rPr kumimoji="1" lang="ja-JP" altLang="en-US" dirty="0"/>
              <a:t>という職業も既に見受けられます。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 </a:t>
            </a:r>
            <a:r>
              <a:rPr kumimoji="1" lang="ja-JP" altLang="en-US" dirty="0"/>
              <a:t>下に事例を記しましたので、興味のある方はあとでご参照ください。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59</a:t>
            </a:fld>
            <a:endParaRPr kumimoji="1" lang="ja-JP" altLang="en-US"/>
          </a:p>
        </p:txBody>
      </p:sp>
    </p:spTree>
    <p:extLst>
      <p:ext uri="{BB962C8B-B14F-4D97-AF65-F5344CB8AC3E}">
        <p14:creationId xmlns:p14="http://schemas.microsoft.com/office/powerpoint/2010/main" val="340967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さて、論文評価の「論文」ですが、私たち図書館員と論文の関わりを列挙してみました。</a:t>
            </a:r>
            <a:r>
              <a:rPr kumimoji="1" lang="en-US" altLang="ja-JP" dirty="0"/>
              <a:t>APC</a:t>
            </a:r>
            <a:r>
              <a:rPr kumimoji="1" lang="ja-JP" altLang="en-US" dirty="0"/>
              <a:t>というのは書いた論文をオープンアクセスにするための費用のことですね。こうして見ると、結構、私たちの仕事は論文との関わりが深いですね。では、その中身の評価についてはどうでしょうか？　恐らく、日常的な仕事ではなく、「その他」みたいな感じではなかろうかと思います。</a:t>
            </a:r>
            <a:endParaRPr kumimoji="1" lang="en-US" altLang="ja-JP" dirty="0"/>
          </a:p>
          <a:p>
            <a:r>
              <a:rPr kumimoji="1" lang="ja-JP" altLang="en-US" dirty="0"/>
              <a:t>そして、問い合わせの場面を想像すると、事務さんや秘書さんが仕事で、何かの書類に評価指標を書く必要があって、でも、その指標の定義や調べ方は全然触れられていなくて、困って図書館員に相談にやってくる、という感じではないでしょうか。</a:t>
            </a:r>
            <a:endParaRPr kumimoji="1" lang="en-US" altLang="ja-JP" dirty="0"/>
          </a:p>
          <a:p>
            <a:r>
              <a:rPr kumimoji="1" lang="ja-JP" altLang="en-US" dirty="0"/>
              <a:t>こんなに論文に関わっていて、事務さんや秘書さんの頼りの綱でもあるのですから、私たちは論文評価についてもっと知っておいてよいのかなと思います。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6</a:t>
            </a:fld>
            <a:endParaRPr kumimoji="1" lang="ja-JP" altLang="en-US"/>
          </a:p>
        </p:txBody>
      </p:sp>
    </p:spTree>
    <p:extLst>
      <p:ext uri="{BB962C8B-B14F-4D97-AF65-F5344CB8AC3E}">
        <p14:creationId xmlns:p14="http://schemas.microsoft.com/office/powerpoint/2010/main" val="3142837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最後のスライドです。</a:t>
            </a:r>
            <a:endParaRPr kumimoji="1" lang="en-US" altLang="ja-JP" dirty="0"/>
          </a:p>
          <a:p>
            <a:r>
              <a:rPr kumimoji="1" lang="ja-JP" altLang="en-US" dirty="0"/>
              <a:t>論文評価は研究者にとってリアルな問題です。</a:t>
            </a:r>
            <a:endParaRPr kumimoji="1" lang="en-US" altLang="ja-JP" dirty="0"/>
          </a:p>
          <a:p>
            <a:r>
              <a:rPr kumimoji="1" lang="ja-JP" altLang="en-US" dirty="0"/>
              <a:t>なので、私たちも実は知っている、でなく、その知識を積極的に出す</a:t>
            </a:r>
            <a:r>
              <a:rPr kumimoji="1" lang="ja-JP" altLang="en-US"/>
              <a:t>ことで研究者に役立てられる</a:t>
            </a:r>
            <a:r>
              <a:rPr kumimoji="1" lang="ja-JP" altLang="en-US" dirty="0"/>
              <a:t>のではないかと思います。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私の話は以上になりますが、ご質問はもちろん、何かよい取り組みのアイディアがあればぜひ教えてください。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60</a:t>
            </a:fld>
            <a:endParaRPr kumimoji="1" lang="ja-JP" altLang="en-US"/>
          </a:p>
        </p:txBody>
      </p:sp>
    </p:spTree>
    <p:extLst>
      <p:ext uri="{BB962C8B-B14F-4D97-AF65-F5344CB8AC3E}">
        <p14:creationId xmlns:p14="http://schemas.microsoft.com/office/powerpoint/2010/main" val="358992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それでは、論文評価について、その位置付けから考えてみましょう。</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7</a:t>
            </a:fld>
            <a:endParaRPr kumimoji="1" lang="ja-JP" altLang="en-US"/>
          </a:p>
        </p:txBody>
      </p:sp>
    </p:spTree>
    <p:extLst>
      <p:ext uri="{BB962C8B-B14F-4D97-AF65-F5344CB8AC3E}">
        <p14:creationId xmlns:p14="http://schemas.microsoft.com/office/powerpoint/2010/main" val="305436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さて、急な質問ですが、みなさん、医師や学生も含めて研究者の研究を支えているわけですが、研究の価値って何でしょう？　ちなみに、このラディカルな質問をする赤ちゃんはこのあとちょいちょい出てきます。その都度、ちょっと立ち止まって考えてみましょう。</a:t>
            </a:r>
            <a:endParaRPr kumimoji="1" lang="en-US" altLang="ja-JP" dirty="0"/>
          </a:p>
          <a:p>
            <a:r>
              <a:rPr kumimoji="1" lang="ja-JP" altLang="en-US" dirty="0"/>
              <a:t>優等生的な回答としては、真理の追究や、真実の解明、新しい発見、そういったことかと思います。</a:t>
            </a:r>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8</a:t>
            </a:fld>
            <a:endParaRPr kumimoji="1" lang="ja-JP" altLang="en-US"/>
          </a:p>
        </p:txBody>
      </p:sp>
    </p:spTree>
    <p:extLst>
      <p:ext uri="{BB962C8B-B14F-4D97-AF65-F5344CB8AC3E}">
        <p14:creationId xmlns:p14="http://schemas.microsoft.com/office/powerpoint/2010/main" val="16283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質問を変えてみます。みなさんが研究を評価する立場になったとして、このなかで一番優れた研究を選んでみてください。個人的にとか、なんとなく、ではなく、選んだ理由を客観的に説明できるでしょうか？</a:t>
            </a:r>
            <a:r>
              <a:rPr kumimoji="1" lang="en-US" altLang="ja-JP" dirty="0"/>
              <a:t> </a:t>
            </a:r>
            <a:r>
              <a:rPr kumimoji="1" lang="ja-JP" altLang="en-US" dirty="0"/>
              <a:t>評価するって難しいですよね。</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a:t>
            </a:r>
            <a:r>
              <a:rPr kumimoji="1" lang="ja-JP" altLang="en-US" dirty="0"/>
              <a:t>ちなみに、これらは近年のノーベル生理学・医学賞の受賞研究でした。ここから選ぶなんて、難しくて当然ではあります。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9651639-37D3-4C21-AA8E-717D19678563}" type="slidenum">
              <a:rPr kumimoji="1" lang="ja-JP" altLang="en-US" smtClean="0"/>
              <a:t>9</a:t>
            </a:fld>
            <a:endParaRPr kumimoji="1" lang="ja-JP" altLang="en-US"/>
          </a:p>
        </p:txBody>
      </p:sp>
    </p:spTree>
    <p:extLst>
      <p:ext uri="{BB962C8B-B14F-4D97-AF65-F5344CB8AC3E}">
        <p14:creationId xmlns:p14="http://schemas.microsoft.com/office/powerpoint/2010/main" val="311051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477" y="1237197"/>
            <a:ext cx="8018860" cy="2631887"/>
          </a:xfrm>
        </p:spPr>
        <p:txBody>
          <a:bodyPr anchor="b"/>
          <a:lstStyle>
            <a:lvl1pPr algn="ctr">
              <a:defRPr sz="6614"/>
            </a:lvl1pPr>
          </a:lstStyle>
          <a:p>
            <a:r>
              <a:rPr kumimoji="1" lang="ja-JP" altLang="en-US"/>
              <a:t>マスター タイトルの書式設定</a:t>
            </a:r>
          </a:p>
        </p:txBody>
      </p:sp>
      <p:sp>
        <p:nvSpPr>
          <p:cNvPr id="3" name="サブタイトル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50B9CA9-E267-44EE-B3D6-890E9BADBACC}" type="datetime1">
              <a:rPr kumimoji="1" lang="ja-JP" altLang="en-US" smtClean="0"/>
              <a:t>2019/12/17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338004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210093-C25C-4644-BEE9-578D92E11CD6}" type="datetime1">
              <a:rPr kumimoji="1" lang="ja-JP" altLang="en-US" smtClean="0"/>
              <a:t>2019/12/17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162724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10226" y="444481"/>
            <a:ext cx="2021421" cy="70609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4572" y="444481"/>
            <a:ext cx="5932007" cy="70609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E5D4B2-4C45-4078-A8CB-ABF211B7698F}" type="datetime1">
              <a:rPr kumimoji="1" lang="ja-JP" altLang="en-US" smtClean="0"/>
              <a:t>2019/12/17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115440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a:defRPr sz="2800"/>
            </a:lvl1pPr>
            <a:lvl2pPr>
              <a:defRPr sz="2400"/>
            </a:lvl2pPr>
            <a:lvl3pPr>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F30FB686-7778-49F5-8DFA-243FE319AA2D}" type="datetime1">
              <a:rPr kumimoji="1" lang="ja-JP" altLang="en-US" smtClean="0"/>
              <a:t>2019/12/17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88579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3" y="1884670"/>
            <a:ext cx="9221689" cy="3144614"/>
          </a:xfrm>
        </p:spPr>
        <p:txBody>
          <a:bodyPr anchor="b"/>
          <a:lstStyle>
            <a:lvl1pPr>
              <a:defRPr sz="6614"/>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9493" y="5059034"/>
            <a:ext cx="9221689"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536DDF0-B5A0-4E99-A49A-50AA17C661F9}" type="datetime1">
              <a:rPr kumimoji="1" lang="ja-JP" altLang="en-US" smtClean="0"/>
              <a:t>2019/12/17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71078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4572" y="2218905"/>
            <a:ext cx="3976018" cy="52865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754238" y="2218905"/>
            <a:ext cx="3977410" cy="52865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B6B02FB-D2BC-4E6C-AAE6-4BA140217132}" type="datetime1">
              <a:rPr kumimoji="1" lang="ja-JP" altLang="en-US" smtClean="0"/>
              <a:t>2019/12/17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44336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402483"/>
            <a:ext cx="9221689" cy="1461188"/>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6455" y="1853171"/>
            <a:ext cx="4523138"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36455" y="2761381"/>
            <a:ext cx="4523138"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12730"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12730" y="2761381"/>
            <a:ext cx="4545413" cy="406157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403074-8BAE-457C-BE18-89FE05A282B3}" type="datetime1">
              <a:rPr kumimoji="1" lang="ja-JP" altLang="en-US" smtClean="0"/>
              <a:t>2019/12/17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415562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F056A0-B277-4E5A-A0B1-A90EAB271E72}" type="datetime1">
              <a:rPr kumimoji="1" lang="ja-JP" altLang="en-US" smtClean="0"/>
              <a:t>2019/12/17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171207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DCFC5E-1DEF-47C6-B65B-4658BE7FA2B5}" type="datetime1">
              <a:rPr kumimoji="1" lang="ja-JP" altLang="en-US" smtClean="0"/>
              <a:t>2019/12/17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9693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503978"/>
            <a:ext cx="3448388" cy="1763924"/>
          </a:xfrm>
        </p:spPr>
        <p:txBody>
          <a:bodyPr anchor="b"/>
          <a:lstStyle>
            <a:lvl1pPr>
              <a:defRPr sz="3527"/>
            </a:lvl1pPr>
          </a:lstStyle>
          <a:p>
            <a:r>
              <a:rPr kumimoji="1" lang="ja-JP" altLang="en-US"/>
              <a:t>マスター タイトルの書式設定</a:t>
            </a:r>
          </a:p>
        </p:txBody>
      </p:sp>
      <p:sp>
        <p:nvSpPr>
          <p:cNvPr id="3" name="コンテンツ プレースホルダー 2"/>
          <p:cNvSpPr>
            <a:spLocks noGrp="1"/>
          </p:cNvSpPr>
          <p:nvPr>
            <p:ph idx="1"/>
          </p:nvPr>
        </p:nvSpPr>
        <p:spPr>
          <a:xfrm>
            <a:off x="4545413" y="1088454"/>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F3BD37-D24C-438F-B4D8-6B167E125060}" type="datetime1">
              <a:rPr kumimoji="1" lang="ja-JP" altLang="en-US" smtClean="0"/>
              <a:t>2019/12/17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61023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503978"/>
            <a:ext cx="3448388" cy="1763924"/>
          </a:xfrm>
        </p:spPr>
        <p:txBody>
          <a:bodyPr anchor="b"/>
          <a:lstStyle>
            <a:lvl1pPr>
              <a:defRPr sz="3527"/>
            </a:lvl1pPr>
          </a:lstStyle>
          <a:p>
            <a:r>
              <a:rPr kumimoji="1" lang="ja-JP" altLang="en-US"/>
              <a:t>マスター タイトルの書式設定</a:t>
            </a:r>
          </a:p>
        </p:txBody>
      </p:sp>
      <p:sp>
        <p:nvSpPr>
          <p:cNvPr id="3" name="図プレースホルダー 2"/>
          <p:cNvSpPr>
            <a:spLocks noGrp="1"/>
          </p:cNvSpPr>
          <p:nvPr>
            <p:ph type="pic" idx="1"/>
          </p:nvPr>
        </p:nvSpPr>
        <p:spPr>
          <a:xfrm>
            <a:off x="4545413" y="1088454"/>
            <a:ext cx="5412730"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3004C8-40C3-43B1-9874-6601DDD578BC}" type="datetime1">
              <a:rPr kumimoji="1" lang="ja-JP" altLang="en-US" smtClean="0"/>
              <a:t>2019/12/17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52C9B2-7834-4B25-9061-54396F6F5536}" type="slidenum">
              <a:rPr kumimoji="1" lang="ja-JP" altLang="en-US" smtClean="0"/>
              <a:t>‹#›</a:t>
            </a:fld>
            <a:endParaRPr kumimoji="1" lang="ja-JP" altLang="en-US"/>
          </a:p>
        </p:txBody>
      </p:sp>
    </p:spTree>
    <p:extLst>
      <p:ext uri="{BB962C8B-B14F-4D97-AF65-F5344CB8AC3E}">
        <p14:creationId xmlns:p14="http://schemas.microsoft.com/office/powerpoint/2010/main" val="46015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05906" y="1259837"/>
            <a:ext cx="10080000" cy="50400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F45B5747-DE44-45FB-AD76-B015662BEFED}" type="datetime1">
              <a:rPr kumimoji="1" lang="ja-JP" altLang="en-US" smtClean="0"/>
              <a:t>2019/12/17</a:t>
            </a:fld>
            <a:endParaRPr kumimoji="1" lang="ja-JP" altLang="en-US"/>
          </a:p>
        </p:txBody>
      </p:sp>
      <p:sp>
        <p:nvSpPr>
          <p:cNvPr id="5" name="フッター プレースホルダー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7" name="正方形/長方形 6"/>
          <p:cNvSpPr/>
          <p:nvPr userDrawn="1"/>
        </p:nvSpPr>
        <p:spPr>
          <a:xfrm>
            <a:off x="-94" y="0"/>
            <a:ext cx="10692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5906" y="0"/>
            <a:ext cx="10080000" cy="1080000"/>
          </a:xfrm>
          <a:prstGeom prst="rect">
            <a:avLst/>
          </a:prstGeom>
          <a:noFill/>
        </p:spPr>
        <p:txBody>
          <a:bodyPr vert="horz" lIns="91440" tIns="45720" rIns="91440" bIns="45720" rtlCol="0" anchor="ctr">
            <a:normAutofit/>
          </a:bodyPr>
          <a:lstStyle/>
          <a:p>
            <a:r>
              <a:rPr kumimoji="1" lang="ja-JP" altLang="en-US" dirty="0"/>
              <a:t>マスター タイトルの書式設定</a:t>
            </a:r>
          </a:p>
        </p:txBody>
      </p:sp>
      <p:sp>
        <p:nvSpPr>
          <p:cNvPr id="8" name="正方形/長方形 7"/>
          <p:cNvSpPr/>
          <p:nvPr userDrawn="1"/>
        </p:nvSpPr>
        <p:spPr>
          <a:xfrm>
            <a:off x="0" y="6479675"/>
            <a:ext cx="10692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8225906" y="6479675"/>
            <a:ext cx="2160000" cy="1080000"/>
          </a:xfrm>
          <a:prstGeom prst="rect">
            <a:avLst/>
          </a:prstGeom>
        </p:spPr>
        <p:txBody>
          <a:bodyPr vert="horz" lIns="91440" tIns="45720" rIns="91440" bIns="45720" rtlCol="0" anchor="ctr"/>
          <a:lstStyle>
            <a:lvl1pPr algn="r">
              <a:defRPr sz="3200">
                <a:solidFill>
                  <a:schemeClr val="bg1"/>
                </a:solidFill>
                <a:latin typeface="+mn-lt"/>
              </a:defRPr>
            </a:lvl1pPr>
          </a:lstStyle>
          <a:p>
            <a:fld id="{E552C9B2-7834-4B25-9061-54396F6F5536}" type="slidenum">
              <a:rPr lang="ja-JP" altLang="en-US" smtClean="0"/>
              <a:pPr/>
              <a:t>‹#›</a:t>
            </a:fld>
            <a:endParaRPr lang="ja-JP" altLang="en-US" dirty="0"/>
          </a:p>
        </p:txBody>
      </p:sp>
    </p:spTree>
    <p:extLst>
      <p:ext uri="{BB962C8B-B14F-4D97-AF65-F5344CB8AC3E}">
        <p14:creationId xmlns:p14="http://schemas.microsoft.com/office/powerpoint/2010/main" val="272092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fdora.org/read/j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jstage.jst.go.jp/article/jkg/67/4/67_179/_article/-char/j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1371/journal.pbio.3000117" TargetMode="External"/><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jstage.jst.go.jp/article/jkg/69/10/69_480/_article/-char/ja/" TargetMode="External"/><Relationship Id="rId5" Type="http://schemas.openxmlformats.org/officeDocument/2006/relationships/image" Target="../media/image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jcr.clarivat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scopus.com/sources" TargetMode="External"/><Relationship Id="rId4" Type="http://schemas.openxmlformats.org/officeDocument/2006/relationships/hyperlink" Target="https://mjl.clarivate.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hyperlink" Target="http://hdl.handle.net/2115/74021" TargetMode="External"/><Relationship Id="rId3" Type="http://schemas.openxmlformats.org/officeDocument/2006/relationships/hyperlink" Target="http://hdl.handle.net/10258/00008936" TargetMode="External"/><Relationship Id="rId7" Type="http://schemas.openxmlformats.org/officeDocument/2006/relationships/hyperlink" Target="http://hdl.handle.net/2115/705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hdl.handle.net/2115/70988" TargetMode="External"/><Relationship Id="rId5" Type="http://schemas.openxmlformats.org/officeDocument/2006/relationships/hyperlink" Target="https://www.slideshare.net/chibahiroyukix/20180221-top10" TargetMode="External"/><Relationship Id="rId4" Type="http://schemas.openxmlformats.org/officeDocument/2006/relationships/hyperlink" Target="http://hdl.handle.net/2115/67568"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pnas.org/content/102/46/16569" TargetMode="Externa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opus.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cite.od.nih.gov/analysi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icite.od.nih.gov/user_guide?page_id=ug_overview" TargetMode="External"/><Relationship Id="rId5" Type="http://schemas.openxmlformats.org/officeDocument/2006/relationships/hyperlink" Target="https://doi.org/10.1371/journal.pbio.1002541" TargetMode="External"/><Relationship Id="rId4" Type="http://schemas.openxmlformats.org/officeDocument/2006/relationships/hyperlink" Target="https://app.dimensions.ai/discover/publicatio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hyperlink" Target="https://www.scopus.com/" TargetMode="External"/><Relationship Id="rId3" Type="http://schemas.openxmlformats.org/officeDocument/2006/relationships/hyperlink" Target="https://jcr.clarivate.com/" TargetMode="External"/><Relationship Id="rId7" Type="http://schemas.openxmlformats.org/officeDocument/2006/relationships/hyperlink" Target="https://www.scopus.com/freelookup/form/author.uri" TargetMode="External"/><Relationship Id="rId12" Type="http://schemas.openxmlformats.org/officeDocument/2006/relationships/hyperlink" Target="https://app.dimensions.ai/discover/publicatio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ebofknowledge.com/WOS" TargetMode="External"/><Relationship Id="rId11" Type="http://schemas.openxmlformats.org/officeDocument/2006/relationships/hyperlink" Target="https://icite.od.nih.gov/analysis" TargetMode="External"/><Relationship Id="rId5" Type="http://schemas.openxmlformats.org/officeDocument/2006/relationships/hyperlink" Target="https://www.scopus.com/sources" TargetMode="External"/><Relationship Id="rId10" Type="http://schemas.openxmlformats.org/officeDocument/2006/relationships/hyperlink" Target="https://incites.clarivate.com/" TargetMode="External"/><Relationship Id="rId4" Type="http://schemas.openxmlformats.org/officeDocument/2006/relationships/hyperlink" Target="https://mjl.clarivate.com/" TargetMode="External"/><Relationship Id="rId9" Type="http://schemas.openxmlformats.org/officeDocument/2006/relationships/hyperlink" Target="https://www.scival.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f1000.com/prim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5.svg"/><Relationship Id="rId3" Type="http://schemas.openxmlformats.org/officeDocument/2006/relationships/image" Target="../media/image33.png"/><Relationship Id="rId21" Type="http://schemas.openxmlformats.org/officeDocument/2006/relationships/image" Target="../media/image48.png"/><Relationship Id="rId7" Type="http://schemas.openxmlformats.org/officeDocument/2006/relationships/image" Target="../media/image10.png"/><Relationship Id="rId12" Type="http://schemas.openxmlformats.org/officeDocument/2006/relationships/image" Target="../media/image40.svg"/><Relationship Id="rId17" Type="http://schemas.openxmlformats.org/officeDocument/2006/relationships/image" Target="../media/image44.png"/><Relationship Id="rId25" Type="http://schemas.openxmlformats.org/officeDocument/2006/relationships/hyperlink" Target="https://www.jstage.jst.go.jp/article/jkg/67/4/67_179/_article/-char/ja/" TargetMode="External"/><Relationship Id="rId2" Type="http://schemas.openxmlformats.org/officeDocument/2006/relationships/notesSlide" Target="../notesSlides/notesSlide49.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24" Type="http://schemas.openxmlformats.org/officeDocument/2006/relationships/hyperlink" Target="https://www.jstage.jst.go.jp/article/jkg/64/12/64_KJ00009596329/_article/-char/ja/" TargetMode="External"/><Relationship Id="rId5" Type="http://schemas.openxmlformats.org/officeDocument/2006/relationships/image" Target="../media/image34.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8.svg"/><Relationship Id="rId19"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37.png"/><Relationship Id="rId14" Type="http://schemas.openxmlformats.org/officeDocument/2006/relationships/image" Target="../media/image6.png"/><Relationship Id="rId22"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tmetric.com/products/free-tools/bookmarkle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app.dimensions.ai/discover/public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cite.ai/"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hyperlink" Target="https://mjl.clarivate.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lib.guides.umd.edu/bibliometrics" TargetMode="External"/><Relationship Id="rId3" Type="http://schemas.openxmlformats.org/officeDocument/2006/relationships/image" Target="../media/image65.png"/><Relationship Id="rId7" Type="http://schemas.openxmlformats.org/officeDocument/2006/relationships/hyperlink" Target="http://hdl.handle.net/10713/4570"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8.svg"/><Relationship Id="rId11" Type="http://schemas.openxmlformats.org/officeDocument/2006/relationships/hyperlink" Target="https://www.alastore.ala.org/content/meaningful-metrics-21st-century-librarians-guide-bibliometrics-altmetrics-and-research" TargetMode="External"/><Relationship Id="rId5" Type="http://schemas.openxmlformats.org/officeDocument/2006/relationships/image" Target="../media/image67.png"/><Relationship Id="rId10" Type="http://schemas.openxmlformats.org/officeDocument/2006/relationships/hyperlink" Target="https://library.osu.edu/researchcommons/help/research-impact" TargetMode="External"/><Relationship Id="rId4" Type="http://schemas.openxmlformats.org/officeDocument/2006/relationships/image" Target="../media/image66.svg"/><Relationship Id="rId9" Type="http://schemas.openxmlformats.org/officeDocument/2006/relationships/hyperlink" Target="https://vtnews.vt.edu/articles/2018/11/univ-lib-researchimpactlibrarian.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a.wikipedia.org/wiki/%E3%83%8E%E3%83%BC%E3%83%99%E3%83%AB%E7%94%9F%E7%90%86%E5%AD%A6%E3%83%BB%E5%8C%BB%E5%AD%A6%E8%B3%9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4E2187-15C2-477A-9DCE-301651F3B9D0}"/>
              </a:ext>
            </a:extLst>
          </p:cNvPr>
          <p:cNvSpPr>
            <a:spLocks noGrp="1"/>
          </p:cNvSpPr>
          <p:nvPr>
            <p:ph type="sldNum" sz="quarter" idx="12"/>
          </p:nvPr>
        </p:nvSpPr>
        <p:spPr/>
        <p:txBody>
          <a:bodyPr/>
          <a:lstStyle/>
          <a:p>
            <a:fld id="{E552C9B2-7834-4B25-9061-54396F6F5536}" type="slidenum">
              <a:rPr kumimoji="1" lang="ja-JP" altLang="en-US" smtClean="0"/>
              <a:t>1</a:t>
            </a:fld>
            <a:endParaRPr kumimoji="1" lang="ja-JP" altLang="en-US" dirty="0"/>
          </a:p>
        </p:txBody>
      </p:sp>
      <p:sp>
        <p:nvSpPr>
          <p:cNvPr id="11" name="正方形/長方形 10">
            <a:extLst>
              <a:ext uri="{FF2B5EF4-FFF2-40B4-BE49-F238E27FC236}">
                <a16:creationId xmlns:a16="http://schemas.microsoft.com/office/drawing/2014/main" id="{8FAA8E8C-0D60-4CCF-A309-B88260A86798}"/>
              </a:ext>
            </a:extLst>
          </p:cNvPr>
          <p:cNvSpPr/>
          <p:nvPr/>
        </p:nvSpPr>
        <p:spPr>
          <a:xfrm>
            <a:off x="305906" y="32168"/>
            <a:ext cx="1008000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kern="0" dirty="0">
                <a:solidFill>
                  <a:schemeClr val="bg1"/>
                </a:solidFill>
                <a:latin typeface="+mj-ea"/>
                <a:ea typeface="+mj-ea"/>
                <a:cs typeface="Spica Neue Bold" panose="02000803000000000000" pitchFamily="2" charset="-128"/>
              </a:rPr>
              <a:t>2019</a:t>
            </a:r>
            <a:r>
              <a:rPr lang="ja-JP" altLang="en-US" sz="2000" kern="0" dirty="0">
                <a:solidFill>
                  <a:schemeClr val="bg1"/>
                </a:solidFill>
                <a:latin typeface="+mj-ea"/>
                <a:ea typeface="+mj-ea"/>
                <a:cs typeface="Spica Neue Bold" panose="02000803000000000000" pitchFamily="2" charset="-128"/>
              </a:rPr>
              <a:t>年</a:t>
            </a:r>
            <a:r>
              <a:rPr lang="en-US" altLang="ja-JP" sz="2000" kern="0" dirty="0">
                <a:solidFill>
                  <a:schemeClr val="bg1"/>
                </a:solidFill>
                <a:latin typeface="+mj-ea"/>
                <a:ea typeface="+mj-ea"/>
                <a:cs typeface="Spica Neue Bold" panose="02000803000000000000" pitchFamily="2" charset="-128"/>
              </a:rPr>
              <a:t>12</a:t>
            </a:r>
            <a:r>
              <a:rPr lang="ja-JP" altLang="en-US" sz="2000" kern="0" dirty="0">
                <a:solidFill>
                  <a:schemeClr val="bg1"/>
                </a:solidFill>
                <a:latin typeface="+mj-ea"/>
                <a:ea typeface="+mj-ea"/>
                <a:cs typeface="Spica Neue Bold" panose="02000803000000000000" pitchFamily="2" charset="-128"/>
              </a:rPr>
              <a:t>月</a:t>
            </a:r>
            <a:r>
              <a:rPr lang="en-US" altLang="ja-JP" sz="2000" kern="0" dirty="0">
                <a:solidFill>
                  <a:schemeClr val="bg1"/>
                </a:solidFill>
                <a:latin typeface="+mj-ea"/>
                <a:ea typeface="+mj-ea"/>
                <a:cs typeface="Spica Neue Bold" panose="02000803000000000000" pitchFamily="2" charset="-128"/>
              </a:rPr>
              <a:t>17</a:t>
            </a:r>
            <a:r>
              <a:rPr lang="ja-JP" altLang="en-US" sz="2000" kern="0" dirty="0">
                <a:solidFill>
                  <a:schemeClr val="bg1"/>
                </a:solidFill>
                <a:latin typeface="+mj-ea"/>
                <a:ea typeface="+mj-ea"/>
                <a:cs typeface="Spica Neue Bold" panose="02000803000000000000" pitchFamily="2" charset="-128"/>
              </a:rPr>
              <a:t>日</a:t>
            </a:r>
            <a:r>
              <a:rPr lang="en-US" altLang="ja-JP" sz="2000" kern="0" dirty="0">
                <a:solidFill>
                  <a:schemeClr val="bg1"/>
                </a:solidFill>
                <a:latin typeface="+mj-ea"/>
                <a:ea typeface="+mj-ea"/>
                <a:cs typeface="Spica Neue Bold" panose="02000803000000000000" pitchFamily="2" charset="-128"/>
              </a:rPr>
              <a:t>(</a:t>
            </a:r>
            <a:r>
              <a:rPr lang="ja-JP" altLang="en-US" sz="2000" kern="0" dirty="0">
                <a:solidFill>
                  <a:schemeClr val="bg1"/>
                </a:solidFill>
                <a:latin typeface="+mj-ea"/>
                <a:ea typeface="+mj-ea"/>
                <a:cs typeface="Spica Neue Bold" panose="02000803000000000000" pitchFamily="2" charset="-128"/>
              </a:rPr>
              <a:t>火</a:t>
            </a:r>
            <a:r>
              <a:rPr lang="en-US" altLang="ja-JP" sz="2000" kern="0" dirty="0">
                <a:solidFill>
                  <a:schemeClr val="bg1"/>
                </a:solidFill>
                <a:latin typeface="+mj-ea"/>
                <a:ea typeface="+mj-ea"/>
                <a:cs typeface="Spica Neue Bold" panose="02000803000000000000" pitchFamily="2" charset="-128"/>
              </a:rPr>
              <a:t>)</a:t>
            </a:r>
          </a:p>
          <a:p>
            <a:r>
              <a:rPr lang="en-US" altLang="ja-JP" sz="2000" kern="0" dirty="0">
                <a:solidFill>
                  <a:schemeClr val="bg1"/>
                </a:solidFill>
                <a:latin typeface="+mj-ea"/>
                <a:ea typeface="+mj-ea"/>
                <a:cs typeface="Spica Neue Bold" panose="02000803000000000000" pitchFamily="2" charset="-128"/>
              </a:rPr>
              <a:t>2019</a:t>
            </a:r>
            <a:r>
              <a:rPr lang="ja-JP" altLang="en-US" sz="2000" kern="0" dirty="0">
                <a:solidFill>
                  <a:schemeClr val="bg1"/>
                </a:solidFill>
                <a:latin typeface="+mj-ea"/>
                <a:ea typeface="+mj-ea"/>
                <a:cs typeface="Spica Neue Bold" panose="02000803000000000000" pitchFamily="2" charset="-128"/>
              </a:rPr>
              <a:t>年度 </a:t>
            </a:r>
            <a:r>
              <a:rPr lang="en-US" altLang="ja-JP" sz="2000" kern="0" dirty="0">
                <a:solidFill>
                  <a:schemeClr val="bg1"/>
                </a:solidFill>
                <a:latin typeface="+mj-ea"/>
                <a:ea typeface="+mj-ea"/>
                <a:cs typeface="Spica Neue Bold" panose="02000803000000000000" pitchFamily="2" charset="-128"/>
              </a:rPr>
              <a:t>NPO</a:t>
            </a:r>
            <a:r>
              <a:rPr lang="ja-JP" altLang="en-US" sz="2000" kern="0" dirty="0">
                <a:solidFill>
                  <a:schemeClr val="bg1"/>
                </a:solidFill>
                <a:latin typeface="+mj-ea"/>
                <a:ea typeface="+mj-ea"/>
                <a:cs typeface="Spica Neue Bold" panose="02000803000000000000" pitchFamily="2" charset="-128"/>
              </a:rPr>
              <a:t>法人日本医学図書館協会北海道地区会研修会</a:t>
            </a:r>
            <a:endParaRPr lang="en-US" altLang="ja-JP" sz="2000" kern="0" dirty="0">
              <a:solidFill>
                <a:schemeClr val="bg1"/>
              </a:solidFill>
              <a:latin typeface="+mj-ea"/>
              <a:ea typeface="+mj-ea"/>
              <a:cs typeface="Spica Neue Bold" panose="02000803000000000000" pitchFamily="2" charset="-128"/>
            </a:endParaRPr>
          </a:p>
          <a:p>
            <a:r>
              <a:rPr lang="ja-JP" altLang="en-US" sz="2000" kern="0" dirty="0">
                <a:solidFill>
                  <a:schemeClr val="bg1"/>
                </a:solidFill>
                <a:latin typeface="+mj-ea"/>
                <a:ea typeface="+mj-ea"/>
                <a:cs typeface="Spica Neue Bold" panose="02000803000000000000" pitchFamily="2" charset="-128"/>
              </a:rPr>
              <a:t>研修２「論文評価に関する最近の動向」</a:t>
            </a:r>
            <a:endParaRPr lang="en-US" altLang="ja-JP" sz="3200" kern="0" dirty="0">
              <a:solidFill>
                <a:schemeClr val="bg1"/>
              </a:solidFill>
              <a:latin typeface="+mj-ea"/>
              <a:ea typeface="+mj-ea"/>
              <a:cs typeface="Spica Neue Bold" panose="02000803000000000000" pitchFamily="2" charset="-128"/>
            </a:endParaRPr>
          </a:p>
        </p:txBody>
      </p:sp>
      <p:sp>
        <p:nvSpPr>
          <p:cNvPr id="5" name="正方形/長方形 4">
            <a:extLst>
              <a:ext uri="{FF2B5EF4-FFF2-40B4-BE49-F238E27FC236}">
                <a16:creationId xmlns:a16="http://schemas.microsoft.com/office/drawing/2014/main" id="{8FAA8E8C-0D60-4CCF-A309-B88260A86798}"/>
              </a:ext>
            </a:extLst>
          </p:cNvPr>
          <p:cNvSpPr/>
          <p:nvPr/>
        </p:nvSpPr>
        <p:spPr>
          <a:xfrm>
            <a:off x="306000" y="5374800"/>
            <a:ext cx="6060488"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r>
              <a:rPr lang="ja-JP" altLang="en-US"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千葉 浩之（北海道大学北キャンパス図書室）</a:t>
            </a:r>
            <a:endParaRPr lang="en-US" altLang="ja-JP"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endParaRPr>
          </a:p>
          <a:p>
            <a:r>
              <a:rPr lang="en-US" altLang="ja-JP"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chiba</a:t>
            </a:r>
            <a:r>
              <a:rPr kumimoji="1" lang="en-US" altLang="ja-JP"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@lib.hokudai.ac.jp</a:t>
            </a:r>
          </a:p>
          <a:p>
            <a:r>
              <a:rPr lang="ja-JP" altLang="en-US" sz="20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 </a:t>
            </a:r>
            <a:r>
              <a:rPr kumimoji="1" lang="en-US" altLang="ja-JP"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fb/</a:t>
            </a:r>
            <a:r>
              <a:rPr kumimoji="1" lang="en-US" altLang="ja-JP" dirty="0" err="1">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chibahiroyuki.x</a:t>
            </a:r>
            <a:endParaRPr kumimoji="1" lang="en-US" altLang="ja-JP"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0" y="6695308"/>
            <a:ext cx="1321118" cy="462228"/>
          </a:xfrm>
          <a:prstGeom prst="rect">
            <a:avLst/>
          </a:prstGeom>
        </p:spPr>
      </p:pic>
      <p:sp>
        <p:nvSpPr>
          <p:cNvPr id="12" name="正方形/長方形 11"/>
          <p:cNvSpPr/>
          <p:nvPr/>
        </p:nvSpPr>
        <p:spPr>
          <a:xfrm>
            <a:off x="1727918" y="6755167"/>
            <a:ext cx="9126286" cy="4708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r>
              <a:rPr lang="ja-JP" altLang="en-US" sz="1230" dirty="0">
                <a:solidFill>
                  <a:schemeClr val="bg1"/>
                </a:solidFill>
                <a:latin typeface="Spica Neue Bold" panose="02000803000000000000" pitchFamily="2" charset="-128"/>
                <a:ea typeface="Spica Neue Bold" panose="02000803000000000000" pitchFamily="2" charset="-128"/>
                <a:cs typeface="Spica Neue Bold" panose="02000803000000000000" pitchFamily="2" charset="-128"/>
              </a:rPr>
              <a:t>特に記載がない限り，本コンテンツは</a:t>
            </a:r>
            <a:endParaRPr lang="en-US" altLang="ja-JP" sz="1230" dirty="0">
              <a:solidFill>
                <a:schemeClr val="bg1"/>
              </a:solidFill>
              <a:latin typeface="Spica Neue Bold" panose="02000803000000000000" pitchFamily="2" charset="-128"/>
              <a:ea typeface="Spica Neue Bold" panose="02000803000000000000" pitchFamily="2" charset="-128"/>
              <a:cs typeface="Spica Neue Bold" panose="02000803000000000000" pitchFamily="2" charset="-128"/>
            </a:endParaRPr>
          </a:p>
          <a:p>
            <a:r>
              <a:rPr lang="ja-JP" altLang="en-US" sz="1230" dirty="0">
                <a:solidFill>
                  <a:schemeClr val="bg1"/>
                </a:solidFill>
                <a:latin typeface="Spica Neue Bold" panose="02000803000000000000" pitchFamily="2" charset="-128"/>
                <a:ea typeface="Spica Neue Bold" panose="02000803000000000000" pitchFamily="2" charset="-128"/>
                <a:cs typeface="Spica Neue Bold" panose="02000803000000000000" pitchFamily="2" charset="-128"/>
              </a:rPr>
              <a:t>クリエイティブ・コモンズ 表示 </a:t>
            </a:r>
            <a:r>
              <a:rPr lang="en-US" altLang="ja-JP" sz="1230" dirty="0">
                <a:solidFill>
                  <a:schemeClr val="bg1"/>
                </a:solidFill>
                <a:latin typeface="Spica Neue Bold" panose="02000803000000000000" pitchFamily="2" charset="-128"/>
                <a:ea typeface="Spica Neue Bold" panose="02000803000000000000" pitchFamily="2" charset="-128"/>
                <a:cs typeface="Spica Neue Bold" panose="02000803000000000000" pitchFamily="2" charset="-128"/>
              </a:rPr>
              <a:t>4.0 </a:t>
            </a:r>
            <a:r>
              <a:rPr lang="ja-JP" altLang="en-US" sz="1230" dirty="0">
                <a:solidFill>
                  <a:schemeClr val="bg1"/>
                </a:solidFill>
                <a:latin typeface="Spica Neue Bold" panose="02000803000000000000" pitchFamily="2" charset="-128"/>
                <a:ea typeface="Spica Neue Bold" panose="02000803000000000000" pitchFamily="2" charset="-128"/>
                <a:cs typeface="Spica Neue Bold" panose="02000803000000000000" pitchFamily="2" charset="-128"/>
              </a:rPr>
              <a:t>国際 パブリック・ライセンスの下で公開されています</a:t>
            </a:r>
          </a:p>
        </p:txBody>
      </p:sp>
      <p:grpSp>
        <p:nvGrpSpPr>
          <p:cNvPr id="2" name="グループ化 1">
            <a:extLst>
              <a:ext uri="{FF2B5EF4-FFF2-40B4-BE49-F238E27FC236}">
                <a16:creationId xmlns:a16="http://schemas.microsoft.com/office/drawing/2014/main" id="{DB84186E-5B15-46D9-83E1-90CB39101DFF}"/>
              </a:ext>
            </a:extLst>
          </p:cNvPr>
          <p:cNvGrpSpPr/>
          <p:nvPr/>
        </p:nvGrpSpPr>
        <p:grpSpPr>
          <a:xfrm>
            <a:off x="288000" y="3456000"/>
            <a:ext cx="10080000" cy="1934407"/>
            <a:chOff x="288000" y="3730248"/>
            <a:chExt cx="10080000" cy="1934407"/>
          </a:xfrm>
        </p:grpSpPr>
        <p:sp>
          <p:nvSpPr>
            <p:cNvPr id="10" name="正方形/長方形 9">
              <a:extLst>
                <a:ext uri="{FF2B5EF4-FFF2-40B4-BE49-F238E27FC236}">
                  <a16:creationId xmlns:a16="http://schemas.microsoft.com/office/drawing/2014/main" id="{8FAA8E8C-0D60-4CCF-A309-B88260A86798}"/>
                </a:ext>
              </a:extLst>
            </p:cNvPr>
            <p:cNvSpPr/>
            <p:nvPr/>
          </p:nvSpPr>
          <p:spPr>
            <a:xfrm>
              <a:off x="288000" y="3851067"/>
              <a:ext cx="10080000"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r>
                <a:rPr kumimoji="1" lang="ja-JP" altLang="en-US" sz="50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 </a:t>
              </a:r>
              <a:r>
                <a:rPr kumimoji="1" lang="ja-JP" altLang="en-US" sz="3200" spc="2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研究を支える図書館員なら知っておきたい</a:t>
              </a:r>
              <a:endParaRPr kumimoji="1" lang="en-US" altLang="ja-JP" sz="3200" spc="2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endParaRPr>
            </a:p>
            <a:p>
              <a:r>
                <a:rPr lang="ja-JP" altLang="en-US" sz="680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rPr>
                <a:t>論文評価の基礎知識</a:t>
              </a:r>
              <a:endParaRPr kumimoji="1" lang="en-US" altLang="ja-JP" sz="6800" dirty="0">
                <a:solidFill>
                  <a:schemeClr val="tx1"/>
                </a:solidFill>
                <a:latin typeface="Spica Neue Bold" panose="02000803000000000000" pitchFamily="2" charset="-128"/>
                <a:ea typeface="Spica Neue Bold" panose="02000803000000000000" pitchFamily="2" charset="-128"/>
                <a:cs typeface="Spica Neue Bold" panose="02000803000000000000" pitchFamily="2" charset="-128"/>
              </a:endParaRPr>
            </a:p>
          </p:txBody>
        </p:sp>
        <p:pic>
          <p:nvPicPr>
            <p:cNvPr id="17" name="図 16">
              <a:extLst>
                <a:ext uri="{FF2B5EF4-FFF2-40B4-BE49-F238E27FC236}">
                  <a16:creationId xmlns:a16="http://schemas.microsoft.com/office/drawing/2014/main" id="{E3212F11-7001-4664-84AC-D385514856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0000" y="3730248"/>
              <a:ext cx="1742734" cy="1934407"/>
            </a:xfrm>
            <a:prstGeom prst="rect">
              <a:avLst/>
            </a:prstGeom>
            <a:noFill/>
          </p:spPr>
        </p:pic>
      </p:grpSp>
    </p:spTree>
    <p:extLst>
      <p:ext uri="{BB962C8B-B14F-4D97-AF65-F5344CB8AC3E}">
        <p14:creationId xmlns:p14="http://schemas.microsoft.com/office/powerpoint/2010/main" val="376279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5" y="1259836"/>
            <a:ext cx="10385907" cy="5040000"/>
          </a:xfrm>
        </p:spPr>
        <p:txBody>
          <a:bodyPr anchor="t">
            <a:noAutofit/>
          </a:bodyPr>
          <a:lstStyle/>
          <a:p>
            <a:pPr marL="0" indent="0">
              <a:lnSpc>
                <a:spcPct val="100000"/>
              </a:lnSpc>
              <a:spcBef>
                <a:spcPts val="0"/>
              </a:spcBef>
              <a:buNone/>
            </a:pPr>
            <a:r>
              <a:rPr lang="ja-JP" altLang="en-US" dirty="0"/>
              <a:t>研究の価値を比べる？</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・新規性や有効性，信頼性などを前提とすれば</a:t>
            </a:r>
            <a:endParaRPr lang="en-US" altLang="ja-JP" dirty="0"/>
          </a:p>
          <a:p>
            <a:pPr marL="0" indent="0">
              <a:lnSpc>
                <a:spcPct val="100000"/>
              </a:lnSpc>
              <a:spcBef>
                <a:spcPts val="0"/>
              </a:spcBef>
              <a:buNone/>
            </a:pPr>
            <a:r>
              <a:rPr lang="ja-JP" altLang="en-US" dirty="0"/>
              <a:t>　優劣を付けがたい（専門外のことはわからない？）</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・とはいえ，限られた資源（資金，ポスト，時間？）を</a:t>
            </a:r>
            <a:endParaRPr lang="en-US" altLang="ja-JP" dirty="0"/>
          </a:p>
          <a:p>
            <a:pPr marL="0" indent="0">
              <a:lnSpc>
                <a:spcPct val="100000"/>
              </a:lnSpc>
              <a:spcBef>
                <a:spcPts val="0"/>
              </a:spcBef>
              <a:buNone/>
            </a:pPr>
            <a:r>
              <a:rPr lang="ja-JP" altLang="en-US" dirty="0"/>
              <a:t>　特定の研究に配分する必要がある</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・客観的なものさしが必要　→ベースとして</a:t>
            </a:r>
            <a:r>
              <a:rPr lang="ja-JP" altLang="en-US" u="sng" dirty="0"/>
              <a:t>論文</a:t>
            </a:r>
            <a:endParaRPr lang="en-US" altLang="ja-JP" u="sng" dirty="0"/>
          </a:p>
          <a:p>
            <a:pPr marL="0" indent="0">
              <a:lnSpc>
                <a:spcPct val="100000"/>
              </a:lnSpc>
              <a:spcBef>
                <a:spcPts val="0"/>
              </a:spcBef>
              <a:buNone/>
            </a:pPr>
            <a:endParaRPr lang="en-US" altLang="ja-JP" dirty="0"/>
          </a:p>
          <a:p>
            <a:pPr marL="0" indent="0">
              <a:lnSpc>
                <a:spcPct val="100000"/>
              </a:lnSpc>
              <a:spcBef>
                <a:spcPts val="0"/>
              </a:spcBef>
              <a:buNone/>
            </a:pPr>
            <a:r>
              <a:rPr lang="en-US" altLang="ja-JP" sz="2400" dirty="0"/>
              <a:t>※</a:t>
            </a:r>
            <a:r>
              <a:rPr lang="ja-JP" altLang="en-US" sz="2400" dirty="0"/>
              <a:t>研究成果に対する評価に関しては</a:t>
            </a:r>
            <a:endParaRPr lang="en-US" altLang="ja-JP" sz="2400" dirty="0"/>
          </a:p>
          <a:p>
            <a:pPr marL="0" indent="0">
              <a:lnSpc>
                <a:spcPct val="100000"/>
              </a:lnSpc>
              <a:spcBef>
                <a:spcPts val="0"/>
              </a:spcBef>
              <a:buNone/>
            </a:pPr>
            <a:r>
              <a:rPr lang="ja-JP" altLang="en-US" sz="2400" dirty="0"/>
              <a:t>　評価</a:t>
            </a:r>
            <a:r>
              <a:rPr lang="ja-JP" altLang="en-US" sz="2400" u="sng" dirty="0"/>
              <a:t>される</a:t>
            </a:r>
            <a:r>
              <a:rPr lang="ja-JP" altLang="en-US" sz="2400" dirty="0"/>
              <a:t>場面を想定されがちだが</a:t>
            </a:r>
            <a:endParaRPr lang="en-US" altLang="ja-JP" sz="2400" dirty="0"/>
          </a:p>
          <a:p>
            <a:pPr marL="0" indent="0">
              <a:lnSpc>
                <a:spcPct val="100000"/>
              </a:lnSpc>
              <a:spcBef>
                <a:spcPts val="0"/>
              </a:spcBef>
              <a:buNone/>
            </a:pPr>
            <a:r>
              <a:rPr lang="ja-JP" altLang="en-US" sz="2400" dirty="0"/>
              <a:t>　初学者や学際的な研究のスタートアップにも有効？</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10</a:t>
            </a:fld>
            <a:endParaRPr kumimoji="1" lang="ja-JP" altLang="en-US"/>
          </a:p>
        </p:txBody>
      </p:sp>
    </p:spTree>
    <p:extLst>
      <p:ext uri="{BB962C8B-B14F-4D97-AF65-F5344CB8AC3E}">
        <p14:creationId xmlns:p14="http://schemas.microsoft.com/office/powerpoint/2010/main" val="291433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8000" dirty="0"/>
              <a:t>論文で研究を</a:t>
            </a:r>
            <a:endParaRPr lang="en-US" altLang="ja-JP" sz="8000" dirty="0"/>
          </a:p>
          <a:p>
            <a:pPr marL="0" indent="0">
              <a:lnSpc>
                <a:spcPct val="100000"/>
              </a:lnSpc>
              <a:spcBef>
                <a:spcPts val="0"/>
              </a:spcBef>
              <a:buNone/>
            </a:pPr>
            <a:r>
              <a:rPr lang="ja-JP" altLang="en-US" sz="8000" dirty="0"/>
              <a:t>評価できるの？</a:t>
            </a:r>
            <a:endParaRPr lang="en-US" altLang="ja-JP" sz="8000"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11</a:t>
            </a:fld>
            <a:endParaRPr kumimoji="1" lang="ja-JP" altLang="en-US"/>
          </a:p>
        </p:txBody>
      </p:sp>
      <p:pic>
        <p:nvPicPr>
          <p:cNvPr id="7" name="図 6">
            <a:extLst>
              <a:ext uri="{FF2B5EF4-FFF2-40B4-BE49-F238E27FC236}">
                <a16:creationId xmlns:a16="http://schemas.microsoft.com/office/drawing/2014/main" id="{0C65E6EA-4C38-490B-8BDB-F2C387BA752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70173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5" y="1259836"/>
            <a:ext cx="10385907" cy="5040000"/>
          </a:xfrm>
        </p:spPr>
        <p:txBody>
          <a:bodyPr anchor="t">
            <a:noAutofit/>
          </a:bodyPr>
          <a:lstStyle/>
          <a:p>
            <a:pPr marL="0" indent="0">
              <a:lnSpc>
                <a:spcPct val="100000"/>
              </a:lnSpc>
              <a:spcBef>
                <a:spcPts val="0"/>
              </a:spcBef>
              <a:buNone/>
            </a:pPr>
            <a:r>
              <a:rPr lang="ja-JP" altLang="en-US" dirty="0"/>
              <a:t>論文で研究を評価する前に，考えておきたいこと</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これまで多くの研究成果は，</a:t>
            </a:r>
            <a:endParaRPr lang="en-US" altLang="ja-JP" dirty="0"/>
          </a:p>
          <a:p>
            <a:pPr marL="0" indent="0">
              <a:lnSpc>
                <a:spcPct val="100000"/>
              </a:lnSpc>
              <a:spcBef>
                <a:spcPts val="0"/>
              </a:spcBef>
              <a:buNone/>
            </a:pPr>
            <a:r>
              <a:rPr lang="ja-JP" altLang="en-US" dirty="0"/>
              <a:t>査読論文として発表されており</a:t>
            </a:r>
            <a:endParaRPr lang="en-US" altLang="ja-JP" dirty="0"/>
          </a:p>
          <a:p>
            <a:pPr marL="0" indent="0">
              <a:lnSpc>
                <a:spcPct val="100000"/>
              </a:lnSpc>
              <a:spcBef>
                <a:spcPts val="0"/>
              </a:spcBef>
              <a:buNone/>
            </a:pPr>
            <a:r>
              <a:rPr lang="ja-JP" altLang="en-US" dirty="0"/>
              <a:t>これを評価に用いるのは妥当と言えるだろう</a:t>
            </a:r>
            <a:endParaRPr lang="en-US" altLang="ja-JP" dirty="0"/>
          </a:p>
          <a:p>
            <a:pPr marL="0" indent="0">
              <a:lnSpc>
                <a:spcPct val="100000"/>
              </a:lnSpc>
              <a:spcBef>
                <a:spcPts val="0"/>
              </a:spcBef>
              <a:buNone/>
            </a:pPr>
            <a:endParaRPr lang="en-US" altLang="ja-JP" sz="2400" dirty="0"/>
          </a:p>
          <a:p>
            <a:pPr marL="0" indent="0">
              <a:lnSpc>
                <a:spcPct val="100000"/>
              </a:lnSpc>
              <a:spcBef>
                <a:spcPts val="0"/>
              </a:spcBef>
              <a:buNone/>
            </a:pPr>
            <a:r>
              <a:rPr lang="ja-JP" altLang="en-US" dirty="0"/>
              <a:t>ただし，研究上の成果や貢献は他にもある</a:t>
            </a:r>
            <a:endParaRPr lang="en-US" altLang="ja-JP" dirty="0"/>
          </a:p>
          <a:p>
            <a:pPr marL="0" indent="0">
              <a:lnSpc>
                <a:spcPct val="100000"/>
              </a:lnSpc>
              <a:spcBef>
                <a:spcPts val="0"/>
              </a:spcBef>
              <a:buNone/>
            </a:pPr>
            <a:r>
              <a:rPr lang="ja-JP" altLang="en-US" dirty="0"/>
              <a:t>→データ，試薬，ソフトウェア，知的財産権，</a:t>
            </a:r>
            <a:endParaRPr lang="en-US" altLang="ja-JP" dirty="0"/>
          </a:p>
          <a:p>
            <a:pPr marL="0" indent="0">
              <a:lnSpc>
                <a:spcPct val="100000"/>
              </a:lnSpc>
              <a:spcBef>
                <a:spcPts val="0"/>
              </a:spcBef>
              <a:buNone/>
            </a:pPr>
            <a:r>
              <a:rPr lang="ja-JP" altLang="en-US" dirty="0"/>
              <a:t>　熟練した若手研究員（後進の育成），査読</a:t>
            </a:r>
            <a:r>
              <a:rPr lang="en-US" altLang="ja-JP" dirty="0"/>
              <a:t>…</a:t>
            </a:r>
          </a:p>
          <a:p>
            <a:pPr marL="0" indent="0">
              <a:lnSpc>
                <a:spcPct val="100000"/>
              </a:lnSpc>
              <a:spcBef>
                <a:spcPts val="0"/>
              </a:spcBef>
              <a:buNone/>
            </a:pPr>
            <a:endParaRPr lang="en-US" altLang="ja-JP" sz="2400" dirty="0"/>
          </a:p>
          <a:p>
            <a:pPr marL="0" indent="0">
              <a:lnSpc>
                <a:spcPct val="100000"/>
              </a:lnSpc>
              <a:spcBef>
                <a:spcPts val="0"/>
              </a:spcBef>
              <a:buNone/>
            </a:pPr>
            <a:r>
              <a:rPr lang="ja-JP" altLang="en-US" dirty="0"/>
              <a:t>さらに，論文以外の成果が重視される分野もある</a:t>
            </a:r>
            <a:endParaRPr lang="en-US" altLang="ja-JP" dirty="0"/>
          </a:p>
          <a:p>
            <a:pPr marL="0" indent="0">
              <a:lnSpc>
                <a:spcPct val="100000"/>
              </a:lnSpc>
              <a:spcBef>
                <a:spcPts val="0"/>
              </a:spcBef>
              <a:buNone/>
            </a:pPr>
            <a:r>
              <a:rPr lang="ja-JP" altLang="en-US" dirty="0"/>
              <a:t>→書籍やカンファレンス</a:t>
            </a:r>
            <a:r>
              <a:rPr lang="en-US" altLang="ja-JP" dirty="0"/>
              <a:t>…</a:t>
            </a:r>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12</a:t>
            </a:fld>
            <a:endParaRPr kumimoji="1" lang="ja-JP" altLang="en-US"/>
          </a:p>
        </p:txBody>
      </p:sp>
      <p:sp>
        <p:nvSpPr>
          <p:cNvPr id="5" name="タイトル 1">
            <a:extLst>
              <a:ext uri="{FF2B5EF4-FFF2-40B4-BE49-F238E27FC236}">
                <a16:creationId xmlns:a16="http://schemas.microsoft.com/office/drawing/2014/main" id="{EC76156B-CDD5-4808-AEA2-5476F71F84F2}"/>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fontScale="92500" lnSpcReduction="10000"/>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研究成果の例として，以下を参考に記述した</a:t>
            </a:r>
            <a:endParaRPr lang="ja-JP" altLang="en-US" sz="600" dirty="0"/>
          </a:p>
          <a:p>
            <a:pPr>
              <a:lnSpc>
                <a:spcPct val="100000"/>
              </a:lnSpc>
            </a:pPr>
            <a:r>
              <a:rPr lang="en-US" altLang="ja-JP" sz="1200" dirty="0" err="1"/>
              <a:t>Hayahiko</a:t>
            </a:r>
            <a:r>
              <a:rPr lang="en-US" altLang="ja-JP" sz="1200" dirty="0"/>
              <a:t> </a:t>
            </a:r>
            <a:r>
              <a:rPr lang="en-US" altLang="ja-JP" sz="1200" dirty="0" err="1"/>
              <a:t>Ozono</a:t>
            </a:r>
            <a:r>
              <a:rPr lang="en-US" altLang="ja-JP" sz="1200" dirty="0"/>
              <a:t>, Shinya Kato, Shigeki Sugita, Masako Suzuki, </a:t>
            </a:r>
            <a:r>
              <a:rPr lang="en-US" altLang="ja-JP" sz="1200" dirty="0" err="1"/>
              <a:t>Ikuko</a:t>
            </a:r>
            <a:r>
              <a:rPr lang="en-US" altLang="ja-JP" sz="1200" dirty="0"/>
              <a:t> </a:t>
            </a:r>
            <a:r>
              <a:rPr lang="en-US" altLang="ja-JP" sz="1200" dirty="0" err="1"/>
              <a:t>Tsuchide</a:t>
            </a:r>
            <a:r>
              <a:rPr lang="en-US" altLang="ja-JP" sz="1200" dirty="0"/>
              <a:t>, </a:t>
            </a:r>
            <a:r>
              <a:rPr lang="en-US" altLang="ja-JP" sz="1200" dirty="0" err="1"/>
              <a:t>Masamitsu</a:t>
            </a:r>
            <a:r>
              <a:rPr lang="en-US" altLang="ja-JP" sz="1200" dirty="0"/>
              <a:t> </a:t>
            </a:r>
            <a:r>
              <a:rPr lang="en-US" altLang="ja-JP" sz="1200" dirty="0" err="1"/>
              <a:t>Kuriyama</a:t>
            </a:r>
            <a:r>
              <a:rPr lang="en-US" altLang="ja-JP" sz="1200" dirty="0"/>
              <a:t>, and Shun Tsuchiya </a:t>
            </a:r>
            <a:r>
              <a:rPr lang="ja-JP" altLang="en-US" sz="1200" dirty="0"/>
              <a:t>訳</a:t>
            </a:r>
            <a:r>
              <a:rPr lang="en-US" altLang="ja-JP" sz="1200" dirty="0"/>
              <a:t>. "</a:t>
            </a:r>
            <a:r>
              <a:rPr lang="ja-JP" altLang="en-US" sz="1200" dirty="0"/>
              <a:t>研究評価に関するサンフランシスコ宣言</a:t>
            </a:r>
            <a:r>
              <a:rPr lang="en-US" altLang="ja-JP" sz="1200" dirty="0"/>
              <a:t>". DORA. </a:t>
            </a:r>
            <a:r>
              <a:rPr lang="en-US" altLang="ja-JP" sz="1200" dirty="0">
                <a:hlinkClick r:id="rId3">
                  <a:extLst>
                    <a:ext uri="{A12FA001-AC4F-418D-AE19-62706E023703}">
                      <ahyp:hlinkClr xmlns:ahyp="http://schemas.microsoft.com/office/drawing/2018/hyperlinkcolor" val="tx"/>
                    </a:ext>
                  </a:extLst>
                </a:hlinkClick>
              </a:rPr>
              <a:t>https://sfdora.org/read/jp/</a:t>
            </a:r>
            <a:r>
              <a:rPr lang="en-US" altLang="ja-JP" sz="1200" dirty="0"/>
              <a:t>, (</a:t>
            </a:r>
            <a:r>
              <a:rPr lang="ja-JP" altLang="en-US" sz="1200" dirty="0"/>
              <a:t>参照 </a:t>
            </a:r>
            <a:r>
              <a:rPr lang="en-US" altLang="ja-JP" sz="1200" dirty="0"/>
              <a:t>2019-12-12).</a:t>
            </a:r>
          </a:p>
          <a:p>
            <a:pPr>
              <a:lnSpc>
                <a:spcPct val="100000"/>
              </a:lnSpc>
            </a:pPr>
            <a:endParaRPr lang="en-US" altLang="ja-JP" sz="600" dirty="0"/>
          </a:p>
          <a:p>
            <a:pPr>
              <a:lnSpc>
                <a:spcPct val="100000"/>
              </a:lnSpc>
            </a:pPr>
            <a:r>
              <a:rPr lang="ja-JP" altLang="en-US" sz="1200" dirty="0"/>
              <a:t>また，これ以降，全体を通して，以下を参考に作成した</a:t>
            </a:r>
            <a:endParaRPr lang="en-US" altLang="ja-JP" sz="1200" dirty="0"/>
          </a:p>
          <a:p>
            <a:pPr>
              <a:lnSpc>
                <a:spcPct val="100000"/>
              </a:lnSpc>
            </a:pPr>
            <a:r>
              <a:rPr lang="ja-JP" altLang="en-US" sz="1200" dirty="0"/>
              <a:t>孫媛</a:t>
            </a:r>
            <a:r>
              <a:rPr lang="en-US" altLang="ja-JP" sz="1200" dirty="0"/>
              <a:t>. </a:t>
            </a:r>
            <a:r>
              <a:rPr lang="ja-JP" altLang="en-US" sz="1200" dirty="0"/>
              <a:t>研究評価のための指標：その現状と展望</a:t>
            </a:r>
            <a:r>
              <a:rPr lang="en-US" altLang="ja-JP" sz="1200" dirty="0"/>
              <a:t>. </a:t>
            </a:r>
            <a:r>
              <a:rPr lang="ja-JP" altLang="en-US" sz="1200" dirty="0"/>
              <a:t>情報の科学と技術</a:t>
            </a:r>
            <a:r>
              <a:rPr lang="en-US" altLang="ja-JP" sz="1200" dirty="0"/>
              <a:t>. 2017, vol. 67, no. 4, p. 179-184, doi:10.18919/jkg.67.4_179. </a:t>
            </a:r>
            <a:r>
              <a:rPr lang="en-US" altLang="ja-JP" sz="1200" dirty="0">
                <a:hlinkClick r:id="rId4">
                  <a:extLst>
                    <a:ext uri="{A12FA001-AC4F-418D-AE19-62706E023703}">
                      <ahyp:hlinkClr xmlns:ahyp="http://schemas.microsoft.com/office/drawing/2018/hyperlinkcolor" val="tx"/>
                    </a:ext>
                  </a:extLst>
                </a:hlinkClick>
              </a:rPr>
              <a:t>https://www.jstage.jst.go.jp/article/jkg/67/4/67_179/_article/-char/ja/</a:t>
            </a:r>
            <a:r>
              <a:rPr lang="en-US" altLang="ja-JP" sz="1200" dirty="0"/>
              <a:t>, (</a:t>
            </a:r>
            <a:r>
              <a:rPr lang="ja-JP" altLang="en-US" sz="1200" dirty="0"/>
              <a:t>参照 </a:t>
            </a:r>
            <a:r>
              <a:rPr lang="en-US" altLang="ja-JP" sz="1200" dirty="0"/>
              <a:t>2019-12-12).</a:t>
            </a:r>
          </a:p>
        </p:txBody>
      </p:sp>
    </p:spTree>
    <p:extLst>
      <p:ext uri="{BB962C8B-B14F-4D97-AF65-F5344CB8AC3E}">
        <p14:creationId xmlns:p14="http://schemas.microsoft.com/office/powerpoint/2010/main" val="197203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論文で研究を評価するときに，配慮すべき問題</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量の話？</a:t>
            </a:r>
            <a:endParaRPr lang="en-US" altLang="ja-JP" dirty="0"/>
          </a:p>
          <a:p>
            <a:pPr marL="0" indent="0">
              <a:lnSpc>
                <a:spcPct val="100000"/>
              </a:lnSpc>
              <a:spcBef>
                <a:spcPts val="0"/>
              </a:spcBef>
              <a:buNone/>
            </a:pPr>
            <a:r>
              <a:rPr lang="ja-JP" altLang="en-US" dirty="0"/>
              <a:t>→論文数の多寡だけで評価するのは不十分・不公平</a:t>
            </a:r>
            <a:endParaRPr lang="en-US" altLang="ja-JP" dirty="0"/>
          </a:p>
          <a:p>
            <a:pPr marL="0" indent="0">
              <a:lnSpc>
                <a:spcPct val="100000"/>
              </a:lnSpc>
              <a:spcBef>
                <a:spcPts val="0"/>
              </a:spcBef>
              <a:buNone/>
            </a:pPr>
            <a:endParaRPr lang="en-US" altLang="ja-JP" sz="2400" dirty="0"/>
          </a:p>
          <a:p>
            <a:pPr marL="0" indent="0">
              <a:lnSpc>
                <a:spcPct val="100000"/>
              </a:lnSpc>
              <a:spcBef>
                <a:spcPts val="0"/>
              </a:spcBef>
              <a:buNone/>
            </a:pPr>
            <a:r>
              <a:rPr lang="ja-JP" altLang="en-US" dirty="0"/>
              <a:t>共著論文の数え方は？</a:t>
            </a:r>
            <a:endParaRPr lang="en-US" altLang="ja-JP" dirty="0"/>
          </a:p>
          <a:p>
            <a:pPr marL="0" indent="0">
              <a:lnSpc>
                <a:spcPct val="100000"/>
              </a:lnSpc>
              <a:spcBef>
                <a:spcPts val="0"/>
              </a:spcBef>
              <a:buNone/>
            </a:pPr>
            <a:r>
              <a:rPr lang="ja-JP" altLang="en-US" dirty="0"/>
              <a:t>→</a:t>
            </a:r>
            <a:r>
              <a:rPr lang="ja-JP" altLang="en-US" u="sng" dirty="0"/>
              <a:t>整数カウント</a:t>
            </a:r>
            <a:r>
              <a:rPr lang="ja-JP" altLang="en-US" dirty="0"/>
              <a:t>（</a:t>
            </a:r>
            <a:r>
              <a:rPr lang="en-US" altLang="ja-JP" dirty="0"/>
              <a:t>10</a:t>
            </a:r>
            <a:r>
              <a:rPr lang="ja-JP" altLang="en-US" dirty="0"/>
              <a:t>人で書いても著者ごとに「</a:t>
            </a:r>
            <a:r>
              <a:rPr lang="en-US" altLang="ja-JP" dirty="0"/>
              <a:t>1</a:t>
            </a:r>
            <a:r>
              <a:rPr lang="ja-JP" altLang="en-US" dirty="0"/>
              <a:t>本」）</a:t>
            </a:r>
            <a:endParaRPr lang="en-US" altLang="ja-JP" dirty="0"/>
          </a:p>
          <a:p>
            <a:pPr marL="0" indent="0">
              <a:lnSpc>
                <a:spcPct val="100000"/>
              </a:lnSpc>
              <a:spcBef>
                <a:spcPts val="0"/>
              </a:spcBef>
              <a:buNone/>
            </a:pPr>
            <a:r>
              <a:rPr lang="ja-JP" altLang="en-US" dirty="0"/>
              <a:t>　分数カウント（共著者数で割る）</a:t>
            </a:r>
            <a:endParaRPr lang="en-US" altLang="ja-JP" dirty="0"/>
          </a:p>
          <a:p>
            <a:pPr marL="0" indent="0">
              <a:lnSpc>
                <a:spcPct val="100000"/>
              </a:lnSpc>
              <a:spcBef>
                <a:spcPts val="0"/>
              </a:spcBef>
              <a:buNone/>
            </a:pPr>
            <a:endParaRPr lang="en-US" altLang="ja-JP" sz="2400" dirty="0"/>
          </a:p>
          <a:p>
            <a:pPr marL="0" indent="0">
              <a:lnSpc>
                <a:spcPct val="100000"/>
              </a:lnSpc>
              <a:spcBef>
                <a:spcPts val="0"/>
              </a:spcBef>
              <a:buNone/>
            </a:pPr>
            <a:r>
              <a:rPr lang="ja-JP" altLang="en-US" dirty="0"/>
              <a:t>論文の種類は？</a:t>
            </a:r>
            <a:endParaRPr lang="en-US" altLang="ja-JP" dirty="0"/>
          </a:p>
          <a:p>
            <a:pPr marL="0" indent="0">
              <a:lnSpc>
                <a:spcPct val="100000"/>
              </a:lnSpc>
              <a:spcBef>
                <a:spcPts val="0"/>
              </a:spcBef>
              <a:buNone/>
            </a:pPr>
            <a:r>
              <a:rPr lang="ja-JP" altLang="en-US" dirty="0"/>
              <a:t>→</a:t>
            </a:r>
            <a:r>
              <a:rPr lang="ja-JP" altLang="en-US" u="sng" dirty="0"/>
              <a:t>原著論文</a:t>
            </a:r>
            <a:r>
              <a:rPr lang="ja-JP" altLang="en-US" dirty="0"/>
              <a:t>，</a:t>
            </a:r>
            <a:r>
              <a:rPr lang="ja-JP" altLang="en-US" u="sng" dirty="0"/>
              <a:t>レビュー論文</a:t>
            </a:r>
            <a:r>
              <a:rPr lang="ja-JP" altLang="en-US" dirty="0"/>
              <a:t>，速報，会議発表論文</a:t>
            </a:r>
            <a:r>
              <a:rPr lang="en-US" altLang="ja-JP" dirty="0"/>
              <a:t>…</a:t>
            </a:r>
          </a:p>
          <a:p>
            <a:pPr marL="0" indent="0">
              <a:lnSpc>
                <a:spcPct val="100000"/>
              </a:lnSpc>
              <a:spcBef>
                <a:spcPts val="0"/>
              </a:spcBef>
              <a:buNone/>
            </a:pPr>
            <a:r>
              <a:rPr lang="ja-JP" altLang="en-US" dirty="0"/>
              <a:t>　日本語論文，英語論文</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13</a:t>
            </a:fld>
            <a:endParaRPr kumimoji="1" lang="ja-JP" altLang="en-US"/>
          </a:p>
        </p:txBody>
      </p:sp>
    </p:spTree>
    <p:extLst>
      <p:ext uri="{BB962C8B-B14F-4D97-AF65-F5344CB8AC3E}">
        <p14:creationId xmlns:p14="http://schemas.microsoft.com/office/powerpoint/2010/main" val="106763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グラフィックス 11" descr="男性">
            <a:extLst>
              <a:ext uri="{FF2B5EF4-FFF2-40B4-BE49-F238E27FC236}">
                <a16:creationId xmlns:a16="http://schemas.microsoft.com/office/drawing/2014/main" id="{F58D092D-6A38-45FD-BC35-4890DC0047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 b="49995"/>
          <a:stretch/>
        </p:blipFill>
        <p:spPr>
          <a:xfrm>
            <a:off x="4195232" y="1979675"/>
            <a:ext cx="8640000" cy="4320000"/>
          </a:xfrm>
          <a:prstGeom prst="rect">
            <a:avLst/>
          </a:prstGeom>
        </p:spPr>
      </p:pic>
      <p:sp>
        <p:nvSpPr>
          <p:cNvPr id="3" name="コンテンツ プレースホルダー 2"/>
          <p:cNvSpPr>
            <a:spLocks noGrp="1"/>
          </p:cNvSpPr>
          <p:nvPr>
            <p:ph idx="1"/>
          </p:nvPr>
        </p:nvSpPr>
        <p:spPr>
          <a:xfrm>
            <a:off x="305906" y="1259836"/>
            <a:ext cx="10080000" cy="5040000"/>
          </a:xfrm>
        </p:spPr>
        <p:txBody>
          <a:bodyPr anchor="b">
            <a:noAutofit/>
          </a:bodyPr>
          <a:lstStyle/>
          <a:p>
            <a:pPr marL="0" indent="0">
              <a:lnSpc>
                <a:spcPct val="100000"/>
              </a:lnSpc>
              <a:spcBef>
                <a:spcPts val="0"/>
              </a:spcBef>
              <a:buNone/>
            </a:pPr>
            <a:r>
              <a:rPr lang="ja-JP" altLang="en-US" sz="3600" dirty="0"/>
              <a:t>他の研究者への貢献や</a:t>
            </a:r>
            <a:endParaRPr lang="en-US" altLang="ja-JP" sz="3600" dirty="0"/>
          </a:p>
          <a:p>
            <a:pPr marL="0" indent="0">
              <a:lnSpc>
                <a:spcPct val="100000"/>
              </a:lnSpc>
              <a:spcBef>
                <a:spcPts val="0"/>
              </a:spcBef>
              <a:buNone/>
            </a:pPr>
            <a:r>
              <a:rPr lang="ja-JP" altLang="en-US" sz="3600" dirty="0"/>
              <a:t>インパクトを表すものとして</a:t>
            </a:r>
            <a:endParaRPr lang="en-US" altLang="ja-JP" sz="3600" dirty="0"/>
          </a:p>
          <a:p>
            <a:pPr marL="0" indent="0">
              <a:lnSpc>
                <a:spcPct val="100000"/>
              </a:lnSpc>
              <a:spcBef>
                <a:spcPts val="0"/>
              </a:spcBef>
              <a:buNone/>
            </a:pPr>
            <a:r>
              <a:rPr lang="ja-JP" altLang="en-US" sz="3600" dirty="0"/>
              <a:t>論文の被引用数が用いられる</a:t>
            </a:r>
            <a:endParaRPr lang="en-US" altLang="ja-JP" sz="3600"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14</a:t>
            </a:fld>
            <a:endParaRPr kumimoji="1" lang="ja-JP" altLang="en-US"/>
          </a:p>
        </p:txBody>
      </p:sp>
      <p:sp>
        <p:nvSpPr>
          <p:cNvPr id="10" name="吹き出し: 四角形 9">
            <a:extLst>
              <a:ext uri="{FF2B5EF4-FFF2-40B4-BE49-F238E27FC236}">
                <a16:creationId xmlns:a16="http://schemas.microsoft.com/office/drawing/2014/main" id="{E9E22F72-A880-4E67-A598-455A9CF2846F}"/>
              </a:ext>
            </a:extLst>
          </p:cNvPr>
          <p:cNvSpPr/>
          <p:nvPr/>
        </p:nvSpPr>
        <p:spPr>
          <a:xfrm>
            <a:off x="4054298" y="2841634"/>
            <a:ext cx="2731951" cy="720000"/>
          </a:xfrm>
          <a:prstGeom prst="wedgeRectCallout">
            <a:avLst>
              <a:gd name="adj1" fmla="val 51097"/>
              <a:gd name="adj2" fmla="val 642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引用した論文をもとに</a:t>
            </a:r>
            <a:endParaRPr kumimoji="1" lang="en-US" altLang="ja-JP" dirty="0">
              <a:solidFill>
                <a:schemeClr val="tx1"/>
              </a:solidFill>
            </a:endParaRPr>
          </a:p>
          <a:p>
            <a:pPr algn="ctr"/>
            <a:r>
              <a:rPr lang="ja-JP" altLang="en-US" dirty="0">
                <a:solidFill>
                  <a:schemeClr val="tx1"/>
                </a:solidFill>
              </a:rPr>
              <a:t>書かれた論文</a:t>
            </a:r>
            <a:endParaRPr kumimoji="1" lang="ja-JP" altLang="en-US" dirty="0">
              <a:solidFill>
                <a:schemeClr val="tx1"/>
              </a:solidFill>
            </a:endParaRPr>
          </a:p>
        </p:txBody>
      </p:sp>
      <p:pic>
        <p:nvPicPr>
          <p:cNvPr id="13" name="グラフィックス 12" descr="男性">
            <a:extLst>
              <a:ext uri="{FF2B5EF4-FFF2-40B4-BE49-F238E27FC236}">
                <a16:creationId xmlns:a16="http://schemas.microsoft.com/office/drawing/2014/main" id="{668D83F6-D3C4-491F-A210-CA0FF5D2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6823" y="3095425"/>
            <a:ext cx="1080000" cy="1080000"/>
          </a:xfrm>
          <a:prstGeom prst="rect">
            <a:avLst/>
          </a:prstGeom>
        </p:spPr>
      </p:pic>
      <p:pic>
        <p:nvPicPr>
          <p:cNvPr id="6" name="図 5">
            <a:extLst>
              <a:ext uri="{FF2B5EF4-FFF2-40B4-BE49-F238E27FC236}">
                <a16:creationId xmlns:a16="http://schemas.microsoft.com/office/drawing/2014/main" id="{017573C7-9798-42E2-AC3B-D61B857DC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0000">
            <a:off x="7052254" y="3442773"/>
            <a:ext cx="360000" cy="360000"/>
          </a:xfrm>
          <a:prstGeom prst="rect">
            <a:avLst/>
          </a:prstGeom>
        </p:spPr>
      </p:pic>
      <p:sp>
        <p:nvSpPr>
          <p:cNvPr id="14" name="吹き出し: 四角形 13">
            <a:extLst>
              <a:ext uri="{FF2B5EF4-FFF2-40B4-BE49-F238E27FC236}">
                <a16:creationId xmlns:a16="http://schemas.microsoft.com/office/drawing/2014/main" id="{39D36037-F6A7-454B-BA0E-5D5ACA9D44EE}"/>
              </a:ext>
            </a:extLst>
          </p:cNvPr>
          <p:cNvSpPr/>
          <p:nvPr/>
        </p:nvSpPr>
        <p:spPr>
          <a:xfrm>
            <a:off x="4864872" y="1890000"/>
            <a:ext cx="2731951" cy="720000"/>
          </a:xfrm>
          <a:prstGeom prst="wedgeRectCallout">
            <a:avLst>
              <a:gd name="adj1" fmla="val 40620"/>
              <a:gd name="adj2" fmla="val 885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巨人の肩の上に立つ</a:t>
            </a:r>
            <a:endParaRPr kumimoji="1" lang="ja-JP" altLang="en-US" dirty="0">
              <a:solidFill>
                <a:schemeClr val="tx1"/>
              </a:solidFill>
            </a:endParaRPr>
          </a:p>
        </p:txBody>
      </p:sp>
      <p:sp>
        <p:nvSpPr>
          <p:cNvPr id="11" name="コンテンツ プレースホルダー 2">
            <a:extLst>
              <a:ext uri="{FF2B5EF4-FFF2-40B4-BE49-F238E27FC236}">
                <a16:creationId xmlns:a16="http://schemas.microsoft.com/office/drawing/2014/main" id="{7C61C3D6-F5CD-464C-9F84-29EB9CA8A74B}"/>
              </a:ext>
            </a:extLst>
          </p:cNvPr>
          <p:cNvSpPr txBox="1">
            <a:spLocks/>
          </p:cNvSpPr>
          <p:nvPr/>
        </p:nvSpPr>
        <p:spPr>
          <a:xfrm>
            <a:off x="305906" y="1260000"/>
            <a:ext cx="10080000" cy="1260000"/>
          </a:xfrm>
          <a:prstGeom prst="rect">
            <a:avLst/>
          </a:prstGeom>
        </p:spPr>
        <p:txBody>
          <a:bodyPr vert="horz" lIns="91440" tIns="45720" rIns="91440" bIns="45720" rtlCol="0" anchor="t">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dirty="0"/>
              <a:t>研究の質を数値として測るために</a:t>
            </a:r>
            <a:r>
              <a:rPr lang="en-US" altLang="ja-JP" dirty="0"/>
              <a:t>―</a:t>
            </a:r>
          </a:p>
        </p:txBody>
      </p:sp>
    </p:spTree>
    <p:extLst>
      <p:ext uri="{BB962C8B-B14F-4D97-AF65-F5344CB8AC3E}">
        <p14:creationId xmlns:p14="http://schemas.microsoft.com/office/powerpoint/2010/main" val="34653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3. </a:t>
            </a:r>
            <a:r>
              <a:rPr lang="ja-JP" altLang="en-US" sz="5400" dirty="0">
                <a:solidFill>
                  <a:schemeClr val="bg1"/>
                </a:solidFill>
              </a:rPr>
              <a:t>被引用数を用いた論文評価</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15</a:t>
            </a:fld>
            <a:endParaRPr kumimoji="1" lang="ja-JP" altLang="en-US" dirty="0"/>
          </a:p>
        </p:txBody>
      </p:sp>
    </p:spTree>
    <p:extLst>
      <p:ext uri="{BB962C8B-B14F-4D97-AF65-F5344CB8AC3E}">
        <p14:creationId xmlns:p14="http://schemas.microsoft.com/office/powerpoint/2010/main" val="24918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5400" dirty="0"/>
              <a:t>引用された回数って</a:t>
            </a:r>
            <a:endParaRPr lang="en-US" altLang="ja-JP" sz="5400" dirty="0"/>
          </a:p>
          <a:p>
            <a:pPr marL="0" indent="0">
              <a:lnSpc>
                <a:spcPct val="100000"/>
              </a:lnSpc>
              <a:spcBef>
                <a:spcPts val="0"/>
              </a:spcBef>
              <a:buNone/>
            </a:pPr>
            <a:r>
              <a:rPr lang="ja-JP" altLang="en-US" sz="5400" dirty="0"/>
              <a:t>どうやって把握するの？</a:t>
            </a:r>
            <a:endParaRPr lang="en-US" altLang="ja-JP" sz="5400" dirty="0"/>
          </a:p>
        </p:txBody>
      </p:sp>
      <p:sp>
        <p:nvSpPr>
          <p:cNvPr id="2" name="タイトル 1"/>
          <p:cNvSpPr>
            <a:spLocks noGrp="1"/>
          </p:cNvSpPr>
          <p:nvPr>
            <p:ph type="title"/>
          </p:nvPr>
        </p:nvSpPr>
        <p:spPr/>
        <p:txBody>
          <a:bodyPr/>
          <a:lstStyle/>
          <a:p>
            <a:pPr>
              <a:lnSpc>
                <a:spcPct val="100000"/>
              </a:lnSpc>
            </a:pPr>
            <a:r>
              <a:rPr lang="en-US" altLang="ja-JP" dirty="0"/>
              <a:t>3</a:t>
            </a:r>
            <a:r>
              <a:rPr kumimoji="1" lang="en-US" altLang="ja-JP" dirty="0"/>
              <a:t>. </a:t>
            </a:r>
            <a:r>
              <a:rPr lang="ja-JP" altLang="en-US" dirty="0"/>
              <a:t>被引用数を用いた論文評価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16</a:t>
            </a:fld>
            <a:endParaRPr kumimoji="1" lang="ja-JP" altLang="en-US"/>
          </a:p>
        </p:txBody>
      </p:sp>
      <p:pic>
        <p:nvPicPr>
          <p:cNvPr id="7" name="図 6">
            <a:extLst>
              <a:ext uri="{FF2B5EF4-FFF2-40B4-BE49-F238E27FC236}">
                <a16:creationId xmlns:a16="http://schemas.microsoft.com/office/drawing/2014/main" id="{48485A5F-323C-470A-893E-F7DFF480DC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399340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被引用の出現：いつから？</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数か月～数年後の未来（入手，参照，執筆，審査，出版）</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sz="2000" dirty="0"/>
          </a:p>
          <a:p>
            <a:pPr marL="0" indent="0">
              <a:lnSpc>
                <a:spcPct val="100000"/>
              </a:lnSpc>
              <a:spcBef>
                <a:spcPts val="0"/>
              </a:spcBef>
              <a:buNone/>
            </a:pPr>
            <a:r>
              <a:rPr lang="ja-JP" altLang="en-US" dirty="0"/>
              <a:t>出現のタイミングや頻度は分野によって異なる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17</a:t>
            </a:fld>
            <a:endParaRPr kumimoji="1" lang="ja-JP" altLang="en-US"/>
          </a:p>
        </p:txBody>
      </p:sp>
      <p:pic>
        <p:nvPicPr>
          <p:cNvPr id="6" name="図 5">
            <a:extLst>
              <a:ext uri="{FF2B5EF4-FFF2-40B4-BE49-F238E27FC236}">
                <a16:creationId xmlns:a16="http://schemas.microsoft.com/office/drawing/2014/main" id="{455D3843-908E-46D2-9D6D-2310981D0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06" y="3149837"/>
            <a:ext cx="1260000" cy="1260000"/>
          </a:xfrm>
          <a:prstGeom prst="rect">
            <a:avLst/>
          </a:prstGeom>
        </p:spPr>
      </p:pic>
      <p:pic>
        <p:nvPicPr>
          <p:cNvPr id="13" name="図 12">
            <a:extLst>
              <a:ext uri="{FF2B5EF4-FFF2-40B4-BE49-F238E27FC236}">
                <a16:creationId xmlns:a16="http://schemas.microsoft.com/office/drawing/2014/main" id="{1400F04C-B810-4A0F-B1C9-3E3B995B0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5906" y="3149837"/>
            <a:ext cx="1260000" cy="1260000"/>
          </a:xfrm>
          <a:prstGeom prst="rect">
            <a:avLst/>
          </a:prstGeom>
        </p:spPr>
      </p:pic>
      <p:sp>
        <p:nvSpPr>
          <p:cNvPr id="5" name="円弧 4">
            <a:extLst>
              <a:ext uri="{FF2B5EF4-FFF2-40B4-BE49-F238E27FC236}">
                <a16:creationId xmlns:a16="http://schemas.microsoft.com/office/drawing/2014/main" id="{0F5F3DC4-EBAC-4046-A3E9-8982B3A08AD8}"/>
              </a:ext>
            </a:extLst>
          </p:cNvPr>
          <p:cNvSpPr/>
          <p:nvPr/>
        </p:nvSpPr>
        <p:spPr>
          <a:xfrm rot="10800000">
            <a:off x="1025906" y="3708000"/>
            <a:ext cx="8640000" cy="1440000"/>
          </a:xfrm>
          <a:prstGeom prst="arc">
            <a:avLst>
              <a:gd name="adj1" fmla="val 10799335"/>
              <a:gd name="adj2" fmla="val 0"/>
            </a:avLst>
          </a:prstGeom>
          <a:noFill/>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0ABA192-476E-445E-902C-8B5061E7C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906" y="4428000"/>
            <a:ext cx="900000" cy="900000"/>
          </a:xfrm>
          <a:prstGeom prst="rect">
            <a:avLst/>
          </a:prstGeom>
          <a:solidFill>
            <a:schemeClr val="bg1"/>
          </a:solidFill>
        </p:spPr>
      </p:pic>
      <p:pic>
        <p:nvPicPr>
          <p:cNvPr id="10" name="図 9">
            <a:extLst>
              <a:ext uri="{FF2B5EF4-FFF2-40B4-BE49-F238E27FC236}">
                <a16:creationId xmlns:a16="http://schemas.microsoft.com/office/drawing/2014/main" id="{07ED012D-A67B-4EF2-BDE7-849882F5A1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3906" y="4428000"/>
            <a:ext cx="900000" cy="900000"/>
          </a:xfrm>
          <a:prstGeom prst="rect">
            <a:avLst/>
          </a:prstGeom>
          <a:solidFill>
            <a:schemeClr val="bg1"/>
          </a:solidFill>
        </p:spPr>
      </p:pic>
      <p:pic>
        <p:nvPicPr>
          <p:cNvPr id="12" name="図 11">
            <a:extLst>
              <a:ext uri="{FF2B5EF4-FFF2-40B4-BE49-F238E27FC236}">
                <a16:creationId xmlns:a16="http://schemas.microsoft.com/office/drawing/2014/main" id="{72574571-8C0E-48EC-9929-5C3336B956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906" y="4428000"/>
            <a:ext cx="900000" cy="900000"/>
          </a:xfrm>
          <a:prstGeom prst="rect">
            <a:avLst/>
          </a:prstGeom>
          <a:solidFill>
            <a:schemeClr val="bg1"/>
          </a:solidFill>
        </p:spPr>
      </p:pic>
      <p:sp>
        <p:nvSpPr>
          <p:cNvPr id="7" name="正方形/長方形 6">
            <a:extLst>
              <a:ext uri="{FF2B5EF4-FFF2-40B4-BE49-F238E27FC236}">
                <a16:creationId xmlns:a16="http://schemas.microsoft.com/office/drawing/2014/main" id="{5A218D9E-5BF4-46CF-80D0-E8663EE6B34A}"/>
              </a:ext>
            </a:extLst>
          </p:cNvPr>
          <p:cNvSpPr/>
          <p:nvPr/>
        </p:nvSpPr>
        <p:spPr>
          <a:xfrm>
            <a:off x="2358000" y="4428000"/>
            <a:ext cx="900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ダウンロード">
            <a:extLst>
              <a:ext uri="{FF2B5EF4-FFF2-40B4-BE49-F238E27FC236}">
                <a16:creationId xmlns:a16="http://schemas.microsoft.com/office/drawing/2014/main" id="{9E7A9909-2B6C-4C88-A038-75885D5DA0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57906" y="4428000"/>
            <a:ext cx="900000" cy="900000"/>
          </a:xfrm>
          <a:prstGeom prst="rect">
            <a:avLst/>
          </a:prstGeom>
        </p:spPr>
      </p:pic>
      <p:sp>
        <p:nvSpPr>
          <p:cNvPr id="9" name="正方形/長方形 8">
            <a:extLst>
              <a:ext uri="{FF2B5EF4-FFF2-40B4-BE49-F238E27FC236}">
                <a16:creationId xmlns:a16="http://schemas.microsoft.com/office/drawing/2014/main" id="{5CAA761B-C718-4722-B1C4-4FE8D6CFEA1F}"/>
              </a:ext>
            </a:extLst>
          </p:cNvPr>
          <p:cNvSpPr/>
          <p:nvPr/>
        </p:nvSpPr>
        <p:spPr>
          <a:xfrm>
            <a:off x="9395906" y="4056041"/>
            <a:ext cx="720000" cy="1800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667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グラフィックス 15" descr="矢印: 左回転">
            <a:extLst>
              <a:ext uri="{FF2B5EF4-FFF2-40B4-BE49-F238E27FC236}">
                <a16:creationId xmlns:a16="http://schemas.microsoft.com/office/drawing/2014/main" id="{FFF0CB4C-B38F-42EE-8F81-D64C13D91C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553037" y="1583076"/>
            <a:ext cx="2753542" cy="6858857"/>
          </a:xfrm>
          <a:prstGeom prst="rect">
            <a:avLst/>
          </a:prstGeom>
        </p:spPr>
      </p:pic>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被引用の出現：いつまで（も）？</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理論上，増え続けうる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18</a:t>
            </a:fld>
            <a:endParaRPr kumimoji="1" lang="ja-JP" altLang="en-US"/>
          </a:p>
        </p:txBody>
      </p:sp>
      <p:sp>
        <p:nvSpPr>
          <p:cNvPr id="10" name="正方形/長方形 9">
            <a:extLst>
              <a:ext uri="{FF2B5EF4-FFF2-40B4-BE49-F238E27FC236}">
                <a16:creationId xmlns:a16="http://schemas.microsoft.com/office/drawing/2014/main" id="{E3E84D3C-B692-4AB6-A863-3967FDC85684}"/>
              </a:ext>
            </a:extLst>
          </p:cNvPr>
          <p:cNvSpPr/>
          <p:nvPr/>
        </p:nvSpPr>
        <p:spPr>
          <a:xfrm>
            <a:off x="2676377" y="3751093"/>
            <a:ext cx="3232087" cy="53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rPr>
              <a:t>Albert Einstein (1879-1955)</a:t>
            </a:r>
            <a:endParaRPr kumimoji="1" lang="ja-JP" altLang="en-US" dirty="0">
              <a:solidFill>
                <a:schemeClr val="tx1"/>
              </a:solidFill>
            </a:endParaRPr>
          </a:p>
        </p:txBody>
      </p:sp>
      <p:pic>
        <p:nvPicPr>
          <p:cNvPr id="14" name="図 13">
            <a:extLst>
              <a:ext uri="{FF2B5EF4-FFF2-40B4-BE49-F238E27FC236}">
                <a16:creationId xmlns:a16="http://schemas.microsoft.com/office/drawing/2014/main" id="{1CB87E69-9BDE-40F2-BE02-2EFA83175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886" y="1188874"/>
            <a:ext cx="3611252" cy="5110964"/>
          </a:xfrm>
          <a:prstGeom prst="rect">
            <a:avLst/>
          </a:prstGeom>
          <a:ln w="12700">
            <a:solidFill>
              <a:schemeClr val="tx1"/>
            </a:solidFill>
          </a:ln>
        </p:spPr>
      </p:pic>
      <p:pic>
        <p:nvPicPr>
          <p:cNvPr id="12" name="図 11">
            <a:extLst>
              <a:ext uri="{FF2B5EF4-FFF2-40B4-BE49-F238E27FC236}">
                <a16:creationId xmlns:a16="http://schemas.microsoft.com/office/drawing/2014/main" id="{B4B6A06C-A074-45A5-A2B9-04E6278D77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410" t="56595" r="6421" b="35449"/>
          <a:stretch/>
        </p:blipFill>
        <p:spPr>
          <a:xfrm>
            <a:off x="5242120" y="4743354"/>
            <a:ext cx="5007599" cy="907174"/>
          </a:xfrm>
          <a:prstGeom prst="rect">
            <a:avLst/>
          </a:prstGeom>
          <a:ln w="12700">
            <a:solidFill>
              <a:schemeClr val="tx1"/>
            </a:solidFill>
          </a:ln>
        </p:spPr>
      </p:pic>
      <p:sp>
        <p:nvSpPr>
          <p:cNvPr id="15" name="正方形/長方形 14">
            <a:extLst>
              <a:ext uri="{FF2B5EF4-FFF2-40B4-BE49-F238E27FC236}">
                <a16:creationId xmlns:a16="http://schemas.microsoft.com/office/drawing/2014/main" id="{E8478473-C054-46F1-877E-1F2F7736FFB5}"/>
              </a:ext>
            </a:extLst>
          </p:cNvPr>
          <p:cNvSpPr/>
          <p:nvPr/>
        </p:nvSpPr>
        <p:spPr>
          <a:xfrm>
            <a:off x="5577736" y="5328652"/>
            <a:ext cx="4598112" cy="2721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cxnSp>
        <p:nvCxnSpPr>
          <p:cNvPr id="18" name="直線コネクタ 17">
            <a:extLst>
              <a:ext uri="{FF2B5EF4-FFF2-40B4-BE49-F238E27FC236}">
                <a16:creationId xmlns:a16="http://schemas.microsoft.com/office/drawing/2014/main" id="{BFDCDC0C-DA30-4A24-90FE-19F021C79BDE}"/>
              </a:ext>
            </a:extLst>
          </p:cNvPr>
          <p:cNvCxnSpPr>
            <a:cxnSpLocks/>
          </p:cNvCxnSpPr>
          <p:nvPr/>
        </p:nvCxnSpPr>
        <p:spPr>
          <a:xfrm>
            <a:off x="8248480" y="5897628"/>
            <a:ext cx="38680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E6F95114-905F-458B-86AA-C5D248F47B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5231" y="2671093"/>
            <a:ext cx="1080000" cy="1080000"/>
          </a:xfrm>
          <a:prstGeom prst="rect">
            <a:avLst/>
          </a:prstGeom>
        </p:spPr>
      </p:pic>
      <p:sp>
        <p:nvSpPr>
          <p:cNvPr id="17" name="正方形/長方形 16">
            <a:extLst>
              <a:ext uri="{FF2B5EF4-FFF2-40B4-BE49-F238E27FC236}">
                <a16:creationId xmlns:a16="http://schemas.microsoft.com/office/drawing/2014/main" id="{33EC1C47-1A90-4A5D-93BB-59EB2FC6DFCF}"/>
              </a:ext>
            </a:extLst>
          </p:cNvPr>
          <p:cNvSpPr/>
          <p:nvPr/>
        </p:nvSpPr>
        <p:spPr>
          <a:xfrm>
            <a:off x="4562573" y="5730261"/>
            <a:ext cx="1345890" cy="53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2019</a:t>
            </a:r>
            <a:endParaRPr kumimoji="1" lang="ja-JP" altLang="en-US" sz="2800" dirty="0">
              <a:solidFill>
                <a:schemeClr val="tx1"/>
              </a:solidFill>
            </a:endParaRPr>
          </a:p>
        </p:txBody>
      </p:sp>
      <p:sp>
        <p:nvSpPr>
          <p:cNvPr id="19" name="正方形/長方形 18">
            <a:extLst>
              <a:ext uri="{FF2B5EF4-FFF2-40B4-BE49-F238E27FC236}">
                <a16:creationId xmlns:a16="http://schemas.microsoft.com/office/drawing/2014/main" id="{AA800CE4-6BD8-4AD9-B40B-B781DCA66AFE}"/>
              </a:ext>
            </a:extLst>
          </p:cNvPr>
          <p:cNvSpPr/>
          <p:nvPr/>
        </p:nvSpPr>
        <p:spPr>
          <a:xfrm>
            <a:off x="1960944" y="3304867"/>
            <a:ext cx="715433" cy="425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dirty="0">
                <a:solidFill>
                  <a:schemeClr val="tx1"/>
                </a:solidFill>
              </a:rPr>
              <a:t>1905</a:t>
            </a:r>
            <a:endParaRPr kumimoji="1" lang="ja-JP" altLang="en-US" dirty="0">
              <a:solidFill>
                <a:srgbClr val="C00000"/>
              </a:solidFill>
            </a:endParaRPr>
          </a:p>
        </p:txBody>
      </p:sp>
      <p:grpSp>
        <p:nvGrpSpPr>
          <p:cNvPr id="8" name="グループ化 7">
            <a:extLst>
              <a:ext uri="{FF2B5EF4-FFF2-40B4-BE49-F238E27FC236}">
                <a16:creationId xmlns:a16="http://schemas.microsoft.com/office/drawing/2014/main" id="{31F18AD6-4431-4234-B81D-CA4321D4222A}"/>
              </a:ext>
            </a:extLst>
          </p:cNvPr>
          <p:cNvGrpSpPr/>
          <p:nvPr/>
        </p:nvGrpSpPr>
        <p:grpSpPr>
          <a:xfrm>
            <a:off x="1459955" y="3480784"/>
            <a:ext cx="360000" cy="360000"/>
            <a:chOff x="4295503" y="1986202"/>
            <a:chExt cx="1260000" cy="1260000"/>
          </a:xfrm>
        </p:grpSpPr>
        <p:pic>
          <p:nvPicPr>
            <p:cNvPr id="25" name="図 24">
              <a:extLst>
                <a:ext uri="{FF2B5EF4-FFF2-40B4-BE49-F238E27FC236}">
                  <a16:creationId xmlns:a16="http://schemas.microsoft.com/office/drawing/2014/main" id="{2A816E5D-E106-4336-83FB-BF9087DB9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6" name="正方形/長方形 25">
              <a:extLst>
                <a:ext uri="{FF2B5EF4-FFF2-40B4-BE49-F238E27FC236}">
                  <a16:creationId xmlns:a16="http://schemas.microsoft.com/office/drawing/2014/main" id="{8B2477E1-CC3B-4CB5-8077-3E22E5021FA1}"/>
                </a:ext>
              </a:extLst>
            </p:cNvPr>
            <p:cNvSpPr/>
            <p:nvPr/>
          </p:nvSpPr>
          <p:spPr>
            <a:xfrm>
              <a:off x="4565503" y="2892406"/>
              <a:ext cx="720000" cy="180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B4D1EEDE-F023-47C3-91AD-079C2FF6CC56}"/>
              </a:ext>
            </a:extLst>
          </p:cNvPr>
          <p:cNvGrpSpPr>
            <a:grpSpLocks noChangeAspect="1"/>
          </p:cNvGrpSpPr>
          <p:nvPr/>
        </p:nvGrpSpPr>
        <p:grpSpPr>
          <a:xfrm>
            <a:off x="300391" y="5543259"/>
            <a:ext cx="720000" cy="720000"/>
            <a:chOff x="4295503" y="1986202"/>
            <a:chExt cx="1260000" cy="1260000"/>
          </a:xfrm>
          <a:noFill/>
        </p:grpSpPr>
        <p:pic>
          <p:nvPicPr>
            <p:cNvPr id="31" name="図 30">
              <a:extLst>
                <a:ext uri="{FF2B5EF4-FFF2-40B4-BE49-F238E27FC236}">
                  <a16:creationId xmlns:a16="http://schemas.microsoft.com/office/drawing/2014/main" id="{03EACB3A-0325-4C32-955C-E839422409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a:grpFill/>
          </p:spPr>
        </p:pic>
        <p:sp>
          <p:nvSpPr>
            <p:cNvPr id="32" name="正方形/長方形 31">
              <a:extLst>
                <a:ext uri="{FF2B5EF4-FFF2-40B4-BE49-F238E27FC236}">
                  <a16:creationId xmlns:a16="http://schemas.microsoft.com/office/drawing/2014/main" id="{47926B21-3F04-49EF-96C4-8815A7F5351C}"/>
                </a:ext>
              </a:extLst>
            </p:cNvPr>
            <p:cNvSpPr/>
            <p:nvPr/>
          </p:nvSpPr>
          <p:spPr>
            <a:xfrm>
              <a:off x="4565503" y="2892406"/>
              <a:ext cx="720000" cy="18000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4385501-1547-4F6D-9AF8-C6F7786995B1}"/>
              </a:ext>
            </a:extLst>
          </p:cNvPr>
          <p:cNvGrpSpPr>
            <a:grpSpLocks noChangeAspect="1"/>
          </p:cNvGrpSpPr>
          <p:nvPr/>
        </p:nvGrpSpPr>
        <p:grpSpPr>
          <a:xfrm>
            <a:off x="1279955" y="4268114"/>
            <a:ext cx="540000" cy="540000"/>
            <a:chOff x="4295503" y="1986202"/>
            <a:chExt cx="1260000" cy="1260000"/>
          </a:xfrm>
        </p:grpSpPr>
        <p:pic>
          <p:nvPicPr>
            <p:cNvPr id="34" name="図 33">
              <a:extLst>
                <a:ext uri="{FF2B5EF4-FFF2-40B4-BE49-F238E27FC236}">
                  <a16:creationId xmlns:a16="http://schemas.microsoft.com/office/drawing/2014/main" id="{61DCA9B8-F5B8-4C5C-ADE2-A7CAC1D009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5" name="正方形/長方形 34">
              <a:extLst>
                <a:ext uri="{FF2B5EF4-FFF2-40B4-BE49-F238E27FC236}">
                  <a16:creationId xmlns:a16="http://schemas.microsoft.com/office/drawing/2014/main" id="{BA1D9949-0ECC-46EB-A7BC-1D2BF9E86753}"/>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7709ED63-C405-41D1-B831-DD767B82E921}"/>
              </a:ext>
            </a:extLst>
          </p:cNvPr>
          <p:cNvGrpSpPr>
            <a:grpSpLocks noChangeAspect="1"/>
          </p:cNvGrpSpPr>
          <p:nvPr/>
        </p:nvGrpSpPr>
        <p:grpSpPr>
          <a:xfrm>
            <a:off x="513534" y="3677298"/>
            <a:ext cx="450000" cy="450000"/>
            <a:chOff x="4295503" y="1986202"/>
            <a:chExt cx="1260000" cy="1260000"/>
          </a:xfrm>
        </p:grpSpPr>
        <p:pic>
          <p:nvPicPr>
            <p:cNvPr id="37" name="図 36">
              <a:extLst>
                <a:ext uri="{FF2B5EF4-FFF2-40B4-BE49-F238E27FC236}">
                  <a16:creationId xmlns:a16="http://schemas.microsoft.com/office/drawing/2014/main" id="{598729CA-DACB-4FE5-998C-1ABCC53450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8" name="正方形/長方形 37">
              <a:extLst>
                <a:ext uri="{FF2B5EF4-FFF2-40B4-BE49-F238E27FC236}">
                  <a16:creationId xmlns:a16="http://schemas.microsoft.com/office/drawing/2014/main" id="{A1E2C12B-A7D4-40BF-8E04-A8CCCA0AA728}"/>
                </a:ext>
              </a:extLst>
            </p:cNvPr>
            <p:cNvSpPr/>
            <p:nvPr/>
          </p:nvSpPr>
          <p:spPr>
            <a:xfrm>
              <a:off x="4565503" y="2892406"/>
              <a:ext cx="720000" cy="18000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タイトル 1">
            <a:extLst>
              <a:ext uri="{FF2B5EF4-FFF2-40B4-BE49-F238E27FC236}">
                <a16:creationId xmlns:a16="http://schemas.microsoft.com/office/drawing/2014/main" id="{0D0D3B53-ECB7-4E95-9F0C-DB6DB749AD2A}"/>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当該引用論文については以下を参照</a:t>
            </a:r>
            <a:endParaRPr lang="en-US" altLang="ja-JP" sz="1200" dirty="0"/>
          </a:p>
          <a:p>
            <a:pPr>
              <a:lnSpc>
                <a:spcPct val="100000"/>
              </a:lnSpc>
            </a:pPr>
            <a:r>
              <a:rPr lang="en-US" altLang="ja-JP" sz="1200" dirty="0" err="1"/>
              <a:t>Brembs</a:t>
            </a:r>
            <a:r>
              <a:rPr lang="en-US" altLang="ja-JP" sz="1200" dirty="0"/>
              <a:t>, B. Reliable novelty: New should not trump true. PLOS Biology. 2019, vol. 17, no. 2, e3000117. </a:t>
            </a:r>
            <a:r>
              <a:rPr lang="en-US" altLang="ja-JP" sz="1200" dirty="0">
                <a:hlinkClick r:id="rId8">
                  <a:extLst>
                    <a:ext uri="{A12FA001-AC4F-418D-AE19-62706E023703}">
                      <ahyp:hlinkClr xmlns:ahyp="http://schemas.microsoft.com/office/drawing/2018/hyperlinkcolor" val="tx"/>
                    </a:ext>
                  </a:extLst>
                </a:hlinkClick>
              </a:rPr>
              <a:t>https://doi.org/10.1371/journal.pbio.3000117</a:t>
            </a:r>
            <a:r>
              <a:rPr lang="en-US" altLang="ja-JP" sz="1200" dirty="0"/>
              <a:t>, (accessed 2019-12-12).</a:t>
            </a:r>
          </a:p>
        </p:txBody>
      </p:sp>
    </p:spTree>
    <p:extLst>
      <p:ext uri="{BB962C8B-B14F-4D97-AF65-F5344CB8AC3E}">
        <p14:creationId xmlns:p14="http://schemas.microsoft.com/office/powerpoint/2010/main" val="233046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被引用の出現：どこまで（も）？</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世界中で様々な機会に引用されうる</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en-US" altLang="ja-JP" sz="2400" dirty="0" err="1"/>
              <a:t>Crossref</a:t>
            </a:r>
            <a:r>
              <a:rPr lang="ja-JP" altLang="en-US" sz="2400" dirty="0"/>
              <a:t>がリンクを形成しているが</a:t>
            </a:r>
            <a:endParaRPr lang="en-US" altLang="ja-JP" sz="2400" dirty="0"/>
          </a:p>
          <a:p>
            <a:pPr marL="0" indent="0">
              <a:lnSpc>
                <a:spcPct val="100000"/>
              </a:lnSpc>
              <a:spcBef>
                <a:spcPts val="0"/>
              </a:spcBef>
              <a:buNone/>
            </a:pPr>
            <a:r>
              <a:rPr lang="ja-JP" altLang="en-US" sz="2400" dirty="0"/>
              <a:t>網羅的に自由に利用できるわけではない</a:t>
            </a:r>
            <a:endParaRPr lang="en-US" altLang="ja-JP" sz="2400" dirty="0"/>
          </a:p>
          <a:p>
            <a:pPr marL="0" indent="0">
              <a:lnSpc>
                <a:spcPct val="100000"/>
              </a:lnSpc>
              <a:spcBef>
                <a:spcPts val="0"/>
              </a:spcBef>
              <a:buNone/>
            </a:pPr>
            <a:r>
              <a:rPr lang="ja-JP" altLang="en-US" sz="2400" dirty="0"/>
              <a:t>→オープン・サイテーションの動向に注目</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6133E2B2-BE47-47BA-940C-0C520C4F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000" y="2519837"/>
            <a:ext cx="2520000" cy="2520000"/>
          </a:xfrm>
          <a:prstGeom prst="rect">
            <a:avLst/>
          </a:prstGeom>
        </p:spPr>
      </p:pic>
      <p:pic>
        <p:nvPicPr>
          <p:cNvPr id="12" name="図 11">
            <a:extLst>
              <a:ext uri="{FF2B5EF4-FFF2-40B4-BE49-F238E27FC236}">
                <a16:creationId xmlns:a16="http://schemas.microsoft.com/office/drawing/2014/main" id="{C115270B-3F2A-4839-928B-B7BF86C70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06" y="3333342"/>
            <a:ext cx="892990" cy="892990"/>
          </a:xfrm>
          <a:prstGeom prst="rect">
            <a:avLst/>
          </a:prstGeom>
        </p:spPr>
      </p:pic>
      <p:grpSp>
        <p:nvGrpSpPr>
          <p:cNvPr id="13" name="グループ化 12">
            <a:extLst>
              <a:ext uri="{FF2B5EF4-FFF2-40B4-BE49-F238E27FC236}">
                <a16:creationId xmlns:a16="http://schemas.microsoft.com/office/drawing/2014/main" id="{D556974B-2983-49BB-946A-38A1EA29C30C}"/>
              </a:ext>
            </a:extLst>
          </p:cNvPr>
          <p:cNvGrpSpPr>
            <a:grpSpLocks noChangeAspect="1"/>
          </p:cNvGrpSpPr>
          <p:nvPr/>
        </p:nvGrpSpPr>
        <p:grpSpPr>
          <a:xfrm>
            <a:off x="5023642" y="2638210"/>
            <a:ext cx="540000" cy="540000"/>
            <a:chOff x="4295503" y="1986202"/>
            <a:chExt cx="1260000" cy="1260000"/>
          </a:xfrm>
        </p:grpSpPr>
        <p:pic>
          <p:nvPicPr>
            <p:cNvPr id="14" name="図 13">
              <a:extLst>
                <a:ext uri="{FF2B5EF4-FFF2-40B4-BE49-F238E27FC236}">
                  <a16:creationId xmlns:a16="http://schemas.microsoft.com/office/drawing/2014/main" id="{AC6C28D2-34C7-4C30-BC8E-F449E5B5D2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5" name="正方形/長方形 14">
              <a:extLst>
                <a:ext uri="{FF2B5EF4-FFF2-40B4-BE49-F238E27FC236}">
                  <a16:creationId xmlns:a16="http://schemas.microsoft.com/office/drawing/2014/main" id="{096DD7FA-389D-4976-A196-15029DB4630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D9525989-7EE0-4377-9213-8FBEF077E7C7}"/>
              </a:ext>
            </a:extLst>
          </p:cNvPr>
          <p:cNvGrpSpPr>
            <a:grpSpLocks noChangeAspect="1"/>
          </p:cNvGrpSpPr>
          <p:nvPr/>
        </p:nvGrpSpPr>
        <p:grpSpPr>
          <a:xfrm>
            <a:off x="7646672" y="2519837"/>
            <a:ext cx="540000" cy="540000"/>
            <a:chOff x="4295503" y="1986202"/>
            <a:chExt cx="1260000" cy="1260000"/>
          </a:xfrm>
        </p:grpSpPr>
        <p:pic>
          <p:nvPicPr>
            <p:cNvPr id="17" name="図 16">
              <a:extLst>
                <a:ext uri="{FF2B5EF4-FFF2-40B4-BE49-F238E27FC236}">
                  <a16:creationId xmlns:a16="http://schemas.microsoft.com/office/drawing/2014/main" id="{6AD3BC34-7A92-4423-9EF0-4D2CE389B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8" name="正方形/長方形 17">
              <a:extLst>
                <a:ext uri="{FF2B5EF4-FFF2-40B4-BE49-F238E27FC236}">
                  <a16:creationId xmlns:a16="http://schemas.microsoft.com/office/drawing/2014/main" id="{7B6A508A-69EE-47B2-88AA-4319F093CFFF}"/>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A3D97BB-BAD1-43A4-9BC6-265E2159A840}"/>
              </a:ext>
            </a:extLst>
          </p:cNvPr>
          <p:cNvGrpSpPr>
            <a:grpSpLocks noChangeAspect="1"/>
          </p:cNvGrpSpPr>
          <p:nvPr/>
        </p:nvGrpSpPr>
        <p:grpSpPr>
          <a:xfrm>
            <a:off x="8581303" y="5399836"/>
            <a:ext cx="540000" cy="540000"/>
            <a:chOff x="4295503" y="1986202"/>
            <a:chExt cx="1260000" cy="1260000"/>
          </a:xfrm>
        </p:grpSpPr>
        <p:pic>
          <p:nvPicPr>
            <p:cNvPr id="20" name="図 19">
              <a:extLst>
                <a:ext uri="{FF2B5EF4-FFF2-40B4-BE49-F238E27FC236}">
                  <a16:creationId xmlns:a16="http://schemas.microsoft.com/office/drawing/2014/main" id="{1222E2D3-5015-44BA-9AC2-3E20BD651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1" name="正方形/長方形 20">
              <a:extLst>
                <a:ext uri="{FF2B5EF4-FFF2-40B4-BE49-F238E27FC236}">
                  <a16:creationId xmlns:a16="http://schemas.microsoft.com/office/drawing/2014/main" id="{7FA80C0C-535B-434C-A517-80A34E1BE75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BBC98521-FE81-49AD-B3FD-A6C5BC7A72C5}"/>
              </a:ext>
            </a:extLst>
          </p:cNvPr>
          <p:cNvGrpSpPr>
            <a:grpSpLocks noChangeAspect="1"/>
          </p:cNvGrpSpPr>
          <p:nvPr/>
        </p:nvGrpSpPr>
        <p:grpSpPr>
          <a:xfrm>
            <a:off x="7916672" y="3924000"/>
            <a:ext cx="540000" cy="540000"/>
            <a:chOff x="4295503" y="1986202"/>
            <a:chExt cx="1260000" cy="1260000"/>
          </a:xfrm>
        </p:grpSpPr>
        <p:pic>
          <p:nvPicPr>
            <p:cNvPr id="23" name="図 22">
              <a:extLst>
                <a:ext uri="{FF2B5EF4-FFF2-40B4-BE49-F238E27FC236}">
                  <a16:creationId xmlns:a16="http://schemas.microsoft.com/office/drawing/2014/main" id="{DBBBA244-F3D8-425F-92BE-C30975AAF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4" name="正方形/長方形 23">
              <a:extLst>
                <a:ext uri="{FF2B5EF4-FFF2-40B4-BE49-F238E27FC236}">
                  <a16:creationId xmlns:a16="http://schemas.microsoft.com/office/drawing/2014/main" id="{ED18E93E-818F-4498-A9F7-1E4690C75039}"/>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DF154F39-4860-4084-901C-628F327474EC}"/>
              </a:ext>
            </a:extLst>
          </p:cNvPr>
          <p:cNvGrpSpPr>
            <a:grpSpLocks noChangeAspect="1"/>
          </p:cNvGrpSpPr>
          <p:nvPr/>
        </p:nvGrpSpPr>
        <p:grpSpPr>
          <a:xfrm>
            <a:off x="7679193" y="4716000"/>
            <a:ext cx="540000" cy="540000"/>
            <a:chOff x="4295503" y="1986202"/>
            <a:chExt cx="1260000" cy="1260000"/>
          </a:xfrm>
        </p:grpSpPr>
        <p:pic>
          <p:nvPicPr>
            <p:cNvPr id="26" name="図 25">
              <a:extLst>
                <a:ext uri="{FF2B5EF4-FFF2-40B4-BE49-F238E27FC236}">
                  <a16:creationId xmlns:a16="http://schemas.microsoft.com/office/drawing/2014/main" id="{C3008559-D2F5-42BF-93E7-D6DF149A79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7" name="正方形/長方形 26">
              <a:extLst>
                <a:ext uri="{FF2B5EF4-FFF2-40B4-BE49-F238E27FC236}">
                  <a16:creationId xmlns:a16="http://schemas.microsoft.com/office/drawing/2014/main" id="{2FE5403E-A85B-4EF3-BE92-71E78A7443E9}"/>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8B8FA30A-A1B0-4954-9CF6-BE9361133F2D}"/>
              </a:ext>
            </a:extLst>
          </p:cNvPr>
          <p:cNvGrpSpPr>
            <a:grpSpLocks noChangeAspect="1"/>
          </p:cNvGrpSpPr>
          <p:nvPr/>
        </p:nvGrpSpPr>
        <p:grpSpPr>
          <a:xfrm>
            <a:off x="9180000" y="3204000"/>
            <a:ext cx="540000" cy="540000"/>
            <a:chOff x="4295503" y="1986202"/>
            <a:chExt cx="1260000" cy="1260000"/>
          </a:xfrm>
        </p:grpSpPr>
        <p:pic>
          <p:nvPicPr>
            <p:cNvPr id="32" name="図 31">
              <a:extLst>
                <a:ext uri="{FF2B5EF4-FFF2-40B4-BE49-F238E27FC236}">
                  <a16:creationId xmlns:a16="http://schemas.microsoft.com/office/drawing/2014/main" id="{99410ED8-C81E-4E25-B386-AE5EAC4B79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3" name="正方形/長方形 32">
              <a:extLst>
                <a:ext uri="{FF2B5EF4-FFF2-40B4-BE49-F238E27FC236}">
                  <a16:creationId xmlns:a16="http://schemas.microsoft.com/office/drawing/2014/main" id="{B53DC721-AEED-46E1-B9F7-B70A5955BC57}"/>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 name="直線矢印コネクタ 6">
            <a:extLst>
              <a:ext uri="{FF2B5EF4-FFF2-40B4-BE49-F238E27FC236}">
                <a16:creationId xmlns:a16="http://schemas.microsoft.com/office/drawing/2014/main" id="{5011E38A-6AC4-4721-B704-B9F102EA82FD}"/>
              </a:ext>
            </a:extLst>
          </p:cNvPr>
          <p:cNvCxnSpPr>
            <a:stCxn id="12" idx="3"/>
            <a:endCxn id="15" idx="1"/>
          </p:cNvCxnSpPr>
          <p:nvPr/>
        </p:nvCxnSpPr>
        <p:spPr>
          <a:xfrm flipV="1">
            <a:off x="1198896" y="3065155"/>
            <a:ext cx="3940460" cy="7146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442B41D-BE03-40B6-B0FD-C077E52B0839}"/>
              </a:ext>
            </a:extLst>
          </p:cNvPr>
          <p:cNvCxnSpPr>
            <a:cxnSpLocks/>
            <a:endCxn id="18" idx="1"/>
          </p:cNvCxnSpPr>
          <p:nvPr/>
        </p:nvCxnSpPr>
        <p:spPr>
          <a:xfrm flipV="1">
            <a:off x="1198896" y="2946782"/>
            <a:ext cx="6563490" cy="8285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DE9E76E-09FD-495A-9596-464F0C24D841}"/>
              </a:ext>
            </a:extLst>
          </p:cNvPr>
          <p:cNvCxnSpPr>
            <a:cxnSpLocks/>
            <a:stCxn id="12" idx="3"/>
            <a:endCxn id="33" idx="1"/>
          </p:cNvCxnSpPr>
          <p:nvPr/>
        </p:nvCxnSpPr>
        <p:spPr>
          <a:xfrm flipV="1">
            <a:off x="1198896" y="3630945"/>
            <a:ext cx="8096818" cy="14889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6055CB5E-77C7-4766-815E-B5DE4D4FD9D1}"/>
              </a:ext>
            </a:extLst>
          </p:cNvPr>
          <p:cNvCxnSpPr>
            <a:cxnSpLocks/>
            <a:stCxn id="12" idx="3"/>
            <a:endCxn id="24" idx="1"/>
          </p:cNvCxnSpPr>
          <p:nvPr/>
        </p:nvCxnSpPr>
        <p:spPr>
          <a:xfrm>
            <a:off x="1198896" y="3779837"/>
            <a:ext cx="6833490" cy="5711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997AB16-06B8-4F07-88E1-9A8E7802AFA7}"/>
              </a:ext>
            </a:extLst>
          </p:cNvPr>
          <p:cNvCxnSpPr>
            <a:cxnSpLocks/>
            <a:stCxn id="12" idx="3"/>
            <a:endCxn id="21" idx="1"/>
          </p:cNvCxnSpPr>
          <p:nvPr/>
        </p:nvCxnSpPr>
        <p:spPr>
          <a:xfrm>
            <a:off x="1198896" y="3779837"/>
            <a:ext cx="7498121" cy="204694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574936A-8448-4366-853A-A7AE4895648C}"/>
              </a:ext>
            </a:extLst>
          </p:cNvPr>
          <p:cNvCxnSpPr>
            <a:cxnSpLocks/>
            <a:stCxn id="12" idx="3"/>
            <a:endCxn id="27" idx="1"/>
          </p:cNvCxnSpPr>
          <p:nvPr/>
        </p:nvCxnSpPr>
        <p:spPr>
          <a:xfrm>
            <a:off x="1198896" y="3779837"/>
            <a:ext cx="6596011" cy="13631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吹き出し: 四角形 51">
            <a:extLst>
              <a:ext uri="{FF2B5EF4-FFF2-40B4-BE49-F238E27FC236}">
                <a16:creationId xmlns:a16="http://schemas.microsoft.com/office/drawing/2014/main" id="{8B5B4AD0-84F7-4DA7-A7CE-AC4738DDFDA6}"/>
              </a:ext>
            </a:extLst>
          </p:cNvPr>
          <p:cNvSpPr/>
          <p:nvPr/>
        </p:nvSpPr>
        <p:spPr>
          <a:xfrm flipH="1">
            <a:off x="7757906" y="1598886"/>
            <a:ext cx="2628000" cy="646331"/>
          </a:xfrm>
          <a:prstGeom prst="wedgeRectCallout">
            <a:avLst>
              <a:gd name="adj1" fmla="val 49351"/>
              <a:gd name="adj2" fmla="val 741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dirty="0">
                <a:solidFill>
                  <a:schemeClr val="tx1"/>
                </a:solidFill>
              </a:rPr>
              <a:t>広がりの点で言えば</a:t>
            </a:r>
            <a:endParaRPr kumimoji="1" lang="en-US" altLang="ja-JP" dirty="0">
              <a:solidFill>
                <a:schemeClr val="tx1"/>
              </a:solidFill>
            </a:endParaRPr>
          </a:p>
          <a:p>
            <a:r>
              <a:rPr lang="ja-JP" altLang="en-US" dirty="0">
                <a:solidFill>
                  <a:schemeClr val="tx1"/>
                </a:solidFill>
              </a:rPr>
              <a:t>英語論文 ＞ 日本語論文</a:t>
            </a:r>
            <a:endParaRPr kumimoji="1" lang="ja-JP" altLang="en-US" dirty="0">
              <a:solidFill>
                <a:schemeClr val="tx1"/>
              </a:solidFill>
            </a:endParaRPr>
          </a:p>
        </p:txBody>
      </p:sp>
      <p:grpSp>
        <p:nvGrpSpPr>
          <p:cNvPr id="28" name="グループ化 27">
            <a:extLst>
              <a:ext uri="{FF2B5EF4-FFF2-40B4-BE49-F238E27FC236}">
                <a16:creationId xmlns:a16="http://schemas.microsoft.com/office/drawing/2014/main" id="{5CA7CFB7-6675-4600-9482-8B7DE2B511F4}"/>
              </a:ext>
            </a:extLst>
          </p:cNvPr>
          <p:cNvGrpSpPr>
            <a:grpSpLocks noChangeAspect="1"/>
          </p:cNvGrpSpPr>
          <p:nvPr/>
        </p:nvGrpSpPr>
        <p:grpSpPr>
          <a:xfrm>
            <a:off x="4844717" y="4173604"/>
            <a:ext cx="540000" cy="540000"/>
            <a:chOff x="4295503" y="1986202"/>
            <a:chExt cx="1260000" cy="1260000"/>
          </a:xfrm>
          <a:solidFill>
            <a:schemeClr val="bg1"/>
          </a:solidFill>
        </p:grpSpPr>
        <p:pic>
          <p:nvPicPr>
            <p:cNvPr id="29" name="図 28">
              <a:extLst>
                <a:ext uri="{FF2B5EF4-FFF2-40B4-BE49-F238E27FC236}">
                  <a16:creationId xmlns:a16="http://schemas.microsoft.com/office/drawing/2014/main" id="{410A7EAE-B0A0-4815-9FB4-451F6C716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a:grpFill/>
          </p:spPr>
        </p:pic>
        <p:sp>
          <p:nvSpPr>
            <p:cNvPr id="30" name="正方形/長方形 29">
              <a:extLst>
                <a:ext uri="{FF2B5EF4-FFF2-40B4-BE49-F238E27FC236}">
                  <a16:creationId xmlns:a16="http://schemas.microsoft.com/office/drawing/2014/main" id="{92C59AA4-DD59-4A57-BBEE-A7C846C02EAF}"/>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9" name="直線矢印コネクタ 48">
            <a:extLst>
              <a:ext uri="{FF2B5EF4-FFF2-40B4-BE49-F238E27FC236}">
                <a16:creationId xmlns:a16="http://schemas.microsoft.com/office/drawing/2014/main" id="{0FB90B00-1BDB-428B-871A-F2A7B788D171}"/>
              </a:ext>
            </a:extLst>
          </p:cNvPr>
          <p:cNvCxnSpPr>
            <a:cxnSpLocks/>
            <a:stCxn id="12" idx="3"/>
            <a:endCxn id="30" idx="1"/>
          </p:cNvCxnSpPr>
          <p:nvPr/>
        </p:nvCxnSpPr>
        <p:spPr>
          <a:xfrm>
            <a:off x="1198896" y="3779837"/>
            <a:ext cx="3761535" cy="82071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F4D32EBF-2B7C-4C36-8851-BDCC951F7B2B}"/>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オープン・サイテーションの動向については以下を参照</a:t>
            </a:r>
            <a:endParaRPr lang="en-US" altLang="ja-JP" sz="1200" dirty="0"/>
          </a:p>
          <a:p>
            <a:pPr>
              <a:lnSpc>
                <a:spcPct val="100000"/>
              </a:lnSpc>
            </a:pPr>
            <a:r>
              <a:rPr lang="ja-JP" altLang="en-US" sz="1200" dirty="0"/>
              <a:t>佐藤翔</a:t>
            </a:r>
            <a:r>
              <a:rPr lang="en-US" altLang="ja-JP" sz="1200" dirty="0"/>
              <a:t>. </a:t>
            </a:r>
            <a:r>
              <a:rPr lang="ja-JP" altLang="en-US" sz="1200" dirty="0"/>
              <a:t>オープン・サイテーションのいま</a:t>
            </a:r>
            <a:r>
              <a:rPr lang="en-US" altLang="ja-JP" sz="1200" dirty="0"/>
              <a:t>. </a:t>
            </a:r>
            <a:r>
              <a:rPr lang="ja-JP" altLang="en-US" sz="1200" dirty="0"/>
              <a:t>情報の科学と技術</a:t>
            </a:r>
            <a:r>
              <a:rPr lang="en-US" altLang="ja-JP" sz="1200" dirty="0"/>
              <a:t>. 2019, vol. 69, no. 10, p. 480-482, </a:t>
            </a:r>
            <a:r>
              <a:rPr lang="en-US" altLang="ja-JP" sz="1200" dirty="0" err="1"/>
              <a:t>doi</a:t>
            </a:r>
            <a:r>
              <a:rPr lang="en-US" altLang="ja-JP" sz="1200" dirty="0"/>
              <a:t>: 10.18919/jkg.69.10_480. </a:t>
            </a:r>
            <a:r>
              <a:rPr lang="en-US" altLang="ja-JP" sz="1200" dirty="0">
                <a:hlinkClick r:id="rId6">
                  <a:extLst>
                    <a:ext uri="{A12FA001-AC4F-418D-AE19-62706E023703}">
                      <ahyp:hlinkClr xmlns:ahyp="http://schemas.microsoft.com/office/drawing/2018/hyperlinkcolor" val="tx"/>
                    </a:ext>
                  </a:extLst>
                </a:hlinkClick>
              </a:rPr>
              <a:t>https://www.jstage.jst.go.jp/article/jkg/69/10/69_480/_article/-char/ja/</a:t>
            </a:r>
            <a:r>
              <a:rPr lang="en-US" altLang="ja-JP" sz="1200" dirty="0"/>
              <a:t>, (</a:t>
            </a:r>
            <a:r>
              <a:rPr lang="ja-JP" altLang="en-US" sz="1200" dirty="0"/>
              <a:t>参照 </a:t>
            </a:r>
            <a:r>
              <a:rPr lang="en-US" altLang="ja-JP" sz="1200" dirty="0"/>
              <a:t>2019-12-12).</a:t>
            </a:r>
          </a:p>
        </p:txBody>
      </p:sp>
    </p:spTree>
    <p:extLst>
      <p:ext uri="{BB962C8B-B14F-4D97-AF65-F5344CB8AC3E}">
        <p14:creationId xmlns:p14="http://schemas.microsoft.com/office/powerpoint/2010/main" val="24236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en-US" altLang="ja-JP" dirty="0"/>
              <a:t>1. </a:t>
            </a:r>
            <a:r>
              <a:rPr lang="ja-JP" altLang="en-US" dirty="0"/>
              <a:t>はじめに</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en-US" altLang="ja-JP" dirty="0"/>
              <a:t>2. </a:t>
            </a:r>
            <a:r>
              <a:rPr lang="ja-JP" altLang="en-US" dirty="0"/>
              <a:t>論文評価の位置付け</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en-US" altLang="ja-JP" dirty="0"/>
              <a:t>3. </a:t>
            </a:r>
            <a:r>
              <a:rPr lang="ja-JP" altLang="en-US" dirty="0"/>
              <a:t>被引用数を用いた論文評価</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en-US" altLang="ja-JP" dirty="0"/>
              <a:t>4. </a:t>
            </a:r>
            <a:r>
              <a:rPr lang="ja-JP" altLang="en-US" dirty="0"/>
              <a:t>被引用数を用いた評価指標</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en-US" altLang="ja-JP" dirty="0"/>
              <a:t>5. </a:t>
            </a:r>
            <a:r>
              <a:rPr lang="ja-JP" altLang="en-US" dirty="0"/>
              <a:t>被引用数を用いない論文評価</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en-US" altLang="ja-JP" dirty="0"/>
              <a:t>6. </a:t>
            </a:r>
            <a:r>
              <a:rPr lang="ja-JP" altLang="en-US" dirty="0"/>
              <a:t>おわりに</a:t>
            </a:r>
            <a:endParaRPr lang="en-US" altLang="ja-JP" dirty="0"/>
          </a:p>
        </p:txBody>
      </p:sp>
      <p:sp>
        <p:nvSpPr>
          <p:cNvPr id="2" name="タイトル 1"/>
          <p:cNvSpPr>
            <a:spLocks noGrp="1"/>
          </p:cNvSpPr>
          <p:nvPr>
            <p:ph type="title"/>
          </p:nvPr>
        </p:nvSpPr>
        <p:spPr/>
        <p:txBody>
          <a:bodyPr>
            <a:normAutofit/>
          </a:bodyPr>
          <a:lstStyle/>
          <a:p>
            <a:pPr>
              <a:lnSpc>
                <a:spcPct val="100000"/>
              </a:lnSpc>
            </a:pPr>
            <a:r>
              <a:rPr lang="ja-JP" altLang="en-US" sz="2800" dirty="0"/>
              <a:t>研究を支える図書館員なら知っておきたい</a:t>
            </a:r>
            <a:br>
              <a:rPr lang="en-US" altLang="ja-JP" sz="2800" dirty="0"/>
            </a:br>
            <a:r>
              <a:rPr lang="ja-JP" altLang="en-US" sz="2800" dirty="0"/>
              <a:t>論文評価の基礎知識</a:t>
            </a:r>
            <a:endParaRPr kumimoji="1" lang="ja-JP" altLang="en-US" sz="2800"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a:t>
            </a:fld>
            <a:endParaRPr kumimoji="1" lang="ja-JP" altLang="en-US"/>
          </a:p>
        </p:txBody>
      </p:sp>
      <p:pic>
        <p:nvPicPr>
          <p:cNvPr id="15" name="図 14">
            <a:extLst>
              <a:ext uri="{FF2B5EF4-FFF2-40B4-BE49-F238E27FC236}">
                <a16:creationId xmlns:a16="http://schemas.microsoft.com/office/drawing/2014/main" id="{D0843966-D3E2-4C7B-9858-D7578263892E}"/>
              </a:ext>
            </a:extLst>
          </p:cNvPr>
          <p:cNvPicPr>
            <a:picLocks noChangeAspect="1"/>
          </p:cNvPicPr>
          <p:nvPr/>
        </p:nvPicPr>
        <p:blipFill>
          <a:blip r:embed="rId3"/>
          <a:stretch>
            <a:fillRect/>
          </a:stretch>
        </p:blipFill>
        <p:spPr>
          <a:xfrm>
            <a:off x="6286424" y="2026637"/>
            <a:ext cx="3158965" cy="3506400"/>
          </a:xfrm>
          <a:prstGeom prst="rect">
            <a:avLst/>
          </a:prstGeom>
        </p:spPr>
      </p:pic>
    </p:spTree>
    <p:extLst>
      <p:ext uri="{BB962C8B-B14F-4D97-AF65-F5344CB8AC3E}">
        <p14:creationId xmlns:p14="http://schemas.microsoft.com/office/powerpoint/2010/main" val="329693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被引用数の把握には「いつ」と「どこ」を絞る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6133E2B2-BE47-47BA-940C-0C520C4F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000" y="2519837"/>
            <a:ext cx="2520000" cy="2520000"/>
          </a:xfrm>
          <a:prstGeom prst="rect">
            <a:avLst/>
          </a:prstGeom>
        </p:spPr>
      </p:pic>
      <p:pic>
        <p:nvPicPr>
          <p:cNvPr id="12" name="図 11">
            <a:extLst>
              <a:ext uri="{FF2B5EF4-FFF2-40B4-BE49-F238E27FC236}">
                <a16:creationId xmlns:a16="http://schemas.microsoft.com/office/drawing/2014/main" id="{C115270B-3F2A-4839-928B-B7BF86C70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06" y="3333342"/>
            <a:ext cx="892990" cy="892990"/>
          </a:xfrm>
          <a:prstGeom prst="rect">
            <a:avLst/>
          </a:prstGeom>
        </p:spPr>
      </p:pic>
      <p:grpSp>
        <p:nvGrpSpPr>
          <p:cNvPr id="13" name="グループ化 12">
            <a:extLst>
              <a:ext uri="{FF2B5EF4-FFF2-40B4-BE49-F238E27FC236}">
                <a16:creationId xmlns:a16="http://schemas.microsoft.com/office/drawing/2014/main" id="{D556974B-2983-49BB-946A-38A1EA29C30C}"/>
              </a:ext>
            </a:extLst>
          </p:cNvPr>
          <p:cNvGrpSpPr>
            <a:grpSpLocks noChangeAspect="1"/>
          </p:cNvGrpSpPr>
          <p:nvPr/>
        </p:nvGrpSpPr>
        <p:grpSpPr>
          <a:xfrm>
            <a:off x="5023642" y="2638210"/>
            <a:ext cx="540000" cy="540000"/>
            <a:chOff x="4295503" y="1986202"/>
            <a:chExt cx="1260000" cy="1260000"/>
          </a:xfrm>
        </p:grpSpPr>
        <p:pic>
          <p:nvPicPr>
            <p:cNvPr id="14" name="図 13">
              <a:extLst>
                <a:ext uri="{FF2B5EF4-FFF2-40B4-BE49-F238E27FC236}">
                  <a16:creationId xmlns:a16="http://schemas.microsoft.com/office/drawing/2014/main" id="{AC6C28D2-34C7-4C30-BC8E-F449E5B5D2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5" name="正方形/長方形 14">
              <a:extLst>
                <a:ext uri="{FF2B5EF4-FFF2-40B4-BE49-F238E27FC236}">
                  <a16:creationId xmlns:a16="http://schemas.microsoft.com/office/drawing/2014/main" id="{096DD7FA-389D-4976-A196-15029DB4630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D9525989-7EE0-4377-9213-8FBEF077E7C7}"/>
              </a:ext>
            </a:extLst>
          </p:cNvPr>
          <p:cNvGrpSpPr>
            <a:grpSpLocks noChangeAspect="1"/>
          </p:cNvGrpSpPr>
          <p:nvPr/>
        </p:nvGrpSpPr>
        <p:grpSpPr>
          <a:xfrm>
            <a:off x="7646672" y="2519837"/>
            <a:ext cx="540000" cy="540000"/>
            <a:chOff x="4295503" y="1986202"/>
            <a:chExt cx="1260000" cy="1260000"/>
          </a:xfrm>
        </p:grpSpPr>
        <p:pic>
          <p:nvPicPr>
            <p:cNvPr id="17" name="図 16">
              <a:extLst>
                <a:ext uri="{FF2B5EF4-FFF2-40B4-BE49-F238E27FC236}">
                  <a16:creationId xmlns:a16="http://schemas.microsoft.com/office/drawing/2014/main" id="{6AD3BC34-7A92-4423-9EF0-4D2CE389B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8" name="正方形/長方形 17">
              <a:extLst>
                <a:ext uri="{FF2B5EF4-FFF2-40B4-BE49-F238E27FC236}">
                  <a16:creationId xmlns:a16="http://schemas.microsoft.com/office/drawing/2014/main" id="{7B6A508A-69EE-47B2-88AA-4319F093CFFF}"/>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A3D97BB-BAD1-43A4-9BC6-265E2159A840}"/>
              </a:ext>
            </a:extLst>
          </p:cNvPr>
          <p:cNvGrpSpPr>
            <a:grpSpLocks noChangeAspect="1"/>
          </p:cNvGrpSpPr>
          <p:nvPr/>
        </p:nvGrpSpPr>
        <p:grpSpPr>
          <a:xfrm>
            <a:off x="8581303" y="5399836"/>
            <a:ext cx="540000" cy="540000"/>
            <a:chOff x="4295503" y="1986202"/>
            <a:chExt cx="1260000" cy="1260000"/>
          </a:xfrm>
        </p:grpSpPr>
        <p:pic>
          <p:nvPicPr>
            <p:cNvPr id="20" name="図 19">
              <a:extLst>
                <a:ext uri="{FF2B5EF4-FFF2-40B4-BE49-F238E27FC236}">
                  <a16:creationId xmlns:a16="http://schemas.microsoft.com/office/drawing/2014/main" id="{1222E2D3-5015-44BA-9AC2-3E20BD651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1" name="正方形/長方形 20">
              <a:extLst>
                <a:ext uri="{FF2B5EF4-FFF2-40B4-BE49-F238E27FC236}">
                  <a16:creationId xmlns:a16="http://schemas.microsoft.com/office/drawing/2014/main" id="{7FA80C0C-535B-434C-A517-80A34E1BE75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BBC98521-FE81-49AD-B3FD-A6C5BC7A72C5}"/>
              </a:ext>
            </a:extLst>
          </p:cNvPr>
          <p:cNvGrpSpPr>
            <a:grpSpLocks noChangeAspect="1"/>
          </p:cNvGrpSpPr>
          <p:nvPr/>
        </p:nvGrpSpPr>
        <p:grpSpPr>
          <a:xfrm>
            <a:off x="7916672" y="3924000"/>
            <a:ext cx="540000" cy="540000"/>
            <a:chOff x="4295503" y="1986202"/>
            <a:chExt cx="1260000" cy="1260000"/>
          </a:xfrm>
        </p:grpSpPr>
        <p:pic>
          <p:nvPicPr>
            <p:cNvPr id="23" name="図 22">
              <a:extLst>
                <a:ext uri="{FF2B5EF4-FFF2-40B4-BE49-F238E27FC236}">
                  <a16:creationId xmlns:a16="http://schemas.microsoft.com/office/drawing/2014/main" id="{DBBBA244-F3D8-425F-92BE-C30975AAF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4" name="正方形/長方形 23">
              <a:extLst>
                <a:ext uri="{FF2B5EF4-FFF2-40B4-BE49-F238E27FC236}">
                  <a16:creationId xmlns:a16="http://schemas.microsoft.com/office/drawing/2014/main" id="{ED18E93E-818F-4498-A9F7-1E4690C75039}"/>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DF154F39-4860-4084-901C-628F327474EC}"/>
              </a:ext>
            </a:extLst>
          </p:cNvPr>
          <p:cNvGrpSpPr>
            <a:grpSpLocks noChangeAspect="1"/>
          </p:cNvGrpSpPr>
          <p:nvPr/>
        </p:nvGrpSpPr>
        <p:grpSpPr>
          <a:xfrm>
            <a:off x="7679193" y="4716000"/>
            <a:ext cx="540000" cy="540000"/>
            <a:chOff x="4295503" y="1986202"/>
            <a:chExt cx="1260000" cy="1260000"/>
          </a:xfrm>
        </p:grpSpPr>
        <p:pic>
          <p:nvPicPr>
            <p:cNvPr id="26" name="図 25">
              <a:extLst>
                <a:ext uri="{FF2B5EF4-FFF2-40B4-BE49-F238E27FC236}">
                  <a16:creationId xmlns:a16="http://schemas.microsoft.com/office/drawing/2014/main" id="{C3008559-D2F5-42BF-93E7-D6DF149A79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7" name="正方形/長方形 26">
              <a:extLst>
                <a:ext uri="{FF2B5EF4-FFF2-40B4-BE49-F238E27FC236}">
                  <a16:creationId xmlns:a16="http://schemas.microsoft.com/office/drawing/2014/main" id="{2FE5403E-A85B-4EF3-BE92-71E78A7443E9}"/>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8B8FA30A-A1B0-4954-9CF6-BE9361133F2D}"/>
              </a:ext>
            </a:extLst>
          </p:cNvPr>
          <p:cNvGrpSpPr>
            <a:grpSpLocks noChangeAspect="1"/>
          </p:cNvGrpSpPr>
          <p:nvPr/>
        </p:nvGrpSpPr>
        <p:grpSpPr>
          <a:xfrm>
            <a:off x="9180000" y="3204000"/>
            <a:ext cx="540000" cy="540000"/>
            <a:chOff x="4295503" y="1986202"/>
            <a:chExt cx="1260000" cy="1260000"/>
          </a:xfrm>
        </p:grpSpPr>
        <p:pic>
          <p:nvPicPr>
            <p:cNvPr id="32" name="図 31">
              <a:extLst>
                <a:ext uri="{FF2B5EF4-FFF2-40B4-BE49-F238E27FC236}">
                  <a16:creationId xmlns:a16="http://schemas.microsoft.com/office/drawing/2014/main" id="{99410ED8-C81E-4E25-B386-AE5EAC4B79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3" name="正方形/長方形 32">
              <a:extLst>
                <a:ext uri="{FF2B5EF4-FFF2-40B4-BE49-F238E27FC236}">
                  <a16:creationId xmlns:a16="http://schemas.microsoft.com/office/drawing/2014/main" id="{B53DC721-AEED-46E1-B9F7-B70A5955BC57}"/>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 name="直線矢印コネクタ 6">
            <a:extLst>
              <a:ext uri="{FF2B5EF4-FFF2-40B4-BE49-F238E27FC236}">
                <a16:creationId xmlns:a16="http://schemas.microsoft.com/office/drawing/2014/main" id="{5011E38A-6AC4-4721-B704-B9F102EA82FD}"/>
              </a:ext>
            </a:extLst>
          </p:cNvPr>
          <p:cNvCxnSpPr>
            <a:stCxn id="12" idx="3"/>
            <a:endCxn id="15" idx="1"/>
          </p:cNvCxnSpPr>
          <p:nvPr/>
        </p:nvCxnSpPr>
        <p:spPr>
          <a:xfrm flipV="1">
            <a:off x="1198896" y="3065155"/>
            <a:ext cx="3940460" cy="7146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442B41D-BE03-40B6-B0FD-C077E52B0839}"/>
              </a:ext>
            </a:extLst>
          </p:cNvPr>
          <p:cNvCxnSpPr>
            <a:cxnSpLocks/>
            <a:endCxn id="18" idx="1"/>
          </p:cNvCxnSpPr>
          <p:nvPr/>
        </p:nvCxnSpPr>
        <p:spPr>
          <a:xfrm flipV="1">
            <a:off x="1198896" y="2946782"/>
            <a:ext cx="6563490" cy="8285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DE9E76E-09FD-495A-9596-464F0C24D841}"/>
              </a:ext>
            </a:extLst>
          </p:cNvPr>
          <p:cNvCxnSpPr>
            <a:cxnSpLocks/>
            <a:stCxn id="12" idx="3"/>
            <a:endCxn id="33" idx="1"/>
          </p:cNvCxnSpPr>
          <p:nvPr/>
        </p:nvCxnSpPr>
        <p:spPr>
          <a:xfrm flipV="1">
            <a:off x="1198896" y="3630945"/>
            <a:ext cx="8096818" cy="14889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6055CB5E-77C7-4766-815E-B5DE4D4FD9D1}"/>
              </a:ext>
            </a:extLst>
          </p:cNvPr>
          <p:cNvCxnSpPr>
            <a:cxnSpLocks/>
            <a:stCxn id="12" idx="3"/>
            <a:endCxn id="24" idx="1"/>
          </p:cNvCxnSpPr>
          <p:nvPr/>
        </p:nvCxnSpPr>
        <p:spPr>
          <a:xfrm>
            <a:off x="1198896" y="3779837"/>
            <a:ext cx="6833490" cy="5711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997AB16-06B8-4F07-88E1-9A8E7802AFA7}"/>
              </a:ext>
            </a:extLst>
          </p:cNvPr>
          <p:cNvCxnSpPr>
            <a:cxnSpLocks/>
            <a:stCxn id="12" idx="3"/>
            <a:endCxn id="21" idx="1"/>
          </p:cNvCxnSpPr>
          <p:nvPr/>
        </p:nvCxnSpPr>
        <p:spPr>
          <a:xfrm>
            <a:off x="1198896" y="3779837"/>
            <a:ext cx="7498121" cy="204694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574936A-8448-4366-853A-A7AE4895648C}"/>
              </a:ext>
            </a:extLst>
          </p:cNvPr>
          <p:cNvCxnSpPr>
            <a:cxnSpLocks/>
            <a:stCxn id="12" idx="3"/>
            <a:endCxn id="27" idx="1"/>
          </p:cNvCxnSpPr>
          <p:nvPr/>
        </p:nvCxnSpPr>
        <p:spPr>
          <a:xfrm>
            <a:off x="1198896" y="3779837"/>
            <a:ext cx="6596011" cy="13631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5CA7CFB7-6675-4600-9482-8B7DE2B511F4}"/>
              </a:ext>
            </a:extLst>
          </p:cNvPr>
          <p:cNvGrpSpPr>
            <a:grpSpLocks noChangeAspect="1"/>
          </p:cNvGrpSpPr>
          <p:nvPr/>
        </p:nvGrpSpPr>
        <p:grpSpPr>
          <a:xfrm>
            <a:off x="4844717" y="4173604"/>
            <a:ext cx="540000" cy="540000"/>
            <a:chOff x="4295503" y="1986202"/>
            <a:chExt cx="1260000" cy="1260000"/>
          </a:xfrm>
          <a:solidFill>
            <a:schemeClr val="bg1"/>
          </a:solidFill>
        </p:grpSpPr>
        <p:pic>
          <p:nvPicPr>
            <p:cNvPr id="29" name="図 28">
              <a:extLst>
                <a:ext uri="{FF2B5EF4-FFF2-40B4-BE49-F238E27FC236}">
                  <a16:creationId xmlns:a16="http://schemas.microsoft.com/office/drawing/2014/main" id="{410A7EAE-B0A0-4815-9FB4-451F6C716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a:grpFill/>
          </p:spPr>
        </p:pic>
        <p:sp>
          <p:nvSpPr>
            <p:cNvPr id="30" name="正方形/長方形 29">
              <a:extLst>
                <a:ext uri="{FF2B5EF4-FFF2-40B4-BE49-F238E27FC236}">
                  <a16:creationId xmlns:a16="http://schemas.microsoft.com/office/drawing/2014/main" id="{92C59AA4-DD59-4A57-BBEE-A7C846C02EAF}"/>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9" name="直線矢印コネクタ 48">
            <a:extLst>
              <a:ext uri="{FF2B5EF4-FFF2-40B4-BE49-F238E27FC236}">
                <a16:creationId xmlns:a16="http://schemas.microsoft.com/office/drawing/2014/main" id="{0FB90B00-1BDB-428B-871A-F2A7B788D171}"/>
              </a:ext>
            </a:extLst>
          </p:cNvPr>
          <p:cNvCxnSpPr>
            <a:cxnSpLocks/>
            <a:stCxn id="12" idx="3"/>
            <a:endCxn id="30" idx="1"/>
          </p:cNvCxnSpPr>
          <p:nvPr/>
        </p:nvCxnSpPr>
        <p:spPr>
          <a:xfrm>
            <a:off x="1198896" y="3779837"/>
            <a:ext cx="3761535" cy="82071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93611D5-C20A-4C7B-B40B-A7BD74110AA8}"/>
              </a:ext>
            </a:extLst>
          </p:cNvPr>
          <p:cNvSpPr/>
          <p:nvPr/>
        </p:nvSpPr>
        <p:spPr>
          <a:xfrm>
            <a:off x="305906" y="5101201"/>
            <a:ext cx="694800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2400" dirty="0">
                <a:solidFill>
                  <a:schemeClr val="tx1"/>
                </a:solidFill>
              </a:rPr>
              <a:t>どこ：</a:t>
            </a:r>
            <a:r>
              <a:rPr lang="ja-JP" altLang="en-US" sz="2400" dirty="0">
                <a:solidFill>
                  <a:srgbClr val="C00000"/>
                </a:solidFill>
              </a:rPr>
              <a:t>引用関係を収録したデータベース</a:t>
            </a:r>
            <a:r>
              <a:rPr lang="ja-JP" altLang="en-US" sz="2400" dirty="0">
                <a:solidFill>
                  <a:schemeClr val="tx1"/>
                </a:solidFill>
              </a:rPr>
              <a:t>を用いる</a:t>
            </a:r>
            <a:endParaRPr lang="en-US" altLang="ja-JP" sz="2400" dirty="0">
              <a:solidFill>
                <a:schemeClr val="tx1"/>
              </a:solidFill>
            </a:endParaRPr>
          </a:p>
          <a:p>
            <a:r>
              <a:rPr lang="en-US" altLang="ja-JP" sz="2400" dirty="0">
                <a:solidFill>
                  <a:schemeClr val="tx1"/>
                </a:solidFill>
              </a:rPr>
              <a:t>※</a:t>
            </a:r>
            <a:r>
              <a:rPr lang="ja-JP" altLang="en-US" sz="2400" dirty="0">
                <a:solidFill>
                  <a:schemeClr val="tx1"/>
                </a:solidFill>
              </a:rPr>
              <a:t>データベースは単に収集するだけでなく</a:t>
            </a:r>
            <a:endParaRPr lang="en-US" altLang="ja-JP" sz="2400" dirty="0">
              <a:solidFill>
                <a:schemeClr val="tx1"/>
              </a:solidFill>
            </a:endParaRPr>
          </a:p>
          <a:p>
            <a:r>
              <a:rPr lang="ja-JP" altLang="en-US" sz="2400" dirty="0">
                <a:solidFill>
                  <a:schemeClr val="tx1"/>
                </a:solidFill>
              </a:rPr>
              <a:t>　収録する論文の限定（選定）や分類を行う</a:t>
            </a:r>
            <a:endParaRPr lang="en-US" altLang="ja-JP" sz="2400" dirty="0">
              <a:solidFill>
                <a:schemeClr val="tx1"/>
              </a:solidFill>
            </a:endParaRPr>
          </a:p>
        </p:txBody>
      </p:sp>
      <p:sp>
        <p:nvSpPr>
          <p:cNvPr id="41" name="フリーフォーム: 図形 40">
            <a:extLst>
              <a:ext uri="{FF2B5EF4-FFF2-40B4-BE49-F238E27FC236}">
                <a16:creationId xmlns:a16="http://schemas.microsoft.com/office/drawing/2014/main" id="{02DBFE3A-5D6F-4622-96E9-E9DC95DE5FC6}"/>
              </a:ext>
            </a:extLst>
          </p:cNvPr>
          <p:cNvSpPr/>
          <p:nvPr/>
        </p:nvSpPr>
        <p:spPr>
          <a:xfrm>
            <a:off x="306000" y="2448000"/>
            <a:ext cx="9441441" cy="3564000"/>
          </a:xfrm>
          <a:custGeom>
            <a:avLst/>
            <a:gdLst>
              <a:gd name="connsiteX0" fmla="*/ 0 w 9441441"/>
              <a:gd name="connsiteY0" fmla="*/ 0 h 3610062"/>
              <a:gd name="connsiteX1" fmla="*/ 7302193 w 9441441"/>
              <a:gd name="connsiteY1" fmla="*/ 0 h 3610062"/>
              <a:gd name="connsiteX2" fmla="*/ 7302193 w 9441441"/>
              <a:gd name="connsiteY2" fmla="*/ 679285 h 3610062"/>
              <a:gd name="connsiteX3" fmla="*/ 9441441 w 9441441"/>
              <a:gd name="connsiteY3" fmla="*/ 679285 h 3610062"/>
              <a:gd name="connsiteX4" fmla="*/ 9441441 w 9441441"/>
              <a:gd name="connsiteY4" fmla="*/ 1367634 h 3610062"/>
              <a:gd name="connsiteX5" fmla="*/ 7302193 w 9441441"/>
              <a:gd name="connsiteY5" fmla="*/ 1367634 h 3610062"/>
              <a:gd name="connsiteX6" fmla="*/ 7302193 w 9441441"/>
              <a:gd name="connsiteY6" fmla="*/ 2143143 h 3610062"/>
              <a:gd name="connsiteX7" fmla="*/ 8931111 w 9441441"/>
              <a:gd name="connsiteY7" fmla="*/ 2143143 h 3610062"/>
              <a:gd name="connsiteX8" fmla="*/ 8931111 w 9441441"/>
              <a:gd name="connsiteY8" fmla="*/ 3610062 h 3610062"/>
              <a:gd name="connsiteX9" fmla="*/ 7302193 w 9441441"/>
              <a:gd name="connsiteY9" fmla="*/ 3610062 h 3610062"/>
              <a:gd name="connsiteX10" fmla="*/ 7302193 w 9441441"/>
              <a:gd name="connsiteY10" fmla="*/ 2664000 h 3610062"/>
              <a:gd name="connsiteX11" fmla="*/ 0 w 9441441"/>
              <a:gd name="connsiteY11" fmla="*/ 2664000 h 36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41441" h="3610062">
                <a:moveTo>
                  <a:pt x="0" y="0"/>
                </a:moveTo>
                <a:lnTo>
                  <a:pt x="7302193" y="0"/>
                </a:lnTo>
                <a:lnTo>
                  <a:pt x="7302193" y="679285"/>
                </a:lnTo>
                <a:lnTo>
                  <a:pt x="9441441" y="679285"/>
                </a:lnTo>
                <a:lnTo>
                  <a:pt x="9441441" y="1367634"/>
                </a:lnTo>
                <a:lnTo>
                  <a:pt x="7302193" y="1367634"/>
                </a:lnTo>
                <a:lnTo>
                  <a:pt x="7302193" y="2143143"/>
                </a:lnTo>
                <a:lnTo>
                  <a:pt x="8931111" y="2143143"/>
                </a:lnTo>
                <a:lnTo>
                  <a:pt x="8931111" y="3610062"/>
                </a:lnTo>
                <a:lnTo>
                  <a:pt x="7302193" y="3610062"/>
                </a:lnTo>
                <a:lnTo>
                  <a:pt x="7302193" y="2664000"/>
                </a:lnTo>
                <a:lnTo>
                  <a:pt x="0" y="2664000"/>
                </a:lnTo>
                <a:close/>
              </a:path>
            </a:pathLst>
          </a:custGeom>
          <a:solidFill>
            <a:schemeClr val="accent5">
              <a:alpha val="20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400" dirty="0">
              <a:solidFill>
                <a:srgbClr val="000080"/>
              </a:solidFill>
            </a:endParaRPr>
          </a:p>
          <a:p>
            <a:endParaRPr lang="en-US" altLang="ja-JP" sz="2400" dirty="0">
              <a:solidFill>
                <a:srgbClr val="000080"/>
              </a:solidFill>
            </a:endParaRPr>
          </a:p>
          <a:p>
            <a:endParaRPr kumimoji="1" lang="en-US" altLang="ja-JP" sz="2400" dirty="0">
              <a:solidFill>
                <a:srgbClr val="000080"/>
              </a:solidFill>
            </a:endParaRPr>
          </a:p>
          <a:p>
            <a:endParaRPr lang="en-US" altLang="ja-JP" sz="2400" dirty="0">
              <a:solidFill>
                <a:srgbClr val="000080"/>
              </a:solidFill>
            </a:endParaRPr>
          </a:p>
          <a:p>
            <a:endParaRPr kumimoji="1" lang="en-US" altLang="ja-JP" sz="2400" dirty="0">
              <a:solidFill>
                <a:srgbClr val="000080"/>
              </a:solidFill>
            </a:endParaRPr>
          </a:p>
          <a:p>
            <a:endParaRPr lang="en-US" altLang="ja-JP" sz="2200" dirty="0">
              <a:solidFill>
                <a:srgbClr val="000080"/>
              </a:solidFill>
            </a:endParaRPr>
          </a:p>
          <a:p>
            <a:r>
              <a:rPr kumimoji="1" lang="ja-JP" altLang="en-US" sz="2400" dirty="0">
                <a:solidFill>
                  <a:schemeClr val="accent5"/>
                </a:solidFill>
              </a:rPr>
              <a:t>データベースの収録範囲</a:t>
            </a:r>
          </a:p>
        </p:txBody>
      </p:sp>
      <p:sp>
        <p:nvSpPr>
          <p:cNvPr id="42" name="正方形/長方形 41">
            <a:extLst>
              <a:ext uri="{FF2B5EF4-FFF2-40B4-BE49-F238E27FC236}">
                <a16:creationId xmlns:a16="http://schemas.microsoft.com/office/drawing/2014/main" id="{9099FD99-CF9E-4AF1-8469-806B747C90F3}"/>
              </a:ext>
            </a:extLst>
          </p:cNvPr>
          <p:cNvSpPr/>
          <p:nvPr/>
        </p:nvSpPr>
        <p:spPr>
          <a:xfrm>
            <a:off x="305906" y="1980000"/>
            <a:ext cx="69480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2400" dirty="0">
                <a:solidFill>
                  <a:schemeClr val="tx1"/>
                </a:solidFill>
              </a:rPr>
              <a:t>いつ：算出のタイミングを定める（控えておく）</a:t>
            </a:r>
            <a:endParaRPr lang="en-US" altLang="ja-JP" sz="2400" dirty="0">
              <a:solidFill>
                <a:schemeClr val="tx1"/>
              </a:solidFill>
            </a:endParaRPr>
          </a:p>
        </p:txBody>
      </p:sp>
    </p:spTree>
    <p:extLst>
      <p:ext uri="{BB962C8B-B14F-4D97-AF65-F5344CB8AC3E}">
        <p14:creationId xmlns:p14="http://schemas.microsoft.com/office/powerpoint/2010/main" val="36962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データベースにより被引用数は異なる（参照 </a:t>
            </a:r>
            <a:r>
              <a:rPr lang="en-US" altLang="ja-JP" dirty="0"/>
              <a:t>2019-12-06</a:t>
            </a:r>
            <a:r>
              <a:rPr lang="ja-JP" altLang="en-US" dirty="0"/>
              <a:t>）</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21</a:t>
            </a:fld>
            <a:endParaRPr kumimoji="1" lang="ja-JP" altLang="en-US"/>
          </a:p>
        </p:txBody>
      </p:sp>
      <p:pic>
        <p:nvPicPr>
          <p:cNvPr id="5" name="図 4">
            <a:extLst>
              <a:ext uri="{FF2B5EF4-FFF2-40B4-BE49-F238E27FC236}">
                <a16:creationId xmlns:a16="http://schemas.microsoft.com/office/drawing/2014/main" id="{6398EE79-C8BE-4A3E-BC73-120855831F47}"/>
              </a:ext>
            </a:extLst>
          </p:cNvPr>
          <p:cNvPicPr>
            <a:picLocks noChangeAspect="1"/>
          </p:cNvPicPr>
          <p:nvPr/>
        </p:nvPicPr>
        <p:blipFill rotWithShape="1">
          <a:blip r:embed="rId3"/>
          <a:srcRect t="7857" b="65731"/>
          <a:stretch/>
        </p:blipFill>
        <p:spPr>
          <a:xfrm>
            <a:off x="5040000" y="5342400"/>
            <a:ext cx="4320000" cy="727305"/>
          </a:xfrm>
          <a:prstGeom prst="rect">
            <a:avLst/>
          </a:prstGeom>
          <a:ln w="12700">
            <a:solidFill>
              <a:schemeClr val="tx1"/>
            </a:solidFill>
          </a:ln>
        </p:spPr>
      </p:pic>
      <p:pic>
        <p:nvPicPr>
          <p:cNvPr id="6" name="図 5">
            <a:extLst>
              <a:ext uri="{FF2B5EF4-FFF2-40B4-BE49-F238E27FC236}">
                <a16:creationId xmlns:a16="http://schemas.microsoft.com/office/drawing/2014/main" id="{1260BDB3-1201-4309-93DD-9C347A354819}"/>
              </a:ext>
            </a:extLst>
          </p:cNvPr>
          <p:cNvPicPr>
            <a:picLocks noChangeAspect="1"/>
          </p:cNvPicPr>
          <p:nvPr/>
        </p:nvPicPr>
        <p:blipFill rotWithShape="1">
          <a:blip r:embed="rId4"/>
          <a:srcRect t="7857" b="55662"/>
          <a:stretch/>
        </p:blipFill>
        <p:spPr>
          <a:xfrm>
            <a:off x="306000" y="5065200"/>
            <a:ext cx="4320000" cy="1004590"/>
          </a:xfrm>
          <a:prstGeom prst="rect">
            <a:avLst/>
          </a:prstGeom>
          <a:ln w="12700">
            <a:solidFill>
              <a:schemeClr val="tx1"/>
            </a:solidFill>
          </a:ln>
        </p:spPr>
      </p:pic>
      <p:pic>
        <p:nvPicPr>
          <p:cNvPr id="7" name="図 6">
            <a:extLst>
              <a:ext uri="{FF2B5EF4-FFF2-40B4-BE49-F238E27FC236}">
                <a16:creationId xmlns:a16="http://schemas.microsoft.com/office/drawing/2014/main" id="{7F792532-7F41-4F7C-ADC0-664F22F60E78}"/>
              </a:ext>
            </a:extLst>
          </p:cNvPr>
          <p:cNvPicPr>
            <a:picLocks noChangeAspect="1"/>
          </p:cNvPicPr>
          <p:nvPr/>
        </p:nvPicPr>
        <p:blipFill rotWithShape="1">
          <a:blip r:embed="rId5"/>
          <a:srcRect t="7857" b="44592"/>
          <a:stretch/>
        </p:blipFill>
        <p:spPr>
          <a:xfrm>
            <a:off x="6065906" y="2196000"/>
            <a:ext cx="4320000" cy="1309398"/>
          </a:xfrm>
          <a:prstGeom prst="rect">
            <a:avLst/>
          </a:prstGeom>
          <a:ln w="12700">
            <a:solidFill>
              <a:schemeClr val="tx1"/>
            </a:solidFill>
          </a:ln>
        </p:spPr>
      </p:pic>
      <p:pic>
        <p:nvPicPr>
          <p:cNvPr id="8" name="図 7">
            <a:extLst>
              <a:ext uri="{FF2B5EF4-FFF2-40B4-BE49-F238E27FC236}">
                <a16:creationId xmlns:a16="http://schemas.microsoft.com/office/drawing/2014/main" id="{682054DF-C6FC-4EDA-B48D-B365B59D5970}"/>
              </a:ext>
            </a:extLst>
          </p:cNvPr>
          <p:cNvPicPr>
            <a:picLocks noChangeAspect="1"/>
          </p:cNvPicPr>
          <p:nvPr/>
        </p:nvPicPr>
        <p:blipFill rotWithShape="1">
          <a:blip r:embed="rId6"/>
          <a:srcRect t="7857" b="60600"/>
          <a:stretch/>
        </p:blipFill>
        <p:spPr>
          <a:xfrm>
            <a:off x="5508000" y="3924000"/>
            <a:ext cx="4320000" cy="868595"/>
          </a:xfrm>
          <a:prstGeom prst="rect">
            <a:avLst/>
          </a:prstGeom>
          <a:ln w="12700">
            <a:solidFill>
              <a:schemeClr val="tx1"/>
            </a:solidFill>
          </a:ln>
        </p:spPr>
      </p:pic>
      <p:pic>
        <p:nvPicPr>
          <p:cNvPr id="9" name="図 8">
            <a:extLst>
              <a:ext uri="{FF2B5EF4-FFF2-40B4-BE49-F238E27FC236}">
                <a16:creationId xmlns:a16="http://schemas.microsoft.com/office/drawing/2014/main" id="{EF36C985-FF4A-4DA9-82BE-D01745CB765B}"/>
              </a:ext>
            </a:extLst>
          </p:cNvPr>
          <p:cNvPicPr>
            <a:picLocks noChangeAspect="1"/>
          </p:cNvPicPr>
          <p:nvPr/>
        </p:nvPicPr>
        <p:blipFill rotWithShape="1">
          <a:blip r:embed="rId7"/>
          <a:srcRect t="7858" b="7858"/>
          <a:stretch/>
        </p:blipFill>
        <p:spPr>
          <a:xfrm>
            <a:off x="306000" y="1836000"/>
            <a:ext cx="4500000" cy="2417685"/>
          </a:xfrm>
          <a:prstGeom prst="rect">
            <a:avLst/>
          </a:prstGeom>
          <a:ln w="12700">
            <a:solidFill>
              <a:srgbClr val="C00000"/>
            </a:solidFill>
          </a:ln>
        </p:spPr>
      </p:pic>
      <p:sp>
        <p:nvSpPr>
          <p:cNvPr id="10" name="正方形/長方形 9">
            <a:extLst>
              <a:ext uri="{FF2B5EF4-FFF2-40B4-BE49-F238E27FC236}">
                <a16:creationId xmlns:a16="http://schemas.microsoft.com/office/drawing/2014/main" id="{47B432B0-7314-4566-91D5-9C32D888F83F}"/>
              </a:ext>
            </a:extLst>
          </p:cNvPr>
          <p:cNvSpPr/>
          <p:nvPr/>
        </p:nvSpPr>
        <p:spPr>
          <a:xfrm>
            <a:off x="1929809" y="4255200"/>
            <a:ext cx="2876189" cy="40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a:solidFill>
                  <a:schemeClr val="tx1"/>
                </a:solidFill>
              </a:rPr>
              <a:t>DOI: 10.1016/j.immuni.2016.03.012</a:t>
            </a:r>
          </a:p>
          <a:p>
            <a:r>
              <a:rPr lang="en-US" altLang="ja-JP" sz="900" dirty="0">
                <a:solidFill>
                  <a:schemeClr val="tx1"/>
                </a:solidFill>
              </a:rPr>
              <a:t>© 2019 Elsevier B.V. or its licensors or contributors.</a:t>
            </a:r>
          </a:p>
        </p:txBody>
      </p:sp>
      <p:sp>
        <p:nvSpPr>
          <p:cNvPr id="11" name="正方形/長方形 10">
            <a:extLst>
              <a:ext uri="{FF2B5EF4-FFF2-40B4-BE49-F238E27FC236}">
                <a16:creationId xmlns:a16="http://schemas.microsoft.com/office/drawing/2014/main" id="{753E275F-60A8-4DBA-AABC-BA458B2C4CF1}"/>
              </a:ext>
            </a:extLst>
          </p:cNvPr>
          <p:cNvSpPr/>
          <p:nvPr/>
        </p:nvSpPr>
        <p:spPr>
          <a:xfrm>
            <a:off x="6065906" y="1836000"/>
            <a:ext cx="264708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rPr>
              <a:t>Web of Science:</a:t>
            </a:r>
            <a:r>
              <a:rPr lang="ja-JP" altLang="en-US" dirty="0">
                <a:solidFill>
                  <a:schemeClr val="tx1"/>
                </a:solidFill>
              </a:rPr>
              <a:t> </a:t>
            </a:r>
            <a:r>
              <a:rPr lang="en-US" altLang="ja-JP" dirty="0">
                <a:solidFill>
                  <a:schemeClr val="tx1"/>
                </a:solidFill>
              </a:rPr>
              <a:t>211</a:t>
            </a:r>
            <a:endParaRPr lang="ja-JP" altLang="en-US" dirty="0">
              <a:solidFill>
                <a:schemeClr val="tx1"/>
              </a:solidFill>
            </a:endParaRPr>
          </a:p>
        </p:txBody>
      </p:sp>
      <p:sp>
        <p:nvSpPr>
          <p:cNvPr id="13" name="正方形/長方形 12">
            <a:extLst>
              <a:ext uri="{FF2B5EF4-FFF2-40B4-BE49-F238E27FC236}">
                <a16:creationId xmlns:a16="http://schemas.microsoft.com/office/drawing/2014/main" id="{2C1985C0-BBF9-4885-BFCA-02A556C230BB}"/>
              </a:ext>
            </a:extLst>
          </p:cNvPr>
          <p:cNvSpPr/>
          <p:nvPr/>
        </p:nvSpPr>
        <p:spPr>
          <a:xfrm>
            <a:off x="5508000" y="4791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900" dirty="0">
                <a:solidFill>
                  <a:schemeClr val="tx1"/>
                </a:solidFill>
              </a:rPr>
              <a:t>©</a:t>
            </a:r>
            <a:r>
              <a:rPr lang="ja-JP" altLang="en-US" sz="900" dirty="0">
                <a:solidFill>
                  <a:schemeClr val="tx1"/>
                </a:solidFill>
              </a:rPr>
              <a:t> </a:t>
            </a:r>
            <a:r>
              <a:rPr lang="en-US" altLang="ja-JP" sz="900" dirty="0">
                <a:solidFill>
                  <a:schemeClr val="tx1"/>
                </a:solidFill>
              </a:rPr>
              <a:t>2019 American Chemical Society. All Rights Reserved.</a:t>
            </a:r>
          </a:p>
        </p:txBody>
      </p:sp>
      <p:sp>
        <p:nvSpPr>
          <p:cNvPr id="14" name="正方形/長方形 13">
            <a:extLst>
              <a:ext uri="{FF2B5EF4-FFF2-40B4-BE49-F238E27FC236}">
                <a16:creationId xmlns:a16="http://schemas.microsoft.com/office/drawing/2014/main" id="{2884E203-591D-43D0-B300-7D8CE692E977}"/>
              </a:ext>
            </a:extLst>
          </p:cNvPr>
          <p:cNvSpPr/>
          <p:nvPr/>
        </p:nvSpPr>
        <p:spPr>
          <a:xfrm>
            <a:off x="5508000" y="3564000"/>
            <a:ext cx="241651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err="1">
                <a:solidFill>
                  <a:schemeClr val="tx1"/>
                </a:solidFill>
              </a:rPr>
              <a:t>SciFinder</a:t>
            </a:r>
            <a:r>
              <a:rPr lang="en-US" altLang="ja-JP" dirty="0">
                <a:solidFill>
                  <a:schemeClr val="tx1"/>
                </a:solidFill>
              </a:rPr>
              <a:t>:</a:t>
            </a:r>
            <a:r>
              <a:rPr lang="ja-JP" altLang="en-US" dirty="0">
                <a:solidFill>
                  <a:schemeClr val="tx1"/>
                </a:solidFill>
              </a:rPr>
              <a:t> </a:t>
            </a:r>
            <a:r>
              <a:rPr lang="en-US" altLang="ja-JP" dirty="0">
                <a:solidFill>
                  <a:schemeClr val="tx1"/>
                </a:solidFill>
              </a:rPr>
              <a:t>252</a:t>
            </a:r>
            <a:endParaRPr lang="ja-JP" altLang="en-US" dirty="0">
              <a:solidFill>
                <a:schemeClr val="tx1"/>
              </a:solidFill>
            </a:endParaRPr>
          </a:p>
        </p:txBody>
      </p:sp>
      <p:sp>
        <p:nvSpPr>
          <p:cNvPr id="15" name="正方形/長方形 14">
            <a:extLst>
              <a:ext uri="{FF2B5EF4-FFF2-40B4-BE49-F238E27FC236}">
                <a16:creationId xmlns:a16="http://schemas.microsoft.com/office/drawing/2014/main" id="{2309B89A-5FA8-4657-8197-2A23BA1FE3F3}"/>
              </a:ext>
            </a:extLst>
          </p:cNvPr>
          <p:cNvSpPr/>
          <p:nvPr/>
        </p:nvSpPr>
        <p:spPr>
          <a:xfrm>
            <a:off x="5040000" y="4982400"/>
            <a:ext cx="241651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rPr>
              <a:t>Google Scholar:</a:t>
            </a:r>
            <a:r>
              <a:rPr lang="ja-JP" altLang="en-US" dirty="0">
                <a:solidFill>
                  <a:schemeClr val="tx1"/>
                </a:solidFill>
              </a:rPr>
              <a:t> </a:t>
            </a:r>
            <a:r>
              <a:rPr lang="en-US" altLang="ja-JP" dirty="0">
                <a:solidFill>
                  <a:schemeClr val="tx1"/>
                </a:solidFill>
              </a:rPr>
              <a:t>262</a:t>
            </a:r>
            <a:endParaRPr lang="ja-JP" altLang="en-US" dirty="0">
              <a:solidFill>
                <a:schemeClr val="tx1"/>
              </a:solidFill>
            </a:endParaRPr>
          </a:p>
        </p:txBody>
      </p:sp>
      <p:sp>
        <p:nvSpPr>
          <p:cNvPr id="16" name="正方形/長方形 15">
            <a:extLst>
              <a:ext uri="{FF2B5EF4-FFF2-40B4-BE49-F238E27FC236}">
                <a16:creationId xmlns:a16="http://schemas.microsoft.com/office/drawing/2014/main" id="{89950001-D0DE-48EC-8F77-BFAA200C0F62}"/>
              </a:ext>
            </a:extLst>
          </p:cNvPr>
          <p:cNvSpPr/>
          <p:nvPr/>
        </p:nvSpPr>
        <p:spPr>
          <a:xfrm>
            <a:off x="306000" y="4705200"/>
            <a:ext cx="252767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rPr>
              <a:t>Dimensions:</a:t>
            </a:r>
            <a:r>
              <a:rPr lang="ja-JP" altLang="en-US" dirty="0">
                <a:solidFill>
                  <a:schemeClr val="tx1"/>
                </a:solidFill>
              </a:rPr>
              <a:t> </a:t>
            </a:r>
            <a:r>
              <a:rPr lang="en-US" altLang="ja-JP" dirty="0">
                <a:solidFill>
                  <a:schemeClr val="tx1"/>
                </a:solidFill>
              </a:rPr>
              <a:t>221</a:t>
            </a:r>
            <a:endParaRPr lang="ja-JP" altLang="en-US" dirty="0">
              <a:solidFill>
                <a:schemeClr val="tx1"/>
              </a:solidFill>
            </a:endParaRPr>
          </a:p>
        </p:txBody>
      </p:sp>
      <p:sp>
        <p:nvSpPr>
          <p:cNvPr id="18" name="正方形/長方形 17">
            <a:extLst>
              <a:ext uri="{FF2B5EF4-FFF2-40B4-BE49-F238E27FC236}">
                <a16:creationId xmlns:a16="http://schemas.microsoft.com/office/drawing/2014/main" id="{D7712F86-C12B-4214-AF64-D7F985893176}"/>
              </a:ext>
            </a:extLst>
          </p:cNvPr>
          <p:cNvSpPr/>
          <p:nvPr/>
        </p:nvSpPr>
        <p:spPr>
          <a:xfrm>
            <a:off x="5040000" y="6069600"/>
            <a:ext cx="4320000" cy="23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900" dirty="0">
                <a:solidFill>
                  <a:schemeClr val="tx1"/>
                </a:solidFill>
              </a:rPr>
              <a:t>© 2019 Google</a:t>
            </a:r>
            <a:endParaRPr lang="ja-JP" altLang="en-US" sz="900" dirty="0">
              <a:solidFill>
                <a:schemeClr val="tx1"/>
              </a:solidFill>
            </a:endParaRPr>
          </a:p>
        </p:txBody>
      </p:sp>
      <p:sp>
        <p:nvSpPr>
          <p:cNvPr id="19" name="正方形/長方形 18">
            <a:extLst>
              <a:ext uri="{FF2B5EF4-FFF2-40B4-BE49-F238E27FC236}">
                <a16:creationId xmlns:a16="http://schemas.microsoft.com/office/drawing/2014/main" id="{73443750-AA7B-425E-9F93-1BF02B7F358B}"/>
              </a:ext>
            </a:extLst>
          </p:cNvPr>
          <p:cNvSpPr/>
          <p:nvPr/>
        </p:nvSpPr>
        <p:spPr>
          <a:xfrm>
            <a:off x="6066000" y="35064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900" dirty="0">
                <a:solidFill>
                  <a:schemeClr val="tx1"/>
                </a:solidFill>
              </a:rPr>
              <a:t>© 2019 Clarivate Analytics</a:t>
            </a:r>
          </a:p>
        </p:txBody>
      </p:sp>
      <p:sp>
        <p:nvSpPr>
          <p:cNvPr id="20" name="正方形/長方形 19">
            <a:extLst>
              <a:ext uri="{FF2B5EF4-FFF2-40B4-BE49-F238E27FC236}">
                <a16:creationId xmlns:a16="http://schemas.microsoft.com/office/drawing/2014/main" id="{9BE4F254-18C8-4C3B-882F-8D41207DE619}"/>
              </a:ext>
            </a:extLst>
          </p:cNvPr>
          <p:cNvSpPr/>
          <p:nvPr/>
        </p:nvSpPr>
        <p:spPr>
          <a:xfrm>
            <a:off x="306000" y="6069600"/>
            <a:ext cx="4319999" cy="23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900" dirty="0">
                <a:solidFill>
                  <a:schemeClr val="tx1"/>
                </a:solidFill>
              </a:rPr>
              <a:t>© 2019 Digital Science &amp; Research Solutions, Inc.</a:t>
            </a:r>
          </a:p>
        </p:txBody>
      </p:sp>
      <p:sp>
        <p:nvSpPr>
          <p:cNvPr id="21" name="正方形/長方形 20">
            <a:extLst>
              <a:ext uri="{FF2B5EF4-FFF2-40B4-BE49-F238E27FC236}">
                <a16:creationId xmlns:a16="http://schemas.microsoft.com/office/drawing/2014/main" id="{901E6B8A-46DB-4D7D-8EBF-3969FE055F62}"/>
              </a:ext>
            </a:extLst>
          </p:cNvPr>
          <p:cNvSpPr/>
          <p:nvPr/>
        </p:nvSpPr>
        <p:spPr>
          <a:xfrm>
            <a:off x="9575578" y="3143662"/>
            <a:ext cx="434975" cy="2481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22" name="正方形/長方形 21">
            <a:extLst>
              <a:ext uri="{FF2B5EF4-FFF2-40B4-BE49-F238E27FC236}">
                <a16:creationId xmlns:a16="http://schemas.microsoft.com/office/drawing/2014/main" id="{BB525E03-D351-4E78-9DD0-7B12DC73A848}"/>
              </a:ext>
            </a:extLst>
          </p:cNvPr>
          <p:cNvSpPr/>
          <p:nvPr/>
        </p:nvSpPr>
        <p:spPr>
          <a:xfrm>
            <a:off x="6687066" y="4295523"/>
            <a:ext cx="516492" cy="1542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23" name="正方形/長方形 22">
            <a:extLst>
              <a:ext uri="{FF2B5EF4-FFF2-40B4-BE49-F238E27FC236}">
                <a16:creationId xmlns:a16="http://schemas.microsoft.com/office/drawing/2014/main" id="{BD517033-B766-4406-9312-F9EDF49B2903}"/>
              </a:ext>
            </a:extLst>
          </p:cNvPr>
          <p:cNvSpPr/>
          <p:nvPr/>
        </p:nvSpPr>
        <p:spPr>
          <a:xfrm>
            <a:off x="5972913" y="5936481"/>
            <a:ext cx="263082" cy="1772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24" name="正方形/長方形 23">
            <a:extLst>
              <a:ext uri="{FF2B5EF4-FFF2-40B4-BE49-F238E27FC236}">
                <a16:creationId xmlns:a16="http://schemas.microsoft.com/office/drawing/2014/main" id="{EF42CA0A-AAB1-4C1A-BD47-4644851DB886}"/>
              </a:ext>
            </a:extLst>
          </p:cNvPr>
          <p:cNvSpPr/>
          <p:nvPr/>
        </p:nvSpPr>
        <p:spPr>
          <a:xfrm>
            <a:off x="1330030" y="5948916"/>
            <a:ext cx="344598" cy="152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25" name="正方形/長方形 24">
            <a:extLst>
              <a:ext uri="{FF2B5EF4-FFF2-40B4-BE49-F238E27FC236}">
                <a16:creationId xmlns:a16="http://schemas.microsoft.com/office/drawing/2014/main" id="{9875F00E-3D84-4C47-B09D-9E51AAAE462A}"/>
              </a:ext>
            </a:extLst>
          </p:cNvPr>
          <p:cNvSpPr/>
          <p:nvPr/>
        </p:nvSpPr>
        <p:spPr>
          <a:xfrm>
            <a:off x="3586769" y="3563999"/>
            <a:ext cx="629040" cy="1743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Tree>
    <p:extLst>
      <p:ext uri="{BB962C8B-B14F-4D97-AF65-F5344CB8AC3E}">
        <p14:creationId xmlns:p14="http://schemas.microsoft.com/office/powerpoint/2010/main" val="354627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6000" dirty="0"/>
              <a:t>被引用数を比べるには</a:t>
            </a:r>
            <a:endParaRPr lang="en-US" altLang="ja-JP" sz="6000" dirty="0"/>
          </a:p>
          <a:p>
            <a:pPr marL="0" indent="0">
              <a:lnSpc>
                <a:spcPct val="100000"/>
              </a:lnSpc>
              <a:spcBef>
                <a:spcPts val="0"/>
              </a:spcBef>
              <a:buNone/>
            </a:pPr>
            <a:r>
              <a:rPr lang="ja-JP" altLang="en-US" sz="6000" dirty="0"/>
              <a:t>どうすればいいの？</a:t>
            </a:r>
            <a:endParaRPr lang="en-US" altLang="ja-JP" sz="6000" dirty="0"/>
          </a:p>
        </p:txBody>
      </p:sp>
      <p:sp>
        <p:nvSpPr>
          <p:cNvPr id="2" name="タイトル 1"/>
          <p:cNvSpPr>
            <a:spLocks noGrp="1"/>
          </p:cNvSpPr>
          <p:nvPr>
            <p:ph type="title"/>
          </p:nvPr>
        </p:nvSpPr>
        <p:spPr/>
        <p:txBody>
          <a:bodyPr/>
          <a:lstStyle/>
          <a:p>
            <a:pPr>
              <a:lnSpc>
                <a:spcPct val="100000"/>
              </a:lnSpc>
            </a:pPr>
            <a:r>
              <a:rPr lang="en-US" altLang="ja-JP" dirty="0"/>
              <a:t>3</a:t>
            </a:r>
            <a:r>
              <a:rPr kumimoji="1" lang="en-US" altLang="ja-JP" dirty="0"/>
              <a:t>. </a:t>
            </a:r>
            <a:r>
              <a:rPr lang="ja-JP" altLang="en-US" dirty="0"/>
              <a:t>被引用数を用いた論文評価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22</a:t>
            </a:fld>
            <a:endParaRPr kumimoji="1" lang="ja-JP" altLang="en-US"/>
          </a:p>
        </p:txBody>
      </p:sp>
      <p:pic>
        <p:nvPicPr>
          <p:cNvPr id="6" name="図 5">
            <a:extLst>
              <a:ext uri="{FF2B5EF4-FFF2-40B4-BE49-F238E27FC236}">
                <a16:creationId xmlns:a16="http://schemas.microsoft.com/office/drawing/2014/main" id="{8A9758A8-4B60-4E9E-BD1C-2DE43BAC09B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88318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gn="ctr">
              <a:lnSpc>
                <a:spcPct val="100000"/>
              </a:lnSpc>
              <a:spcBef>
                <a:spcPts val="0"/>
              </a:spcBef>
              <a:buNone/>
            </a:pPr>
            <a:r>
              <a:rPr lang="ja-JP" altLang="en-US" sz="7200" dirty="0"/>
              <a:t>被引用数：</a:t>
            </a:r>
            <a:r>
              <a:rPr lang="en-US" altLang="ja-JP" sz="7200" dirty="0"/>
              <a:t>6</a:t>
            </a:r>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23</a:t>
            </a:fld>
            <a:endParaRPr kumimoji="1" lang="ja-JP" altLang="en-US"/>
          </a:p>
        </p:txBody>
      </p:sp>
      <p:sp>
        <p:nvSpPr>
          <p:cNvPr id="5" name="正方形/長方形 4">
            <a:extLst>
              <a:ext uri="{FF2B5EF4-FFF2-40B4-BE49-F238E27FC236}">
                <a16:creationId xmlns:a16="http://schemas.microsoft.com/office/drawing/2014/main" id="{C921B2CA-3CEA-4B2B-846D-8BE7DC99C62D}"/>
              </a:ext>
            </a:extLst>
          </p:cNvPr>
          <p:cNvSpPr/>
          <p:nvPr/>
        </p:nvSpPr>
        <p:spPr>
          <a:xfrm>
            <a:off x="2783374" y="4798424"/>
            <a:ext cx="512506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800" dirty="0">
                <a:solidFill>
                  <a:schemeClr val="tx1"/>
                </a:solidFill>
              </a:rPr>
              <a:t>多い？　　　　　少ない？</a:t>
            </a:r>
            <a:endParaRPr lang="en-US" altLang="ja-JP" sz="2800" dirty="0">
              <a:solidFill>
                <a:schemeClr val="tx1"/>
              </a:solidFill>
            </a:endParaRPr>
          </a:p>
        </p:txBody>
      </p:sp>
    </p:spTree>
    <p:extLst>
      <p:ext uri="{BB962C8B-B14F-4D97-AF65-F5344CB8AC3E}">
        <p14:creationId xmlns:p14="http://schemas.microsoft.com/office/powerpoint/2010/main" val="155640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大前提：データベース（範囲）と算出のタイミングを揃える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B7EE0B0A-A85F-49E4-A0DE-8CDF213ED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000" y="3420000"/>
            <a:ext cx="1440000" cy="1440000"/>
          </a:xfrm>
          <a:prstGeom prst="rect">
            <a:avLst/>
          </a:prstGeom>
        </p:spPr>
      </p:pic>
      <p:sp>
        <p:nvSpPr>
          <p:cNvPr id="7" name="正方形/長方形 6">
            <a:extLst>
              <a:ext uri="{FF2B5EF4-FFF2-40B4-BE49-F238E27FC236}">
                <a16:creationId xmlns:a16="http://schemas.microsoft.com/office/drawing/2014/main" id="{ACF1E329-1464-4EC3-BCC2-CC37A63CC767}"/>
              </a:ext>
            </a:extLst>
          </p:cNvPr>
          <p:cNvSpPr/>
          <p:nvPr/>
        </p:nvSpPr>
        <p:spPr>
          <a:xfrm>
            <a:off x="305906" y="2520000"/>
            <a:ext cx="4140000" cy="2571750"/>
          </a:xfrm>
          <a:prstGeom prst="rect">
            <a:avLst/>
          </a:prstGeom>
          <a:solidFill>
            <a:schemeClr val="accent5">
              <a:alpha val="20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D54CAAE-5E2F-4183-AB58-826A35199678}"/>
              </a:ext>
            </a:extLst>
          </p:cNvPr>
          <p:cNvSpPr/>
          <p:nvPr/>
        </p:nvSpPr>
        <p:spPr>
          <a:xfrm>
            <a:off x="4806000" y="2520000"/>
            <a:ext cx="4140000" cy="3780000"/>
          </a:xfrm>
          <a:prstGeom prst="rect">
            <a:avLst/>
          </a:prstGeom>
          <a:solidFill>
            <a:schemeClr val="accent6">
              <a:alpha val="2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kumimoji="1" lang="ja-JP" altLang="en-US" dirty="0">
              <a:solidFill>
                <a:schemeClr val="accent6"/>
              </a:solidFill>
            </a:endParaRPr>
          </a:p>
        </p:txBody>
      </p:sp>
      <p:sp>
        <p:nvSpPr>
          <p:cNvPr id="9" name="正方形/長方形 8">
            <a:extLst>
              <a:ext uri="{FF2B5EF4-FFF2-40B4-BE49-F238E27FC236}">
                <a16:creationId xmlns:a16="http://schemas.microsoft.com/office/drawing/2014/main" id="{61A68241-8D1A-4B61-811E-808D63F71FD8}"/>
              </a:ext>
            </a:extLst>
          </p:cNvPr>
          <p:cNvSpPr/>
          <p:nvPr/>
        </p:nvSpPr>
        <p:spPr>
          <a:xfrm>
            <a:off x="8946000" y="2520000"/>
            <a:ext cx="1440000" cy="3780000"/>
          </a:xfrm>
          <a:prstGeom prst="rect">
            <a:avLst/>
          </a:prstGeom>
          <a:solidFill>
            <a:schemeClr val="accent6">
              <a:alpha val="10196"/>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kumimoji="1" lang="en-US" altLang="ja-JP" dirty="0">
                <a:solidFill>
                  <a:schemeClr val="accent6"/>
                </a:solidFill>
              </a:rPr>
              <a:t>2019-12-17</a:t>
            </a:r>
            <a:endParaRPr kumimoji="1" lang="ja-JP" altLang="en-US" dirty="0">
              <a:solidFill>
                <a:schemeClr val="accent6"/>
              </a:solidFill>
            </a:endParaRPr>
          </a:p>
        </p:txBody>
      </p:sp>
      <p:pic>
        <p:nvPicPr>
          <p:cNvPr id="10" name="図 9">
            <a:extLst>
              <a:ext uri="{FF2B5EF4-FFF2-40B4-BE49-F238E27FC236}">
                <a16:creationId xmlns:a16="http://schemas.microsoft.com/office/drawing/2014/main" id="{7E782F25-40EF-467C-A8CB-68F971802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000" y="3420000"/>
            <a:ext cx="1440000" cy="1440000"/>
          </a:xfrm>
          <a:prstGeom prst="rect">
            <a:avLst/>
          </a:prstGeom>
        </p:spPr>
      </p:pic>
      <p:pic>
        <p:nvPicPr>
          <p:cNvPr id="13" name="図 12">
            <a:extLst>
              <a:ext uri="{FF2B5EF4-FFF2-40B4-BE49-F238E27FC236}">
                <a16:creationId xmlns:a16="http://schemas.microsoft.com/office/drawing/2014/main" id="{B89B5E1F-E8C5-42C7-81FF-0AFC4DE92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00" y="2628000"/>
            <a:ext cx="720000" cy="720000"/>
          </a:xfrm>
          <a:prstGeom prst="rect">
            <a:avLst/>
          </a:prstGeom>
        </p:spPr>
      </p:pic>
      <p:grpSp>
        <p:nvGrpSpPr>
          <p:cNvPr id="14" name="グループ化 13">
            <a:extLst>
              <a:ext uri="{FF2B5EF4-FFF2-40B4-BE49-F238E27FC236}">
                <a16:creationId xmlns:a16="http://schemas.microsoft.com/office/drawing/2014/main" id="{3C7BD4F4-E5DE-4684-8BE8-EC29A222F543}"/>
              </a:ext>
            </a:extLst>
          </p:cNvPr>
          <p:cNvGrpSpPr>
            <a:grpSpLocks noChangeAspect="1"/>
          </p:cNvGrpSpPr>
          <p:nvPr/>
        </p:nvGrpSpPr>
        <p:grpSpPr>
          <a:xfrm>
            <a:off x="3010378" y="2799000"/>
            <a:ext cx="540000" cy="540000"/>
            <a:chOff x="4295503" y="1986202"/>
            <a:chExt cx="1260000" cy="1260000"/>
          </a:xfrm>
        </p:grpSpPr>
        <p:pic>
          <p:nvPicPr>
            <p:cNvPr id="15" name="図 14">
              <a:extLst>
                <a:ext uri="{FF2B5EF4-FFF2-40B4-BE49-F238E27FC236}">
                  <a16:creationId xmlns:a16="http://schemas.microsoft.com/office/drawing/2014/main" id="{7CC733BC-09B1-47AF-9C7F-EFA13E263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6" name="正方形/長方形 15">
              <a:extLst>
                <a:ext uri="{FF2B5EF4-FFF2-40B4-BE49-F238E27FC236}">
                  <a16:creationId xmlns:a16="http://schemas.microsoft.com/office/drawing/2014/main" id="{0420D5D8-777A-4D20-A372-6ED40F387669}"/>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1BF37DE4-F50B-46E5-BFA1-1F042A56C158}"/>
              </a:ext>
            </a:extLst>
          </p:cNvPr>
          <p:cNvGrpSpPr>
            <a:grpSpLocks noChangeAspect="1"/>
          </p:cNvGrpSpPr>
          <p:nvPr/>
        </p:nvGrpSpPr>
        <p:grpSpPr>
          <a:xfrm>
            <a:off x="3815952" y="3370500"/>
            <a:ext cx="540000" cy="540000"/>
            <a:chOff x="4295503" y="1986202"/>
            <a:chExt cx="1260000" cy="1260000"/>
          </a:xfrm>
        </p:grpSpPr>
        <p:pic>
          <p:nvPicPr>
            <p:cNvPr id="18" name="図 17">
              <a:extLst>
                <a:ext uri="{FF2B5EF4-FFF2-40B4-BE49-F238E27FC236}">
                  <a16:creationId xmlns:a16="http://schemas.microsoft.com/office/drawing/2014/main" id="{4F8AB9FE-9A66-4CAF-9ACE-1BB21C657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9" name="正方形/長方形 18">
              <a:extLst>
                <a:ext uri="{FF2B5EF4-FFF2-40B4-BE49-F238E27FC236}">
                  <a16:creationId xmlns:a16="http://schemas.microsoft.com/office/drawing/2014/main" id="{13B8E0CD-23B2-428F-BC51-D4E6BE0E2BC3}"/>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A18BD367-A81B-4506-AE11-008F0EEB5076}"/>
              </a:ext>
            </a:extLst>
          </p:cNvPr>
          <p:cNvGrpSpPr>
            <a:grpSpLocks noChangeAspect="1"/>
          </p:cNvGrpSpPr>
          <p:nvPr/>
        </p:nvGrpSpPr>
        <p:grpSpPr>
          <a:xfrm>
            <a:off x="3815953" y="4401000"/>
            <a:ext cx="540000" cy="540000"/>
            <a:chOff x="4295503" y="1986202"/>
            <a:chExt cx="1260000" cy="1260000"/>
          </a:xfrm>
        </p:grpSpPr>
        <p:pic>
          <p:nvPicPr>
            <p:cNvPr id="21" name="図 20">
              <a:extLst>
                <a:ext uri="{FF2B5EF4-FFF2-40B4-BE49-F238E27FC236}">
                  <a16:creationId xmlns:a16="http://schemas.microsoft.com/office/drawing/2014/main" id="{665F1E7D-EC09-4F8B-AE1D-490EC4623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2" name="正方形/長方形 21">
              <a:extLst>
                <a:ext uri="{FF2B5EF4-FFF2-40B4-BE49-F238E27FC236}">
                  <a16:creationId xmlns:a16="http://schemas.microsoft.com/office/drawing/2014/main" id="{CB660768-6803-431D-99AB-D002AD63B942}"/>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843C68C7-6BDE-4D2D-B1B3-10085126ED9C}"/>
              </a:ext>
            </a:extLst>
          </p:cNvPr>
          <p:cNvGrpSpPr>
            <a:grpSpLocks noChangeAspect="1"/>
          </p:cNvGrpSpPr>
          <p:nvPr/>
        </p:nvGrpSpPr>
        <p:grpSpPr>
          <a:xfrm>
            <a:off x="1931335" y="3640500"/>
            <a:ext cx="540000" cy="540000"/>
            <a:chOff x="4295503" y="1986202"/>
            <a:chExt cx="1260000" cy="1260000"/>
          </a:xfrm>
        </p:grpSpPr>
        <p:pic>
          <p:nvPicPr>
            <p:cNvPr id="24" name="図 23">
              <a:extLst>
                <a:ext uri="{FF2B5EF4-FFF2-40B4-BE49-F238E27FC236}">
                  <a16:creationId xmlns:a16="http://schemas.microsoft.com/office/drawing/2014/main" id="{4BA05C44-D8A6-42FE-A6E6-0A91ACF577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5" name="正方形/長方形 24">
              <a:extLst>
                <a:ext uri="{FF2B5EF4-FFF2-40B4-BE49-F238E27FC236}">
                  <a16:creationId xmlns:a16="http://schemas.microsoft.com/office/drawing/2014/main" id="{BAA4BB70-075A-4246-814A-C5F4568E5A65}"/>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C7FCF7D7-BB6D-42A9-81AE-85623862BFA3}"/>
              </a:ext>
            </a:extLst>
          </p:cNvPr>
          <p:cNvGrpSpPr>
            <a:grpSpLocks noChangeAspect="1"/>
          </p:cNvGrpSpPr>
          <p:nvPr/>
        </p:nvGrpSpPr>
        <p:grpSpPr>
          <a:xfrm>
            <a:off x="3094361" y="5260083"/>
            <a:ext cx="540000" cy="540000"/>
            <a:chOff x="4295503" y="1986202"/>
            <a:chExt cx="1260000" cy="1260000"/>
          </a:xfrm>
        </p:grpSpPr>
        <p:pic>
          <p:nvPicPr>
            <p:cNvPr id="27" name="図 26">
              <a:extLst>
                <a:ext uri="{FF2B5EF4-FFF2-40B4-BE49-F238E27FC236}">
                  <a16:creationId xmlns:a16="http://schemas.microsoft.com/office/drawing/2014/main" id="{A3D26A20-5A7F-40E5-888B-65BB0DD2D2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8" name="正方形/長方形 27">
              <a:extLst>
                <a:ext uri="{FF2B5EF4-FFF2-40B4-BE49-F238E27FC236}">
                  <a16:creationId xmlns:a16="http://schemas.microsoft.com/office/drawing/2014/main" id="{3AB58294-87CB-44F7-B992-DC36030BFB08}"/>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A84302A0-9750-4B37-B5F8-3BDECEBBFF29}"/>
              </a:ext>
            </a:extLst>
          </p:cNvPr>
          <p:cNvGrpSpPr>
            <a:grpSpLocks noChangeAspect="1"/>
          </p:cNvGrpSpPr>
          <p:nvPr/>
        </p:nvGrpSpPr>
        <p:grpSpPr>
          <a:xfrm>
            <a:off x="2084256" y="5417027"/>
            <a:ext cx="540000" cy="540000"/>
            <a:chOff x="4295503" y="1986202"/>
            <a:chExt cx="1260000" cy="1260000"/>
          </a:xfrm>
        </p:grpSpPr>
        <p:pic>
          <p:nvPicPr>
            <p:cNvPr id="30" name="図 29">
              <a:extLst>
                <a:ext uri="{FF2B5EF4-FFF2-40B4-BE49-F238E27FC236}">
                  <a16:creationId xmlns:a16="http://schemas.microsoft.com/office/drawing/2014/main" id="{F9026F9E-1481-4F80-9EE7-21C882597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1" name="正方形/長方形 30">
              <a:extLst>
                <a:ext uri="{FF2B5EF4-FFF2-40B4-BE49-F238E27FC236}">
                  <a16:creationId xmlns:a16="http://schemas.microsoft.com/office/drawing/2014/main" id="{506C6FE8-6685-4B6F-B025-88B68ABB5890}"/>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2" name="直線矢印コネクタ 31">
            <a:extLst>
              <a:ext uri="{FF2B5EF4-FFF2-40B4-BE49-F238E27FC236}">
                <a16:creationId xmlns:a16="http://schemas.microsoft.com/office/drawing/2014/main" id="{32555201-945D-4E81-999B-016821ABCA65}"/>
              </a:ext>
            </a:extLst>
          </p:cNvPr>
          <p:cNvCxnSpPr>
            <a:cxnSpLocks/>
            <a:stCxn id="13" idx="3"/>
            <a:endCxn id="16" idx="1"/>
          </p:cNvCxnSpPr>
          <p:nvPr/>
        </p:nvCxnSpPr>
        <p:spPr>
          <a:xfrm>
            <a:off x="1134000" y="2988000"/>
            <a:ext cx="1992092" cy="237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5B5D9F1-9E83-45D4-B5FC-18F723C272F3}"/>
              </a:ext>
            </a:extLst>
          </p:cNvPr>
          <p:cNvCxnSpPr>
            <a:cxnSpLocks/>
            <a:stCxn id="13" idx="3"/>
            <a:endCxn id="31" idx="1"/>
          </p:cNvCxnSpPr>
          <p:nvPr/>
        </p:nvCxnSpPr>
        <p:spPr>
          <a:xfrm>
            <a:off x="1134000" y="2988000"/>
            <a:ext cx="1065970" cy="2855972"/>
          </a:xfrm>
          <a:prstGeom prst="straightConnector1">
            <a:avLst/>
          </a:prstGeom>
          <a:ln w="127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AB445C5-CAE6-47CD-B911-76DEFE408364}"/>
              </a:ext>
            </a:extLst>
          </p:cNvPr>
          <p:cNvCxnSpPr>
            <a:cxnSpLocks/>
            <a:stCxn id="13" idx="3"/>
            <a:endCxn id="19" idx="1"/>
          </p:cNvCxnSpPr>
          <p:nvPr/>
        </p:nvCxnSpPr>
        <p:spPr>
          <a:xfrm>
            <a:off x="1134000" y="2988000"/>
            <a:ext cx="2797666" cy="8094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04DEEEC5-F0A8-46F2-AB3D-E018B8B06BA0}"/>
              </a:ext>
            </a:extLst>
          </p:cNvPr>
          <p:cNvSpPr/>
          <p:nvPr/>
        </p:nvSpPr>
        <p:spPr>
          <a:xfrm>
            <a:off x="414000" y="2772000"/>
            <a:ext cx="720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X</a:t>
            </a:r>
            <a:endParaRPr kumimoji="1" lang="ja-JP" altLang="en-US" sz="2800" dirty="0">
              <a:solidFill>
                <a:schemeClr val="tx1"/>
              </a:solidFill>
            </a:endParaRPr>
          </a:p>
        </p:txBody>
      </p:sp>
      <p:pic>
        <p:nvPicPr>
          <p:cNvPr id="45" name="図 44">
            <a:extLst>
              <a:ext uri="{FF2B5EF4-FFF2-40B4-BE49-F238E27FC236}">
                <a16:creationId xmlns:a16="http://schemas.microsoft.com/office/drawing/2014/main" id="{49CFE9F2-300A-45CA-B3BC-01CA5A3EB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000" y="2628000"/>
            <a:ext cx="720000" cy="720000"/>
          </a:xfrm>
          <a:prstGeom prst="rect">
            <a:avLst/>
          </a:prstGeom>
        </p:spPr>
      </p:pic>
      <p:grpSp>
        <p:nvGrpSpPr>
          <p:cNvPr id="46" name="グループ化 45">
            <a:extLst>
              <a:ext uri="{FF2B5EF4-FFF2-40B4-BE49-F238E27FC236}">
                <a16:creationId xmlns:a16="http://schemas.microsoft.com/office/drawing/2014/main" id="{0FEDD7F5-A40F-4099-855D-16CC022A1948}"/>
              </a:ext>
            </a:extLst>
          </p:cNvPr>
          <p:cNvGrpSpPr>
            <a:grpSpLocks noChangeAspect="1"/>
          </p:cNvGrpSpPr>
          <p:nvPr/>
        </p:nvGrpSpPr>
        <p:grpSpPr>
          <a:xfrm>
            <a:off x="7510378" y="2799000"/>
            <a:ext cx="540000" cy="540000"/>
            <a:chOff x="4295503" y="1986202"/>
            <a:chExt cx="1260000" cy="1260000"/>
          </a:xfrm>
        </p:grpSpPr>
        <p:pic>
          <p:nvPicPr>
            <p:cNvPr id="47" name="図 46">
              <a:extLst>
                <a:ext uri="{FF2B5EF4-FFF2-40B4-BE49-F238E27FC236}">
                  <a16:creationId xmlns:a16="http://schemas.microsoft.com/office/drawing/2014/main" id="{15825D6D-9B2E-4530-B78E-87359698D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48" name="正方形/長方形 47">
              <a:extLst>
                <a:ext uri="{FF2B5EF4-FFF2-40B4-BE49-F238E27FC236}">
                  <a16:creationId xmlns:a16="http://schemas.microsoft.com/office/drawing/2014/main" id="{9061938B-DDEF-4E12-8F91-194402362454}"/>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1849C17-D688-4760-AF0B-F9F825863419}"/>
              </a:ext>
            </a:extLst>
          </p:cNvPr>
          <p:cNvGrpSpPr>
            <a:grpSpLocks noChangeAspect="1"/>
          </p:cNvGrpSpPr>
          <p:nvPr/>
        </p:nvGrpSpPr>
        <p:grpSpPr>
          <a:xfrm>
            <a:off x="8315952" y="3370500"/>
            <a:ext cx="540000" cy="540000"/>
            <a:chOff x="4295503" y="1986202"/>
            <a:chExt cx="1260000" cy="1260000"/>
          </a:xfrm>
        </p:grpSpPr>
        <p:pic>
          <p:nvPicPr>
            <p:cNvPr id="50" name="図 49">
              <a:extLst>
                <a:ext uri="{FF2B5EF4-FFF2-40B4-BE49-F238E27FC236}">
                  <a16:creationId xmlns:a16="http://schemas.microsoft.com/office/drawing/2014/main" id="{58F8F807-5289-4BB7-955E-2B043EF88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51" name="正方形/長方形 50">
              <a:extLst>
                <a:ext uri="{FF2B5EF4-FFF2-40B4-BE49-F238E27FC236}">
                  <a16:creationId xmlns:a16="http://schemas.microsoft.com/office/drawing/2014/main" id="{B5EFA902-8109-41CB-8551-0B20BEED11B1}"/>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EA428B13-89B4-4B04-B4AB-C104952DD1D6}"/>
              </a:ext>
            </a:extLst>
          </p:cNvPr>
          <p:cNvGrpSpPr>
            <a:grpSpLocks noChangeAspect="1"/>
          </p:cNvGrpSpPr>
          <p:nvPr/>
        </p:nvGrpSpPr>
        <p:grpSpPr>
          <a:xfrm>
            <a:off x="8315953" y="4401000"/>
            <a:ext cx="540000" cy="540000"/>
            <a:chOff x="4295503" y="1986202"/>
            <a:chExt cx="1260000" cy="1260000"/>
          </a:xfrm>
        </p:grpSpPr>
        <p:pic>
          <p:nvPicPr>
            <p:cNvPr id="53" name="図 52">
              <a:extLst>
                <a:ext uri="{FF2B5EF4-FFF2-40B4-BE49-F238E27FC236}">
                  <a16:creationId xmlns:a16="http://schemas.microsoft.com/office/drawing/2014/main" id="{64385767-5AF4-41E0-9777-03CAD4E8B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54" name="正方形/長方形 53">
              <a:extLst>
                <a:ext uri="{FF2B5EF4-FFF2-40B4-BE49-F238E27FC236}">
                  <a16:creationId xmlns:a16="http://schemas.microsoft.com/office/drawing/2014/main" id="{C598D448-AF2C-4C95-A69D-6FEB69BBD72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a:extLst>
              <a:ext uri="{FF2B5EF4-FFF2-40B4-BE49-F238E27FC236}">
                <a16:creationId xmlns:a16="http://schemas.microsoft.com/office/drawing/2014/main" id="{B3DF4B8A-3C96-4C11-AC4E-8C1D7D59CDA0}"/>
              </a:ext>
            </a:extLst>
          </p:cNvPr>
          <p:cNvGrpSpPr>
            <a:grpSpLocks noChangeAspect="1"/>
          </p:cNvGrpSpPr>
          <p:nvPr/>
        </p:nvGrpSpPr>
        <p:grpSpPr>
          <a:xfrm>
            <a:off x="6431335" y="3640500"/>
            <a:ext cx="540000" cy="540000"/>
            <a:chOff x="4295503" y="1986202"/>
            <a:chExt cx="1260000" cy="1260000"/>
          </a:xfrm>
        </p:grpSpPr>
        <p:pic>
          <p:nvPicPr>
            <p:cNvPr id="56" name="図 55">
              <a:extLst>
                <a:ext uri="{FF2B5EF4-FFF2-40B4-BE49-F238E27FC236}">
                  <a16:creationId xmlns:a16="http://schemas.microsoft.com/office/drawing/2014/main" id="{D79B8A0E-B6D6-4A1C-B5D7-B897159EE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57" name="正方形/長方形 56">
              <a:extLst>
                <a:ext uri="{FF2B5EF4-FFF2-40B4-BE49-F238E27FC236}">
                  <a16:creationId xmlns:a16="http://schemas.microsoft.com/office/drawing/2014/main" id="{ED9CD8F9-9D76-4F84-81A2-03279F3F548D}"/>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C6AF2C86-BB4F-440B-9DAE-26C3AFDD0EDF}"/>
              </a:ext>
            </a:extLst>
          </p:cNvPr>
          <p:cNvGrpSpPr>
            <a:grpSpLocks noChangeAspect="1"/>
          </p:cNvGrpSpPr>
          <p:nvPr/>
        </p:nvGrpSpPr>
        <p:grpSpPr>
          <a:xfrm>
            <a:off x="7594361" y="5260083"/>
            <a:ext cx="540000" cy="540000"/>
            <a:chOff x="4295503" y="1986202"/>
            <a:chExt cx="1260000" cy="1260000"/>
          </a:xfrm>
        </p:grpSpPr>
        <p:pic>
          <p:nvPicPr>
            <p:cNvPr id="59" name="図 58">
              <a:extLst>
                <a:ext uri="{FF2B5EF4-FFF2-40B4-BE49-F238E27FC236}">
                  <a16:creationId xmlns:a16="http://schemas.microsoft.com/office/drawing/2014/main" id="{E014E089-ABB1-4524-B90C-A896E2498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60" name="正方形/長方形 59">
              <a:extLst>
                <a:ext uri="{FF2B5EF4-FFF2-40B4-BE49-F238E27FC236}">
                  <a16:creationId xmlns:a16="http://schemas.microsoft.com/office/drawing/2014/main" id="{03C6A21B-BBBE-4117-BAD4-D96999B092F4}"/>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60">
            <a:extLst>
              <a:ext uri="{FF2B5EF4-FFF2-40B4-BE49-F238E27FC236}">
                <a16:creationId xmlns:a16="http://schemas.microsoft.com/office/drawing/2014/main" id="{F24F9267-7026-4E00-908A-B1BBF6D0FC21}"/>
              </a:ext>
            </a:extLst>
          </p:cNvPr>
          <p:cNvGrpSpPr>
            <a:grpSpLocks noChangeAspect="1"/>
          </p:cNvGrpSpPr>
          <p:nvPr/>
        </p:nvGrpSpPr>
        <p:grpSpPr>
          <a:xfrm>
            <a:off x="6584256" y="5417027"/>
            <a:ext cx="540000" cy="540000"/>
            <a:chOff x="4295503" y="1986202"/>
            <a:chExt cx="1260000" cy="1260000"/>
          </a:xfrm>
        </p:grpSpPr>
        <p:pic>
          <p:nvPicPr>
            <p:cNvPr id="62" name="図 61">
              <a:extLst>
                <a:ext uri="{FF2B5EF4-FFF2-40B4-BE49-F238E27FC236}">
                  <a16:creationId xmlns:a16="http://schemas.microsoft.com/office/drawing/2014/main" id="{F26EA927-EB5C-470E-A31E-85D429C872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63" name="正方形/長方形 62">
              <a:extLst>
                <a:ext uri="{FF2B5EF4-FFF2-40B4-BE49-F238E27FC236}">
                  <a16:creationId xmlns:a16="http://schemas.microsoft.com/office/drawing/2014/main" id="{E55FADF7-4A41-4C9F-9B12-B3868C11C067}"/>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4" name="直線矢印コネクタ 63">
            <a:extLst>
              <a:ext uri="{FF2B5EF4-FFF2-40B4-BE49-F238E27FC236}">
                <a16:creationId xmlns:a16="http://schemas.microsoft.com/office/drawing/2014/main" id="{F5D20A53-52FF-46B4-9F46-8ECD7B956BFC}"/>
              </a:ext>
            </a:extLst>
          </p:cNvPr>
          <p:cNvCxnSpPr>
            <a:cxnSpLocks/>
            <a:stCxn id="45" idx="3"/>
            <a:endCxn id="48" idx="1"/>
          </p:cNvCxnSpPr>
          <p:nvPr/>
        </p:nvCxnSpPr>
        <p:spPr>
          <a:xfrm>
            <a:off x="5634000" y="2988000"/>
            <a:ext cx="1992092" cy="237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18ABE53-DE03-412A-9F4A-C8DC4E91A883}"/>
              </a:ext>
            </a:extLst>
          </p:cNvPr>
          <p:cNvCxnSpPr>
            <a:cxnSpLocks/>
            <a:stCxn id="45" idx="3"/>
            <a:endCxn id="63" idx="1"/>
          </p:cNvCxnSpPr>
          <p:nvPr/>
        </p:nvCxnSpPr>
        <p:spPr>
          <a:xfrm>
            <a:off x="5634000" y="2988000"/>
            <a:ext cx="1065970" cy="2855972"/>
          </a:xfrm>
          <a:prstGeom prst="straightConnector1">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8A7B9CB-F029-4F2D-83EB-004F44ECEFD5}"/>
              </a:ext>
            </a:extLst>
          </p:cNvPr>
          <p:cNvCxnSpPr>
            <a:cxnSpLocks/>
            <a:stCxn id="45" idx="3"/>
            <a:endCxn id="54" idx="1"/>
          </p:cNvCxnSpPr>
          <p:nvPr/>
        </p:nvCxnSpPr>
        <p:spPr>
          <a:xfrm>
            <a:off x="5634000" y="2988000"/>
            <a:ext cx="2797667" cy="1839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A70B1124-4255-4EEF-A58B-BD1B0DCD73AC}"/>
              </a:ext>
            </a:extLst>
          </p:cNvPr>
          <p:cNvSpPr/>
          <p:nvPr/>
        </p:nvSpPr>
        <p:spPr>
          <a:xfrm>
            <a:off x="4914000" y="2772000"/>
            <a:ext cx="720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Y</a:t>
            </a:r>
            <a:endParaRPr kumimoji="1" lang="ja-JP" altLang="en-US" sz="2800" dirty="0">
              <a:solidFill>
                <a:schemeClr val="tx1"/>
              </a:solidFill>
            </a:endParaRPr>
          </a:p>
        </p:txBody>
      </p:sp>
      <p:pic>
        <p:nvPicPr>
          <p:cNvPr id="69" name="図 68">
            <a:extLst>
              <a:ext uri="{FF2B5EF4-FFF2-40B4-BE49-F238E27FC236}">
                <a16:creationId xmlns:a16="http://schemas.microsoft.com/office/drawing/2014/main" id="{681C68B5-C8D3-444F-8037-BE0F27ACD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000" y="5472000"/>
            <a:ext cx="720000" cy="720000"/>
          </a:xfrm>
          <a:prstGeom prst="rect">
            <a:avLst/>
          </a:prstGeom>
        </p:spPr>
      </p:pic>
      <p:sp>
        <p:nvSpPr>
          <p:cNvPr id="70" name="正方形/長方形 69">
            <a:extLst>
              <a:ext uri="{FF2B5EF4-FFF2-40B4-BE49-F238E27FC236}">
                <a16:creationId xmlns:a16="http://schemas.microsoft.com/office/drawing/2014/main" id="{CF95030C-B3BC-447E-B64F-BAFCA75BF22B}"/>
              </a:ext>
            </a:extLst>
          </p:cNvPr>
          <p:cNvSpPr/>
          <p:nvPr/>
        </p:nvSpPr>
        <p:spPr>
          <a:xfrm>
            <a:off x="4914000" y="5616000"/>
            <a:ext cx="720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Z</a:t>
            </a:r>
            <a:endParaRPr kumimoji="1" lang="ja-JP" altLang="en-US" sz="2800" dirty="0">
              <a:solidFill>
                <a:schemeClr val="tx1"/>
              </a:solidFill>
            </a:endParaRPr>
          </a:p>
        </p:txBody>
      </p:sp>
      <p:grpSp>
        <p:nvGrpSpPr>
          <p:cNvPr id="71" name="グループ化 70">
            <a:extLst>
              <a:ext uri="{FF2B5EF4-FFF2-40B4-BE49-F238E27FC236}">
                <a16:creationId xmlns:a16="http://schemas.microsoft.com/office/drawing/2014/main" id="{B865E71F-2B5D-4BAC-AFDC-F044BA43A64A}"/>
              </a:ext>
            </a:extLst>
          </p:cNvPr>
          <p:cNvGrpSpPr>
            <a:grpSpLocks noChangeAspect="1"/>
          </p:cNvGrpSpPr>
          <p:nvPr/>
        </p:nvGrpSpPr>
        <p:grpSpPr>
          <a:xfrm>
            <a:off x="9229002" y="3649392"/>
            <a:ext cx="540000" cy="540000"/>
            <a:chOff x="4295503" y="1986202"/>
            <a:chExt cx="1260000" cy="1260000"/>
          </a:xfrm>
        </p:grpSpPr>
        <p:pic>
          <p:nvPicPr>
            <p:cNvPr id="72" name="図 71">
              <a:extLst>
                <a:ext uri="{FF2B5EF4-FFF2-40B4-BE49-F238E27FC236}">
                  <a16:creationId xmlns:a16="http://schemas.microsoft.com/office/drawing/2014/main" id="{3BCAD7DA-6781-49F2-9AE8-7A268B76F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73" name="正方形/長方形 72">
              <a:extLst>
                <a:ext uri="{FF2B5EF4-FFF2-40B4-BE49-F238E27FC236}">
                  <a16:creationId xmlns:a16="http://schemas.microsoft.com/office/drawing/2014/main" id="{5CF8A327-C0AD-4947-8C46-5BECFBC113C6}"/>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a:extLst>
              <a:ext uri="{FF2B5EF4-FFF2-40B4-BE49-F238E27FC236}">
                <a16:creationId xmlns:a16="http://schemas.microsoft.com/office/drawing/2014/main" id="{305F5B9A-A18A-48F4-A49E-DA59C255B9F0}"/>
              </a:ext>
            </a:extLst>
          </p:cNvPr>
          <p:cNvGrpSpPr>
            <a:grpSpLocks noChangeAspect="1"/>
          </p:cNvGrpSpPr>
          <p:nvPr/>
        </p:nvGrpSpPr>
        <p:grpSpPr>
          <a:xfrm>
            <a:off x="9499002" y="4884621"/>
            <a:ext cx="540000" cy="540000"/>
            <a:chOff x="4295503" y="1986202"/>
            <a:chExt cx="1260000" cy="1260000"/>
          </a:xfrm>
        </p:grpSpPr>
        <p:pic>
          <p:nvPicPr>
            <p:cNvPr id="75" name="図 74">
              <a:extLst>
                <a:ext uri="{FF2B5EF4-FFF2-40B4-BE49-F238E27FC236}">
                  <a16:creationId xmlns:a16="http://schemas.microsoft.com/office/drawing/2014/main" id="{2E2FB8E5-5621-463C-B92B-E651C7FD46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76" name="正方形/長方形 75">
              <a:extLst>
                <a:ext uri="{FF2B5EF4-FFF2-40B4-BE49-F238E27FC236}">
                  <a16:creationId xmlns:a16="http://schemas.microsoft.com/office/drawing/2014/main" id="{51ACD644-6E2B-4917-BE6E-49428D6EFDB0}"/>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7" name="直線矢印コネクタ 76">
            <a:extLst>
              <a:ext uri="{FF2B5EF4-FFF2-40B4-BE49-F238E27FC236}">
                <a16:creationId xmlns:a16="http://schemas.microsoft.com/office/drawing/2014/main" id="{11FF7F28-7656-4FEE-AF4A-98CE9EE330BE}"/>
              </a:ext>
            </a:extLst>
          </p:cNvPr>
          <p:cNvCxnSpPr>
            <a:cxnSpLocks/>
            <a:stCxn id="69" idx="3"/>
            <a:endCxn id="57" idx="1"/>
          </p:cNvCxnSpPr>
          <p:nvPr/>
        </p:nvCxnSpPr>
        <p:spPr>
          <a:xfrm flipV="1">
            <a:off x="5634000" y="4067445"/>
            <a:ext cx="913049" cy="17645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EDAF6B8C-21CB-4D55-B6D1-0FB044D4BE04}"/>
              </a:ext>
            </a:extLst>
          </p:cNvPr>
          <p:cNvCxnSpPr>
            <a:cxnSpLocks/>
            <a:stCxn id="69" idx="3"/>
            <a:endCxn id="51" idx="1"/>
          </p:cNvCxnSpPr>
          <p:nvPr/>
        </p:nvCxnSpPr>
        <p:spPr>
          <a:xfrm flipV="1">
            <a:off x="5634000" y="3797445"/>
            <a:ext cx="2797666" cy="20345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5D4CAA2-F17D-4B9E-BB34-C0863CE5FEE0}"/>
              </a:ext>
            </a:extLst>
          </p:cNvPr>
          <p:cNvCxnSpPr>
            <a:cxnSpLocks/>
            <a:stCxn id="69" idx="3"/>
            <a:endCxn id="76" idx="1"/>
          </p:cNvCxnSpPr>
          <p:nvPr/>
        </p:nvCxnSpPr>
        <p:spPr>
          <a:xfrm flipV="1">
            <a:off x="5634000" y="5311566"/>
            <a:ext cx="3980716" cy="5204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9ACB008-1AD3-4BA3-BC85-502D3C452916}"/>
              </a:ext>
            </a:extLst>
          </p:cNvPr>
          <p:cNvCxnSpPr>
            <a:cxnSpLocks/>
            <a:stCxn id="9" idx="1"/>
            <a:endCxn id="9" idx="3"/>
          </p:cNvCxnSpPr>
          <p:nvPr/>
        </p:nvCxnSpPr>
        <p:spPr>
          <a:xfrm>
            <a:off x="8946000" y="4410000"/>
            <a:ext cx="1440000" cy="0"/>
          </a:xfrm>
          <a:prstGeom prst="straightConnector1">
            <a:avLst/>
          </a:prstGeom>
          <a:ln w="762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86FB61E2-B89E-48C7-AFB4-608C9EE162E2}"/>
              </a:ext>
            </a:extLst>
          </p:cNvPr>
          <p:cNvSpPr/>
          <p:nvPr/>
        </p:nvSpPr>
        <p:spPr>
          <a:xfrm>
            <a:off x="305812" y="5086920"/>
            <a:ext cx="263337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ja-JP" altLang="en-US" dirty="0">
                <a:solidFill>
                  <a:schemeClr val="accent5"/>
                </a:solidFill>
              </a:rPr>
              <a:t>データベース</a:t>
            </a:r>
            <a:r>
              <a:rPr lang="en-US" altLang="ja-JP" dirty="0">
                <a:solidFill>
                  <a:schemeClr val="accent5"/>
                </a:solidFill>
              </a:rPr>
              <a:t>A</a:t>
            </a:r>
          </a:p>
        </p:txBody>
      </p:sp>
      <p:sp>
        <p:nvSpPr>
          <p:cNvPr id="97" name="正方形/長方形 96">
            <a:extLst>
              <a:ext uri="{FF2B5EF4-FFF2-40B4-BE49-F238E27FC236}">
                <a16:creationId xmlns:a16="http://schemas.microsoft.com/office/drawing/2014/main" id="{3744560F-7987-4851-8890-C1F716954AB0}"/>
              </a:ext>
            </a:extLst>
          </p:cNvPr>
          <p:cNvSpPr/>
          <p:nvPr/>
        </p:nvSpPr>
        <p:spPr>
          <a:xfrm>
            <a:off x="6966001" y="2165469"/>
            <a:ext cx="197990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r"/>
            <a:r>
              <a:rPr lang="ja-JP" altLang="en-US" dirty="0">
                <a:solidFill>
                  <a:schemeClr val="accent6"/>
                </a:solidFill>
              </a:rPr>
              <a:t>データベース</a:t>
            </a:r>
            <a:r>
              <a:rPr lang="en-US" altLang="ja-JP" dirty="0">
                <a:solidFill>
                  <a:schemeClr val="accent6"/>
                </a:solidFill>
              </a:rPr>
              <a:t>B</a:t>
            </a:r>
          </a:p>
        </p:txBody>
      </p:sp>
      <p:sp>
        <p:nvSpPr>
          <p:cNvPr id="78" name="正方形/長方形 77">
            <a:extLst>
              <a:ext uri="{FF2B5EF4-FFF2-40B4-BE49-F238E27FC236}">
                <a16:creationId xmlns:a16="http://schemas.microsoft.com/office/drawing/2014/main" id="{D6DF522A-A445-4BE3-BB61-5A3A51B97E52}"/>
              </a:ext>
            </a:extLst>
          </p:cNvPr>
          <p:cNvSpPr/>
          <p:nvPr/>
        </p:nvSpPr>
        <p:spPr>
          <a:xfrm>
            <a:off x="4806000" y="2520000"/>
            <a:ext cx="4140000" cy="378000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kumimoji="1" lang="en-US" altLang="ja-JP" dirty="0">
                <a:solidFill>
                  <a:schemeClr val="accent6"/>
                </a:solidFill>
              </a:rPr>
              <a:t>2019-12-06</a:t>
            </a:r>
            <a:endParaRPr kumimoji="1" lang="ja-JP" altLang="en-US" dirty="0">
              <a:solidFill>
                <a:schemeClr val="accent6"/>
              </a:solidFill>
            </a:endParaRPr>
          </a:p>
        </p:txBody>
      </p:sp>
      <p:sp>
        <p:nvSpPr>
          <p:cNvPr id="94" name="円弧 93">
            <a:extLst>
              <a:ext uri="{FF2B5EF4-FFF2-40B4-BE49-F238E27FC236}">
                <a16:creationId xmlns:a16="http://schemas.microsoft.com/office/drawing/2014/main" id="{694E90B1-9709-45D0-B609-36A21FF79017}"/>
              </a:ext>
            </a:extLst>
          </p:cNvPr>
          <p:cNvSpPr/>
          <p:nvPr/>
        </p:nvSpPr>
        <p:spPr>
          <a:xfrm rot="5400000" flipV="1">
            <a:off x="3531864" y="4122000"/>
            <a:ext cx="2844000" cy="720000"/>
          </a:xfrm>
          <a:prstGeom prst="arc">
            <a:avLst>
              <a:gd name="adj1" fmla="val 10799335"/>
              <a:gd name="adj2" fmla="val 0"/>
            </a:avLst>
          </a:prstGeom>
          <a:noFill/>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dirty="0">
              <a:solidFill>
                <a:srgbClr val="C00000"/>
              </a:solidFill>
            </a:endParaRPr>
          </a:p>
        </p:txBody>
      </p:sp>
      <p:sp>
        <p:nvSpPr>
          <p:cNvPr id="95" name="正方形/長方形 94">
            <a:extLst>
              <a:ext uri="{FF2B5EF4-FFF2-40B4-BE49-F238E27FC236}">
                <a16:creationId xmlns:a16="http://schemas.microsoft.com/office/drawing/2014/main" id="{3338BC1E-A1AA-41B9-AA5B-F0BE8514E433}"/>
              </a:ext>
            </a:extLst>
          </p:cNvPr>
          <p:cNvSpPr/>
          <p:nvPr/>
        </p:nvSpPr>
        <p:spPr>
          <a:xfrm>
            <a:off x="4774791" y="4158264"/>
            <a:ext cx="100854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800" dirty="0">
                <a:solidFill>
                  <a:schemeClr val="tx1"/>
                </a:solidFill>
              </a:rPr>
              <a:t>NG</a:t>
            </a:r>
          </a:p>
        </p:txBody>
      </p:sp>
      <p:sp>
        <p:nvSpPr>
          <p:cNvPr id="93" name="円弧 92">
            <a:extLst>
              <a:ext uri="{FF2B5EF4-FFF2-40B4-BE49-F238E27FC236}">
                <a16:creationId xmlns:a16="http://schemas.microsoft.com/office/drawing/2014/main" id="{B39614D0-8A6F-4D6C-9A6C-63B39C9FE9DD}"/>
              </a:ext>
            </a:extLst>
          </p:cNvPr>
          <p:cNvSpPr/>
          <p:nvPr/>
        </p:nvSpPr>
        <p:spPr>
          <a:xfrm rot="10800000" flipV="1">
            <a:off x="774000" y="2052000"/>
            <a:ext cx="4499906" cy="1080000"/>
          </a:xfrm>
          <a:prstGeom prst="arc">
            <a:avLst>
              <a:gd name="adj1" fmla="val 10799335"/>
              <a:gd name="adj2" fmla="val 0"/>
            </a:avLst>
          </a:prstGeom>
          <a:noFill/>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2800" dirty="0"/>
              <a:t>NG</a:t>
            </a:r>
            <a:endParaRPr kumimoji="1" lang="ja-JP" altLang="en-US" sz="2800" dirty="0"/>
          </a:p>
        </p:txBody>
      </p:sp>
    </p:spTree>
    <p:extLst>
      <p:ext uri="{BB962C8B-B14F-4D97-AF65-F5344CB8AC3E}">
        <p14:creationId xmlns:p14="http://schemas.microsoft.com/office/powerpoint/2010/main" val="29898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8" grpId="0" animBg="1"/>
      <p:bldP spid="94" grpId="0" animBg="1"/>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出版年を揃える（古いほうが被引用の機会が多い）</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25</a:t>
            </a:fld>
            <a:endParaRPr kumimoji="1" lang="ja-JP" altLang="en-US"/>
          </a:p>
        </p:txBody>
      </p:sp>
      <p:sp>
        <p:nvSpPr>
          <p:cNvPr id="5" name="矢印: 五方向 4">
            <a:extLst>
              <a:ext uri="{FF2B5EF4-FFF2-40B4-BE49-F238E27FC236}">
                <a16:creationId xmlns:a16="http://schemas.microsoft.com/office/drawing/2014/main" id="{4936329F-85BC-4833-8E98-FED9652001F4}"/>
              </a:ext>
            </a:extLst>
          </p:cNvPr>
          <p:cNvSpPr/>
          <p:nvPr/>
        </p:nvSpPr>
        <p:spPr>
          <a:xfrm>
            <a:off x="1385906" y="2610000"/>
            <a:ext cx="9000000" cy="54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五方向 5">
            <a:extLst>
              <a:ext uri="{FF2B5EF4-FFF2-40B4-BE49-F238E27FC236}">
                <a16:creationId xmlns:a16="http://schemas.microsoft.com/office/drawing/2014/main" id="{566DC7A8-6AD2-4B86-BE33-FEAB7C80D5A2}"/>
              </a:ext>
            </a:extLst>
          </p:cNvPr>
          <p:cNvSpPr/>
          <p:nvPr/>
        </p:nvSpPr>
        <p:spPr>
          <a:xfrm>
            <a:off x="8585906" y="4409675"/>
            <a:ext cx="1800000" cy="54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A0EAB71-0296-4729-85C6-BCA051B70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06" y="2340000"/>
            <a:ext cx="1080000" cy="1080000"/>
          </a:xfrm>
          <a:prstGeom prst="rect">
            <a:avLst/>
          </a:prstGeom>
        </p:spPr>
      </p:pic>
      <p:pic>
        <p:nvPicPr>
          <p:cNvPr id="8" name="図 7">
            <a:extLst>
              <a:ext uri="{FF2B5EF4-FFF2-40B4-BE49-F238E27FC236}">
                <a16:creationId xmlns:a16="http://schemas.microsoft.com/office/drawing/2014/main" id="{5B212A0F-81CD-4DDF-80CB-3EDF73DAC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906" y="4140000"/>
            <a:ext cx="1080000" cy="1080000"/>
          </a:xfrm>
          <a:prstGeom prst="rect">
            <a:avLst/>
          </a:prstGeom>
        </p:spPr>
      </p:pic>
      <p:sp>
        <p:nvSpPr>
          <p:cNvPr id="17" name="正方形/長方形 16">
            <a:extLst>
              <a:ext uri="{FF2B5EF4-FFF2-40B4-BE49-F238E27FC236}">
                <a16:creationId xmlns:a16="http://schemas.microsoft.com/office/drawing/2014/main" id="{D2FCAA65-6F54-4207-B864-298054B0A08F}"/>
              </a:ext>
            </a:extLst>
          </p:cNvPr>
          <p:cNvSpPr/>
          <p:nvPr/>
        </p:nvSpPr>
        <p:spPr>
          <a:xfrm>
            <a:off x="7541634" y="5220000"/>
            <a:ext cx="1008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ltLang="ja-JP" sz="2400" dirty="0">
                <a:solidFill>
                  <a:schemeClr val="tx1"/>
                </a:solidFill>
              </a:rPr>
              <a:t>2015</a:t>
            </a:r>
          </a:p>
        </p:txBody>
      </p:sp>
      <p:sp>
        <p:nvSpPr>
          <p:cNvPr id="18" name="正方形/長方形 17">
            <a:extLst>
              <a:ext uri="{FF2B5EF4-FFF2-40B4-BE49-F238E27FC236}">
                <a16:creationId xmlns:a16="http://schemas.microsoft.com/office/drawing/2014/main" id="{E66B3CF3-37E2-4103-BB4A-820EF5CA524B}"/>
              </a:ext>
            </a:extLst>
          </p:cNvPr>
          <p:cNvSpPr/>
          <p:nvPr/>
        </p:nvSpPr>
        <p:spPr>
          <a:xfrm>
            <a:off x="360549" y="3420000"/>
            <a:ext cx="100854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n-US" altLang="ja-JP" sz="2400" dirty="0">
                <a:solidFill>
                  <a:schemeClr val="tx1"/>
                </a:solidFill>
              </a:rPr>
              <a:t>1995</a:t>
            </a:r>
          </a:p>
        </p:txBody>
      </p:sp>
      <p:sp>
        <p:nvSpPr>
          <p:cNvPr id="22" name="正方形/長方形 21">
            <a:extLst>
              <a:ext uri="{FF2B5EF4-FFF2-40B4-BE49-F238E27FC236}">
                <a16:creationId xmlns:a16="http://schemas.microsoft.com/office/drawing/2014/main" id="{944AC9CA-B292-4073-9F0B-1EF293236805}"/>
              </a:ext>
            </a:extLst>
          </p:cNvPr>
          <p:cNvSpPr/>
          <p:nvPr/>
        </p:nvSpPr>
        <p:spPr>
          <a:xfrm>
            <a:off x="3446819" y="4550833"/>
            <a:ext cx="100854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a:r>
              <a:rPr lang="en-US" altLang="ja-JP" sz="2800" dirty="0">
                <a:solidFill>
                  <a:schemeClr val="tx1"/>
                </a:solidFill>
              </a:rPr>
              <a:t>NG</a:t>
            </a:r>
          </a:p>
        </p:txBody>
      </p:sp>
      <p:cxnSp>
        <p:nvCxnSpPr>
          <p:cNvPr id="10" name="直線矢印コネクタ 9">
            <a:extLst>
              <a:ext uri="{FF2B5EF4-FFF2-40B4-BE49-F238E27FC236}">
                <a16:creationId xmlns:a16="http://schemas.microsoft.com/office/drawing/2014/main" id="{EED0E284-07E1-45DB-9ED5-0E4F337F3FD6}"/>
              </a:ext>
            </a:extLst>
          </p:cNvPr>
          <p:cNvCxnSpPr>
            <a:cxnSpLocks/>
            <a:stCxn id="18" idx="3"/>
            <a:endCxn id="17" idx="1"/>
          </p:cNvCxnSpPr>
          <p:nvPr/>
        </p:nvCxnSpPr>
        <p:spPr>
          <a:xfrm>
            <a:off x="1369093" y="3650833"/>
            <a:ext cx="6172541" cy="18000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3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論文が所属する分野とドキュメントタイプを揃える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26</a:t>
            </a:fld>
            <a:endParaRPr kumimoji="1" lang="ja-JP" altLang="en-US"/>
          </a:p>
        </p:txBody>
      </p:sp>
      <p:sp>
        <p:nvSpPr>
          <p:cNvPr id="5" name="楕円 4">
            <a:extLst>
              <a:ext uri="{FF2B5EF4-FFF2-40B4-BE49-F238E27FC236}">
                <a16:creationId xmlns:a16="http://schemas.microsoft.com/office/drawing/2014/main" id="{81DF2D42-9459-407D-A8FF-6DC545FE1C6C}"/>
              </a:ext>
            </a:extLst>
          </p:cNvPr>
          <p:cNvSpPr/>
          <p:nvPr/>
        </p:nvSpPr>
        <p:spPr>
          <a:xfrm>
            <a:off x="1025906" y="1979837"/>
            <a:ext cx="3600000" cy="3600000"/>
          </a:xfrm>
          <a:prstGeom prst="ellipse">
            <a:avLst/>
          </a:prstGeom>
          <a:solidFill>
            <a:srgbClr val="C00000">
              <a:alpha val="20000"/>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6" name="楕円 5">
            <a:extLst>
              <a:ext uri="{FF2B5EF4-FFF2-40B4-BE49-F238E27FC236}">
                <a16:creationId xmlns:a16="http://schemas.microsoft.com/office/drawing/2014/main" id="{E0FAABBA-4273-4E10-87D7-CF5D087D98F7}"/>
              </a:ext>
            </a:extLst>
          </p:cNvPr>
          <p:cNvSpPr/>
          <p:nvPr/>
        </p:nvSpPr>
        <p:spPr>
          <a:xfrm>
            <a:off x="6965906" y="2879837"/>
            <a:ext cx="1800000" cy="1800000"/>
          </a:xfrm>
          <a:prstGeom prst="ellipse">
            <a:avLst/>
          </a:prstGeom>
          <a:solidFill>
            <a:schemeClr val="accent5">
              <a:alpha val="20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C847E7A-DC95-4F3D-B047-99F4BB51D161}"/>
              </a:ext>
            </a:extLst>
          </p:cNvPr>
          <p:cNvSpPr/>
          <p:nvPr/>
        </p:nvSpPr>
        <p:spPr>
          <a:xfrm>
            <a:off x="305906" y="4680000"/>
            <a:ext cx="504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a:solidFill>
                  <a:srgbClr val="C00000"/>
                </a:solidFill>
              </a:rPr>
              <a:t>引用が活発な分野</a:t>
            </a:r>
          </a:p>
        </p:txBody>
      </p:sp>
      <p:sp>
        <p:nvSpPr>
          <p:cNvPr id="9" name="正方形/長方形 8">
            <a:extLst>
              <a:ext uri="{FF2B5EF4-FFF2-40B4-BE49-F238E27FC236}">
                <a16:creationId xmlns:a16="http://schemas.microsoft.com/office/drawing/2014/main" id="{6C481239-429F-4F76-B58B-98290DD1502A}"/>
              </a:ext>
            </a:extLst>
          </p:cNvPr>
          <p:cNvSpPr/>
          <p:nvPr/>
        </p:nvSpPr>
        <p:spPr>
          <a:xfrm>
            <a:off x="5345906" y="4680000"/>
            <a:ext cx="504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a:solidFill>
                  <a:schemeClr val="accent5"/>
                </a:solidFill>
              </a:rPr>
              <a:t>引用が活発でない分野</a:t>
            </a:r>
          </a:p>
        </p:txBody>
      </p:sp>
      <p:pic>
        <p:nvPicPr>
          <p:cNvPr id="10" name="図 9">
            <a:extLst>
              <a:ext uri="{FF2B5EF4-FFF2-40B4-BE49-F238E27FC236}">
                <a16:creationId xmlns:a16="http://schemas.microsoft.com/office/drawing/2014/main" id="{47AB0B6C-377D-487D-9CAD-B2E9C256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06" y="3239837"/>
            <a:ext cx="1080000" cy="1080000"/>
          </a:xfrm>
          <a:prstGeom prst="rect">
            <a:avLst/>
          </a:prstGeom>
        </p:spPr>
      </p:pic>
      <p:pic>
        <p:nvPicPr>
          <p:cNvPr id="11" name="図 10">
            <a:extLst>
              <a:ext uri="{FF2B5EF4-FFF2-40B4-BE49-F238E27FC236}">
                <a16:creationId xmlns:a16="http://schemas.microsoft.com/office/drawing/2014/main" id="{451920B9-2E5F-4BF6-AC32-8ED245E00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5906" y="3239837"/>
            <a:ext cx="1080000" cy="1080000"/>
          </a:xfrm>
          <a:prstGeom prst="rect">
            <a:avLst/>
          </a:prstGeom>
        </p:spPr>
      </p:pic>
      <p:cxnSp>
        <p:nvCxnSpPr>
          <p:cNvPr id="14" name="直線矢印コネクタ 13">
            <a:extLst>
              <a:ext uri="{FF2B5EF4-FFF2-40B4-BE49-F238E27FC236}">
                <a16:creationId xmlns:a16="http://schemas.microsoft.com/office/drawing/2014/main" id="{09E86D9A-1956-4586-A7A3-7A4E3AA81727}"/>
              </a:ext>
            </a:extLst>
          </p:cNvPr>
          <p:cNvCxnSpPr>
            <a:cxnSpLocks/>
            <a:stCxn id="10" idx="3"/>
            <a:endCxn id="11" idx="1"/>
          </p:cNvCxnSpPr>
          <p:nvPr/>
        </p:nvCxnSpPr>
        <p:spPr>
          <a:xfrm>
            <a:off x="3365906" y="3779837"/>
            <a:ext cx="3960000"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D4E5A8DC-4632-4264-86B2-34D835991A8F}"/>
              </a:ext>
            </a:extLst>
          </p:cNvPr>
          <p:cNvSpPr/>
          <p:nvPr/>
        </p:nvSpPr>
        <p:spPr>
          <a:xfrm>
            <a:off x="4841634" y="3239837"/>
            <a:ext cx="100854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800" dirty="0">
                <a:solidFill>
                  <a:schemeClr val="tx1"/>
                </a:solidFill>
              </a:rPr>
              <a:t>NG</a:t>
            </a:r>
          </a:p>
        </p:txBody>
      </p:sp>
    </p:spTree>
    <p:extLst>
      <p:ext uri="{BB962C8B-B14F-4D97-AF65-F5344CB8AC3E}">
        <p14:creationId xmlns:p14="http://schemas.microsoft.com/office/powerpoint/2010/main" val="63634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6000" dirty="0"/>
              <a:t>分野や</a:t>
            </a:r>
            <a:endParaRPr lang="en-US" altLang="ja-JP" sz="6000" dirty="0"/>
          </a:p>
          <a:p>
            <a:pPr marL="0" indent="0">
              <a:lnSpc>
                <a:spcPct val="100000"/>
              </a:lnSpc>
              <a:spcBef>
                <a:spcPts val="0"/>
              </a:spcBef>
              <a:buNone/>
            </a:pPr>
            <a:r>
              <a:rPr lang="ja-JP" altLang="en-US" sz="6000" dirty="0"/>
              <a:t>ドキュメントタイプは</a:t>
            </a:r>
            <a:endParaRPr lang="en-US" altLang="ja-JP" sz="6000" dirty="0"/>
          </a:p>
          <a:p>
            <a:pPr marL="0" indent="0">
              <a:lnSpc>
                <a:spcPct val="100000"/>
              </a:lnSpc>
              <a:spcBef>
                <a:spcPts val="0"/>
              </a:spcBef>
              <a:buNone/>
            </a:pPr>
            <a:r>
              <a:rPr lang="ja-JP" altLang="en-US" sz="6000" dirty="0"/>
              <a:t>どうやって決まるの？</a:t>
            </a:r>
            <a:endParaRPr lang="en-US" altLang="ja-JP" sz="6000" dirty="0"/>
          </a:p>
        </p:txBody>
      </p:sp>
      <p:sp>
        <p:nvSpPr>
          <p:cNvPr id="2" name="タイトル 1"/>
          <p:cNvSpPr>
            <a:spLocks noGrp="1"/>
          </p:cNvSpPr>
          <p:nvPr>
            <p:ph type="title"/>
          </p:nvPr>
        </p:nvSpPr>
        <p:spPr/>
        <p:txBody>
          <a:bodyPr/>
          <a:lstStyle/>
          <a:p>
            <a:pPr>
              <a:lnSpc>
                <a:spcPct val="100000"/>
              </a:lnSpc>
            </a:pPr>
            <a:r>
              <a:rPr lang="en-US" altLang="ja-JP" dirty="0"/>
              <a:t>3</a:t>
            </a:r>
            <a:r>
              <a:rPr kumimoji="1" lang="en-US" altLang="ja-JP" dirty="0"/>
              <a:t>. </a:t>
            </a:r>
            <a:r>
              <a:rPr lang="ja-JP" altLang="en-US" dirty="0"/>
              <a:t>被引用数を用いた論文評価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FE909986-70E1-4504-93A4-61C744673E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290732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分野やドキュメントタイプの付与</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t>分野：一般的に掲載誌に対して付与した分野をそのまま</a:t>
            </a:r>
            <a:endParaRPr lang="en-US" altLang="ja-JP" sz="2400"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t>ドキュメントタイプ</a:t>
            </a:r>
            <a:r>
              <a:rPr lang="ja-JP" altLang="en-US" sz="2400" dirty="0">
                <a:sym typeface="Wingdings" panose="05000000000000000000" pitchFamily="2" charset="2"/>
              </a:rPr>
              <a:t>：（</a:t>
            </a:r>
            <a:r>
              <a:rPr lang="ja-JP" altLang="en-US" sz="2400" dirty="0"/>
              <a:t>恐らく）誌面での記載や内容から</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en-US" altLang="ja-JP" sz="2400" dirty="0"/>
              <a:t>※</a:t>
            </a:r>
            <a:r>
              <a:rPr lang="ja-JP" altLang="en-US" sz="2400" dirty="0"/>
              <a:t>これらの項目を持たない（分類していない）データベースでは</a:t>
            </a:r>
            <a:endParaRPr lang="en-US" altLang="ja-JP" sz="2400" dirty="0"/>
          </a:p>
          <a:p>
            <a:pPr marL="0" indent="0">
              <a:lnSpc>
                <a:spcPct val="100000"/>
              </a:lnSpc>
              <a:spcBef>
                <a:spcPts val="0"/>
              </a:spcBef>
              <a:buNone/>
            </a:pPr>
            <a:r>
              <a:rPr lang="ja-JP" altLang="en-US" sz="2400" dirty="0"/>
              <a:t>　被引用数のフェアな比較ができない　→ </a:t>
            </a:r>
            <a:r>
              <a:rPr lang="en-US" altLang="ja-JP" sz="2400" u="sng" dirty="0"/>
              <a:t>Google Scholar</a:t>
            </a:r>
            <a:r>
              <a:rPr lang="ja-JP" altLang="en-US" sz="2400" u="sng" dirty="0"/>
              <a:t>：</a:t>
            </a:r>
            <a:r>
              <a:rPr lang="en-US" altLang="ja-JP" sz="2400" u="sng" dirty="0"/>
              <a:t>NG</a:t>
            </a:r>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28</a:t>
            </a:fld>
            <a:endParaRPr kumimoji="1" lang="ja-JP" altLang="en-US"/>
          </a:p>
        </p:txBody>
      </p:sp>
      <p:pic>
        <p:nvPicPr>
          <p:cNvPr id="10" name="図 9">
            <a:extLst>
              <a:ext uri="{FF2B5EF4-FFF2-40B4-BE49-F238E27FC236}">
                <a16:creationId xmlns:a16="http://schemas.microsoft.com/office/drawing/2014/main" id="{1D52CF3C-53BB-4215-8E67-D0C91A217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906" y="2519837"/>
            <a:ext cx="2520000" cy="2520000"/>
          </a:xfrm>
          <a:prstGeom prst="rect">
            <a:avLst/>
          </a:prstGeom>
        </p:spPr>
      </p:pic>
      <p:pic>
        <p:nvPicPr>
          <p:cNvPr id="11" name="図 10">
            <a:extLst>
              <a:ext uri="{FF2B5EF4-FFF2-40B4-BE49-F238E27FC236}">
                <a16:creationId xmlns:a16="http://schemas.microsoft.com/office/drawing/2014/main" id="{6C129486-E670-409B-B94F-C0377EB6E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906" y="2699837"/>
            <a:ext cx="2160000" cy="2160000"/>
          </a:xfrm>
          <a:prstGeom prst="rect">
            <a:avLst/>
          </a:prstGeom>
        </p:spPr>
      </p:pic>
      <p:sp>
        <p:nvSpPr>
          <p:cNvPr id="12" name="四角形: メモ 11">
            <a:extLst>
              <a:ext uri="{FF2B5EF4-FFF2-40B4-BE49-F238E27FC236}">
                <a16:creationId xmlns:a16="http://schemas.microsoft.com/office/drawing/2014/main" id="{C5389DAF-5FF0-47DE-A413-2C4BC8745FD8}"/>
              </a:ext>
            </a:extLst>
          </p:cNvPr>
          <p:cNvSpPr/>
          <p:nvPr/>
        </p:nvSpPr>
        <p:spPr>
          <a:xfrm>
            <a:off x="3186000" y="3060000"/>
            <a:ext cx="1440000" cy="360000"/>
          </a:xfrm>
          <a:prstGeom prst="foldedCorner">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臨床神経学</a:t>
            </a:r>
          </a:p>
        </p:txBody>
      </p:sp>
      <p:sp>
        <p:nvSpPr>
          <p:cNvPr id="13" name="四角形: メモ 12">
            <a:extLst>
              <a:ext uri="{FF2B5EF4-FFF2-40B4-BE49-F238E27FC236}">
                <a16:creationId xmlns:a16="http://schemas.microsoft.com/office/drawing/2014/main" id="{8E89B463-F92A-47C2-810F-281455245EBC}"/>
              </a:ext>
            </a:extLst>
          </p:cNvPr>
          <p:cNvSpPr/>
          <p:nvPr/>
        </p:nvSpPr>
        <p:spPr>
          <a:xfrm>
            <a:off x="3186000" y="3600000"/>
            <a:ext cx="1440000" cy="360000"/>
          </a:xfrm>
          <a:prstGeom prst="foldedCorner">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外科学</a:t>
            </a:r>
          </a:p>
        </p:txBody>
      </p:sp>
      <p:sp>
        <p:nvSpPr>
          <p:cNvPr id="14" name="矢印: 五方向 13">
            <a:extLst>
              <a:ext uri="{FF2B5EF4-FFF2-40B4-BE49-F238E27FC236}">
                <a16:creationId xmlns:a16="http://schemas.microsoft.com/office/drawing/2014/main" id="{E91D10ED-DABA-4D8E-9D11-5249D48AED1D}"/>
              </a:ext>
            </a:extLst>
          </p:cNvPr>
          <p:cNvSpPr/>
          <p:nvPr/>
        </p:nvSpPr>
        <p:spPr>
          <a:xfrm>
            <a:off x="6066000" y="4140000"/>
            <a:ext cx="1704970" cy="360000"/>
          </a:xfrm>
          <a:prstGeom prst="homePlat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レビュー論文</a:t>
            </a:r>
            <a:endParaRPr kumimoji="1" lang="ja-JP" altLang="en-US" dirty="0">
              <a:solidFill>
                <a:schemeClr val="tx1"/>
              </a:solidFill>
            </a:endParaRPr>
          </a:p>
        </p:txBody>
      </p:sp>
      <p:sp>
        <p:nvSpPr>
          <p:cNvPr id="17" name="四角形: メモ 16">
            <a:extLst>
              <a:ext uri="{FF2B5EF4-FFF2-40B4-BE49-F238E27FC236}">
                <a16:creationId xmlns:a16="http://schemas.microsoft.com/office/drawing/2014/main" id="{1A7B6C63-3046-454E-B184-E4D7AAF42290}"/>
              </a:ext>
            </a:extLst>
          </p:cNvPr>
          <p:cNvSpPr/>
          <p:nvPr/>
        </p:nvSpPr>
        <p:spPr>
          <a:xfrm>
            <a:off x="8226000" y="3060000"/>
            <a:ext cx="1440000" cy="360000"/>
          </a:xfrm>
          <a:prstGeom prst="foldedCorner">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臨床神経学</a:t>
            </a:r>
          </a:p>
        </p:txBody>
      </p:sp>
      <p:sp>
        <p:nvSpPr>
          <p:cNvPr id="18" name="四角形: メモ 17">
            <a:extLst>
              <a:ext uri="{FF2B5EF4-FFF2-40B4-BE49-F238E27FC236}">
                <a16:creationId xmlns:a16="http://schemas.microsoft.com/office/drawing/2014/main" id="{E9F8975D-A5CF-4CA6-A11C-352ED41662C4}"/>
              </a:ext>
            </a:extLst>
          </p:cNvPr>
          <p:cNvSpPr/>
          <p:nvPr/>
        </p:nvSpPr>
        <p:spPr>
          <a:xfrm>
            <a:off x="8226000" y="3600000"/>
            <a:ext cx="1440000" cy="360000"/>
          </a:xfrm>
          <a:prstGeom prst="foldedCorner">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外科学</a:t>
            </a:r>
          </a:p>
        </p:txBody>
      </p:sp>
      <p:cxnSp>
        <p:nvCxnSpPr>
          <p:cNvPr id="6" name="直線矢印コネクタ 5">
            <a:extLst>
              <a:ext uri="{FF2B5EF4-FFF2-40B4-BE49-F238E27FC236}">
                <a16:creationId xmlns:a16="http://schemas.microsoft.com/office/drawing/2014/main" id="{D09EF229-5898-4C8D-B43C-E8534E2DB01E}"/>
              </a:ext>
            </a:extLst>
          </p:cNvPr>
          <p:cNvCxnSpPr>
            <a:cxnSpLocks/>
            <a:stCxn id="12" idx="3"/>
            <a:endCxn id="17" idx="1"/>
          </p:cNvCxnSpPr>
          <p:nvPr/>
        </p:nvCxnSpPr>
        <p:spPr>
          <a:xfrm>
            <a:off x="4626000" y="3240000"/>
            <a:ext cx="3600000" cy="0"/>
          </a:xfrm>
          <a:prstGeom prst="straightConnector1">
            <a:avLst/>
          </a:prstGeom>
          <a:ln w="762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CEC037C-E167-49D7-B29C-94E751147702}"/>
              </a:ext>
            </a:extLst>
          </p:cNvPr>
          <p:cNvCxnSpPr>
            <a:cxnSpLocks/>
            <a:stCxn id="13" idx="3"/>
            <a:endCxn id="18" idx="1"/>
          </p:cNvCxnSpPr>
          <p:nvPr/>
        </p:nvCxnSpPr>
        <p:spPr>
          <a:xfrm>
            <a:off x="4626000" y="3780000"/>
            <a:ext cx="3600000" cy="0"/>
          </a:xfrm>
          <a:prstGeom prst="straightConnector1">
            <a:avLst/>
          </a:prstGeom>
          <a:ln w="762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1E8BC44-5A53-4FA8-AD13-E2000143C78A}"/>
              </a:ext>
            </a:extLst>
          </p:cNvPr>
          <p:cNvCxnSpPr>
            <a:cxnSpLocks/>
          </p:cNvCxnSpPr>
          <p:nvPr/>
        </p:nvCxnSpPr>
        <p:spPr>
          <a:xfrm>
            <a:off x="3186000" y="4320000"/>
            <a:ext cx="2880000" cy="0"/>
          </a:xfrm>
          <a:prstGeom prst="straightConnector1">
            <a:avLst/>
          </a:prstGeom>
          <a:ln w="762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A4F0D62A-8A6D-4105-8EFE-017541352014}"/>
              </a:ext>
            </a:extLst>
          </p:cNvPr>
          <p:cNvSpPr/>
          <p:nvPr/>
        </p:nvSpPr>
        <p:spPr>
          <a:xfrm>
            <a:off x="3520678" y="2519837"/>
            <a:ext cx="365045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kumimoji="1" lang="en-US" altLang="ja-JP" dirty="0">
                <a:solidFill>
                  <a:srgbClr val="C00000"/>
                </a:solidFill>
              </a:rPr>
              <a:t>※</a:t>
            </a:r>
            <a:r>
              <a:rPr kumimoji="1" lang="ja-JP" altLang="en-US" dirty="0">
                <a:solidFill>
                  <a:srgbClr val="C00000"/>
                </a:solidFill>
              </a:rPr>
              <a:t>複数付与されることも多々ある</a:t>
            </a:r>
          </a:p>
        </p:txBody>
      </p:sp>
    </p:spTree>
    <p:extLst>
      <p:ext uri="{BB962C8B-B14F-4D97-AF65-F5344CB8AC3E}">
        <p14:creationId xmlns:p14="http://schemas.microsoft.com/office/powerpoint/2010/main" val="12629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5400" dirty="0"/>
              <a:t>出版年や分野が</a:t>
            </a:r>
            <a:endParaRPr lang="en-US" altLang="ja-JP" sz="5400" dirty="0"/>
          </a:p>
          <a:p>
            <a:pPr marL="0" indent="0">
              <a:lnSpc>
                <a:spcPct val="100000"/>
              </a:lnSpc>
              <a:spcBef>
                <a:spcPts val="0"/>
              </a:spcBef>
              <a:buNone/>
            </a:pPr>
            <a:r>
              <a:rPr lang="ja-JP" altLang="en-US" sz="5400" dirty="0"/>
              <a:t>違うときはどうするの？</a:t>
            </a:r>
            <a:endParaRPr lang="en-US" altLang="ja-JP" sz="5400" dirty="0"/>
          </a:p>
        </p:txBody>
      </p:sp>
      <p:sp>
        <p:nvSpPr>
          <p:cNvPr id="2" name="タイトル 1"/>
          <p:cNvSpPr>
            <a:spLocks noGrp="1"/>
          </p:cNvSpPr>
          <p:nvPr>
            <p:ph type="title"/>
          </p:nvPr>
        </p:nvSpPr>
        <p:spPr/>
        <p:txBody>
          <a:bodyPr/>
          <a:lstStyle/>
          <a:p>
            <a:pPr>
              <a:lnSpc>
                <a:spcPct val="100000"/>
              </a:lnSpc>
            </a:pPr>
            <a:r>
              <a:rPr lang="en-US" altLang="ja-JP" dirty="0"/>
              <a:t>3</a:t>
            </a:r>
            <a:r>
              <a:rPr kumimoji="1" lang="en-US" altLang="ja-JP" dirty="0"/>
              <a:t>. </a:t>
            </a:r>
            <a:r>
              <a:rPr lang="ja-JP" altLang="en-US" dirty="0"/>
              <a:t>被引用数を用いた論文評価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29</a:t>
            </a:fld>
            <a:endParaRPr kumimoji="1" lang="ja-JP" altLang="en-US"/>
          </a:p>
        </p:txBody>
      </p:sp>
      <p:pic>
        <p:nvPicPr>
          <p:cNvPr id="6" name="図 5">
            <a:extLst>
              <a:ext uri="{FF2B5EF4-FFF2-40B4-BE49-F238E27FC236}">
                <a16:creationId xmlns:a16="http://schemas.microsoft.com/office/drawing/2014/main" id="{F96C8963-E60C-43AC-8674-5F8D13DEB0D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219615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1. </a:t>
            </a:r>
            <a:r>
              <a:rPr lang="ja-JP" altLang="en-US" sz="5400" dirty="0">
                <a:solidFill>
                  <a:schemeClr val="bg1"/>
                </a:solidFill>
              </a:rPr>
              <a:t>はじめに</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a:t>
            </a:fld>
            <a:endParaRPr kumimoji="1" lang="ja-JP" altLang="en-US" dirty="0"/>
          </a:p>
        </p:txBody>
      </p:sp>
    </p:spTree>
    <p:extLst>
      <p:ext uri="{BB962C8B-B14F-4D97-AF65-F5344CB8AC3E}">
        <p14:creationId xmlns:p14="http://schemas.microsoft.com/office/powerpoint/2010/main" val="2261762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それぞれの集合内の位置で，間接的な比較は可能</a:t>
            </a:r>
            <a:r>
              <a:rPr lang="en-US" altLang="ja-JP" dirty="0"/>
              <a:t>…</a:t>
            </a:r>
          </a:p>
        </p:txBody>
      </p:sp>
      <p:sp>
        <p:nvSpPr>
          <p:cNvPr id="2" name="タイトル 1"/>
          <p:cNvSpPr>
            <a:spLocks noGrp="1"/>
          </p:cNvSpPr>
          <p:nvPr>
            <p:ph type="title"/>
          </p:nvPr>
        </p:nvSpPr>
        <p:spPr/>
        <p:txBody>
          <a:bodyPr/>
          <a:lstStyle/>
          <a:p>
            <a:pPr>
              <a:lnSpc>
                <a:spcPct val="100000"/>
              </a:lnSpc>
            </a:pPr>
            <a:r>
              <a:rPr kumimoji="1" lang="en-US" altLang="ja-JP" dirty="0"/>
              <a:t>3. </a:t>
            </a:r>
            <a:r>
              <a:rPr kumimoji="1" lang="ja-JP" altLang="en-US" dirty="0"/>
              <a:t>被引用数を用いた論文評価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30</a:t>
            </a:fld>
            <a:endParaRPr kumimoji="1" lang="ja-JP" altLang="en-US"/>
          </a:p>
        </p:txBody>
      </p:sp>
      <p:graphicFrame>
        <p:nvGraphicFramePr>
          <p:cNvPr id="14" name="表 13">
            <a:extLst>
              <a:ext uri="{FF2B5EF4-FFF2-40B4-BE49-F238E27FC236}">
                <a16:creationId xmlns:a16="http://schemas.microsoft.com/office/drawing/2014/main" id="{28533F58-C89E-4345-A44D-D3BC6A3B8E07}"/>
              </a:ext>
            </a:extLst>
          </p:cNvPr>
          <p:cNvGraphicFramePr>
            <a:graphicFrameLocks noGrp="1"/>
          </p:cNvGraphicFramePr>
          <p:nvPr>
            <p:extLst>
              <p:ext uri="{D42A27DB-BD31-4B8C-83A1-F6EECF244321}">
                <p14:modId xmlns:p14="http://schemas.microsoft.com/office/powerpoint/2010/main" val="1459209752"/>
              </p:ext>
            </p:extLst>
          </p:nvPr>
        </p:nvGraphicFramePr>
        <p:xfrm>
          <a:off x="900000" y="1918800"/>
          <a:ext cx="3852000" cy="4380076"/>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3768534588"/>
                    </a:ext>
                  </a:extLst>
                </a:gridCol>
                <a:gridCol w="864000">
                  <a:extLst>
                    <a:ext uri="{9D8B030D-6E8A-4147-A177-3AD203B41FA5}">
                      <a16:colId xmlns:a16="http://schemas.microsoft.com/office/drawing/2014/main" val="3558370672"/>
                    </a:ext>
                  </a:extLst>
                </a:gridCol>
              </a:tblGrid>
              <a:tr h="866419">
                <a:tc>
                  <a:txBody>
                    <a:bodyPr/>
                    <a:lstStyle/>
                    <a:p>
                      <a:r>
                        <a:rPr kumimoji="1" lang="ja-JP" altLang="en-US" sz="1800" b="0" dirty="0">
                          <a:solidFill>
                            <a:schemeClr val="bg1"/>
                          </a:solidFill>
                        </a:rPr>
                        <a:t>出版年：</a:t>
                      </a:r>
                      <a:r>
                        <a:rPr kumimoji="1" lang="en-US" altLang="ja-JP" sz="1800" b="0" dirty="0">
                          <a:solidFill>
                            <a:schemeClr val="bg1"/>
                          </a:solidFill>
                        </a:rPr>
                        <a:t>19xx</a:t>
                      </a:r>
                    </a:p>
                    <a:p>
                      <a:r>
                        <a:rPr kumimoji="1" lang="ja-JP" altLang="en-US" sz="1800" b="0" dirty="0">
                          <a:solidFill>
                            <a:schemeClr val="bg1"/>
                          </a:solidFill>
                        </a:rPr>
                        <a:t>分野：</a:t>
                      </a:r>
                      <a:r>
                        <a:rPr kumimoji="1" lang="en-US" altLang="ja-JP" sz="1800" b="0" dirty="0">
                          <a:solidFill>
                            <a:schemeClr val="bg1"/>
                          </a:solidFill>
                        </a:rPr>
                        <a:t>A</a:t>
                      </a:r>
                    </a:p>
                    <a:p>
                      <a:r>
                        <a:rPr kumimoji="1" lang="ja-JP" altLang="en-US" sz="1800" b="0" dirty="0">
                          <a:solidFill>
                            <a:schemeClr val="bg1"/>
                          </a:solidFill>
                        </a:rPr>
                        <a:t>ドキュメントタイプ：</a:t>
                      </a:r>
                      <a:r>
                        <a:rPr kumimoji="1" lang="en-US" altLang="ja-JP" sz="1800" b="0" dirty="0">
                          <a:solidFill>
                            <a:schemeClr val="bg1"/>
                          </a:solidFill>
                        </a:rPr>
                        <a:t>C</a:t>
                      </a:r>
                      <a:endParaRPr kumimoji="1" lang="ja-JP" alt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023421"/>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87059"/>
                      </a:srgbClr>
                    </a:solidFill>
                  </a:tcPr>
                </a:tc>
                <a:tc>
                  <a:txBody>
                    <a:bodyPr/>
                    <a:lstStyle/>
                    <a:p>
                      <a:r>
                        <a:rPr kumimoji="1" lang="ja-JP" altLang="en-US" sz="1200" dirty="0"/>
                        <a:t>被引用数</a:t>
                      </a:r>
                      <a:endParaRPr kumimoji="1" lang="en-US" altLang="ja-JP" sz="1200" dirty="0"/>
                    </a:p>
                    <a:p>
                      <a:r>
                        <a:rPr kumimoji="1" lang="ja-JP" altLang="en-US" sz="1200" dirty="0"/>
                        <a:t>上位</a:t>
                      </a:r>
                      <a:r>
                        <a:rPr kumimoji="1" lang="en-US" altLang="ja-JP" sz="1200" dirty="0"/>
                        <a:t>25%</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7130086"/>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61961"/>
                      </a:srgbClr>
                    </a:solidFill>
                  </a:tcPr>
                </a:tc>
                <a:tc>
                  <a:txBody>
                    <a:bodyPr/>
                    <a:lstStyle/>
                    <a:p>
                      <a:r>
                        <a:rPr kumimoji="1" lang="en-US" altLang="ja-JP" sz="1200" dirty="0"/>
                        <a:t>50%</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0773661"/>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36863"/>
                      </a:srgbClr>
                    </a:solidFill>
                  </a:tcPr>
                </a:tc>
                <a:tc>
                  <a:txBody>
                    <a:bodyPr/>
                    <a:lstStyle/>
                    <a:p>
                      <a:r>
                        <a:rPr kumimoji="1" lang="en-US" altLang="ja-JP" sz="1200" dirty="0"/>
                        <a:t>75%</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382538"/>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12157"/>
                      </a:srgbClr>
                    </a:solidFill>
                  </a:tcPr>
                </a:tc>
                <a:tc>
                  <a:txBody>
                    <a:bodyPr/>
                    <a:lstStyle/>
                    <a:p>
                      <a:r>
                        <a:rPr kumimoji="1" lang="en-US" altLang="ja-JP" sz="1200" dirty="0"/>
                        <a:t>100%</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900859"/>
                  </a:ext>
                </a:extLst>
              </a:tr>
            </a:tbl>
          </a:graphicData>
        </a:graphic>
      </p:graphicFrame>
      <p:graphicFrame>
        <p:nvGraphicFramePr>
          <p:cNvPr id="16" name="表 15">
            <a:extLst>
              <a:ext uri="{FF2B5EF4-FFF2-40B4-BE49-F238E27FC236}">
                <a16:creationId xmlns:a16="http://schemas.microsoft.com/office/drawing/2014/main" id="{C0DD8631-79AB-424E-BBC5-68E7A245FED6}"/>
              </a:ext>
            </a:extLst>
          </p:cNvPr>
          <p:cNvGraphicFramePr>
            <a:graphicFrameLocks noGrp="1"/>
          </p:cNvGraphicFramePr>
          <p:nvPr>
            <p:extLst>
              <p:ext uri="{D42A27DB-BD31-4B8C-83A1-F6EECF244321}">
                <p14:modId xmlns:p14="http://schemas.microsoft.com/office/powerpoint/2010/main" val="3805986714"/>
              </p:ext>
            </p:extLst>
          </p:nvPr>
        </p:nvGraphicFramePr>
        <p:xfrm>
          <a:off x="5940000" y="1918800"/>
          <a:ext cx="3852000" cy="4380076"/>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3768534588"/>
                    </a:ext>
                  </a:extLst>
                </a:gridCol>
                <a:gridCol w="864000">
                  <a:extLst>
                    <a:ext uri="{9D8B030D-6E8A-4147-A177-3AD203B41FA5}">
                      <a16:colId xmlns:a16="http://schemas.microsoft.com/office/drawing/2014/main" val="3558370672"/>
                    </a:ext>
                  </a:extLst>
                </a:gridCol>
              </a:tblGrid>
              <a:tr h="866419">
                <a:tc>
                  <a:txBody>
                    <a:bodyPr/>
                    <a:lstStyle/>
                    <a:p>
                      <a:r>
                        <a:rPr kumimoji="1" lang="ja-JP" altLang="en-US" sz="1800" b="0" dirty="0">
                          <a:solidFill>
                            <a:schemeClr val="bg1"/>
                          </a:solidFill>
                        </a:rPr>
                        <a:t>出版年：</a:t>
                      </a:r>
                      <a:r>
                        <a:rPr kumimoji="1" lang="en-US" altLang="ja-JP" sz="1800" b="0" dirty="0">
                          <a:solidFill>
                            <a:schemeClr val="bg1"/>
                          </a:solidFill>
                        </a:rPr>
                        <a:t>20yy</a:t>
                      </a:r>
                    </a:p>
                    <a:p>
                      <a:r>
                        <a:rPr kumimoji="1" lang="ja-JP" altLang="en-US" sz="1800" b="0" dirty="0">
                          <a:solidFill>
                            <a:schemeClr val="bg1"/>
                          </a:solidFill>
                        </a:rPr>
                        <a:t>分野：</a:t>
                      </a:r>
                      <a:r>
                        <a:rPr kumimoji="1" lang="en-US" altLang="ja-JP" sz="1800" b="0" dirty="0">
                          <a:solidFill>
                            <a:schemeClr val="bg1"/>
                          </a:solidFill>
                        </a:rPr>
                        <a:t>B</a:t>
                      </a:r>
                    </a:p>
                    <a:p>
                      <a:r>
                        <a:rPr kumimoji="1" lang="ja-JP" altLang="en-US" sz="1800" b="0" dirty="0">
                          <a:solidFill>
                            <a:schemeClr val="bg1"/>
                          </a:solidFill>
                        </a:rPr>
                        <a:t>ドキュメントタイプ：</a:t>
                      </a:r>
                      <a:r>
                        <a:rPr kumimoji="1" lang="en-US" altLang="ja-JP" sz="1800" b="0" dirty="0">
                          <a:solidFill>
                            <a:schemeClr val="bg1"/>
                          </a:solidFill>
                        </a:rPr>
                        <a:t>D</a:t>
                      </a:r>
                      <a:endParaRPr kumimoji="1" lang="ja-JP" alt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023421"/>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472C4">
                        <a:alpha val="87059"/>
                      </a:srgbClr>
                    </a:solidFill>
                  </a:tcPr>
                </a:tc>
                <a:tc>
                  <a:txBody>
                    <a:bodyPr/>
                    <a:lstStyle/>
                    <a:p>
                      <a:r>
                        <a:rPr kumimoji="1" lang="ja-JP" altLang="en-US" sz="1200" dirty="0"/>
                        <a:t>被引用数上位</a:t>
                      </a:r>
                      <a:r>
                        <a:rPr kumimoji="1" lang="en-US" altLang="ja-JP" sz="1200" dirty="0"/>
                        <a:t>25%</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7130086"/>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472C4">
                        <a:alpha val="61961"/>
                      </a:srgbClr>
                    </a:solidFill>
                  </a:tcPr>
                </a:tc>
                <a:tc>
                  <a:txBody>
                    <a:bodyPr/>
                    <a:lstStyle/>
                    <a:p>
                      <a:r>
                        <a:rPr kumimoji="1" lang="en-US" altLang="ja-JP" sz="1200" dirty="0"/>
                        <a:t>50%</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0773661"/>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472C4">
                        <a:alpha val="36863"/>
                      </a:srgbClr>
                    </a:solidFill>
                  </a:tcPr>
                </a:tc>
                <a:tc>
                  <a:txBody>
                    <a:bodyPr/>
                    <a:lstStyle/>
                    <a:p>
                      <a:r>
                        <a:rPr kumimoji="1" lang="en-US" altLang="ja-JP" sz="1200" dirty="0"/>
                        <a:t>75%</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382538"/>
                  </a:ext>
                </a:extLst>
              </a:tr>
              <a:tr h="8664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alpha val="16863"/>
                      </a:srgbClr>
                    </a:solidFill>
                  </a:tcPr>
                </a:tc>
                <a:tc>
                  <a:txBody>
                    <a:bodyPr/>
                    <a:lstStyle/>
                    <a:p>
                      <a:r>
                        <a:rPr kumimoji="1" lang="en-US" altLang="ja-JP" sz="1200" dirty="0"/>
                        <a:t>100%</a:t>
                      </a:r>
                      <a:endParaRPr kumimoji="1" lang="ja-JP" altLang="en-US" sz="1200"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900859"/>
                  </a:ext>
                </a:extLst>
              </a:tr>
            </a:tbl>
          </a:graphicData>
        </a:graphic>
      </p:graphicFrame>
      <p:pic>
        <p:nvPicPr>
          <p:cNvPr id="10" name="図 9">
            <a:extLst>
              <a:ext uri="{FF2B5EF4-FFF2-40B4-BE49-F238E27FC236}">
                <a16:creationId xmlns:a16="http://schemas.microsoft.com/office/drawing/2014/main" id="{A37F87AB-22A6-44E9-8DC5-6287C0BC5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0" y="3864003"/>
            <a:ext cx="540000" cy="540000"/>
          </a:xfrm>
          <a:prstGeom prst="rect">
            <a:avLst/>
          </a:prstGeom>
        </p:spPr>
      </p:pic>
      <p:pic>
        <p:nvPicPr>
          <p:cNvPr id="11" name="図 10">
            <a:extLst>
              <a:ext uri="{FF2B5EF4-FFF2-40B4-BE49-F238E27FC236}">
                <a16:creationId xmlns:a16="http://schemas.microsoft.com/office/drawing/2014/main" id="{13316102-7D8C-4FDF-8B25-0168880EE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4731603"/>
            <a:ext cx="540000" cy="540000"/>
          </a:xfrm>
          <a:prstGeom prst="rect">
            <a:avLst/>
          </a:prstGeom>
        </p:spPr>
      </p:pic>
    </p:spTree>
    <p:extLst>
      <p:ext uri="{BB962C8B-B14F-4D97-AF65-F5344CB8AC3E}">
        <p14:creationId xmlns:p14="http://schemas.microsoft.com/office/powerpoint/2010/main" val="67485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6242AF-1795-47E6-8756-1A8294C1FF44}"/>
              </a:ext>
            </a:extLst>
          </p:cNvPr>
          <p:cNvSpPr>
            <a:spLocks noGrp="1"/>
          </p:cNvSpPr>
          <p:nvPr>
            <p:ph idx="1"/>
          </p:nvPr>
        </p:nvSpPr>
        <p:spPr/>
        <p:txBody>
          <a:bodyPr/>
          <a:lstStyle/>
          <a:p>
            <a:pPr marL="0" indent="0">
              <a:buNone/>
            </a:pPr>
            <a:r>
              <a:rPr lang="ja-JP" altLang="en-US" dirty="0"/>
              <a:t>被引用数の裏にある意味を読み取る</a:t>
            </a:r>
            <a:endParaRPr lang="en-US" altLang="ja-JP" dirty="0"/>
          </a:p>
        </p:txBody>
      </p:sp>
      <p:sp>
        <p:nvSpPr>
          <p:cNvPr id="4" name="スライド番号プレースホルダー 3">
            <a:extLst>
              <a:ext uri="{FF2B5EF4-FFF2-40B4-BE49-F238E27FC236}">
                <a16:creationId xmlns:a16="http://schemas.microsoft.com/office/drawing/2014/main" id="{12511525-E128-46F4-82B2-A6D228AF420B}"/>
              </a:ext>
            </a:extLst>
          </p:cNvPr>
          <p:cNvSpPr>
            <a:spLocks noGrp="1"/>
          </p:cNvSpPr>
          <p:nvPr>
            <p:ph type="sldNum" sz="quarter" idx="12"/>
          </p:nvPr>
        </p:nvSpPr>
        <p:spPr/>
        <p:txBody>
          <a:bodyPr/>
          <a:lstStyle/>
          <a:p>
            <a:fld id="{E552C9B2-7834-4B25-9061-54396F6F5536}" type="slidenum">
              <a:rPr kumimoji="1" lang="ja-JP" altLang="en-US" smtClean="0"/>
              <a:t>31</a:t>
            </a:fld>
            <a:endParaRPr kumimoji="1" lang="ja-JP" altLang="en-US"/>
          </a:p>
        </p:txBody>
      </p:sp>
      <p:grpSp>
        <p:nvGrpSpPr>
          <p:cNvPr id="17" name="グループ化 16">
            <a:extLst>
              <a:ext uri="{FF2B5EF4-FFF2-40B4-BE49-F238E27FC236}">
                <a16:creationId xmlns:a16="http://schemas.microsoft.com/office/drawing/2014/main" id="{B6BF420D-71C3-4964-897C-F1B0488B4664}"/>
              </a:ext>
            </a:extLst>
          </p:cNvPr>
          <p:cNvGrpSpPr/>
          <p:nvPr/>
        </p:nvGrpSpPr>
        <p:grpSpPr>
          <a:xfrm>
            <a:off x="6065906" y="1979837"/>
            <a:ext cx="4320000" cy="4320000"/>
            <a:chOff x="1908000" y="-1"/>
            <a:chExt cx="4320000" cy="4320000"/>
          </a:xfrm>
        </p:grpSpPr>
        <p:pic>
          <p:nvPicPr>
            <p:cNvPr id="8" name="図 7">
              <a:extLst>
                <a:ext uri="{FF2B5EF4-FFF2-40B4-BE49-F238E27FC236}">
                  <a16:creationId xmlns:a16="http://schemas.microsoft.com/office/drawing/2014/main" id="{5E4D40CD-D9BE-453A-B85D-F32FC8A5CED0}"/>
                </a:ext>
              </a:extLst>
            </p:cNvPr>
            <p:cNvPicPr>
              <a:picLocks noChangeAspect="1"/>
            </p:cNvPicPr>
            <p:nvPr/>
          </p:nvPicPr>
          <p:blipFill rotWithShape="1">
            <a:blip r:embed="rId3"/>
            <a:srcRect t="9046" b="-3"/>
            <a:stretch/>
          </p:blipFill>
          <p:spPr>
            <a:xfrm>
              <a:off x="1908508" y="-1"/>
              <a:ext cx="4319244" cy="4320000"/>
            </a:xfrm>
            <a:prstGeom prst="rect">
              <a:avLst/>
            </a:prstGeom>
            <a:ln w="12700">
              <a:solidFill>
                <a:schemeClr val="tx1"/>
              </a:solidFill>
            </a:ln>
          </p:spPr>
        </p:pic>
        <p:pic>
          <p:nvPicPr>
            <p:cNvPr id="10" name="図 9">
              <a:extLst>
                <a:ext uri="{FF2B5EF4-FFF2-40B4-BE49-F238E27FC236}">
                  <a16:creationId xmlns:a16="http://schemas.microsoft.com/office/drawing/2014/main" id="{0F3C6BB4-1A67-486E-A72F-93D2674C715F}"/>
                </a:ext>
              </a:extLst>
            </p:cNvPr>
            <p:cNvPicPr>
              <a:picLocks noChangeAspect="1"/>
            </p:cNvPicPr>
            <p:nvPr/>
          </p:nvPicPr>
          <p:blipFill rotWithShape="1">
            <a:blip r:embed="rId4"/>
            <a:srcRect t="86605" b="-3"/>
            <a:stretch/>
          </p:blipFill>
          <p:spPr>
            <a:xfrm>
              <a:off x="1908508" y="3682684"/>
              <a:ext cx="4319244" cy="636351"/>
            </a:xfrm>
            <a:prstGeom prst="rect">
              <a:avLst/>
            </a:prstGeom>
            <a:ln w="12700">
              <a:solidFill>
                <a:schemeClr val="tx1"/>
              </a:solidFill>
            </a:ln>
          </p:spPr>
        </p:pic>
        <p:cxnSp>
          <p:nvCxnSpPr>
            <p:cNvPr id="12" name="直線コネクタ 11">
              <a:extLst>
                <a:ext uri="{FF2B5EF4-FFF2-40B4-BE49-F238E27FC236}">
                  <a16:creationId xmlns:a16="http://schemas.microsoft.com/office/drawing/2014/main" id="{19A2C5CE-B4B5-44CD-A57C-4E3052866959}"/>
                </a:ext>
              </a:extLst>
            </p:cNvPr>
            <p:cNvCxnSpPr/>
            <p:nvPr/>
          </p:nvCxnSpPr>
          <p:spPr>
            <a:xfrm>
              <a:off x="1908000" y="36396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078D6E8-F72A-4A8B-9045-F9BB0F9CE3C9}"/>
                </a:ext>
              </a:extLst>
            </p:cNvPr>
            <p:cNvCxnSpPr/>
            <p:nvPr/>
          </p:nvCxnSpPr>
          <p:spPr>
            <a:xfrm>
              <a:off x="1908000" y="37188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DEFD7B1-1B83-4133-BE96-393D4A30D157}"/>
                </a:ext>
              </a:extLst>
            </p:cNvPr>
            <p:cNvCxnSpPr/>
            <p:nvPr/>
          </p:nvCxnSpPr>
          <p:spPr>
            <a:xfrm>
              <a:off x="1908000" y="37548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BDE008E-7269-4741-BF41-7B73D68D4F57}"/>
                </a:ext>
              </a:extLst>
            </p:cNvPr>
            <p:cNvCxnSpPr/>
            <p:nvPr/>
          </p:nvCxnSpPr>
          <p:spPr>
            <a:xfrm>
              <a:off x="1908000" y="3603600"/>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2715DD9F-4490-4C68-83DE-AD37FABE88A6}"/>
              </a:ext>
            </a:extLst>
          </p:cNvPr>
          <p:cNvSpPr/>
          <p:nvPr/>
        </p:nvSpPr>
        <p:spPr>
          <a:xfrm>
            <a:off x="9132047" y="3179481"/>
            <a:ext cx="824754" cy="4422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F4ED589-5F17-4B5E-8C9A-6595832D058B}"/>
              </a:ext>
            </a:extLst>
          </p:cNvPr>
          <p:cNvSpPr/>
          <p:nvPr/>
        </p:nvSpPr>
        <p:spPr>
          <a:xfrm>
            <a:off x="306253" y="1979837"/>
            <a:ext cx="5759653" cy="4247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dirty="0">
                <a:solidFill>
                  <a:schemeClr val="tx1"/>
                </a:solidFill>
              </a:rPr>
              <a:t>右図の「</a:t>
            </a:r>
            <a:r>
              <a:rPr lang="en-US" altLang="ja-JP" dirty="0">
                <a:solidFill>
                  <a:schemeClr val="tx1"/>
                </a:solidFill>
              </a:rPr>
              <a:t>6</a:t>
            </a:r>
            <a:r>
              <a:rPr lang="ja-JP" altLang="en-US" dirty="0">
                <a:solidFill>
                  <a:schemeClr val="tx1"/>
                </a:solidFill>
              </a:rPr>
              <a:t>」は</a:t>
            </a:r>
            <a:r>
              <a:rPr lang="en-US" altLang="ja-JP" dirty="0">
                <a:solidFill>
                  <a:schemeClr val="tx1"/>
                </a:solidFill>
              </a:rPr>
              <a:t>2019</a:t>
            </a:r>
            <a:r>
              <a:rPr lang="ja-JP" altLang="en-US" dirty="0">
                <a:solidFill>
                  <a:schemeClr val="tx1"/>
                </a:solidFill>
              </a:rPr>
              <a:t>年</a:t>
            </a:r>
            <a:r>
              <a:rPr lang="en-US" altLang="ja-JP" dirty="0">
                <a:solidFill>
                  <a:schemeClr val="tx1"/>
                </a:solidFill>
              </a:rPr>
              <a:t>12</a:t>
            </a:r>
            <a:r>
              <a:rPr lang="ja-JP" altLang="en-US" dirty="0">
                <a:solidFill>
                  <a:schemeClr val="tx1"/>
                </a:solidFill>
              </a:rPr>
              <a:t>月</a:t>
            </a:r>
            <a:r>
              <a:rPr lang="en-US" altLang="ja-JP" dirty="0">
                <a:solidFill>
                  <a:schemeClr val="tx1"/>
                </a:solidFill>
              </a:rPr>
              <a:t>11</a:t>
            </a:r>
            <a:r>
              <a:rPr lang="ja-JP" altLang="en-US" dirty="0">
                <a:solidFill>
                  <a:schemeClr val="tx1"/>
                </a:solidFill>
              </a:rPr>
              <a:t>日に，</a:t>
            </a:r>
            <a:r>
              <a:rPr lang="en-US" altLang="ja-JP" dirty="0">
                <a:solidFill>
                  <a:schemeClr val="tx1"/>
                </a:solidFill>
              </a:rPr>
              <a:t>Web of Science</a:t>
            </a:r>
          </a:p>
          <a:p>
            <a:r>
              <a:rPr lang="ja-JP" altLang="en-US" dirty="0">
                <a:solidFill>
                  <a:schemeClr val="tx1"/>
                </a:solidFill>
              </a:rPr>
              <a:t>（データ更新日：</a:t>
            </a:r>
            <a:r>
              <a:rPr lang="en-US" altLang="ja-JP" dirty="0">
                <a:solidFill>
                  <a:schemeClr val="tx1"/>
                </a:solidFill>
              </a:rPr>
              <a:t>2019</a:t>
            </a:r>
            <a:r>
              <a:rPr lang="ja-JP" altLang="en-US" dirty="0">
                <a:solidFill>
                  <a:schemeClr val="tx1"/>
                </a:solidFill>
              </a:rPr>
              <a:t>年</a:t>
            </a:r>
            <a:r>
              <a:rPr lang="en-US" altLang="ja-JP" dirty="0">
                <a:solidFill>
                  <a:schemeClr val="tx1"/>
                </a:solidFill>
              </a:rPr>
              <a:t>12</a:t>
            </a:r>
            <a:r>
              <a:rPr lang="ja-JP" altLang="en-US" dirty="0">
                <a:solidFill>
                  <a:schemeClr val="tx1"/>
                </a:solidFill>
              </a:rPr>
              <a:t>月</a:t>
            </a:r>
            <a:r>
              <a:rPr lang="en-US" altLang="ja-JP" dirty="0">
                <a:solidFill>
                  <a:schemeClr val="tx1"/>
                </a:solidFill>
              </a:rPr>
              <a:t>9</a:t>
            </a:r>
            <a:r>
              <a:rPr lang="ja-JP" altLang="en-US" dirty="0">
                <a:solidFill>
                  <a:schemeClr val="tx1"/>
                </a:solidFill>
              </a:rPr>
              <a:t>日）を使って調べた，</a:t>
            </a:r>
            <a:endParaRPr lang="en-US" altLang="ja-JP" dirty="0">
              <a:solidFill>
                <a:schemeClr val="tx1"/>
              </a:solidFill>
            </a:endParaRPr>
          </a:p>
          <a:p>
            <a:r>
              <a:rPr lang="en-US" altLang="ja-JP" spc="-60" dirty="0">
                <a:solidFill>
                  <a:schemeClr val="tx1"/>
                </a:solidFill>
              </a:rPr>
              <a:t>Web of Science Core Collection</a:t>
            </a:r>
            <a:r>
              <a:rPr lang="ja-JP" altLang="en-US" dirty="0">
                <a:solidFill>
                  <a:schemeClr val="tx1"/>
                </a:solidFill>
              </a:rPr>
              <a:t>収録文献からの被引用数</a:t>
            </a:r>
            <a:endParaRPr lang="en-US" altLang="ja-JP" dirty="0">
              <a:solidFill>
                <a:schemeClr val="tx1"/>
              </a:solidFill>
            </a:endParaRPr>
          </a:p>
          <a:p>
            <a:endParaRPr lang="en-US" altLang="ja-JP" sz="1200" dirty="0">
              <a:solidFill>
                <a:schemeClr val="tx1"/>
              </a:solidFill>
            </a:endParaRPr>
          </a:p>
          <a:p>
            <a:r>
              <a:rPr lang="ja-JP" altLang="en-US" dirty="0">
                <a:solidFill>
                  <a:schemeClr val="tx1"/>
                </a:solidFill>
              </a:rPr>
              <a:t>この被引用数を別の論文と</a:t>
            </a:r>
            <a:r>
              <a:rPr lang="ja-JP" altLang="en-US" u="sng" dirty="0">
                <a:solidFill>
                  <a:schemeClr val="tx1"/>
                </a:solidFill>
              </a:rPr>
              <a:t>直接</a:t>
            </a:r>
            <a:r>
              <a:rPr lang="ja-JP" altLang="en-US" dirty="0">
                <a:solidFill>
                  <a:schemeClr val="tx1"/>
                </a:solidFill>
              </a:rPr>
              <a:t>比較するとしたら</a:t>
            </a:r>
            <a:r>
              <a:rPr lang="en-US" altLang="ja-JP" dirty="0">
                <a:solidFill>
                  <a:schemeClr val="tx1"/>
                </a:solidFill>
              </a:rPr>
              <a:t>―</a:t>
            </a:r>
          </a:p>
          <a:p>
            <a:endParaRPr lang="en-US" altLang="ja-JP" sz="900" dirty="0">
              <a:solidFill>
                <a:schemeClr val="tx1"/>
              </a:solidFill>
            </a:endParaRPr>
          </a:p>
          <a:p>
            <a:r>
              <a:rPr lang="ja-JP" altLang="en-US" dirty="0">
                <a:solidFill>
                  <a:schemeClr val="tx1"/>
                </a:solidFill>
              </a:rPr>
              <a:t>・発行：</a:t>
            </a:r>
            <a:r>
              <a:rPr lang="en-US" altLang="ja-JP" dirty="0">
                <a:solidFill>
                  <a:schemeClr val="tx1"/>
                </a:solidFill>
              </a:rPr>
              <a:t>2018</a:t>
            </a:r>
            <a:r>
              <a:rPr lang="ja-JP" altLang="en-US" dirty="0">
                <a:solidFill>
                  <a:schemeClr val="tx1"/>
                </a:solidFill>
              </a:rPr>
              <a:t>年</a:t>
            </a:r>
            <a:endParaRPr lang="en-US" altLang="ja-JP" dirty="0">
              <a:solidFill>
                <a:schemeClr val="tx1"/>
              </a:solidFill>
            </a:endParaRPr>
          </a:p>
          <a:p>
            <a:endParaRPr lang="en-US" altLang="ja-JP" sz="900" dirty="0">
              <a:solidFill>
                <a:schemeClr val="tx1"/>
              </a:solidFill>
            </a:endParaRPr>
          </a:p>
          <a:p>
            <a:r>
              <a:rPr lang="ja-JP" altLang="en-US" dirty="0">
                <a:solidFill>
                  <a:schemeClr val="tx1"/>
                </a:solidFill>
              </a:rPr>
              <a:t>・ドキュメントタイプ：</a:t>
            </a:r>
            <a:r>
              <a:rPr lang="en-US" altLang="ja-JP" dirty="0">
                <a:solidFill>
                  <a:schemeClr val="tx1"/>
                </a:solidFill>
              </a:rPr>
              <a:t>Article</a:t>
            </a:r>
          </a:p>
          <a:p>
            <a:endParaRPr lang="en-US" altLang="ja-JP" sz="900" dirty="0">
              <a:solidFill>
                <a:schemeClr val="tx1"/>
              </a:solidFill>
            </a:endParaRPr>
          </a:p>
          <a:p>
            <a:r>
              <a:rPr lang="ja-JP" altLang="en-US" dirty="0">
                <a:solidFill>
                  <a:schemeClr val="tx1"/>
                </a:solidFill>
              </a:rPr>
              <a:t>・分野：以下</a:t>
            </a:r>
            <a:r>
              <a:rPr lang="en-US" altLang="ja-JP" dirty="0">
                <a:solidFill>
                  <a:schemeClr val="tx1"/>
                </a:solidFill>
              </a:rPr>
              <a:t>3</a:t>
            </a:r>
            <a:r>
              <a:rPr lang="ja-JP" altLang="en-US" dirty="0">
                <a:solidFill>
                  <a:schemeClr val="tx1"/>
                </a:solidFill>
              </a:rPr>
              <a:t>分野のいずれかに属する</a:t>
            </a:r>
            <a:endParaRPr lang="en-US" altLang="ja-JP" dirty="0">
              <a:solidFill>
                <a:schemeClr val="tx1"/>
              </a:solidFill>
            </a:endParaRPr>
          </a:p>
          <a:p>
            <a:r>
              <a:rPr lang="ja-JP" altLang="en-US" dirty="0">
                <a:solidFill>
                  <a:schemeClr val="tx1"/>
                </a:solidFill>
              </a:rPr>
              <a:t>　　　　・</a:t>
            </a:r>
            <a:r>
              <a:rPr lang="en-US" altLang="ja-JP" dirty="0">
                <a:solidFill>
                  <a:schemeClr val="tx1"/>
                </a:solidFill>
              </a:rPr>
              <a:t>Biology</a:t>
            </a:r>
          </a:p>
          <a:p>
            <a:r>
              <a:rPr lang="ja-JP" altLang="en-US" dirty="0">
                <a:solidFill>
                  <a:schemeClr val="tx1"/>
                </a:solidFill>
              </a:rPr>
              <a:t>　　　　・</a:t>
            </a:r>
            <a:r>
              <a:rPr lang="en-US" altLang="ja-JP" dirty="0">
                <a:solidFill>
                  <a:schemeClr val="tx1"/>
                </a:solidFill>
              </a:rPr>
              <a:t>Oncology</a:t>
            </a:r>
          </a:p>
          <a:p>
            <a:r>
              <a:rPr lang="ja-JP" altLang="en-US" dirty="0">
                <a:solidFill>
                  <a:schemeClr val="tx1"/>
                </a:solidFill>
              </a:rPr>
              <a:t>　　　　・</a:t>
            </a:r>
            <a:r>
              <a:rPr lang="en-US" altLang="ja-JP" dirty="0">
                <a:solidFill>
                  <a:schemeClr val="tx1"/>
                </a:solidFill>
              </a:rPr>
              <a:t>Radiology, Nuclear Medicine &amp; Medical </a:t>
            </a:r>
          </a:p>
          <a:p>
            <a:r>
              <a:rPr lang="ja-JP" altLang="en-US" dirty="0">
                <a:solidFill>
                  <a:schemeClr val="tx1"/>
                </a:solidFill>
              </a:rPr>
              <a:t>　　　　　</a:t>
            </a:r>
            <a:r>
              <a:rPr lang="en-US" altLang="ja-JP" dirty="0">
                <a:solidFill>
                  <a:schemeClr val="tx1"/>
                </a:solidFill>
              </a:rPr>
              <a:t>Imaging</a:t>
            </a:r>
          </a:p>
          <a:p>
            <a:endParaRPr lang="en-US" altLang="ja-JP" sz="900" dirty="0">
              <a:solidFill>
                <a:schemeClr val="tx1"/>
              </a:solidFill>
            </a:endParaRPr>
          </a:p>
          <a:p>
            <a:r>
              <a:rPr lang="ja-JP" altLang="en-US" dirty="0">
                <a:solidFill>
                  <a:schemeClr val="tx1"/>
                </a:solidFill>
              </a:rPr>
              <a:t>を満たす論文でないと，フェアでない</a:t>
            </a:r>
            <a:endParaRPr lang="en-US" altLang="ja-JP" dirty="0">
              <a:solidFill>
                <a:schemeClr val="tx1"/>
              </a:solidFill>
            </a:endParaRPr>
          </a:p>
        </p:txBody>
      </p:sp>
      <p:cxnSp>
        <p:nvCxnSpPr>
          <p:cNvPr id="21" name="直線コネクタ 20">
            <a:extLst>
              <a:ext uri="{FF2B5EF4-FFF2-40B4-BE49-F238E27FC236}">
                <a16:creationId xmlns:a16="http://schemas.microsoft.com/office/drawing/2014/main" id="{B177F1DB-7642-4EC5-B251-FAE7558211A2}"/>
              </a:ext>
            </a:extLst>
          </p:cNvPr>
          <p:cNvCxnSpPr/>
          <p:nvPr/>
        </p:nvCxnSpPr>
        <p:spPr>
          <a:xfrm>
            <a:off x="6283611" y="3867218"/>
            <a:ext cx="385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073EF5E-59A9-4899-B12A-5789D7DB9C8B}"/>
              </a:ext>
            </a:extLst>
          </p:cNvPr>
          <p:cNvCxnSpPr>
            <a:cxnSpLocks/>
          </p:cNvCxnSpPr>
          <p:nvPr/>
        </p:nvCxnSpPr>
        <p:spPr>
          <a:xfrm>
            <a:off x="6283611" y="3950295"/>
            <a:ext cx="70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56A77B6-FFFF-4ACD-A34C-C46A07D9C44A}"/>
              </a:ext>
            </a:extLst>
          </p:cNvPr>
          <p:cNvCxnSpPr>
            <a:cxnSpLocks/>
          </p:cNvCxnSpPr>
          <p:nvPr/>
        </p:nvCxnSpPr>
        <p:spPr>
          <a:xfrm>
            <a:off x="6282000" y="6148800"/>
            <a:ext cx="2170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タイトル 1">
            <a:extLst>
              <a:ext uri="{FF2B5EF4-FFF2-40B4-BE49-F238E27FC236}">
                <a16:creationId xmlns:a16="http://schemas.microsoft.com/office/drawing/2014/main" id="{2275C943-D4E2-4EA8-8F83-41185CF50E3B}"/>
              </a:ext>
            </a:extLst>
          </p:cNvPr>
          <p:cNvSpPr>
            <a:spLocks noGrp="1"/>
          </p:cNvSpPr>
          <p:nvPr>
            <p:ph type="title"/>
          </p:nvPr>
        </p:nvSpPr>
        <p:spPr>
          <a:xfrm>
            <a:off x="305906" y="0"/>
            <a:ext cx="10080000" cy="1080000"/>
          </a:xfrm>
        </p:spPr>
        <p:txBody>
          <a:bodyPr/>
          <a:lstStyle/>
          <a:p>
            <a:pPr>
              <a:lnSpc>
                <a:spcPct val="100000"/>
              </a:lnSpc>
            </a:pPr>
            <a:r>
              <a:rPr kumimoji="1" lang="en-US" altLang="ja-JP" dirty="0"/>
              <a:t>3. </a:t>
            </a:r>
            <a:r>
              <a:rPr kumimoji="1" lang="ja-JP" altLang="en-US" dirty="0"/>
              <a:t>被引用数を用いた論文評価</a:t>
            </a:r>
          </a:p>
        </p:txBody>
      </p:sp>
      <p:sp>
        <p:nvSpPr>
          <p:cNvPr id="28" name="フリーフォーム: 図形 27">
            <a:extLst>
              <a:ext uri="{FF2B5EF4-FFF2-40B4-BE49-F238E27FC236}">
                <a16:creationId xmlns:a16="http://schemas.microsoft.com/office/drawing/2014/main" id="{BDF61CE8-16F2-4C4F-AE05-21776D5FBBF1}"/>
              </a:ext>
            </a:extLst>
          </p:cNvPr>
          <p:cNvSpPr/>
          <p:nvPr/>
        </p:nvSpPr>
        <p:spPr>
          <a:xfrm>
            <a:off x="401707" y="3377901"/>
            <a:ext cx="2330734" cy="1215614"/>
          </a:xfrm>
          <a:custGeom>
            <a:avLst/>
            <a:gdLst>
              <a:gd name="connsiteX0" fmla="*/ 0 w 2330734"/>
              <a:gd name="connsiteY0" fmla="*/ 0 h 1215614"/>
              <a:gd name="connsiteX1" fmla="*/ 727337 w 2330734"/>
              <a:gd name="connsiteY1" fmla="*/ 0 h 1215614"/>
              <a:gd name="connsiteX2" fmla="*/ 727337 w 2330734"/>
              <a:gd name="connsiteY2" fmla="*/ 351264 h 1215614"/>
              <a:gd name="connsiteX3" fmla="*/ 2330734 w 2330734"/>
              <a:gd name="connsiteY3" fmla="*/ 351264 h 1215614"/>
              <a:gd name="connsiteX4" fmla="*/ 2330734 w 2330734"/>
              <a:gd name="connsiteY4" fmla="*/ 793523 h 1215614"/>
              <a:gd name="connsiteX5" fmla="*/ 727337 w 2330734"/>
              <a:gd name="connsiteY5" fmla="*/ 793523 h 1215614"/>
              <a:gd name="connsiteX6" fmla="*/ 727337 w 2330734"/>
              <a:gd name="connsiteY6" fmla="*/ 1215614 h 1215614"/>
              <a:gd name="connsiteX7" fmla="*/ 0 w 2330734"/>
              <a:gd name="connsiteY7" fmla="*/ 1215614 h 12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734" h="1215614">
                <a:moveTo>
                  <a:pt x="0" y="0"/>
                </a:moveTo>
                <a:lnTo>
                  <a:pt x="727337" y="0"/>
                </a:lnTo>
                <a:lnTo>
                  <a:pt x="727337" y="351264"/>
                </a:lnTo>
                <a:lnTo>
                  <a:pt x="2330734" y="351264"/>
                </a:lnTo>
                <a:lnTo>
                  <a:pt x="2330734" y="793523"/>
                </a:lnTo>
                <a:lnTo>
                  <a:pt x="727337" y="793523"/>
                </a:lnTo>
                <a:lnTo>
                  <a:pt x="727337" y="1215614"/>
                </a:lnTo>
                <a:lnTo>
                  <a:pt x="0" y="1215614"/>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3" name="正方形/長方形 22">
            <a:extLst>
              <a:ext uri="{FF2B5EF4-FFF2-40B4-BE49-F238E27FC236}">
                <a16:creationId xmlns:a16="http://schemas.microsoft.com/office/drawing/2014/main" id="{73383179-8767-4E26-96F8-A1AFC2F48DB4}"/>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Clarivate Analytics</a:t>
            </a:r>
          </a:p>
        </p:txBody>
      </p:sp>
    </p:spTree>
    <p:extLst>
      <p:ext uri="{BB962C8B-B14F-4D97-AF65-F5344CB8AC3E}">
        <p14:creationId xmlns:p14="http://schemas.microsoft.com/office/powerpoint/2010/main" val="27479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animEffect transition="in" filter="fade">
                                      <p:cBhvr>
                                        <p:cTn id="7" dur="500"/>
                                        <p:tgtEl>
                                          <p:spTgt spid="1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6" end="6"/>
                                            </p:txEl>
                                          </p:spTgt>
                                        </p:tgtEl>
                                        <p:attrNameLst>
                                          <p:attrName>style.visibility</p:attrName>
                                        </p:attrNameLst>
                                      </p:cBhvr>
                                      <p:to>
                                        <p:strVal val="visible"/>
                                      </p:to>
                                    </p:set>
                                    <p:animEffect transition="in" filter="fade">
                                      <p:cBhvr>
                                        <p:cTn id="10" dur="500"/>
                                        <p:tgtEl>
                                          <p:spTgt spid="1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8" end="8"/>
                                            </p:txEl>
                                          </p:spTgt>
                                        </p:tgtEl>
                                        <p:attrNameLst>
                                          <p:attrName>style.visibility</p:attrName>
                                        </p:attrNameLst>
                                      </p:cBhvr>
                                      <p:to>
                                        <p:strVal val="visible"/>
                                      </p:to>
                                    </p:set>
                                    <p:animEffect transition="in" filter="fade">
                                      <p:cBhvr>
                                        <p:cTn id="13" dur="500"/>
                                        <p:tgtEl>
                                          <p:spTgt spid="19">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10" end="10"/>
                                            </p:txEl>
                                          </p:spTgt>
                                        </p:tgtEl>
                                        <p:attrNameLst>
                                          <p:attrName>style.visibility</p:attrName>
                                        </p:attrNameLst>
                                      </p:cBhvr>
                                      <p:to>
                                        <p:strVal val="visible"/>
                                      </p:to>
                                    </p:set>
                                    <p:animEffect transition="in" filter="fade">
                                      <p:cBhvr>
                                        <p:cTn id="16" dur="500"/>
                                        <p:tgtEl>
                                          <p:spTgt spid="19">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11" end="11"/>
                                            </p:txEl>
                                          </p:spTgt>
                                        </p:tgtEl>
                                        <p:attrNameLst>
                                          <p:attrName>style.visibility</p:attrName>
                                        </p:attrNameLst>
                                      </p:cBhvr>
                                      <p:to>
                                        <p:strVal val="visible"/>
                                      </p:to>
                                    </p:set>
                                    <p:animEffect transition="in" filter="fade">
                                      <p:cBhvr>
                                        <p:cTn id="19" dur="500"/>
                                        <p:tgtEl>
                                          <p:spTgt spid="19">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12" end="12"/>
                                            </p:txEl>
                                          </p:spTgt>
                                        </p:tgtEl>
                                        <p:attrNameLst>
                                          <p:attrName>style.visibility</p:attrName>
                                        </p:attrNameLst>
                                      </p:cBhvr>
                                      <p:to>
                                        <p:strVal val="visible"/>
                                      </p:to>
                                    </p:set>
                                    <p:animEffect transition="in" filter="fade">
                                      <p:cBhvr>
                                        <p:cTn id="22" dur="500"/>
                                        <p:tgtEl>
                                          <p:spTgt spid="19">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xEl>
                                              <p:pRg st="13" end="13"/>
                                            </p:txEl>
                                          </p:spTgt>
                                        </p:tgtEl>
                                        <p:attrNameLst>
                                          <p:attrName>style.visibility</p:attrName>
                                        </p:attrNameLst>
                                      </p:cBhvr>
                                      <p:to>
                                        <p:strVal val="visible"/>
                                      </p:to>
                                    </p:set>
                                    <p:animEffect transition="in" filter="fade">
                                      <p:cBhvr>
                                        <p:cTn id="25" dur="500"/>
                                        <p:tgtEl>
                                          <p:spTgt spid="19">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xEl>
                                              <p:pRg st="14" end="14"/>
                                            </p:txEl>
                                          </p:spTgt>
                                        </p:tgtEl>
                                        <p:attrNameLst>
                                          <p:attrName>style.visibility</p:attrName>
                                        </p:attrNameLst>
                                      </p:cBhvr>
                                      <p:to>
                                        <p:strVal val="visible"/>
                                      </p:to>
                                    </p:set>
                                    <p:animEffect transition="in" filter="fade">
                                      <p:cBhvr>
                                        <p:cTn id="28" dur="500"/>
                                        <p:tgtEl>
                                          <p:spTgt spid="19">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xEl>
                                              <p:pRg st="16" end="16"/>
                                            </p:txEl>
                                          </p:spTgt>
                                        </p:tgtEl>
                                        <p:attrNameLst>
                                          <p:attrName>style.visibility</p:attrName>
                                        </p:attrNameLst>
                                      </p:cBhvr>
                                      <p:to>
                                        <p:strVal val="visible"/>
                                      </p:to>
                                    </p:set>
                                    <p:animEffect transition="in" filter="fade">
                                      <p:cBhvr>
                                        <p:cTn id="31" dur="500"/>
                                        <p:tgtEl>
                                          <p:spTgt spid="19">
                                            <p:txEl>
                                              <p:pRg st="16" end="1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4. </a:t>
            </a:r>
            <a:r>
              <a:rPr lang="ja-JP" altLang="en-US" sz="5400" dirty="0">
                <a:solidFill>
                  <a:schemeClr val="bg1"/>
                </a:solidFill>
              </a:rPr>
              <a:t>被引用数を用いた評価指標</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32</a:t>
            </a:fld>
            <a:endParaRPr kumimoji="1" lang="ja-JP" altLang="en-US" dirty="0"/>
          </a:p>
        </p:txBody>
      </p:sp>
    </p:spTree>
    <p:extLst>
      <p:ext uri="{BB962C8B-B14F-4D97-AF65-F5344CB8AC3E}">
        <p14:creationId xmlns:p14="http://schemas.microsoft.com/office/powerpoint/2010/main" val="871509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評価指標はたくさんある</a:t>
            </a:r>
            <a:r>
              <a:rPr lang="en-US" altLang="ja-JP" dirty="0"/>
              <a:t>…</a:t>
            </a:r>
          </a:p>
          <a:p>
            <a:pPr marL="0" indent="0">
              <a:lnSpc>
                <a:spcPct val="100000"/>
              </a:lnSpc>
              <a:spcBef>
                <a:spcPts val="0"/>
              </a:spcBef>
              <a:buNone/>
            </a:pPr>
            <a:endParaRPr lang="en-US" altLang="ja-JP" dirty="0"/>
          </a:p>
          <a:p>
            <a:pPr marL="0" indent="0">
              <a:lnSpc>
                <a:spcPct val="100000"/>
              </a:lnSpc>
              <a:spcBef>
                <a:spcPts val="0"/>
              </a:spcBef>
              <a:buNone/>
            </a:pPr>
            <a:r>
              <a:rPr lang="ja-JP" altLang="en-US" dirty="0"/>
              <a:t>代表的な評価指標</a:t>
            </a:r>
            <a:endParaRPr lang="en-US" altLang="ja-JP" dirty="0"/>
          </a:p>
          <a:p>
            <a:pPr marL="0" indent="0">
              <a:lnSpc>
                <a:spcPct val="100000"/>
              </a:lnSpc>
              <a:spcBef>
                <a:spcPts val="0"/>
              </a:spcBef>
              <a:buNone/>
            </a:pPr>
            <a:r>
              <a:rPr lang="ja-JP" altLang="en-US" dirty="0"/>
              <a:t>・</a:t>
            </a:r>
            <a:r>
              <a:rPr lang="en-US" altLang="ja-JP" dirty="0"/>
              <a:t>Journal Impact Factor</a:t>
            </a:r>
          </a:p>
          <a:p>
            <a:pPr marL="0" indent="0">
              <a:lnSpc>
                <a:spcPct val="100000"/>
              </a:lnSpc>
              <a:spcBef>
                <a:spcPts val="0"/>
              </a:spcBef>
              <a:buNone/>
            </a:pPr>
            <a:r>
              <a:rPr lang="ja-JP" altLang="en-US" dirty="0"/>
              <a:t>・</a:t>
            </a:r>
            <a:r>
              <a:rPr lang="en-US" altLang="ja-JP" dirty="0" err="1"/>
              <a:t>CiteScore</a:t>
            </a:r>
            <a:endParaRPr lang="en-US" altLang="ja-JP" dirty="0"/>
          </a:p>
          <a:p>
            <a:pPr marL="0" indent="0">
              <a:lnSpc>
                <a:spcPct val="100000"/>
              </a:lnSpc>
              <a:spcBef>
                <a:spcPts val="0"/>
              </a:spcBef>
              <a:buNone/>
            </a:pPr>
            <a:r>
              <a:rPr lang="ja-JP" altLang="en-US" dirty="0"/>
              <a:t>・</a:t>
            </a:r>
            <a:r>
              <a:rPr lang="en-US" altLang="ja-JP" dirty="0"/>
              <a:t>h-index</a:t>
            </a:r>
          </a:p>
          <a:p>
            <a:pPr marL="0" indent="0">
              <a:lnSpc>
                <a:spcPct val="100000"/>
              </a:lnSpc>
              <a:spcBef>
                <a:spcPts val="0"/>
              </a:spcBef>
              <a:buNone/>
            </a:pPr>
            <a:r>
              <a:rPr lang="ja-JP" altLang="en-US" dirty="0"/>
              <a:t>・</a:t>
            </a:r>
            <a:r>
              <a:rPr lang="en-US" altLang="ja-JP" dirty="0"/>
              <a:t>Top10%</a:t>
            </a:r>
            <a:r>
              <a:rPr lang="ja-JP" altLang="en-US" dirty="0"/>
              <a:t>論文</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医学図書館員なら知っておきたい新しい評価指標</a:t>
            </a:r>
            <a:endParaRPr lang="en-US" altLang="ja-JP" dirty="0"/>
          </a:p>
          <a:p>
            <a:pPr marL="0" indent="0">
              <a:lnSpc>
                <a:spcPct val="100000"/>
              </a:lnSpc>
              <a:spcBef>
                <a:spcPts val="0"/>
              </a:spcBef>
              <a:buNone/>
            </a:pPr>
            <a:r>
              <a:rPr lang="ja-JP" altLang="en-US" dirty="0"/>
              <a:t>・</a:t>
            </a:r>
            <a:r>
              <a:rPr lang="en-US" altLang="ja-JP" dirty="0"/>
              <a:t>Relative Citation Ratio: RCR</a:t>
            </a:r>
            <a:r>
              <a:rPr lang="ja-JP" altLang="en-US" dirty="0"/>
              <a:t>（相対引用率）</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33</a:t>
            </a:fld>
            <a:endParaRPr kumimoji="1" lang="ja-JP" altLang="en-US"/>
          </a:p>
        </p:txBody>
      </p:sp>
    </p:spTree>
    <p:extLst>
      <p:ext uri="{BB962C8B-B14F-4D97-AF65-F5344CB8AC3E}">
        <p14:creationId xmlns:p14="http://schemas.microsoft.com/office/powerpoint/2010/main" val="2776198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6000" dirty="0"/>
              <a:t>その評価指標は</a:t>
            </a:r>
            <a:endParaRPr lang="en-US" altLang="ja-JP" sz="6000" dirty="0"/>
          </a:p>
          <a:p>
            <a:pPr marL="0" indent="0">
              <a:lnSpc>
                <a:spcPct val="100000"/>
              </a:lnSpc>
              <a:spcBef>
                <a:spcPts val="0"/>
              </a:spcBef>
              <a:buNone/>
            </a:pPr>
            <a:r>
              <a:rPr lang="ja-JP" altLang="en-US" sz="6000" dirty="0"/>
              <a:t>固有の指標？</a:t>
            </a:r>
            <a:endParaRPr lang="en-US" altLang="ja-JP" sz="6000" dirty="0"/>
          </a:p>
          <a:p>
            <a:pPr marL="0" indent="0">
              <a:lnSpc>
                <a:spcPct val="100000"/>
              </a:lnSpc>
              <a:spcBef>
                <a:spcPts val="0"/>
              </a:spcBef>
              <a:buNone/>
            </a:pPr>
            <a:r>
              <a:rPr lang="ja-JP" altLang="en-US" sz="6000" dirty="0"/>
              <a:t>それともコンセプト？</a:t>
            </a:r>
            <a:endParaRPr lang="en-US" altLang="ja-JP" sz="6000"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34</a:t>
            </a:fld>
            <a:endParaRPr kumimoji="1" lang="ja-JP" altLang="en-US"/>
          </a:p>
        </p:txBody>
      </p:sp>
      <p:pic>
        <p:nvPicPr>
          <p:cNvPr id="6" name="図 5">
            <a:extLst>
              <a:ext uri="{FF2B5EF4-FFF2-40B4-BE49-F238E27FC236}">
                <a16:creationId xmlns:a16="http://schemas.microsoft.com/office/drawing/2014/main" id="{4106EF92-F8E5-4A5F-B8A1-7EA349F230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1262568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固有の指標</a:t>
            </a:r>
            <a:endParaRPr lang="en-US" altLang="ja-JP" dirty="0"/>
          </a:p>
          <a:p>
            <a:pPr marL="0" indent="0">
              <a:lnSpc>
                <a:spcPct val="100000"/>
              </a:lnSpc>
              <a:spcBef>
                <a:spcPts val="0"/>
              </a:spcBef>
              <a:buNone/>
            </a:pPr>
            <a:r>
              <a:rPr lang="ja-JP" altLang="en-US" dirty="0"/>
              <a:t>・特定のデータベースでのみ算出される（原則）一意の値</a:t>
            </a:r>
            <a:endParaRPr lang="en-US" altLang="ja-JP" dirty="0"/>
          </a:p>
          <a:p>
            <a:pPr marL="0" indent="0">
              <a:lnSpc>
                <a:spcPct val="100000"/>
              </a:lnSpc>
              <a:spcBef>
                <a:spcPts val="0"/>
              </a:spcBef>
              <a:buNone/>
            </a:pPr>
            <a:r>
              <a:rPr lang="ja-JP" altLang="en-US" dirty="0"/>
              <a:t>・ただし，指標の更新に注意：</a:t>
            </a:r>
            <a:r>
              <a:rPr lang="en-US" altLang="ja-JP" dirty="0"/>
              <a:t>20xx</a:t>
            </a:r>
            <a:r>
              <a:rPr lang="ja-JP" altLang="en-US" dirty="0"/>
              <a:t>年版 ≠ </a:t>
            </a:r>
            <a:r>
              <a:rPr lang="en-US" altLang="ja-JP" dirty="0"/>
              <a:t>20yy</a:t>
            </a:r>
            <a:r>
              <a:rPr lang="ja-JP" altLang="en-US" dirty="0"/>
              <a:t>年版</a:t>
            </a:r>
            <a:endParaRPr lang="en-US" altLang="ja-JP" dirty="0"/>
          </a:p>
          <a:p>
            <a:pPr marL="0" indent="0">
              <a:lnSpc>
                <a:spcPct val="100000"/>
              </a:lnSpc>
              <a:spcBef>
                <a:spcPts val="0"/>
              </a:spcBef>
              <a:buNone/>
            </a:pPr>
            <a:r>
              <a:rPr lang="ja-JP" altLang="en-US" dirty="0"/>
              <a:t>・例）</a:t>
            </a:r>
            <a:r>
              <a:rPr lang="en-US" altLang="ja-JP" dirty="0"/>
              <a:t>Journal Impact Factor</a:t>
            </a:r>
            <a:r>
              <a:rPr lang="ja-JP" altLang="en-US" dirty="0" err="1"/>
              <a:t>，</a:t>
            </a:r>
            <a:r>
              <a:rPr lang="en-US" altLang="ja-JP" dirty="0" err="1"/>
              <a:t>CiteScore</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コンセプト</a:t>
            </a:r>
            <a:endParaRPr lang="en-US" altLang="ja-JP" dirty="0"/>
          </a:p>
          <a:p>
            <a:pPr marL="0" indent="0">
              <a:lnSpc>
                <a:spcPct val="100000"/>
              </a:lnSpc>
              <a:spcBef>
                <a:spcPts val="0"/>
              </a:spcBef>
              <a:buNone/>
            </a:pPr>
            <a:r>
              <a:rPr lang="ja-JP" altLang="en-US" dirty="0"/>
              <a:t>・「こうやって出しましょう」という考え方</a:t>
            </a:r>
            <a:endParaRPr lang="en-US" altLang="ja-JP" dirty="0"/>
          </a:p>
          <a:p>
            <a:pPr marL="0" indent="0">
              <a:lnSpc>
                <a:spcPct val="100000"/>
              </a:lnSpc>
              <a:spcBef>
                <a:spcPts val="0"/>
              </a:spcBef>
              <a:buNone/>
            </a:pPr>
            <a:r>
              <a:rPr lang="ja-JP" altLang="en-US" dirty="0"/>
              <a:t>・複数のデータベースや手法で算出できる反面</a:t>
            </a:r>
            <a:endParaRPr lang="en-US" altLang="ja-JP" dirty="0"/>
          </a:p>
          <a:p>
            <a:pPr marL="0" indent="0">
              <a:lnSpc>
                <a:spcPct val="100000"/>
              </a:lnSpc>
              <a:spcBef>
                <a:spcPts val="0"/>
              </a:spcBef>
              <a:buNone/>
            </a:pPr>
            <a:r>
              <a:rPr lang="ja-JP" altLang="en-US" dirty="0"/>
              <a:t>　条件によって異なる値が出るため</a:t>
            </a:r>
            <a:endParaRPr lang="en-US" altLang="ja-JP" dirty="0"/>
          </a:p>
          <a:p>
            <a:pPr marL="0" indent="0">
              <a:lnSpc>
                <a:spcPct val="100000"/>
              </a:lnSpc>
              <a:spcBef>
                <a:spcPts val="0"/>
              </a:spcBef>
              <a:buNone/>
            </a:pPr>
            <a:r>
              <a:rPr lang="ja-JP" altLang="en-US" dirty="0"/>
              <a:t>　その条件込みで明示する：「</a:t>
            </a:r>
            <a:r>
              <a:rPr lang="en-US" altLang="ja-JP" dirty="0"/>
              <a:t>AAA</a:t>
            </a:r>
            <a:r>
              <a:rPr lang="ja-JP" altLang="en-US" dirty="0"/>
              <a:t>で調べた</a:t>
            </a:r>
            <a:r>
              <a:rPr lang="en-US" altLang="ja-JP" dirty="0"/>
              <a:t>BBB</a:t>
            </a:r>
            <a:r>
              <a:rPr lang="ja-JP" altLang="en-US" dirty="0"/>
              <a:t>は</a:t>
            </a:r>
            <a:r>
              <a:rPr lang="en-US" altLang="ja-JP" dirty="0"/>
              <a:t>5</a:t>
            </a:r>
            <a:r>
              <a:rPr lang="ja-JP" altLang="en-US" dirty="0"/>
              <a:t>だった」</a:t>
            </a:r>
            <a:endParaRPr lang="en-US" altLang="ja-JP" dirty="0"/>
          </a:p>
          <a:p>
            <a:pPr marL="0" indent="0">
              <a:lnSpc>
                <a:spcPct val="100000"/>
              </a:lnSpc>
              <a:spcBef>
                <a:spcPts val="0"/>
              </a:spcBef>
              <a:buNone/>
            </a:pPr>
            <a:r>
              <a:rPr lang="ja-JP" altLang="en-US" dirty="0"/>
              <a:t>・例）</a:t>
            </a:r>
            <a:r>
              <a:rPr lang="en-US" altLang="ja-JP" dirty="0"/>
              <a:t>h-index</a:t>
            </a:r>
            <a:r>
              <a:rPr lang="ja-JP" altLang="en-US" dirty="0" err="1"/>
              <a:t>，</a:t>
            </a:r>
            <a:r>
              <a:rPr lang="en-US" altLang="ja-JP" dirty="0"/>
              <a:t>Top10%</a:t>
            </a:r>
            <a:r>
              <a:rPr lang="ja-JP" altLang="en-US" dirty="0"/>
              <a:t>論文，</a:t>
            </a:r>
            <a:r>
              <a:rPr lang="ja-JP" altLang="en-US" u="sng" dirty="0"/>
              <a:t>被引用数</a:t>
            </a:r>
            <a:endParaRPr lang="en-US" altLang="ja-JP" u="sng"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35</a:t>
            </a:fld>
            <a:endParaRPr kumimoji="1" lang="ja-JP" altLang="en-US"/>
          </a:p>
        </p:txBody>
      </p:sp>
    </p:spTree>
    <p:extLst>
      <p:ext uri="{BB962C8B-B14F-4D97-AF65-F5344CB8AC3E}">
        <p14:creationId xmlns:p14="http://schemas.microsoft.com/office/powerpoint/2010/main" val="397315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6600" dirty="0"/>
              <a:t>その評価指標は</a:t>
            </a:r>
            <a:endParaRPr lang="en-US" altLang="ja-JP" sz="6600" dirty="0"/>
          </a:p>
          <a:p>
            <a:pPr marL="0" indent="0">
              <a:lnSpc>
                <a:spcPct val="100000"/>
              </a:lnSpc>
              <a:spcBef>
                <a:spcPts val="0"/>
              </a:spcBef>
              <a:buNone/>
            </a:pPr>
            <a:r>
              <a:rPr lang="ja-JP" altLang="en-US" sz="6600" dirty="0"/>
              <a:t>何を測るものなの？</a:t>
            </a:r>
            <a:endParaRPr lang="en-US" altLang="ja-JP" sz="6600"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36</a:t>
            </a:fld>
            <a:endParaRPr kumimoji="1" lang="ja-JP" altLang="en-US"/>
          </a:p>
        </p:txBody>
      </p:sp>
      <p:pic>
        <p:nvPicPr>
          <p:cNvPr id="6" name="図 5">
            <a:extLst>
              <a:ext uri="{FF2B5EF4-FFF2-40B4-BE49-F238E27FC236}">
                <a16:creationId xmlns:a16="http://schemas.microsoft.com/office/drawing/2014/main" id="{C1C914FF-FFA0-4886-8D17-6D44894ADF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Tree>
    <p:extLst>
      <p:ext uri="{BB962C8B-B14F-4D97-AF65-F5344CB8AC3E}">
        <p14:creationId xmlns:p14="http://schemas.microsoft.com/office/powerpoint/2010/main" val="1281428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以下の評価指標は，</a:t>
            </a:r>
            <a:r>
              <a:rPr lang="ja-JP" altLang="en-US" u="sng" dirty="0"/>
              <a:t>本来は</a:t>
            </a:r>
            <a:r>
              <a:rPr lang="ja-JP" altLang="en-US" dirty="0"/>
              <a:t>何を測る指標でしょう？</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37</a:t>
            </a:fld>
            <a:endParaRPr kumimoji="1" lang="ja-JP" altLang="en-US"/>
          </a:p>
        </p:txBody>
      </p:sp>
      <p:sp>
        <p:nvSpPr>
          <p:cNvPr id="5" name="正方形/長方形 4">
            <a:extLst>
              <a:ext uri="{FF2B5EF4-FFF2-40B4-BE49-F238E27FC236}">
                <a16:creationId xmlns:a16="http://schemas.microsoft.com/office/drawing/2014/main" id="{CE37C7B0-ADA5-499D-BD7C-3331C222F027}"/>
              </a:ext>
            </a:extLst>
          </p:cNvPr>
          <p:cNvSpPr/>
          <p:nvPr/>
        </p:nvSpPr>
        <p:spPr>
          <a:xfrm>
            <a:off x="6282000" y="2225566"/>
            <a:ext cx="4104000"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2800" dirty="0">
                <a:solidFill>
                  <a:schemeClr val="tx1"/>
                </a:solidFill>
              </a:rPr>
              <a:t>・論文</a:t>
            </a:r>
            <a:endParaRPr kumimoji="1" lang="en-US" altLang="ja-JP" sz="2800" dirty="0">
              <a:solidFill>
                <a:schemeClr val="tx1"/>
              </a:solidFill>
            </a:endParaRPr>
          </a:p>
          <a:p>
            <a:endParaRPr kumimoji="1" lang="en-US" altLang="ja-JP" sz="2800" dirty="0">
              <a:solidFill>
                <a:schemeClr val="tx1"/>
              </a:solidFill>
            </a:endParaRPr>
          </a:p>
          <a:p>
            <a:endParaRPr kumimoji="1" lang="en-US" altLang="ja-JP" sz="2800" dirty="0">
              <a:solidFill>
                <a:schemeClr val="tx1"/>
              </a:solidFill>
            </a:endParaRPr>
          </a:p>
          <a:p>
            <a:r>
              <a:rPr lang="ja-JP" altLang="en-US" sz="2800" dirty="0">
                <a:solidFill>
                  <a:schemeClr val="tx1"/>
                </a:solidFill>
              </a:rPr>
              <a:t>・学術誌（出版物）</a:t>
            </a:r>
            <a:endParaRPr lang="en-US" altLang="ja-JP" sz="2800" dirty="0">
              <a:solidFill>
                <a:schemeClr val="tx1"/>
              </a:solidFill>
            </a:endParaRPr>
          </a:p>
          <a:p>
            <a:endParaRPr kumimoji="1" lang="en-US" altLang="ja-JP" sz="2800" dirty="0">
              <a:solidFill>
                <a:schemeClr val="tx1"/>
              </a:solidFill>
            </a:endParaRPr>
          </a:p>
          <a:p>
            <a:endParaRPr kumimoji="1" lang="en-US" altLang="ja-JP" sz="2800" dirty="0">
              <a:solidFill>
                <a:schemeClr val="tx1"/>
              </a:solidFill>
            </a:endParaRPr>
          </a:p>
          <a:p>
            <a:r>
              <a:rPr lang="ja-JP" altLang="en-US" sz="2800" dirty="0">
                <a:solidFill>
                  <a:schemeClr val="tx1"/>
                </a:solidFill>
              </a:rPr>
              <a:t>・研究者</a:t>
            </a:r>
            <a:endParaRPr lang="en-US" altLang="ja-JP" sz="2800" dirty="0">
              <a:solidFill>
                <a:schemeClr val="tx1"/>
              </a:solidFill>
            </a:endParaRPr>
          </a:p>
        </p:txBody>
      </p:sp>
      <p:sp>
        <p:nvSpPr>
          <p:cNvPr id="6" name="正方形/長方形 5">
            <a:extLst>
              <a:ext uri="{FF2B5EF4-FFF2-40B4-BE49-F238E27FC236}">
                <a16:creationId xmlns:a16="http://schemas.microsoft.com/office/drawing/2014/main" id="{B3A7CA70-0FE1-47FB-B3DD-CC1C1E0DE19D}"/>
              </a:ext>
            </a:extLst>
          </p:cNvPr>
          <p:cNvSpPr/>
          <p:nvPr/>
        </p:nvSpPr>
        <p:spPr>
          <a:xfrm>
            <a:off x="305906" y="2225566"/>
            <a:ext cx="4104000"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a:r>
              <a:rPr lang="en-US" altLang="ja-JP" sz="2800" dirty="0">
                <a:solidFill>
                  <a:schemeClr val="tx1"/>
                </a:solidFill>
              </a:rPr>
              <a:t>Journal Impact Factor</a:t>
            </a:r>
            <a:r>
              <a:rPr lang="ja-JP" altLang="en-US" sz="2800" dirty="0">
                <a:solidFill>
                  <a:schemeClr val="tx1"/>
                </a:solidFill>
              </a:rPr>
              <a:t>・</a:t>
            </a:r>
            <a:endParaRPr lang="en-US" altLang="ja-JP" sz="2800" dirty="0">
              <a:solidFill>
                <a:schemeClr val="tx1"/>
              </a:solidFill>
            </a:endParaRPr>
          </a:p>
          <a:p>
            <a:pPr algn="r"/>
            <a:endParaRPr lang="en-US" altLang="ja-JP" sz="2800" dirty="0">
              <a:solidFill>
                <a:schemeClr val="tx1"/>
              </a:solidFill>
            </a:endParaRPr>
          </a:p>
          <a:p>
            <a:pPr algn="r"/>
            <a:r>
              <a:rPr lang="en-US" altLang="ja-JP" sz="2800" dirty="0" err="1">
                <a:solidFill>
                  <a:schemeClr val="tx1"/>
                </a:solidFill>
              </a:rPr>
              <a:t>CiteScore</a:t>
            </a:r>
            <a:r>
              <a:rPr lang="ja-JP" altLang="en-US" sz="2800" dirty="0">
                <a:solidFill>
                  <a:schemeClr val="tx1"/>
                </a:solidFill>
              </a:rPr>
              <a:t>・</a:t>
            </a:r>
            <a:endParaRPr lang="en-US" altLang="ja-JP" sz="2800" dirty="0">
              <a:solidFill>
                <a:schemeClr val="tx1"/>
              </a:solidFill>
            </a:endParaRPr>
          </a:p>
          <a:p>
            <a:pPr algn="r"/>
            <a:endParaRPr lang="en-US" altLang="ja-JP" sz="2800" dirty="0">
              <a:solidFill>
                <a:schemeClr val="tx1"/>
              </a:solidFill>
            </a:endParaRPr>
          </a:p>
          <a:p>
            <a:pPr algn="r"/>
            <a:r>
              <a:rPr lang="en-US" altLang="ja-JP" sz="2800" dirty="0">
                <a:solidFill>
                  <a:schemeClr val="tx1"/>
                </a:solidFill>
              </a:rPr>
              <a:t>h-index</a:t>
            </a:r>
            <a:r>
              <a:rPr lang="ja-JP" altLang="en-US" sz="2800" dirty="0">
                <a:solidFill>
                  <a:schemeClr val="tx1"/>
                </a:solidFill>
              </a:rPr>
              <a:t>・</a:t>
            </a:r>
            <a:endParaRPr lang="en-US" altLang="ja-JP" sz="2800" dirty="0">
              <a:solidFill>
                <a:schemeClr val="tx1"/>
              </a:solidFill>
            </a:endParaRPr>
          </a:p>
          <a:p>
            <a:pPr algn="r"/>
            <a:endParaRPr lang="en-US" altLang="ja-JP" sz="2800" dirty="0">
              <a:solidFill>
                <a:schemeClr val="tx1"/>
              </a:solidFill>
            </a:endParaRPr>
          </a:p>
          <a:p>
            <a:pPr algn="r"/>
            <a:r>
              <a:rPr lang="en-US" altLang="ja-JP" sz="2800" dirty="0">
                <a:solidFill>
                  <a:schemeClr val="tx1"/>
                </a:solidFill>
              </a:rPr>
              <a:t>Top10%</a:t>
            </a:r>
            <a:r>
              <a:rPr lang="ja-JP" altLang="en-US" sz="2800" dirty="0">
                <a:solidFill>
                  <a:schemeClr val="tx1"/>
                </a:solidFill>
              </a:rPr>
              <a:t>論文・</a:t>
            </a:r>
            <a:endParaRPr lang="en-US" altLang="ja-JP" sz="2800" dirty="0">
              <a:solidFill>
                <a:schemeClr val="tx1"/>
              </a:solidFill>
            </a:endParaRPr>
          </a:p>
        </p:txBody>
      </p:sp>
      <p:cxnSp>
        <p:nvCxnSpPr>
          <p:cNvPr id="21" name="直線コネクタ 20">
            <a:extLst>
              <a:ext uri="{FF2B5EF4-FFF2-40B4-BE49-F238E27FC236}">
                <a16:creationId xmlns:a16="http://schemas.microsoft.com/office/drawing/2014/main" id="{9F738AB1-93EB-4A91-8038-84DD08EB6BDF}"/>
              </a:ext>
            </a:extLst>
          </p:cNvPr>
          <p:cNvCxnSpPr>
            <a:cxnSpLocks/>
          </p:cNvCxnSpPr>
          <p:nvPr/>
        </p:nvCxnSpPr>
        <p:spPr>
          <a:xfrm>
            <a:off x="4148488" y="2473693"/>
            <a:ext cx="2398122" cy="1265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623EF31-48B3-498E-8502-9F55C934F006}"/>
              </a:ext>
            </a:extLst>
          </p:cNvPr>
          <p:cNvCxnSpPr>
            <a:cxnSpLocks/>
          </p:cNvCxnSpPr>
          <p:nvPr/>
        </p:nvCxnSpPr>
        <p:spPr>
          <a:xfrm>
            <a:off x="4148394" y="3321496"/>
            <a:ext cx="2390802" cy="427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D4A88F1-E455-4945-955B-9583CC64C09A}"/>
              </a:ext>
            </a:extLst>
          </p:cNvPr>
          <p:cNvCxnSpPr>
            <a:cxnSpLocks/>
          </p:cNvCxnSpPr>
          <p:nvPr/>
        </p:nvCxnSpPr>
        <p:spPr>
          <a:xfrm flipV="1">
            <a:off x="4148394" y="2463808"/>
            <a:ext cx="2398216" cy="25584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3D0E5F6-F0CA-45F1-9144-888D0DF4AE2F}"/>
              </a:ext>
            </a:extLst>
          </p:cNvPr>
          <p:cNvCxnSpPr>
            <a:cxnSpLocks/>
          </p:cNvCxnSpPr>
          <p:nvPr/>
        </p:nvCxnSpPr>
        <p:spPr>
          <a:xfrm>
            <a:off x="4148394" y="4176585"/>
            <a:ext cx="2398122" cy="845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9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38</a:t>
            </a:fld>
            <a:endParaRPr kumimoji="1" lang="ja-JP" altLang="en-US"/>
          </a:p>
        </p:txBody>
      </p:sp>
      <p:graphicFrame>
        <p:nvGraphicFramePr>
          <p:cNvPr id="5" name="表 4">
            <a:extLst>
              <a:ext uri="{FF2B5EF4-FFF2-40B4-BE49-F238E27FC236}">
                <a16:creationId xmlns:a16="http://schemas.microsoft.com/office/drawing/2014/main" id="{C6F89E13-0840-4640-85FF-1A967FB6103B}"/>
              </a:ext>
            </a:extLst>
          </p:cNvPr>
          <p:cNvGraphicFramePr>
            <a:graphicFrameLocks noGrp="1"/>
          </p:cNvGraphicFramePr>
          <p:nvPr>
            <p:extLst>
              <p:ext uri="{D42A27DB-BD31-4B8C-83A1-F6EECF244321}">
                <p14:modId xmlns:p14="http://schemas.microsoft.com/office/powerpoint/2010/main" val="3329031853"/>
              </p:ext>
            </p:extLst>
          </p:nvPr>
        </p:nvGraphicFramePr>
        <p:xfrm>
          <a:off x="305906" y="1259837"/>
          <a:ext cx="10080000" cy="504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908134969"/>
                    </a:ext>
                  </a:extLst>
                </a:gridCol>
                <a:gridCol w="360000">
                  <a:extLst>
                    <a:ext uri="{9D8B030D-6E8A-4147-A177-3AD203B41FA5}">
                      <a16:colId xmlns:a16="http://schemas.microsoft.com/office/drawing/2014/main" val="820688425"/>
                    </a:ext>
                  </a:extLst>
                </a:gridCol>
                <a:gridCol w="3960000">
                  <a:extLst>
                    <a:ext uri="{9D8B030D-6E8A-4147-A177-3AD203B41FA5}">
                      <a16:colId xmlns:a16="http://schemas.microsoft.com/office/drawing/2014/main" val="1963380465"/>
                    </a:ext>
                  </a:extLst>
                </a:gridCol>
                <a:gridCol w="360000">
                  <a:extLst>
                    <a:ext uri="{9D8B030D-6E8A-4147-A177-3AD203B41FA5}">
                      <a16:colId xmlns:a16="http://schemas.microsoft.com/office/drawing/2014/main" val="1829338950"/>
                    </a:ext>
                  </a:extLst>
                </a:gridCol>
                <a:gridCol w="3960000">
                  <a:extLst>
                    <a:ext uri="{9D8B030D-6E8A-4147-A177-3AD203B41FA5}">
                      <a16:colId xmlns:a16="http://schemas.microsoft.com/office/drawing/2014/main" val="1679032873"/>
                    </a:ext>
                  </a:extLst>
                </a:gridCol>
              </a:tblGrid>
              <a:tr h="534768">
                <a:tc>
                  <a:txBody>
                    <a:bodyPr/>
                    <a:lstStyle/>
                    <a:p>
                      <a:endParaRPr kumimoji="1" lang="ja-JP" altLang="en-US"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sz="2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2400" b="0" dirty="0">
                          <a:solidFill>
                            <a:schemeClr val="bg1"/>
                          </a:solidFill>
                        </a:rPr>
                        <a:t>Journal Impact Factor (JIF)</a:t>
                      </a:r>
                      <a:endParaRPr kumimoji="1" lang="ja-JP" altLang="en-US" sz="24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kumimoji="1" lang="ja-JP" altLang="en-US" sz="24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2400" b="0" dirty="0" err="1">
                          <a:solidFill>
                            <a:schemeClr val="bg1"/>
                          </a:solidFill>
                        </a:rPr>
                        <a:t>CiteScore</a:t>
                      </a:r>
                      <a:endParaRPr kumimoji="1" lang="ja-JP" altLang="en-US" sz="24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688443027"/>
                  </a:ext>
                </a:extLst>
              </a:tr>
              <a:tr h="776694">
                <a:tc>
                  <a:txBody>
                    <a:bodyPr/>
                    <a:lstStyle/>
                    <a:p>
                      <a:r>
                        <a:rPr kumimoji="1" lang="ja-JP" altLang="en-US" sz="1800" dirty="0">
                          <a:solidFill>
                            <a:schemeClr val="tx1"/>
                          </a:solidFill>
                        </a:rPr>
                        <a:t>コンセプト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98"/>
                      </a:srgbClr>
                    </a:solidFill>
                  </a:tcPr>
                </a:tc>
                <a:tc>
                  <a:txBody>
                    <a:bodyPr/>
                    <a:lstStyle/>
                    <a:p>
                      <a:pPr lvl="0" algn="ctr"/>
                      <a:endParaRPr kumimoji="1" lang="ja-JP" altLang="en-US" sz="1800"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98"/>
                      </a:srgbClr>
                    </a:solidFill>
                  </a:tcPr>
                </a:tc>
                <a:tc gridSpan="3">
                  <a:txBody>
                    <a:bodyPr/>
                    <a:lstStyle/>
                    <a:p>
                      <a:pPr lvl="0" algn="ctr"/>
                      <a:r>
                        <a:rPr kumimoji="1" lang="ja-JP" altLang="en-US" sz="1800" dirty="0">
                          <a:solidFill>
                            <a:schemeClr val="tx1"/>
                          </a:solidFill>
                        </a:rPr>
                        <a:t>掲載論文が平均してどれくらい引用されたかで，</a:t>
                      </a:r>
                      <a:r>
                        <a:rPr kumimoji="1" lang="ja-JP" altLang="en-US" sz="1800" dirty="0">
                          <a:solidFill>
                            <a:srgbClr val="C00000"/>
                          </a:solidFill>
                        </a:rPr>
                        <a:t>学術誌（出版物）</a:t>
                      </a:r>
                      <a:r>
                        <a:rPr kumimoji="1" lang="ja-JP" altLang="en-US" sz="1800" dirty="0">
                          <a:solidFill>
                            <a:schemeClr val="tx1"/>
                          </a:solidFill>
                        </a:rPr>
                        <a:t>を評価</a:t>
                      </a:r>
                      <a:endParaRPr kumimoji="1" lang="en-US" altLang="ja-JP" sz="1800" dirty="0">
                        <a:solidFill>
                          <a:schemeClr val="tx1"/>
                        </a:solidFill>
                      </a:endParaRPr>
                    </a:p>
                    <a:p>
                      <a:pPr lvl="0" algn="ctr"/>
                      <a:r>
                        <a:rPr kumimoji="1" lang="en-US" altLang="ja-JP" sz="1800" dirty="0">
                          <a:solidFill>
                            <a:srgbClr val="C00000"/>
                          </a:solidFill>
                        </a:rPr>
                        <a:t>―</a:t>
                      </a:r>
                      <a:r>
                        <a:rPr kumimoji="1" lang="ja-JP" altLang="en-US" sz="1800" dirty="0">
                          <a:solidFill>
                            <a:srgbClr val="C00000"/>
                          </a:solidFill>
                        </a:rPr>
                        <a:t> 論文や研究者を評価するものではない </a:t>
                      </a:r>
                      <a:r>
                        <a:rPr kumimoji="1" lang="en-US" altLang="ja-JP" sz="1800" dirty="0">
                          <a:solidFill>
                            <a:srgbClr val="C00000"/>
                          </a:solidFill>
                        </a:rPr>
                        <a:t>―</a:t>
                      </a:r>
                      <a:endParaRPr kumimoji="1" lang="ja-JP" altLang="en-US" sz="1800"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98"/>
                      </a:srgbClr>
                    </a:solidFill>
                  </a:tcPr>
                </a:tc>
                <a:tc hMerge="1">
                  <a:txBody>
                    <a:bodyPr/>
                    <a:lstStyle/>
                    <a:p>
                      <a:endParaRPr kumimoji="1" lang="ja-JP" altLang="en-US"/>
                    </a:p>
                  </a:txBody>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359730"/>
                  </a:ext>
                </a:extLst>
              </a:tr>
              <a:tr h="439355">
                <a:tc>
                  <a:txBody>
                    <a:bodyPr/>
                    <a:lstStyle/>
                    <a:p>
                      <a:r>
                        <a:rPr kumimoji="1" lang="ja-JP" altLang="en-US" sz="1800" dirty="0">
                          <a:solidFill>
                            <a:schemeClr val="tx1"/>
                          </a:solidFill>
                        </a:rPr>
                        <a:t>提供元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rPr>
                        <a:t>Clarivate Analytics</a:t>
                      </a: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rPr>
                        <a:t>Elsevier</a:t>
                      </a: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865650"/>
                  </a:ext>
                </a:extLst>
              </a:tr>
              <a:tr h="439355">
                <a:tc>
                  <a:txBody>
                    <a:bodyPr/>
                    <a:lstStyle/>
                    <a:p>
                      <a:r>
                        <a:rPr kumimoji="1" lang="ja-JP" altLang="en-US" sz="1800" dirty="0">
                          <a:solidFill>
                            <a:schemeClr val="tx1"/>
                          </a:solidFill>
                        </a:rPr>
                        <a:t>元データ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rPr>
                        <a:t>Web of Science</a:t>
                      </a: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solidFill>
                            <a:schemeClr val="tx1"/>
                          </a:solidFill>
                        </a:rPr>
                        <a:t>Scopus</a:t>
                      </a: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538425"/>
                  </a:ext>
                </a:extLst>
              </a:tr>
              <a:tr h="438416">
                <a:tc>
                  <a:txBody>
                    <a:bodyPr/>
                    <a:lstStyle/>
                    <a:p>
                      <a:r>
                        <a:rPr kumimoji="1" lang="ja-JP" altLang="en-US" sz="1800" dirty="0">
                          <a:solidFill>
                            <a:schemeClr val="tx1"/>
                          </a:solidFill>
                        </a:rPr>
                        <a:t>指標の対象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rPr>
                        <a:t>自然科学と社会科学の学術誌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rPr>
                        <a:t>全分野の出版物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336740"/>
                  </a:ext>
                </a:extLst>
              </a:tr>
              <a:tr h="439355">
                <a:tc>
                  <a:txBody>
                    <a:bodyPr/>
                    <a:lstStyle/>
                    <a:p>
                      <a:r>
                        <a:rPr kumimoji="1" lang="ja-JP" altLang="en-US" sz="1800" dirty="0">
                          <a:solidFill>
                            <a:schemeClr val="tx1"/>
                          </a:solidFill>
                        </a:rPr>
                        <a:t>更新頻度</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rPr>
                        <a:t>年</a:t>
                      </a:r>
                      <a:r>
                        <a:rPr kumimoji="1" lang="en-US" altLang="ja-JP" sz="1800" dirty="0">
                          <a:solidFill>
                            <a:schemeClr val="tx1"/>
                          </a:solidFill>
                        </a:rPr>
                        <a:t>1</a:t>
                      </a:r>
                      <a:r>
                        <a:rPr kumimoji="1" lang="ja-JP" altLang="en-US" sz="1800" dirty="0">
                          <a:solidFill>
                            <a:schemeClr val="tx1"/>
                          </a:solidFill>
                        </a:rPr>
                        <a:t>回（例年</a:t>
                      </a:r>
                      <a:r>
                        <a:rPr kumimoji="1" lang="en-US" altLang="ja-JP" sz="1800" dirty="0">
                          <a:solidFill>
                            <a:schemeClr val="tx1"/>
                          </a:solidFill>
                        </a:rPr>
                        <a:t>6</a:t>
                      </a:r>
                      <a:r>
                        <a:rPr kumimoji="1" lang="ja-JP" altLang="en-US" sz="1800" dirty="0">
                          <a:solidFill>
                            <a:schemeClr val="tx1"/>
                          </a:solidFill>
                        </a:rPr>
                        <a:t>月に前年版を発表）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rPr>
                        <a:t>年</a:t>
                      </a:r>
                      <a:r>
                        <a:rPr kumimoji="1" lang="en-US" altLang="ja-JP" sz="1800" dirty="0">
                          <a:solidFill>
                            <a:schemeClr val="tx1"/>
                          </a:solidFill>
                        </a:rPr>
                        <a:t>1</a:t>
                      </a:r>
                      <a:r>
                        <a:rPr kumimoji="1" lang="ja-JP" altLang="en-US" sz="1800" dirty="0">
                          <a:solidFill>
                            <a:schemeClr val="tx1"/>
                          </a:solidFill>
                        </a:rPr>
                        <a:t>回（例年</a:t>
                      </a:r>
                      <a:r>
                        <a:rPr kumimoji="1" lang="en-US" altLang="ja-JP" sz="1800" dirty="0">
                          <a:solidFill>
                            <a:schemeClr val="tx1"/>
                          </a:solidFill>
                        </a:rPr>
                        <a:t>5</a:t>
                      </a:r>
                      <a:r>
                        <a:rPr kumimoji="1" lang="ja-JP" altLang="en-US" sz="1800" dirty="0">
                          <a:solidFill>
                            <a:schemeClr val="tx1"/>
                          </a:solidFill>
                        </a:rPr>
                        <a:t>月に前年版を発表）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59325"/>
                  </a:ext>
                </a:extLst>
              </a:tr>
              <a:tr h="1195363">
                <a:tc>
                  <a:txBody>
                    <a:bodyPr/>
                    <a:lstStyle/>
                    <a:p>
                      <a:r>
                        <a:rPr kumimoji="1" lang="ja-JP" altLang="en-US" sz="1800" dirty="0">
                          <a:solidFill>
                            <a:schemeClr val="tx1"/>
                          </a:solidFill>
                        </a:rPr>
                        <a:t>確認先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a:solidFill>
                            <a:schemeClr val="tx1"/>
                          </a:solidFill>
                          <a:hlinkClick r:id="rId3"/>
                        </a:rPr>
                        <a:t>Journal Citation Reports</a:t>
                      </a:r>
                      <a:r>
                        <a:rPr kumimoji="1" lang="ja-JP" altLang="en-US" sz="1400" dirty="0">
                          <a:solidFill>
                            <a:schemeClr val="tx1"/>
                          </a:solidFill>
                        </a:rPr>
                        <a:t> </a:t>
                      </a:r>
                      <a:r>
                        <a:rPr kumimoji="1" lang="en-US" altLang="ja-JP" sz="1400" dirty="0">
                          <a:solidFill>
                            <a:srgbClr val="C00000"/>
                          </a:solidFill>
                        </a:rPr>
                        <a:t>*</a:t>
                      </a:r>
                      <a:r>
                        <a:rPr kumimoji="1" lang="ja-JP" altLang="en-US" sz="1400" dirty="0">
                          <a:solidFill>
                            <a:srgbClr val="C00000"/>
                          </a:solidFill>
                        </a:rPr>
                        <a:t>有料</a:t>
                      </a:r>
                      <a:endParaRPr kumimoji="1" lang="en-US" altLang="ja-JP" sz="1400" dirty="0">
                        <a:solidFill>
                          <a:srgbClr val="C00000"/>
                        </a:solidFill>
                      </a:endParaRPr>
                    </a:p>
                    <a:p>
                      <a:r>
                        <a:rPr kumimoji="1" lang="ja-JP" altLang="en-US" sz="1400" dirty="0">
                          <a:solidFill>
                            <a:schemeClr val="tx1"/>
                          </a:solidFill>
                        </a:rPr>
                        <a:t>→旧版（これまでの推移）や</a:t>
                      </a:r>
                      <a:endParaRPr kumimoji="1" lang="en-US" altLang="ja-JP" sz="1400" dirty="0">
                        <a:solidFill>
                          <a:schemeClr val="tx1"/>
                        </a:solidFill>
                      </a:endParaRPr>
                    </a:p>
                    <a:p>
                      <a:r>
                        <a:rPr kumimoji="1" lang="ja-JP" altLang="en-US" sz="1400" dirty="0">
                          <a:solidFill>
                            <a:schemeClr val="tx1"/>
                          </a:solidFill>
                        </a:rPr>
                        <a:t>　分野内の順位，四分位などを分析可能</a:t>
                      </a:r>
                      <a:endParaRPr kumimoji="1" lang="en-US" altLang="ja-JP" sz="1400" dirty="0">
                        <a:solidFill>
                          <a:schemeClr val="tx1"/>
                        </a:solidFill>
                      </a:endParaRPr>
                    </a:p>
                    <a:p>
                      <a:r>
                        <a:rPr kumimoji="1" lang="en-US" altLang="ja-JP" sz="1400" dirty="0">
                          <a:solidFill>
                            <a:schemeClr val="tx1"/>
                          </a:solidFill>
                          <a:hlinkClick r:id="rId4"/>
                        </a:rPr>
                        <a:t>Web of Science Master Journal List</a:t>
                      </a:r>
                      <a:r>
                        <a:rPr kumimoji="1" lang="ja-JP" altLang="en-US" sz="1400" dirty="0">
                          <a:solidFill>
                            <a:schemeClr val="tx1"/>
                          </a:solidFill>
                        </a:rPr>
                        <a:t> </a:t>
                      </a:r>
                      <a:r>
                        <a:rPr kumimoji="1" lang="en-US" altLang="ja-JP" sz="1400" dirty="0">
                          <a:solidFill>
                            <a:schemeClr val="accent5"/>
                          </a:solidFill>
                        </a:rPr>
                        <a:t>*</a:t>
                      </a:r>
                      <a:r>
                        <a:rPr kumimoji="1" lang="ja-JP" altLang="en-US" sz="1400" dirty="0">
                          <a:solidFill>
                            <a:schemeClr val="accent5"/>
                          </a:solidFill>
                        </a:rPr>
                        <a:t>無料</a:t>
                      </a:r>
                      <a:endParaRPr kumimoji="1" lang="en-US" altLang="ja-JP" sz="1400" dirty="0">
                        <a:solidFill>
                          <a:schemeClr val="accent5"/>
                        </a:solidFill>
                      </a:endParaRPr>
                    </a:p>
                    <a:p>
                      <a:r>
                        <a:rPr kumimoji="1" lang="ja-JP" altLang="en-US" sz="1400" dirty="0">
                          <a:solidFill>
                            <a:schemeClr val="tx1"/>
                          </a:solidFill>
                        </a:rPr>
                        <a:t>→アカウント登録すれば，最新版のみ閲覧可能</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a:solidFill>
                            <a:schemeClr val="tx1"/>
                          </a:solidFill>
                          <a:hlinkClick r:id="rId5"/>
                        </a:rPr>
                        <a:t>Scopus Preview </a:t>
                      </a:r>
                      <a:r>
                        <a:rPr kumimoji="1" lang="ja-JP" altLang="en-US" sz="1400" dirty="0">
                          <a:solidFill>
                            <a:schemeClr val="tx1"/>
                          </a:solidFill>
                          <a:hlinkClick r:id="rId5"/>
                        </a:rPr>
                        <a:t>収録誌</a:t>
                      </a:r>
                      <a:r>
                        <a:rPr kumimoji="1" lang="ja-JP" altLang="en-US" sz="1400" dirty="0">
                          <a:solidFill>
                            <a:schemeClr val="tx1"/>
                          </a:solidFill>
                        </a:rPr>
                        <a:t> </a:t>
                      </a:r>
                      <a:r>
                        <a:rPr kumimoji="1" lang="en-US" altLang="ja-JP" sz="1400" dirty="0">
                          <a:solidFill>
                            <a:schemeClr val="accent5"/>
                          </a:solidFill>
                        </a:rPr>
                        <a:t>*</a:t>
                      </a:r>
                      <a:r>
                        <a:rPr kumimoji="1" lang="ja-JP" altLang="en-US" sz="1400" dirty="0">
                          <a:solidFill>
                            <a:schemeClr val="accent5"/>
                          </a:solidFill>
                        </a:rPr>
                        <a:t>無料</a:t>
                      </a:r>
                      <a:endParaRPr kumimoji="1" lang="en-US" altLang="ja-JP" sz="1400" dirty="0">
                        <a:solidFill>
                          <a:schemeClr val="accent5"/>
                        </a:solidFill>
                      </a:endParaRPr>
                    </a:p>
                    <a:p>
                      <a:r>
                        <a:rPr kumimoji="1" lang="ja-JP" altLang="en-US" sz="1400" dirty="0">
                          <a:solidFill>
                            <a:schemeClr val="tx1"/>
                          </a:solidFill>
                        </a:rPr>
                        <a:t>→最新版と旧版だけでなく</a:t>
                      </a:r>
                      <a:endParaRPr kumimoji="1" lang="en-US" altLang="ja-JP" sz="1400" dirty="0">
                        <a:solidFill>
                          <a:schemeClr val="tx1"/>
                        </a:solidFill>
                      </a:endParaRPr>
                    </a:p>
                    <a:p>
                      <a:r>
                        <a:rPr kumimoji="1" lang="ja-JP" altLang="en-US" sz="1400" dirty="0">
                          <a:solidFill>
                            <a:schemeClr val="tx1"/>
                          </a:solidFill>
                        </a:rPr>
                        <a:t>　分野内の順位や，最大パーセンタイル</a:t>
                      </a:r>
                      <a:endParaRPr kumimoji="1" lang="en-US" altLang="ja-JP" sz="1400" dirty="0">
                        <a:solidFill>
                          <a:schemeClr val="tx1"/>
                        </a:solidFill>
                      </a:endParaRPr>
                    </a:p>
                    <a:p>
                      <a:r>
                        <a:rPr kumimoji="1" lang="ja-JP" altLang="en-US" sz="1400" dirty="0">
                          <a:solidFill>
                            <a:schemeClr val="tx1"/>
                          </a:solidFill>
                        </a:rPr>
                        <a:t>　（複数分野に属する出版物の，最も強い分野</a:t>
                      </a:r>
                      <a:endParaRPr kumimoji="1" lang="en-US" altLang="ja-JP" sz="1400" dirty="0">
                        <a:solidFill>
                          <a:schemeClr val="tx1"/>
                        </a:solidFill>
                      </a:endParaRPr>
                    </a:p>
                    <a:p>
                      <a:r>
                        <a:rPr kumimoji="1" lang="ja-JP" altLang="en-US" sz="1400" dirty="0">
                          <a:solidFill>
                            <a:schemeClr val="tx1"/>
                          </a:solidFill>
                        </a:rPr>
                        <a:t>　　での位置）を閲覧可能</a:t>
                      </a:r>
                      <a:endParaRPr kumimoji="1" lang="en-US" altLang="ja-JP"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99476"/>
                  </a:ext>
                </a:extLst>
              </a:tr>
              <a:tr h="776694">
                <a:tc>
                  <a:txBody>
                    <a:bodyPr/>
                    <a:lstStyle/>
                    <a:p>
                      <a:r>
                        <a:rPr kumimoji="1" lang="ja-JP" altLang="en-US" sz="1800" dirty="0">
                          <a:solidFill>
                            <a:schemeClr val="tx1"/>
                          </a:solidFill>
                        </a:rPr>
                        <a:t>備考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chemeClr val="tx1"/>
                          </a:solidFill>
                        </a:rPr>
                        <a:t>・通称「インパクトファクター」「</a:t>
                      </a:r>
                      <a:r>
                        <a:rPr kumimoji="1" lang="en-US" altLang="ja-JP" sz="1400" dirty="0">
                          <a:solidFill>
                            <a:schemeClr val="tx1"/>
                          </a:solidFill>
                        </a:rPr>
                        <a:t>IF</a:t>
                      </a:r>
                      <a:r>
                        <a:rPr kumimoji="1" lang="ja-JP" altLang="en-US" sz="1400" dirty="0">
                          <a:solidFill>
                            <a:schemeClr val="tx1"/>
                          </a:solidFill>
                        </a:rPr>
                        <a:t>」</a:t>
                      </a:r>
                      <a:endParaRPr kumimoji="1" lang="en-US" altLang="ja-JP" sz="1400" dirty="0">
                        <a:solidFill>
                          <a:schemeClr val="tx1"/>
                        </a:solidFill>
                      </a:endParaRPr>
                    </a:p>
                    <a:p>
                      <a:r>
                        <a:rPr kumimoji="1" lang="ja-JP" altLang="en-US" sz="1400" dirty="0">
                          <a:solidFill>
                            <a:schemeClr val="tx1"/>
                          </a:solidFill>
                        </a:rPr>
                        <a:t>・名称が類似した別指標や出版社の表示を鵜呑</a:t>
                      </a:r>
                      <a:endParaRPr kumimoji="1" lang="en-US" altLang="ja-JP" sz="1400" dirty="0">
                        <a:solidFill>
                          <a:schemeClr val="tx1"/>
                        </a:solidFill>
                      </a:endParaRPr>
                    </a:p>
                    <a:p>
                      <a:r>
                        <a:rPr kumimoji="1" lang="ja-JP" altLang="en-US" sz="1400" dirty="0">
                          <a:solidFill>
                            <a:schemeClr val="tx1"/>
                          </a:solidFill>
                        </a:rPr>
                        <a:t>　みにしない（→ハゲタカジャーナル対策）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solidFill>
                            <a:schemeClr val="tx1"/>
                          </a:solidFill>
                        </a:rPr>
                        <a:t>・</a:t>
                      </a:r>
                      <a:r>
                        <a:rPr kumimoji="1" lang="en-US" altLang="ja-JP" sz="1400" dirty="0">
                          <a:solidFill>
                            <a:schemeClr val="tx1"/>
                          </a:solidFill>
                        </a:rPr>
                        <a:t>2016</a:t>
                      </a:r>
                      <a:r>
                        <a:rPr kumimoji="1" lang="ja-JP" altLang="en-US" sz="1400" dirty="0">
                          <a:solidFill>
                            <a:schemeClr val="tx1"/>
                          </a:solidFill>
                        </a:rPr>
                        <a:t>年</a:t>
                      </a:r>
                      <a:r>
                        <a:rPr kumimoji="1" lang="en-US" altLang="ja-JP" sz="1400" dirty="0">
                          <a:solidFill>
                            <a:schemeClr val="tx1"/>
                          </a:solidFill>
                        </a:rPr>
                        <a:t>12</a:t>
                      </a:r>
                      <a:r>
                        <a:rPr kumimoji="1" lang="ja-JP" altLang="en-US" sz="1400" dirty="0">
                          <a:solidFill>
                            <a:schemeClr val="tx1"/>
                          </a:solidFill>
                        </a:rPr>
                        <a:t>月に発表された新しい指標</a:t>
                      </a:r>
                      <a:endParaRPr kumimoji="1" lang="en-US" altLang="ja-JP" sz="1400" dirty="0">
                        <a:solidFill>
                          <a:schemeClr val="tx1"/>
                        </a:solidFill>
                      </a:endParaRPr>
                    </a:p>
                    <a:p>
                      <a:r>
                        <a:rPr kumimoji="1" lang="ja-JP" altLang="en-US" sz="1400" dirty="0">
                          <a:solidFill>
                            <a:schemeClr val="tx1"/>
                          </a:solidFill>
                        </a:rPr>
                        <a:t>・毎月更新される速報版（</a:t>
                      </a:r>
                      <a:r>
                        <a:rPr kumimoji="1" lang="en-US" altLang="ja-JP" sz="1400" dirty="0" err="1">
                          <a:solidFill>
                            <a:schemeClr val="tx1"/>
                          </a:solidFill>
                        </a:rPr>
                        <a:t>CiteScore</a:t>
                      </a:r>
                      <a:r>
                        <a:rPr kumimoji="1" lang="en-US" altLang="ja-JP" sz="1400" dirty="0">
                          <a:solidFill>
                            <a:schemeClr val="tx1"/>
                          </a:solidFill>
                        </a:rPr>
                        <a:t> Tracker</a:t>
                      </a:r>
                      <a:r>
                        <a:rPr kumimoji="1" lang="ja-JP" altLang="en-US" sz="1400" dirty="0">
                          <a:solidFill>
                            <a:schemeClr val="tx1"/>
                          </a:solidFill>
                        </a:rPr>
                        <a:t>）</a:t>
                      </a:r>
                      <a:endParaRPr kumimoji="1" lang="en-US" altLang="ja-JP" sz="1400" dirty="0">
                        <a:solidFill>
                          <a:schemeClr val="tx1"/>
                        </a:solidFill>
                      </a:endParaRPr>
                    </a:p>
                    <a:p>
                      <a:r>
                        <a:rPr kumimoji="1" lang="ja-JP" altLang="en-US" sz="1400" dirty="0">
                          <a:solidFill>
                            <a:schemeClr val="tx1"/>
                          </a:solidFill>
                        </a:rPr>
                        <a:t>　もある（</a:t>
                      </a:r>
                      <a:r>
                        <a:rPr kumimoji="1" lang="en-US" altLang="ja-JP" sz="1400" dirty="0">
                          <a:solidFill>
                            <a:schemeClr val="tx1"/>
                          </a:solidFill>
                        </a:rPr>
                        <a:t>Scopus</a:t>
                      </a:r>
                      <a:r>
                        <a:rPr kumimoji="1" lang="ja-JP" altLang="en-US" sz="1400" dirty="0">
                          <a:solidFill>
                            <a:srgbClr val="C00000"/>
                          </a:solidFill>
                        </a:rPr>
                        <a:t>契約</a:t>
                      </a:r>
                      <a:r>
                        <a:rPr kumimoji="1" lang="ja-JP" altLang="en-US" sz="1400" dirty="0">
                          <a:solidFill>
                            <a:schemeClr val="tx1"/>
                          </a:solidFill>
                        </a:rPr>
                        <a:t>機関のみ閲覧可能）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39355"/>
                  </a:ext>
                </a:extLst>
              </a:tr>
            </a:tbl>
          </a:graphicData>
        </a:graphic>
      </p:graphicFrame>
    </p:spTree>
    <p:extLst>
      <p:ext uri="{BB962C8B-B14F-4D97-AF65-F5344CB8AC3E}">
        <p14:creationId xmlns:p14="http://schemas.microsoft.com/office/powerpoint/2010/main" val="3122308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endParaRPr lang="en-US" altLang="ja-JP" dirty="0"/>
          </a:p>
          <a:p>
            <a:pPr marL="0" indent="0">
              <a:lnSpc>
                <a:spcPct val="100000"/>
              </a:lnSpc>
              <a:spcBef>
                <a:spcPts val="0"/>
              </a:spcBef>
              <a:buNone/>
            </a:pPr>
            <a:endParaRPr lang="en-US" altLang="ja-JP" sz="1800" dirty="0"/>
          </a:p>
          <a:p>
            <a:pPr marL="0" indent="0">
              <a:lnSpc>
                <a:spcPct val="100000"/>
              </a:lnSpc>
              <a:spcBef>
                <a:spcPts val="0"/>
              </a:spcBef>
              <a:buNone/>
            </a:pPr>
            <a:r>
              <a:rPr lang="en-US" altLang="ja-JP" sz="2400" dirty="0"/>
              <a:t>JIF</a:t>
            </a:r>
            <a:r>
              <a:rPr lang="ja-JP" altLang="en-US" sz="2400" dirty="0"/>
              <a:t>の仕組み</a:t>
            </a:r>
            <a:endParaRPr lang="en-US" altLang="ja-JP" sz="2400"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sz="1800" dirty="0"/>
          </a:p>
          <a:p>
            <a:pPr marL="0" indent="0">
              <a:lnSpc>
                <a:spcPct val="100000"/>
              </a:lnSpc>
              <a:spcBef>
                <a:spcPts val="0"/>
              </a:spcBef>
              <a:buNone/>
            </a:pPr>
            <a:endParaRPr lang="en-US" altLang="ja-JP" sz="2400" dirty="0"/>
          </a:p>
          <a:p>
            <a:pPr marL="0" indent="0">
              <a:lnSpc>
                <a:spcPct val="100000"/>
              </a:lnSpc>
              <a:spcBef>
                <a:spcPts val="0"/>
              </a:spcBef>
              <a:buNone/>
            </a:pPr>
            <a:r>
              <a:rPr lang="en-US" altLang="ja-JP" sz="2400" dirty="0" err="1"/>
              <a:t>CiteScore</a:t>
            </a:r>
            <a:r>
              <a:rPr lang="ja-JP" altLang="en-US" sz="2400" dirty="0"/>
              <a:t>の</a:t>
            </a:r>
            <a:endParaRPr lang="en-US" altLang="ja-JP" sz="2400" dirty="0"/>
          </a:p>
          <a:p>
            <a:pPr marL="0" indent="0">
              <a:lnSpc>
                <a:spcPct val="100000"/>
              </a:lnSpc>
              <a:spcBef>
                <a:spcPts val="0"/>
              </a:spcBef>
              <a:buNone/>
            </a:pPr>
            <a:r>
              <a:rPr lang="ja-JP" altLang="en-US" sz="2400" dirty="0"/>
              <a:t>仕組み</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39</a:t>
            </a:fld>
            <a:endParaRPr kumimoji="1" lang="ja-JP" altLang="en-US"/>
          </a:p>
        </p:txBody>
      </p:sp>
      <p:grpSp>
        <p:nvGrpSpPr>
          <p:cNvPr id="33" name="グループ化 32">
            <a:extLst>
              <a:ext uri="{FF2B5EF4-FFF2-40B4-BE49-F238E27FC236}">
                <a16:creationId xmlns:a16="http://schemas.microsoft.com/office/drawing/2014/main" id="{74A031BA-3E31-4E61-9BEB-6A23FD45DC92}"/>
              </a:ext>
            </a:extLst>
          </p:cNvPr>
          <p:cNvGrpSpPr/>
          <p:nvPr/>
        </p:nvGrpSpPr>
        <p:grpSpPr>
          <a:xfrm>
            <a:off x="2340000" y="3595171"/>
            <a:ext cx="8100000" cy="369332"/>
            <a:chOff x="303091" y="3908683"/>
            <a:chExt cx="10080000" cy="369332"/>
          </a:xfrm>
          <a:solidFill>
            <a:schemeClr val="accent5"/>
          </a:solidFill>
        </p:grpSpPr>
        <p:sp>
          <p:nvSpPr>
            <p:cNvPr id="34" name="ホームベース 68">
              <a:extLst>
                <a:ext uri="{FF2B5EF4-FFF2-40B4-BE49-F238E27FC236}">
                  <a16:creationId xmlns:a16="http://schemas.microsoft.com/office/drawing/2014/main" id="{571B5B00-EBD2-4044-A3FE-4751A8483AE9}"/>
                </a:ext>
              </a:extLst>
            </p:cNvPr>
            <p:cNvSpPr/>
            <p:nvPr/>
          </p:nvSpPr>
          <p:spPr>
            <a:xfrm>
              <a:off x="303091" y="3908683"/>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2015</a:t>
              </a:r>
              <a:endParaRPr kumimoji="1" lang="ja-JP" altLang="en-US" dirty="0"/>
            </a:p>
          </p:txBody>
        </p:sp>
        <p:sp>
          <p:nvSpPr>
            <p:cNvPr id="35" name="ホームベース 69">
              <a:extLst>
                <a:ext uri="{FF2B5EF4-FFF2-40B4-BE49-F238E27FC236}">
                  <a16:creationId xmlns:a16="http://schemas.microsoft.com/office/drawing/2014/main" id="{069F5F51-AC4A-4635-ADA6-130FCEFD9D88}"/>
                </a:ext>
              </a:extLst>
            </p:cNvPr>
            <p:cNvSpPr/>
            <p:nvPr/>
          </p:nvSpPr>
          <p:spPr>
            <a:xfrm>
              <a:off x="2319091" y="3908683"/>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2016</a:t>
              </a:r>
              <a:endParaRPr kumimoji="1" lang="ja-JP" altLang="en-US" dirty="0"/>
            </a:p>
          </p:txBody>
        </p:sp>
        <p:sp>
          <p:nvSpPr>
            <p:cNvPr id="36" name="ホームベース 70">
              <a:extLst>
                <a:ext uri="{FF2B5EF4-FFF2-40B4-BE49-F238E27FC236}">
                  <a16:creationId xmlns:a16="http://schemas.microsoft.com/office/drawing/2014/main" id="{2758F7E4-7851-4847-8CB4-6B44AC2282FD}"/>
                </a:ext>
              </a:extLst>
            </p:cNvPr>
            <p:cNvSpPr/>
            <p:nvPr/>
          </p:nvSpPr>
          <p:spPr>
            <a:xfrm>
              <a:off x="4335091" y="3908683"/>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2017</a:t>
              </a:r>
              <a:endParaRPr kumimoji="1" lang="ja-JP" altLang="en-US" dirty="0"/>
            </a:p>
          </p:txBody>
        </p:sp>
        <p:sp>
          <p:nvSpPr>
            <p:cNvPr id="37" name="ホームベース 71">
              <a:extLst>
                <a:ext uri="{FF2B5EF4-FFF2-40B4-BE49-F238E27FC236}">
                  <a16:creationId xmlns:a16="http://schemas.microsoft.com/office/drawing/2014/main" id="{DC6B273D-4E1C-47E5-A01A-4796C0AD2FB5}"/>
                </a:ext>
              </a:extLst>
            </p:cNvPr>
            <p:cNvSpPr/>
            <p:nvPr/>
          </p:nvSpPr>
          <p:spPr>
            <a:xfrm>
              <a:off x="6351091" y="3908683"/>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2018</a:t>
              </a:r>
              <a:endParaRPr kumimoji="1" lang="ja-JP" altLang="en-US" dirty="0"/>
            </a:p>
          </p:txBody>
        </p:sp>
        <p:sp>
          <p:nvSpPr>
            <p:cNvPr id="38" name="ホームベース 72">
              <a:extLst>
                <a:ext uri="{FF2B5EF4-FFF2-40B4-BE49-F238E27FC236}">
                  <a16:creationId xmlns:a16="http://schemas.microsoft.com/office/drawing/2014/main" id="{5EDF91E5-1115-4D9F-AF29-E8D291AC2A94}"/>
                </a:ext>
              </a:extLst>
            </p:cNvPr>
            <p:cNvSpPr/>
            <p:nvPr/>
          </p:nvSpPr>
          <p:spPr>
            <a:xfrm>
              <a:off x="8367091" y="3908683"/>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2019</a:t>
              </a:r>
              <a:endParaRPr kumimoji="1" lang="ja-JP" altLang="en-US" dirty="0"/>
            </a:p>
          </p:txBody>
        </p:sp>
      </p:grpSp>
      <p:grpSp>
        <p:nvGrpSpPr>
          <p:cNvPr id="42" name="グループ化 41">
            <a:extLst>
              <a:ext uri="{FF2B5EF4-FFF2-40B4-BE49-F238E27FC236}">
                <a16:creationId xmlns:a16="http://schemas.microsoft.com/office/drawing/2014/main" id="{E1F379BD-1863-4A42-888B-E196CE6CE8C5}"/>
              </a:ext>
            </a:extLst>
          </p:cNvPr>
          <p:cNvGrpSpPr/>
          <p:nvPr/>
        </p:nvGrpSpPr>
        <p:grpSpPr>
          <a:xfrm>
            <a:off x="2340000" y="5929200"/>
            <a:ext cx="8100000" cy="369332"/>
            <a:chOff x="305906" y="3914911"/>
            <a:chExt cx="10080000" cy="369332"/>
          </a:xfrm>
          <a:solidFill>
            <a:schemeClr val="accent5"/>
          </a:solidFill>
        </p:grpSpPr>
        <p:sp>
          <p:nvSpPr>
            <p:cNvPr id="43" name="ホームベース 68">
              <a:extLst>
                <a:ext uri="{FF2B5EF4-FFF2-40B4-BE49-F238E27FC236}">
                  <a16:creationId xmlns:a16="http://schemas.microsoft.com/office/drawing/2014/main" id="{53D60FF1-851C-4CFA-AA0E-6FE745449675}"/>
                </a:ext>
              </a:extLst>
            </p:cNvPr>
            <p:cNvSpPr/>
            <p:nvPr/>
          </p:nvSpPr>
          <p:spPr>
            <a:xfrm>
              <a:off x="305906" y="3914911"/>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2015</a:t>
              </a:r>
              <a:endParaRPr kumimoji="1" lang="ja-JP" altLang="en-US" dirty="0"/>
            </a:p>
          </p:txBody>
        </p:sp>
        <p:sp>
          <p:nvSpPr>
            <p:cNvPr id="44" name="ホームベース 69">
              <a:extLst>
                <a:ext uri="{FF2B5EF4-FFF2-40B4-BE49-F238E27FC236}">
                  <a16:creationId xmlns:a16="http://schemas.microsoft.com/office/drawing/2014/main" id="{CBA01BF7-3CA9-48E9-824B-4F4AAF65CCDB}"/>
                </a:ext>
              </a:extLst>
            </p:cNvPr>
            <p:cNvSpPr/>
            <p:nvPr/>
          </p:nvSpPr>
          <p:spPr>
            <a:xfrm>
              <a:off x="2321509" y="3914911"/>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2016</a:t>
              </a:r>
              <a:endParaRPr kumimoji="1" lang="ja-JP" altLang="en-US" dirty="0"/>
            </a:p>
          </p:txBody>
        </p:sp>
        <p:sp>
          <p:nvSpPr>
            <p:cNvPr id="45" name="ホームベース 70">
              <a:extLst>
                <a:ext uri="{FF2B5EF4-FFF2-40B4-BE49-F238E27FC236}">
                  <a16:creationId xmlns:a16="http://schemas.microsoft.com/office/drawing/2014/main" id="{9EF5397F-EF5D-4438-95DB-D51B8E423EC6}"/>
                </a:ext>
              </a:extLst>
            </p:cNvPr>
            <p:cNvSpPr/>
            <p:nvPr/>
          </p:nvSpPr>
          <p:spPr>
            <a:xfrm>
              <a:off x="4338700" y="3914911"/>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2017</a:t>
              </a:r>
              <a:endParaRPr kumimoji="1" lang="ja-JP" altLang="en-US" dirty="0"/>
            </a:p>
          </p:txBody>
        </p:sp>
        <p:sp>
          <p:nvSpPr>
            <p:cNvPr id="46" name="ホームベース 71">
              <a:extLst>
                <a:ext uri="{FF2B5EF4-FFF2-40B4-BE49-F238E27FC236}">
                  <a16:creationId xmlns:a16="http://schemas.microsoft.com/office/drawing/2014/main" id="{189650C4-FEED-4462-B768-7F18CCA727FC}"/>
                </a:ext>
              </a:extLst>
            </p:cNvPr>
            <p:cNvSpPr/>
            <p:nvPr/>
          </p:nvSpPr>
          <p:spPr>
            <a:xfrm>
              <a:off x="6353906" y="3914911"/>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2018</a:t>
              </a:r>
              <a:endParaRPr kumimoji="1" lang="ja-JP" altLang="en-US" dirty="0"/>
            </a:p>
          </p:txBody>
        </p:sp>
        <p:sp>
          <p:nvSpPr>
            <p:cNvPr id="47" name="ホームベース 72">
              <a:extLst>
                <a:ext uri="{FF2B5EF4-FFF2-40B4-BE49-F238E27FC236}">
                  <a16:creationId xmlns:a16="http://schemas.microsoft.com/office/drawing/2014/main" id="{A9C675A9-BBBB-4027-8082-9AB8395BA518}"/>
                </a:ext>
              </a:extLst>
            </p:cNvPr>
            <p:cNvSpPr/>
            <p:nvPr/>
          </p:nvSpPr>
          <p:spPr>
            <a:xfrm>
              <a:off x="8369906" y="3914911"/>
              <a:ext cx="2016000" cy="36933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2019</a:t>
              </a:r>
              <a:endParaRPr kumimoji="1" lang="ja-JP" altLang="en-US" dirty="0"/>
            </a:p>
          </p:txBody>
        </p:sp>
      </p:grpSp>
      <p:sp>
        <p:nvSpPr>
          <p:cNvPr id="49" name="ホームベース 68">
            <a:extLst>
              <a:ext uri="{FF2B5EF4-FFF2-40B4-BE49-F238E27FC236}">
                <a16:creationId xmlns:a16="http://schemas.microsoft.com/office/drawing/2014/main" id="{00B1999C-F34A-4B6D-9570-E66F0A38D12F}"/>
              </a:ext>
            </a:extLst>
          </p:cNvPr>
          <p:cNvSpPr/>
          <p:nvPr/>
        </p:nvSpPr>
        <p:spPr>
          <a:xfrm>
            <a:off x="2340000" y="1260000"/>
            <a:ext cx="1620000" cy="36933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2015</a:t>
            </a:r>
            <a:endParaRPr kumimoji="1" lang="ja-JP" altLang="en-US" dirty="0"/>
          </a:p>
        </p:txBody>
      </p:sp>
      <p:sp>
        <p:nvSpPr>
          <p:cNvPr id="50" name="ホームベース 69">
            <a:extLst>
              <a:ext uri="{FF2B5EF4-FFF2-40B4-BE49-F238E27FC236}">
                <a16:creationId xmlns:a16="http://schemas.microsoft.com/office/drawing/2014/main" id="{DF687DCB-5A74-449A-A5D7-09480955CC0B}"/>
              </a:ext>
            </a:extLst>
          </p:cNvPr>
          <p:cNvSpPr/>
          <p:nvPr/>
        </p:nvSpPr>
        <p:spPr>
          <a:xfrm>
            <a:off x="3960485" y="1260000"/>
            <a:ext cx="1620000" cy="36933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2016</a:t>
            </a:r>
            <a:endParaRPr kumimoji="1" lang="ja-JP" altLang="en-US" dirty="0"/>
          </a:p>
        </p:txBody>
      </p:sp>
      <p:sp>
        <p:nvSpPr>
          <p:cNvPr id="51" name="ホームベース 70">
            <a:extLst>
              <a:ext uri="{FF2B5EF4-FFF2-40B4-BE49-F238E27FC236}">
                <a16:creationId xmlns:a16="http://schemas.microsoft.com/office/drawing/2014/main" id="{C25A0898-226B-4A4A-A102-29BFD5A44A68}"/>
              </a:ext>
            </a:extLst>
          </p:cNvPr>
          <p:cNvSpPr/>
          <p:nvPr/>
        </p:nvSpPr>
        <p:spPr>
          <a:xfrm>
            <a:off x="5580725" y="1260000"/>
            <a:ext cx="1620000" cy="36933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2017</a:t>
            </a:r>
            <a:endParaRPr kumimoji="1" lang="ja-JP" altLang="en-US" dirty="0"/>
          </a:p>
        </p:txBody>
      </p:sp>
      <p:sp>
        <p:nvSpPr>
          <p:cNvPr id="52" name="ホームベース 71">
            <a:extLst>
              <a:ext uri="{FF2B5EF4-FFF2-40B4-BE49-F238E27FC236}">
                <a16:creationId xmlns:a16="http://schemas.microsoft.com/office/drawing/2014/main" id="{BBBFB142-F50A-4D75-8CC5-3FFCAD08D811}"/>
              </a:ext>
            </a:extLst>
          </p:cNvPr>
          <p:cNvSpPr/>
          <p:nvPr/>
        </p:nvSpPr>
        <p:spPr>
          <a:xfrm>
            <a:off x="7200565" y="1260000"/>
            <a:ext cx="1620000" cy="36933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2018</a:t>
            </a:r>
            <a:endParaRPr kumimoji="1" lang="ja-JP" altLang="en-US" dirty="0"/>
          </a:p>
        </p:txBody>
      </p:sp>
      <p:sp>
        <p:nvSpPr>
          <p:cNvPr id="53" name="ホームベース 72">
            <a:extLst>
              <a:ext uri="{FF2B5EF4-FFF2-40B4-BE49-F238E27FC236}">
                <a16:creationId xmlns:a16="http://schemas.microsoft.com/office/drawing/2014/main" id="{C0D9F377-FA6F-4481-AFB1-651DC5353D87}"/>
              </a:ext>
            </a:extLst>
          </p:cNvPr>
          <p:cNvSpPr/>
          <p:nvPr/>
        </p:nvSpPr>
        <p:spPr>
          <a:xfrm>
            <a:off x="8820000" y="1260000"/>
            <a:ext cx="1620000" cy="36933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t>2019</a:t>
            </a:r>
            <a:endParaRPr kumimoji="1" lang="ja-JP" altLang="en-US" dirty="0"/>
          </a:p>
        </p:txBody>
      </p:sp>
      <p:pic>
        <p:nvPicPr>
          <p:cNvPr id="54" name="図 53">
            <a:extLst>
              <a:ext uri="{FF2B5EF4-FFF2-40B4-BE49-F238E27FC236}">
                <a16:creationId xmlns:a16="http://schemas.microsoft.com/office/drawing/2014/main" id="{2EF9E5E3-D41F-4D37-B0A8-566312716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951" y="2776666"/>
            <a:ext cx="720000" cy="720000"/>
          </a:xfrm>
          <a:prstGeom prst="rect">
            <a:avLst/>
          </a:prstGeom>
        </p:spPr>
      </p:pic>
      <p:pic>
        <p:nvPicPr>
          <p:cNvPr id="55" name="図 54">
            <a:extLst>
              <a:ext uri="{FF2B5EF4-FFF2-40B4-BE49-F238E27FC236}">
                <a16:creationId xmlns:a16="http://schemas.microsoft.com/office/drawing/2014/main" id="{09BDB40E-31D3-41D8-8118-7B359E372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951" y="4063009"/>
            <a:ext cx="720000" cy="720000"/>
          </a:xfrm>
          <a:prstGeom prst="rect">
            <a:avLst/>
          </a:prstGeom>
        </p:spPr>
      </p:pic>
      <p:grpSp>
        <p:nvGrpSpPr>
          <p:cNvPr id="8" name="グループ化 7">
            <a:extLst>
              <a:ext uri="{FF2B5EF4-FFF2-40B4-BE49-F238E27FC236}">
                <a16:creationId xmlns:a16="http://schemas.microsoft.com/office/drawing/2014/main" id="{906325A3-3203-45B0-A5C0-D7F83ED36A81}"/>
              </a:ext>
            </a:extLst>
          </p:cNvPr>
          <p:cNvGrpSpPr/>
          <p:nvPr/>
        </p:nvGrpSpPr>
        <p:grpSpPr>
          <a:xfrm>
            <a:off x="2340000" y="1646390"/>
            <a:ext cx="8098533" cy="1955728"/>
            <a:chOff x="2340000" y="1646390"/>
            <a:chExt cx="8098533" cy="1955728"/>
          </a:xfrm>
        </p:grpSpPr>
        <p:grpSp>
          <p:nvGrpSpPr>
            <p:cNvPr id="7" name="グループ化 6">
              <a:extLst>
                <a:ext uri="{FF2B5EF4-FFF2-40B4-BE49-F238E27FC236}">
                  <a16:creationId xmlns:a16="http://schemas.microsoft.com/office/drawing/2014/main" id="{3300A731-4FA9-4DE3-B0A1-7EEB97607129}"/>
                </a:ext>
              </a:extLst>
            </p:cNvPr>
            <p:cNvGrpSpPr/>
            <p:nvPr/>
          </p:nvGrpSpPr>
          <p:grpSpPr>
            <a:xfrm>
              <a:off x="2340000" y="1646390"/>
              <a:ext cx="8098533" cy="1955728"/>
              <a:chOff x="2340000" y="1646390"/>
              <a:chExt cx="8098533" cy="1955728"/>
            </a:xfrm>
          </p:grpSpPr>
          <p:sp>
            <p:nvSpPr>
              <p:cNvPr id="17" name="正方形/長方形 16">
                <a:extLst>
                  <a:ext uri="{FF2B5EF4-FFF2-40B4-BE49-F238E27FC236}">
                    <a16:creationId xmlns:a16="http://schemas.microsoft.com/office/drawing/2014/main" id="{93645290-4A6A-4499-9E98-889FAE7AB036}"/>
                  </a:ext>
                </a:extLst>
              </p:cNvPr>
              <p:cNvSpPr/>
              <p:nvPr/>
            </p:nvSpPr>
            <p:spPr>
              <a:xfrm>
                <a:off x="6506579" y="1646390"/>
                <a:ext cx="150342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dirty="0">
                    <a:solidFill>
                      <a:schemeClr val="accent5"/>
                    </a:solidFill>
                  </a:rPr>
                  <a:t>Web of Science</a:t>
                </a:r>
              </a:p>
              <a:p>
                <a:pPr algn="ctr"/>
                <a:r>
                  <a:rPr kumimoji="1" lang="en-US" altLang="ja-JP" sz="1400" dirty="0">
                    <a:solidFill>
                      <a:schemeClr val="accent5"/>
                    </a:solidFill>
                  </a:rPr>
                  <a:t>Core Collection</a:t>
                </a:r>
                <a:endParaRPr kumimoji="1" lang="ja-JP" altLang="en-US" sz="1400" dirty="0">
                  <a:solidFill>
                    <a:schemeClr val="accent5"/>
                  </a:solidFill>
                </a:endParaRPr>
              </a:p>
            </p:txBody>
          </p:sp>
          <p:grpSp>
            <p:nvGrpSpPr>
              <p:cNvPr id="6" name="グループ化 5">
                <a:extLst>
                  <a:ext uri="{FF2B5EF4-FFF2-40B4-BE49-F238E27FC236}">
                    <a16:creationId xmlns:a16="http://schemas.microsoft.com/office/drawing/2014/main" id="{C9041A71-E369-4175-8470-BF5E0DD0D433}"/>
                  </a:ext>
                </a:extLst>
              </p:cNvPr>
              <p:cNvGrpSpPr/>
              <p:nvPr/>
            </p:nvGrpSpPr>
            <p:grpSpPr>
              <a:xfrm>
                <a:off x="2340000" y="1690857"/>
                <a:ext cx="8098533" cy="1911261"/>
                <a:chOff x="2340000" y="1690857"/>
                <a:chExt cx="8098533" cy="1911261"/>
              </a:xfrm>
            </p:grpSpPr>
            <p:grpSp>
              <p:nvGrpSpPr>
                <p:cNvPr id="71" name="グループ化 70">
                  <a:extLst>
                    <a:ext uri="{FF2B5EF4-FFF2-40B4-BE49-F238E27FC236}">
                      <a16:creationId xmlns:a16="http://schemas.microsoft.com/office/drawing/2014/main" id="{A6CA1C36-181E-4831-886D-5434719052A2}"/>
                    </a:ext>
                  </a:extLst>
                </p:cNvPr>
                <p:cNvGrpSpPr/>
                <p:nvPr/>
              </p:nvGrpSpPr>
              <p:grpSpPr>
                <a:xfrm>
                  <a:off x="2341465" y="2862647"/>
                  <a:ext cx="1620000" cy="739471"/>
                  <a:chOff x="2341465" y="2862647"/>
                  <a:chExt cx="1620000" cy="739471"/>
                </a:xfrm>
              </p:grpSpPr>
              <p:sp>
                <p:nvSpPr>
                  <p:cNvPr id="16" name="正方形/長方形 15">
                    <a:extLst>
                      <a:ext uri="{FF2B5EF4-FFF2-40B4-BE49-F238E27FC236}">
                        <a16:creationId xmlns:a16="http://schemas.microsoft.com/office/drawing/2014/main" id="{13FD4AFB-A7BB-487B-92D3-3717397E540C}"/>
                      </a:ext>
                    </a:extLst>
                  </p:cNvPr>
                  <p:cNvSpPr/>
                  <p:nvPr/>
                </p:nvSpPr>
                <p:spPr>
                  <a:xfrm>
                    <a:off x="2341465"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80</a:t>
                    </a:r>
                    <a:r>
                      <a:rPr lang="en-US" altLang="ja-JP" sz="1400" dirty="0">
                        <a:solidFill>
                          <a:sysClr val="windowText" lastClr="000000"/>
                        </a:solidFill>
                      </a:rPr>
                      <a:t> </a:t>
                    </a:r>
                  </a:p>
                  <a:p>
                    <a:r>
                      <a:rPr lang="en-US" altLang="ja-JP" sz="1400" dirty="0" err="1">
                        <a:solidFill>
                          <a:sysClr val="windowText" lastClr="000000"/>
                        </a:solidFill>
                      </a:rPr>
                      <a:t>Articles+Reviews</a:t>
                    </a:r>
                    <a:endParaRPr kumimoji="1" lang="ja-JP" altLang="en-US" sz="1400" dirty="0">
                      <a:solidFill>
                        <a:sysClr val="windowText" lastClr="000000"/>
                      </a:solidFill>
                    </a:endParaRPr>
                  </a:p>
                </p:txBody>
              </p:sp>
              <p:pic>
                <p:nvPicPr>
                  <p:cNvPr id="19" name="図 18">
                    <a:extLst>
                      <a:ext uri="{FF2B5EF4-FFF2-40B4-BE49-F238E27FC236}">
                        <a16:creationId xmlns:a16="http://schemas.microsoft.com/office/drawing/2014/main" id="{175EE775-A25F-4C4F-9F56-D7F1CE588A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78" name="グループ化 77">
                  <a:extLst>
                    <a:ext uri="{FF2B5EF4-FFF2-40B4-BE49-F238E27FC236}">
                      <a16:creationId xmlns:a16="http://schemas.microsoft.com/office/drawing/2014/main" id="{D76F468F-D391-47AC-AEE4-E6F070CC0C9B}"/>
                    </a:ext>
                  </a:extLst>
                </p:cNvPr>
                <p:cNvGrpSpPr/>
                <p:nvPr/>
              </p:nvGrpSpPr>
              <p:grpSpPr>
                <a:xfrm>
                  <a:off x="5580000" y="2862000"/>
                  <a:ext cx="1620000" cy="739471"/>
                  <a:chOff x="2345408" y="2862647"/>
                  <a:chExt cx="1620000" cy="739471"/>
                </a:xfrm>
              </p:grpSpPr>
              <p:sp>
                <p:nvSpPr>
                  <p:cNvPr id="79" name="正方形/長方形 78">
                    <a:extLst>
                      <a:ext uri="{FF2B5EF4-FFF2-40B4-BE49-F238E27FC236}">
                        <a16:creationId xmlns:a16="http://schemas.microsoft.com/office/drawing/2014/main" id="{547463A7-1AE4-4656-B411-DBDACF0A09DF}"/>
                      </a:ext>
                    </a:extLst>
                  </p:cNvPr>
                  <p:cNvSpPr/>
                  <p:nvPr/>
                </p:nvSpPr>
                <p:spPr>
                  <a:xfrm>
                    <a:off x="2345408"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110</a:t>
                    </a:r>
                    <a:r>
                      <a:rPr lang="en-US" altLang="ja-JP" sz="1400" dirty="0">
                        <a:solidFill>
                          <a:sysClr val="windowText" lastClr="000000"/>
                        </a:solidFill>
                      </a:rPr>
                      <a:t> </a:t>
                    </a:r>
                  </a:p>
                  <a:p>
                    <a:r>
                      <a:rPr lang="en-US" altLang="ja-JP" sz="1400" dirty="0" err="1">
                        <a:solidFill>
                          <a:sysClr val="windowText" lastClr="000000"/>
                        </a:solidFill>
                      </a:rPr>
                      <a:t>Articles+Reviews</a:t>
                    </a:r>
                    <a:endParaRPr kumimoji="1" lang="ja-JP" altLang="en-US" sz="1400" dirty="0">
                      <a:solidFill>
                        <a:sysClr val="windowText" lastClr="000000"/>
                      </a:solidFill>
                    </a:endParaRPr>
                  </a:p>
                </p:txBody>
              </p:sp>
              <p:pic>
                <p:nvPicPr>
                  <p:cNvPr id="80" name="図 79">
                    <a:extLst>
                      <a:ext uri="{FF2B5EF4-FFF2-40B4-BE49-F238E27FC236}">
                        <a16:creationId xmlns:a16="http://schemas.microsoft.com/office/drawing/2014/main" id="{2D0EA34C-3153-4AD5-B93A-FCCAD632DA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81" name="グループ化 80">
                  <a:extLst>
                    <a:ext uri="{FF2B5EF4-FFF2-40B4-BE49-F238E27FC236}">
                      <a16:creationId xmlns:a16="http://schemas.microsoft.com/office/drawing/2014/main" id="{8073EEC8-BB65-43B6-BF7D-B831D0873723}"/>
                    </a:ext>
                  </a:extLst>
                </p:cNvPr>
                <p:cNvGrpSpPr/>
                <p:nvPr/>
              </p:nvGrpSpPr>
              <p:grpSpPr>
                <a:xfrm>
                  <a:off x="3960000" y="2862000"/>
                  <a:ext cx="1620000" cy="739471"/>
                  <a:chOff x="2345727" y="2862647"/>
                  <a:chExt cx="1620000" cy="739471"/>
                </a:xfrm>
              </p:grpSpPr>
              <p:sp>
                <p:nvSpPr>
                  <p:cNvPr id="82" name="正方形/長方形 81">
                    <a:extLst>
                      <a:ext uri="{FF2B5EF4-FFF2-40B4-BE49-F238E27FC236}">
                        <a16:creationId xmlns:a16="http://schemas.microsoft.com/office/drawing/2014/main" id="{84D3AB7E-113C-45BF-BD01-8C7B7A7F2E20}"/>
                      </a:ext>
                    </a:extLst>
                  </p:cNvPr>
                  <p:cNvSpPr/>
                  <p:nvPr/>
                </p:nvSpPr>
                <p:spPr>
                  <a:xfrm>
                    <a:off x="2345727"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90</a:t>
                    </a:r>
                    <a:r>
                      <a:rPr lang="en-US" altLang="ja-JP" sz="1400" dirty="0">
                        <a:solidFill>
                          <a:sysClr val="windowText" lastClr="000000"/>
                        </a:solidFill>
                      </a:rPr>
                      <a:t> </a:t>
                    </a:r>
                  </a:p>
                  <a:p>
                    <a:r>
                      <a:rPr lang="en-US" altLang="ja-JP" sz="1400" dirty="0" err="1">
                        <a:solidFill>
                          <a:sysClr val="windowText" lastClr="000000"/>
                        </a:solidFill>
                      </a:rPr>
                      <a:t>Articles+Reviews</a:t>
                    </a:r>
                    <a:endParaRPr kumimoji="1" lang="ja-JP" altLang="en-US" sz="1400" dirty="0">
                      <a:solidFill>
                        <a:sysClr val="windowText" lastClr="000000"/>
                      </a:solidFill>
                    </a:endParaRPr>
                  </a:p>
                </p:txBody>
              </p:sp>
              <p:pic>
                <p:nvPicPr>
                  <p:cNvPr id="83" name="図 82">
                    <a:extLst>
                      <a:ext uri="{FF2B5EF4-FFF2-40B4-BE49-F238E27FC236}">
                        <a16:creationId xmlns:a16="http://schemas.microsoft.com/office/drawing/2014/main" id="{B7E14B67-28B1-4677-ACE3-D47EE3BAE3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84" name="グループ化 83">
                  <a:extLst>
                    <a:ext uri="{FF2B5EF4-FFF2-40B4-BE49-F238E27FC236}">
                      <a16:creationId xmlns:a16="http://schemas.microsoft.com/office/drawing/2014/main" id="{501AF866-18DA-47EC-82CE-241CC5BF8112}"/>
                    </a:ext>
                  </a:extLst>
                </p:cNvPr>
                <p:cNvGrpSpPr/>
                <p:nvPr/>
              </p:nvGrpSpPr>
              <p:grpSpPr>
                <a:xfrm>
                  <a:off x="7200000" y="2862000"/>
                  <a:ext cx="1620000" cy="739471"/>
                  <a:chOff x="2339203" y="2862647"/>
                  <a:chExt cx="1620000" cy="739471"/>
                </a:xfrm>
              </p:grpSpPr>
              <p:sp>
                <p:nvSpPr>
                  <p:cNvPr id="85" name="正方形/長方形 84">
                    <a:extLst>
                      <a:ext uri="{FF2B5EF4-FFF2-40B4-BE49-F238E27FC236}">
                        <a16:creationId xmlns:a16="http://schemas.microsoft.com/office/drawing/2014/main" id="{09BD8CBB-B90D-4774-994C-A13B9B40DC80}"/>
                      </a:ext>
                    </a:extLst>
                  </p:cNvPr>
                  <p:cNvSpPr/>
                  <p:nvPr/>
                </p:nvSpPr>
                <p:spPr>
                  <a:xfrm>
                    <a:off x="2339203"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120</a:t>
                    </a:r>
                    <a:r>
                      <a:rPr lang="en-US" altLang="ja-JP" sz="1400" dirty="0">
                        <a:solidFill>
                          <a:sysClr val="windowText" lastClr="000000"/>
                        </a:solidFill>
                      </a:rPr>
                      <a:t> </a:t>
                    </a:r>
                  </a:p>
                  <a:p>
                    <a:r>
                      <a:rPr lang="en-US" altLang="ja-JP" sz="1400" dirty="0" err="1">
                        <a:solidFill>
                          <a:sysClr val="windowText" lastClr="000000"/>
                        </a:solidFill>
                      </a:rPr>
                      <a:t>Articles+Reviews</a:t>
                    </a:r>
                    <a:endParaRPr kumimoji="1" lang="ja-JP" altLang="en-US" sz="1400" dirty="0">
                      <a:solidFill>
                        <a:sysClr val="windowText" lastClr="000000"/>
                      </a:solidFill>
                    </a:endParaRPr>
                  </a:p>
                </p:txBody>
              </p:sp>
              <p:pic>
                <p:nvPicPr>
                  <p:cNvPr id="86" name="図 85">
                    <a:extLst>
                      <a:ext uri="{FF2B5EF4-FFF2-40B4-BE49-F238E27FC236}">
                        <a16:creationId xmlns:a16="http://schemas.microsoft.com/office/drawing/2014/main" id="{8CA4E6BB-48F5-4C0C-832F-98B3CE314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sp>
              <p:nvSpPr>
                <p:cNvPr id="147" name="正方形/長方形 146">
                  <a:extLst>
                    <a:ext uri="{FF2B5EF4-FFF2-40B4-BE49-F238E27FC236}">
                      <a16:creationId xmlns:a16="http://schemas.microsoft.com/office/drawing/2014/main" id="{5F419627-F86E-4ADA-9629-A3DAC1B2ED05}"/>
                    </a:ext>
                  </a:extLst>
                </p:cNvPr>
                <p:cNvSpPr/>
                <p:nvPr/>
              </p:nvSpPr>
              <p:spPr>
                <a:xfrm>
                  <a:off x="8818533" y="1690857"/>
                  <a:ext cx="1620000" cy="18721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rgbClr val="C00000"/>
                      </a:solidFill>
                    </a:rPr>
                    <a:t>2018 JIF</a:t>
                  </a:r>
                </a:p>
                <a:p>
                  <a:r>
                    <a:rPr kumimoji="1" lang="en-US" altLang="ja-JP" dirty="0">
                      <a:solidFill>
                        <a:srgbClr val="C00000"/>
                      </a:solidFill>
                    </a:rPr>
                    <a:t>=</a:t>
                  </a:r>
                  <a:r>
                    <a:rPr lang="ja-JP" altLang="en-US" dirty="0">
                      <a:solidFill>
                        <a:srgbClr val="C00000"/>
                      </a:solidFill>
                    </a:rPr>
                    <a:t> </a:t>
                  </a:r>
                  <a:r>
                    <a:rPr lang="en-US" altLang="ja-JP" dirty="0">
                      <a:solidFill>
                        <a:schemeClr val="accent5"/>
                      </a:solidFill>
                    </a:rPr>
                    <a:t>500</a:t>
                  </a:r>
                  <a:r>
                    <a:rPr kumimoji="1" lang="en-US" altLang="ja-JP" dirty="0">
                      <a:solidFill>
                        <a:srgbClr val="C00000"/>
                      </a:solidFill>
                    </a:rPr>
                    <a:t> / </a:t>
                  </a:r>
                  <a:r>
                    <a:rPr kumimoji="1" lang="en-US" altLang="ja-JP" dirty="0">
                      <a:solidFill>
                        <a:schemeClr val="tx1"/>
                      </a:solidFill>
                    </a:rPr>
                    <a:t>200</a:t>
                  </a:r>
                </a:p>
                <a:p>
                  <a:r>
                    <a:rPr lang="en-US" altLang="ja-JP" dirty="0">
                      <a:solidFill>
                        <a:srgbClr val="C00000"/>
                      </a:solidFill>
                    </a:rPr>
                    <a:t>= 2.5</a:t>
                  </a:r>
                </a:p>
                <a:p>
                  <a:endParaRPr lang="en-US" altLang="ja-JP" dirty="0">
                    <a:solidFill>
                      <a:srgbClr val="C00000"/>
                    </a:solidFill>
                  </a:endParaRPr>
                </a:p>
                <a:p>
                  <a:endParaRPr lang="en-US" altLang="ja-JP" sz="900" dirty="0">
                    <a:solidFill>
                      <a:srgbClr val="C00000"/>
                    </a:solidFill>
                  </a:endParaRPr>
                </a:p>
                <a:p>
                  <a:pPr algn="ctr"/>
                  <a:r>
                    <a:rPr lang="ja-JP" altLang="en-US" dirty="0">
                      <a:solidFill>
                        <a:srgbClr val="C00000"/>
                      </a:solidFill>
                    </a:rPr>
                    <a:t>↑</a:t>
                  </a:r>
                  <a:endParaRPr lang="en-US" altLang="ja-JP" dirty="0">
                    <a:solidFill>
                      <a:srgbClr val="C00000"/>
                    </a:solidFill>
                  </a:endParaRPr>
                </a:p>
                <a:p>
                  <a:pPr algn="ctr"/>
                  <a:r>
                    <a:rPr lang="en-US" altLang="ja-JP" dirty="0">
                      <a:solidFill>
                        <a:srgbClr val="C00000"/>
                      </a:solidFill>
                    </a:rPr>
                    <a:t>6</a:t>
                  </a:r>
                  <a:r>
                    <a:rPr lang="ja-JP" altLang="en-US" dirty="0">
                      <a:solidFill>
                        <a:srgbClr val="C00000"/>
                      </a:solidFill>
                    </a:rPr>
                    <a:t>月</a:t>
                  </a:r>
                  <a:endParaRPr lang="en-US" altLang="ja-JP" dirty="0">
                    <a:solidFill>
                      <a:srgbClr val="C00000"/>
                    </a:solidFill>
                  </a:endParaRPr>
                </a:p>
                <a:p>
                  <a:endParaRPr lang="en-US" altLang="ja-JP" dirty="0">
                    <a:solidFill>
                      <a:srgbClr val="C00000"/>
                    </a:solidFill>
                  </a:endParaRPr>
                </a:p>
              </p:txBody>
            </p:sp>
            <p:grpSp>
              <p:nvGrpSpPr>
                <p:cNvPr id="5" name="グループ化 4">
                  <a:extLst>
                    <a:ext uri="{FF2B5EF4-FFF2-40B4-BE49-F238E27FC236}">
                      <a16:creationId xmlns:a16="http://schemas.microsoft.com/office/drawing/2014/main" id="{44E8180C-110E-478B-B770-B0CB295D9F41}"/>
                    </a:ext>
                  </a:extLst>
                </p:cNvPr>
                <p:cNvGrpSpPr/>
                <p:nvPr/>
              </p:nvGrpSpPr>
              <p:grpSpPr>
                <a:xfrm>
                  <a:off x="2340000" y="1692000"/>
                  <a:ext cx="6175131" cy="1171454"/>
                  <a:chOff x="2340000" y="1692000"/>
                  <a:chExt cx="6175131" cy="1171454"/>
                </a:xfrm>
              </p:grpSpPr>
              <p:pic>
                <p:nvPicPr>
                  <p:cNvPr id="11" name="コンテンツ プレースホルダー 11">
                    <a:extLst>
                      <a:ext uri="{FF2B5EF4-FFF2-40B4-BE49-F238E27FC236}">
                        <a16:creationId xmlns:a16="http://schemas.microsoft.com/office/drawing/2014/main" id="{3E80D611-09FE-49E3-9798-F8904DD748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3600" y="1692000"/>
                    <a:ext cx="432844" cy="432000"/>
                  </a:xfrm>
                  <a:prstGeom prst="rect">
                    <a:avLst/>
                  </a:prstGeom>
                </p:spPr>
              </p:pic>
              <p:cxnSp>
                <p:nvCxnSpPr>
                  <p:cNvPr id="27" name="直線矢印コネクタ 26">
                    <a:extLst>
                      <a:ext uri="{FF2B5EF4-FFF2-40B4-BE49-F238E27FC236}">
                        <a16:creationId xmlns:a16="http://schemas.microsoft.com/office/drawing/2014/main" id="{ED56E389-0302-481F-8C65-955F6ECB2E85}"/>
                      </a:ext>
                    </a:extLst>
                  </p:cNvPr>
                  <p:cNvCxnSpPr>
                    <a:cxnSpLocks/>
                    <a:stCxn id="11" idx="2"/>
                    <a:endCxn id="85" idx="0"/>
                  </p:cNvCxnSpPr>
                  <p:nvPr/>
                </p:nvCxnSpPr>
                <p:spPr>
                  <a:xfrm flipH="1">
                    <a:off x="8010000" y="2124000"/>
                    <a:ext cx="220022" cy="738807"/>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7" name="正方形/長方形 136">
                    <a:extLst>
                      <a:ext uri="{FF2B5EF4-FFF2-40B4-BE49-F238E27FC236}">
                        <a16:creationId xmlns:a16="http://schemas.microsoft.com/office/drawing/2014/main" id="{2E9D80FB-2810-4FCD-8098-16E89A167B73}"/>
                      </a:ext>
                    </a:extLst>
                  </p:cNvPr>
                  <p:cNvSpPr/>
                  <p:nvPr/>
                </p:nvSpPr>
                <p:spPr>
                  <a:xfrm>
                    <a:off x="2340000" y="2407334"/>
                    <a:ext cx="162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350 </a:t>
                    </a:r>
                    <a:r>
                      <a:rPr lang="ja-JP" altLang="en-US" sz="1200" dirty="0">
                        <a:solidFill>
                          <a:schemeClr val="accent5"/>
                        </a:solidFill>
                      </a:rPr>
                      <a:t>回引用</a:t>
                    </a:r>
                    <a:endParaRPr lang="en-US" altLang="ja-JP" dirty="0">
                      <a:solidFill>
                        <a:schemeClr val="accent5"/>
                      </a:solidFill>
                    </a:endParaRPr>
                  </a:p>
                </p:txBody>
              </p:sp>
              <p:sp>
                <p:nvSpPr>
                  <p:cNvPr id="138" name="正方形/長方形 137">
                    <a:extLst>
                      <a:ext uri="{FF2B5EF4-FFF2-40B4-BE49-F238E27FC236}">
                        <a16:creationId xmlns:a16="http://schemas.microsoft.com/office/drawing/2014/main" id="{29BC28FA-67C5-4831-A709-AC90BC6EFF2A}"/>
                      </a:ext>
                    </a:extLst>
                  </p:cNvPr>
                  <p:cNvSpPr/>
                  <p:nvPr/>
                </p:nvSpPr>
                <p:spPr>
                  <a:xfrm>
                    <a:off x="7507131" y="2407334"/>
                    <a:ext cx="1008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50 </a:t>
                    </a:r>
                    <a:r>
                      <a:rPr lang="ja-JP" altLang="en-US" sz="1200" dirty="0">
                        <a:solidFill>
                          <a:schemeClr val="accent5"/>
                        </a:solidFill>
                      </a:rPr>
                      <a:t>回引用</a:t>
                    </a:r>
                    <a:endParaRPr lang="en-US" altLang="ja-JP" dirty="0">
                      <a:solidFill>
                        <a:schemeClr val="accent5"/>
                      </a:solidFill>
                    </a:endParaRPr>
                  </a:p>
                </p:txBody>
              </p:sp>
              <p:cxnSp>
                <p:nvCxnSpPr>
                  <p:cNvPr id="25" name="直線矢印コネクタ 24">
                    <a:extLst>
                      <a:ext uri="{FF2B5EF4-FFF2-40B4-BE49-F238E27FC236}">
                        <a16:creationId xmlns:a16="http://schemas.microsoft.com/office/drawing/2014/main" id="{C035EB4D-0740-4844-8A88-15964899FD4F}"/>
                      </a:ext>
                    </a:extLst>
                  </p:cNvPr>
                  <p:cNvCxnSpPr>
                    <a:cxnSpLocks/>
                    <a:stCxn id="11" idx="2"/>
                    <a:endCxn id="79" idx="0"/>
                  </p:cNvCxnSpPr>
                  <p:nvPr/>
                </p:nvCxnSpPr>
                <p:spPr>
                  <a:xfrm flipH="1">
                    <a:off x="6390000" y="2124000"/>
                    <a:ext cx="1840022" cy="738807"/>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B4B9B31-0D14-48CE-9BA0-25765C7C3580}"/>
                      </a:ext>
                    </a:extLst>
                  </p:cNvPr>
                  <p:cNvCxnSpPr>
                    <a:cxnSpLocks/>
                    <a:stCxn id="11" idx="2"/>
                    <a:endCxn id="82" idx="0"/>
                  </p:cNvCxnSpPr>
                  <p:nvPr/>
                </p:nvCxnSpPr>
                <p:spPr>
                  <a:xfrm flipH="1">
                    <a:off x="4770000" y="2124000"/>
                    <a:ext cx="3460022" cy="738807"/>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9" name="正方形/長方形 138">
                    <a:extLst>
                      <a:ext uri="{FF2B5EF4-FFF2-40B4-BE49-F238E27FC236}">
                        <a16:creationId xmlns:a16="http://schemas.microsoft.com/office/drawing/2014/main" id="{F8DF15D6-6805-4E45-A677-B061D0D1C8BE}"/>
                      </a:ext>
                    </a:extLst>
                  </p:cNvPr>
                  <p:cNvSpPr/>
                  <p:nvPr/>
                </p:nvSpPr>
                <p:spPr>
                  <a:xfrm>
                    <a:off x="5815450" y="2407334"/>
                    <a:ext cx="1152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200 </a:t>
                    </a:r>
                    <a:r>
                      <a:rPr lang="ja-JP" altLang="en-US" sz="1200" dirty="0">
                        <a:solidFill>
                          <a:schemeClr val="accent5"/>
                        </a:solidFill>
                      </a:rPr>
                      <a:t>回引用</a:t>
                    </a:r>
                    <a:endParaRPr lang="en-US" altLang="ja-JP" dirty="0">
                      <a:solidFill>
                        <a:schemeClr val="accent5"/>
                      </a:solidFill>
                    </a:endParaRPr>
                  </a:p>
                </p:txBody>
              </p:sp>
              <p:cxnSp>
                <p:nvCxnSpPr>
                  <p:cNvPr id="24" name="直線矢印コネクタ 23">
                    <a:extLst>
                      <a:ext uri="{FF2B5EF4-FFF2-40B4-BE49-F238E27FC236}">
                        <a16:creationId xmlns:a16="http://schemas.microsoft.com/office/drawing/2014/main" id="{4E9285D3-991D-49F7-80BD-3FEEFD1ADC66}"/>
                      </a:ext>
                    </a:extLst>
                  </p:cNvPr>
                  <p:cNvCxnSpPr>
                    <a:cxnSpLocks/>
                    <a:stCxn id="11" idx="2"/>
                    <a:endCxn id="16" idx="0"/>
                  </p:cNvCxnSpPr>
                  <p:nvPr/>
                </p:nvCxnSpPr>
                <p:spPr>
                  <a:xfrm flipH="1">
                    <a:off x="3151465" y="2124000"/>
                    <a:ext cx="5078557" cy="739454"/>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0" name="正方形/長方形 139">
                    <a:extLst>
                      <a:ext uri="{FF2B5EF4-FFF2-40B4-BE49-F238E27FC236}">
                        <a16:creationId xmlns:a16="http://schemas.microsoft.com/office/drawing/2014/main" id="{99501B08-7EEE-4E83-84CB-7E6D19BEB8E6}"/>
                      </a:ext>
                    </a:extLst>
                  </p:cNvPr>
                  <p:cNvSpPr/>
                  <p:nvPr/>
                </p:nvSpPr>
                <p:spPr>
                  <a:xfrm>
                    <a:off x="4194971" y="2407334"/>
                    <a:ext cx="1152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300 </a:t>
                    </a:r>
                    <a:r>
                      <a:rPr lang="ja-JP" altLang="en-US" sz="1200" dirty="0">
                        <a:solidFill>
                          <a:schemeClr val="accent5"/>
                        </a:solidFill>
                      </a:rPr>
                      <a:t>回引用</a:t>
                    </a:r>
                    <a:endParaRPr lang="en-US" altLang="ja-JP" dirty="0">
                      <a:solidFill>
                        <a:schemeClr val="accent5"/>
                      </a:solidFill>
                    </a:endParaRPr>
                  </a:p>
                </p:txBody>
              </p:sp>
              <p:sp>
                <p:nvSpPr>
                  <p:cNvPr id="72" name="正方形/長方形 71">
                    <a:extLst>
                      <a:ext uri="{FF2B5EF4-FFF2-40B4-BE49-F238E27FC236}">
                        <a16:creationId xmlns:a16="http://schemas.microsoft.com/office/drawing/2014/main" id="{616275E3-C1D8-47CC-9A75-E3907C57DD28}"/>
                      </a:ext>
                    </a:extLst>
                  </p:cNvPr>
                  <p:cNvSpPr/>
                  <p:nvPr/>
                </p:nvSpPr>
                <p:spPr>
                  <a:xfrm>
                    <a:off x="3961551" y="1938777"/>
                    <a:ext cx="142717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400" dirty="0">
                        <a:solidFill>
                          <a:srgbClr val="C00000"/>
                        </a:solidFill>
                      </a:rPr>
                      <a:t>2</a:t>
                    </a:r>
                    <a:r>
                      <a:rPr kumimoji="1" lang="ja-JP" altLang="en-US" dirty="0">
                        <a:solidFill>
                          <a:srgbClr val="C00000"/>
                        </a:solidFill>
                      </a:rPr>
                      <a:t>年分</a:t>
                    </a:r>
                  </a:p>
                </p:txBody>
              </p:sp>
            </p:grpSp>
          </p:grpSp>
        </p:grpSp>
        <p:sp>
          <p:nvSpPr>
            <p:cNvPr id="145" name="正方形/長方形 144">
              <a:extLst>
                <a:ext uri="{FF2B5EF4-FFF2-40B4-BE49-F238E27FC236}">
                  <a16:creationId xmlns:a16="http://schemas.microsoft.com/office/drawing/2014/main" id="{F082929B-3789-4C07-9486-ECC3D4B29496}"/>
                </a:ext>
              </a:extLst>
            </p:cNvPr>
            <p:cNvSpPr/>
            <p:nvPr/>
          </p:nvSpPr>
          <p:spPr>
            <a:xfrm>
              <a:off x="3960000" y="2374705"/>
              <a:ext cx="3240000" cy="11883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578E7890-A5CB-4971-9ECE-E5AA5FC3619B}"/>
              </a:ext>
            </a:extLst>
          </p:cNvPr>
          <p:cNvGrpSpPr/>
          <p:nvPr/>
        </p:nvGrpSpPr>
        <p:grpSpPr>
          <a:xfrm>
            <a:off x="2340000" y="3995514"/>
            <a:ext cx="8098533" cy="1872161"/>
            <a:chOff x="2340000" y="3995514"/>
            <a:chExt cx="8098533" cy="1872161"/>
          </a:xfrm>
        </p:grpSpPr>
        <p:grpSp>
          <p:nvGrpSpPr>
            <p:cNvPr id="75" name="グループ化 74">
              <a:extLst>
                <a:ext uri="{FF2B5EF4-FFF2-40B4-BE49-F238E27FC236}">
                  <a16:creationId xmlns:a16="http://schemas.microsoft.com/office/drawing/2014/main" id="{B0755DF7-FC67-4147-B906-8D60A75BF8CD}"/>
                </a:ext>
              </a:extLst>
            </p:cNvPr>
            <p:cNvGrpSpPr/>
            <p:nvPr/>
          </p:nvGrpSpPr>
          <p:grpSpPr>
            <a:xfrm>
              <a:off x="2340000" y="4068000"/>
              <a:ext cx="1620000" cy="739471"/>
              <a:chOff x="2341465" y="2862647"/>
              <a:chExt cx="1620000" cy="739471"/>
            </a:xfrm>
          </p:grpSpPr>
          <p:sp>
            <p:nvSpPr>
              <p:cNvPr id="76" name="正方形/長方形 75">
                <a:extLst>
                  <a:ext uri="{FF2B5EF4-FFF2-40B4-BE49-F238E27FC236}">
                    <a16:creationId xmlns:a16="http://schemas.microsoft.com/office/drawing/2014/main" id="{3070201C-D2DA-45BF-AB77-AE5EE976630C}"/>
                  </a:ext>
                </a:extLst>
              </p:cNvPr>
              <p:cNvSpPr/>
              <p:nvPr/>
            </p:nvSpPr>
            <p:spPr>
              <a:xfrm>
                <a:off x="2341465"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130</a:t>
                </a:r>
                <a:r>
                  <a:rPr lang="en-US" altLang="ja-JP" sz="1400" dirty="0">
                    <a:solidFill>
                      <a:sysClr val="windowText" lastClr="000000"/>
                    </a:solidFill>
                  </a:rPr>
                  <a:t> </a:t>
                </a:r>
              </a:p>
              <a:p>
                <a:r>
                  <a:rPr lang="en-US" altLang="ja-JP" sz="1400" dirty="0">
                    <a:solidFill>
                      <a:sysClr val="windowText" lastClr="000000"/>
                    </a:solidFill>
                  </a:rPr>
                  <a:t>Documents</a:t>
                </a:r>
                <a:endParaRPr kumimoji="1" lang="ja-JP" altLang="en-US" sz="1400" dirty="0">
                  <a:solidFill>
                    <a:sysClr val="windowText" lastClr="000000"/>
                  </a:solidFill>
                </a:endParaRPr>
              </a:p>
            </p:txBody>
          </p:sp>
          <p:pic>
            <p:nvPicPr>
              <p:cNvPr id="77" name="図 76">
                <a:extLst>
                  <a:ext uri="{FF2B5EF4-FFF2-40B4-BE49-F238E27FC236}">
                    <a16:creationId xmlns:a16="http://schemas.microsoft.com/office/drawing/2014/main" id="{C497EF72-C4F3-4B8F-B163-F2112A338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113" name="グループ化 112">
              <a:extLst>
                <a:ext uri="{FF2B5EF4-FFF2-40B4-BE49-F238E27FC236}">
                  <a16:creationId xmlns:a16="http://schemas.microsoft.com/office/drawing/2014/main" id="{97C6763F-79F4-4505-ACF6-9A7F90D16FAF}"/>
                </a:ext>
              </a:extLst>
            </p:cNvPr>
            <p:cNvGrpSpPr/>
            <p:nvPr/>
          </p:nvGrpSpPr>
          <p:grpSpPr>
            <a:xfrm>
              <a:off x="3960000" y="4068000"/>
              <a:ext cx="1620000" cy="739471"/>
              <a:chOff x="2198019" y="2862647"/>
              <a:chExt cx="1620000" cy="739471"/>
            </a:xfrm>
          </p:grpSpPr>
          <p:sp>
            <p:nvSpPr>
              <p:cNvPr id="114" name="正方形/長方形 113">
                <a:extLst>
                  <a:ext uri="{FF2B5EF4-FFF2-40B4-BE49-F238E27FC236}">
                    <a16:creationId xmlns:a16="http://schemas.microsoft.com/office/drawing/2014/main" id="{8062A1E7-3775-4F42-B683-18F4078A27FE}"/>
                  </a:ext>
                </a:extLst>
              </p:cNvPr>
              <p:cNvSpPr/>
              <p:nvPr/>
            </p:nvSpPr>
            <p:spPr>
              <a:xfrm>
                <a:off x="2198019"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130</a:t>
                </a:r>
                <a:r>
                  <a:rPr lang="en-US" altLang="ja-JP" sz="1400" dirty="0">
                    <a:solidFill>
                      <a:sysClr val="windowText" lastClr="000000"/>
                    </a:solidFill>
                  </a:rPr>
                  <a:t> </a:t>
                </a:r>
              </a:p>
              <a:p>
                <a:r>
                  <a:rPr lang="en-US" altLang="ja-JP" sz="1400" dirty="0">
                    <a:solidFill>
                      <a:sysClr val="windowText" lastClr="000000"/>
                    </a:solidFill>
                  </a:rPr>
                  <a:t>Documents</a:t>
                </a:r>
                <a:endParaRPr kumimoji="1" lang="ja-JP" altLang="en-US" sz="1400" dirty="0">
                  <a:solidFill>
                    <a:sysClr val="windowText" lastClr="000000"/>
                  </a:solidFill>
                </a:endParaRPr>
              </a:p>
            </p:txBody>
          </p:sp>
          <p:pic>
            <p:nvPicPr>
              <p:cNvPr id="115" name="図 114">
                <a:extLst>
                  <a:ext uri="{FF2B5EF4-FFF2-40B4-BE49-F238E27FC236}">
                    <a16:creationId xmlns:a16="http://schemas.microsoft.com/office/drawing/2014/main" id="{13A7F812-ED01-4E99-B71E-639D2733D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116" name="グループ化 115">
              <a:extLst>
                <a:ext uri="{FF2B5EF4-FFF2-40B4-BE49-F238E27FC236}">
                  <a16:creationId xmlns:a16="http://schemas.microsoft.com/office/drawing/2014/main" id="{5FF986E2-63AB-45E7-823C-516184BEACFC}"/>
                </a:ext>
              </a:extLst>
            </p:cNvPr>
            <p:cNvGrpSpPr/>
            <p:nvPr/>
          </p:nvGrpSpPr>
          <p:grpSpPr>
            <a:xfrm>
              <a:off x="5580000" y="4068000"/>
              <a:ext cx="1620000" cy="739471"/>
              <a:chOff x="2246758" y="2862647"/>
              <a:chExt cx="1620000" cy="739471"/>
            </a:xfrm>
          </p:grpSpPr>
          <p:sp>
            <p:nvSpPr>
              <p:cNvPr id="117" name="正方形/長方形 116">
                <a:extLst>
                  <a:ext uri="{FF2B5EF4-FFF2-40B4-BE49-F238E27FC236}">
                    <a16:creationId xmlns:a16="http://schemas.microsoft.com/office/drawing/2014/main" id="{3B622C58-D471-424E-BE76-ECBB58DAD3A0}"/>
                  </a:ext>
                </a:extLst>
              </p:cNvPr>
              <p:cNvSpPr/>
              <p:nvPr/>
            </p:nvSpPr>
            <p:spPr>
              <a:xfrm>
                <a:off x="2246758"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140</a:t>
                </a:r>
                <a:r>
                  <a:rPr lang="en-US" altLang="ja-JP" sz="1400" dirty="0">
                    <a:solidFill>
                      <a:sysClr val="windowText" lastClr="000000"/>
                    </a:solidFill>
                  </a:rPr>
                  <a:t> </a:t>
                </a:r>
              </a:p>
              <a:p>
                <a:r>
                  <a:rPr lang="en-US" altLang="ja-JP" sz="1400" dirty="0">
                    <a:solidFill>
                      <a:sysClr val="windowText" lastClr="000000"/>
                    </a:solidFill>
                  </a:rPr>
                  <a:t>Documents</a:t>
                </a:r>
                <a:endParaRPr kumimoji="1" lang="ja-JP" altLang="en-US" sz="1400" dirty="0">
                  <a:solidFill>
                    <a:sysClr val="windowText" lastClr="000000"/>
                  </a:solidFill>
                </a:endParaRPr>
              </a:p>
            </p:txBody>
          </p:sp>
          <p:pic>
            <p:nvPicPr>
              <p:cNvPr id="118" name="図 117">
                <a:extLst>
                  <a:ext uri="{FF2B5EF4-FFF2-40B4-BE49-F238E27FC236}">
                    <a16:creationId xmlns:a16="http://schemas.microsoft.com/office/drawing/2014/main" id="{28803BFD-3796-4085-AB5D-B17701363F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grpSp>
          <p:nvGrpSpPr>
            <p:cNvPr id="119" name="グループ化 118">
              <a:extLst>
                <a:ext uri="{FF2B5EF4-FFF2-40B4-BE49-F238E27FC236}">
                  <a16:creationId xmlns:a16="http://schemas.microsoft.com/office/drawing/2014/main" id="{3F3C507D-E512-48F0-BFAA-8EA460B7EFF4}"/>
                </a:ext>
              </a:extLst>
            </p:cNvPr>
            <p:cNvGrpSpPr/>
            <p:nvPr/>
          </p:nvGrpSpPr>
          <p:grpSpPr>
            <a:xfrm>
              <a:off x="7200000" y="4068000"/>
              <a:ext cx="1620000" cy="739471"/>
              <a:chOff x="2304452" y="2862647"/>
              <a:chExt cx="1620000" cy="739471"/>
            </a:xfrm>
          </p:grpSpPr>
          <p:sp>
            <p:nvSpPr>
              <p:cNvPr id="120" name="正方形/長方形 119">
                <a:extLst>
                  <a:ext uri="{FF2B5EF4-FFF2-40B4-BE49-F238E27FC236}">
                    <a16:creationId xmlns:a16="http://schemas.microsoft.com/office/drawing/2014/main" id="{CEC9C75F-453C-4258-9722-45DBCF43E9A4}"/>
                  </a:ext>
                </a:extLst>
              </p:cNvPr>
              <p:cNvSpPr/>
              <p:nvPr/>
            </p:nvSpPr>
            <p:spPr>
              <a:xfrm>
                <a:off x="2304452" y="2863454"/>
                <a:ext cx="162000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800" dirty="0">
                    <a:solidFill>
                      <a:sysClr val="windowText" lastClr="000000"/>
                    </a:solidFill>
                  </a:rPr>
                  <a:t>150</a:t>
                </a:r>
                <a:r>
                  <a:rPr lang="en-US" altLang="ja-JP" sz="1400" dirty="0">
                    <a:solidFill>
                      <a:sysClr val="windowText" lastClr="000000"/>
                    </a:solidFill>
                  </a:rPr>
                  <a:t> </a:t>
                </a:r>
              </a:p>
              <a:p>
                <a:r>
                  <a:rPr lang="en-US" altLang="ja-JP" sz="1400" dirty="0">
                    <a:solidFill>
                      <a:sysClr val="windowText" lastClr="000000"/>
                    </a:solidFill>
                  </a:rPr>
                  <a:t>Documents</a:t>
                </a:r>
                <a:endParaRPr kumimoji="1" lang="ja-JP" altLang="en-US" sz="1400" dirty="0">
                  <a:solidFill>
                    <a:sysClr val="windowText" lastClr="000000"/>
                  </a:solidFill>
                </a:endParaRPr>
              </a:p>
            </p:txBody>
          </p:sp>
          <p:pic>
            <p:nvPicPr>
              <p:cNvPr id="121" name="図 120">
                <a:extLst>
                  <a:ext uri="{FF2B5EF4-FFF2-40B4-BE49-F238E27FC236}">
                    <a16:creationId xmlns:a16="http://schemas.microsoft.com/office/drawing/2014/main" id="{3B805A11-55E5-4963-9AE8-AF044F4CE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465" y="2862647"/>
                <a:ext cx="432000" cy="432000"/>
              </a:xfrm>
              <a:prstGeom prst="rect">
                <a:avLst/>
              </a:prstGeom>
            </p:spPr>
          </p:pic>
        </p:grpSp>
        <p:pic>
          <p:nvPicPr>
            <p:cNvPr id="122" name="コンテンツ プレースホルダー 11">
              <a:extLst>
                <a:ext uri="{FF2B5EF4-FFF2-40B4-BE49-F238E27FC236}">
                  <a16:creationId xmlns:a16="http://schemas.microsoft.com/office/drawing/2014/main" id="{672F8EBD-BE5F-4F3C-83BB-0C651AA1F9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3600" y="5435675"/>
              <a:ext cx="432844" cy="432000"/>
            </a:xfrm>
            <a:prstGeom prst="rect">
              <a:avLst/>
            </a:prstGeom>
          </p:spPr>
        </p:pic>
        <p:sp>
          <p:nvSpPr>
            <p:cNvPr id="123" name="正方形/長方形 122">
              <a:extLst>
                <a:ext uri="{FF2B5EF4-FFF2-40B4-BE49-F238E27FC236}">
                  <a16:creationId xmlns:a16="http://schemas.microsoft.com/office/drawing/2014/main" id="{9F3351C5-8D31-4C9D-9117-1493BE7A196E}"/>
                </a:ext>
              </a:extLst>
            </p:cNvPr>
            <p:cNvSpPr/>
            <p:nvPr/>
          </p:nvSpPr>
          <p:spPr>
            <a:xfrm>
              <a:off x="6506579" y="5497786"/>
              <a:ext cx="1503421"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r"/>
              <a:r>
                <a:rPr lang="en-US" altLang="ja-JP" sz="1400" dirty="0">
                  <a:solidFill>
                    <a:schemeClr val="accent5"/>
                  </a:solidFill>
                </a:rPr>
                <a:t>Scopus</a:t>
              </a:r>
              <a:endParaRPr kumimoji="1" lang="ja-JP" altLang="en-US" sz="1400" dirty="0">
                <a:solidFill>
                  <a:schemeClr val="accent5"/>
                </a:solidFill>
              </a:endParaRPr>
            </a:p>
          </p:txBody>
        </p:sp>
        <p:cxnSp>
          <p:nvCxnSpPr>
            <p:cNvPr id="124" name="直線矢印コネクタ 123">
              <a:extLst>
                <a:ext uri="{FF2B5EF4-FFF2-40B4-BE49-F238E27FC236}">
                  <a16:creationId xmlns:a16="http://schemas.microsoft.com/office/drawing/2014/main" id="{810DD2DD-8DA2-4426-9F53-AAEF4EC9ACD2}"/>
                </a:ext>
              </a:extLst>
            </p:cNvPr>
            <p:cNvCxnSpPr>
              <a:cxnSpLocks/>
              <a:stCxn id="122" idx="0"/>
              <a:endCxn id="120" idx="2"/>
            </p:cNvCxnSpPr>
            <p:nvPr/>
          </p:nvCxnSpPr>
          <p:spPr>
            <a:xfrm flipH="1" flipV="1">
              <a:off x="8010000" y="4807471"/>
              <a:ext cx="220022" cy="628204"/>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1" name="正方形/長方形 140">
              <a:extLst>
                <a:ext uri="{FF2B5EF4-FFF2-40B4-BE49-F238E27FC236}">
                  <a16:creationId xmlns:a16="http://schemas.microsoft.com/office/drawing/2014/main" id="{35F48CA8-F4F4-4742-AA18-14715E4D003D}"/>
                </a:ext>
              </a:extLst>
            </p:cNvPr>
            <p:cNvSpPr/>
            <p:nvPr/>
          </p:nvSpPr>
          <p:spPr>
            <a:xfrm>
              <a:off x="2340000" y="4891334"/>
              <a:ext cx="162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500 </a:t>
              </a:r>
              <a:r>
                <a:rPr lang="ja-JP" altLang="en-US" sz="1200" dirty="0">
                  <a:solidFill>
                    <a:schemeClr val="accent5"/>
                  </a:solidFill>
                </a:rPr>
                <a:t>回引用</a:t>
              </a:r>
              <a:endParaRPr lang="en-US" altLang="ja-JP" dirty="0">
                <a:solidFill>
                  <a:schemeClr val="accent5"/>
                </a:solidFill>
              </a:endParaRPr>
            </a:p>
          </p:txBody>
        </p:sp>
        <p:sp>
          <p:nvSpPr>
            <p:cNvPr id="142" name="正方形/長方形 141">
              <a:extLst>
                <a:ext uri="{FF2B5EF4-FFF2-40B4-BE49-F238E27FC236}">
                  <a16:creationId xmlns:a16="http://schemas.microsoft.com/office/drawing/2014/main" id="{983E20D7-E4A6-40E0-82FD-44451AB195B6}"/>
                </a:ext>
              </a:extLst>
            </p:cNvPr>
            <p:cNvSpPr/>
            <p:nvPr/>
          </p:nvSpPr>
          <p:spPr>
            <a:xfrm>
              <a:off x="7434565" y="4891334"/>
              <a:ext cx="1152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100 </a:t>
              </a:r>
              <a:r>
                <a:rPr lang="ja-JP" altLang="en-US" sz="1200" dirty="0">
                  <a:solidFill>
                    <a:schemeClr val="accent5"/>
                  </a:solidFill>
                </a:rPr>
                <a:t>回引用</a:t>
              </a:r>
              <a:endParaRPr lang="en-US" altLang="ja-JP" dirty="0">
                <a:solidFill>
                  <a:schemeClr val="accent5"/>
                </a:solidFill>
              </a:endParaRPr>
            </a:p>
          </p:txBody>
        </p:sp>
        <p:cxnSp>
          <p:nvCxnSpPr>
            <p:cNvPr id="129" name="直線矢印コネクタ 128">
              <a:extLst>
                <a:ext uri="{FF2B5EF4-FFF2-40B4-BE49-F238E27FC236}">
                  <a16:creationId xmlns:a16="http://schemas.microsoft.com/office/drawing/2014/main" id="{D1E57F24-0D29-437A-9041-F5141DCBA7EF}"/>
                </a:ext>
              </a:extLst>
            </p:cNvPr>
            <p:cNvCxnSpPr>
              <a:cxnSpLocks/>
              <a:stCxn id="122" idx="0"/>
              <a:endCxn id="76" idx="2"/>
            </p:cNvCxnSpPr>
            <p:nvPr/>
          </p:nvCxnSpPr>
          <p:spPr>
            <a:xfrm flipH="1" flipV="1">
              <a:off x="3150000" y="4807471"/>
              <a:ext cx="5080022" cy="628204"/>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DA1AF3B5-0A16-4F4E-9999-40FAF7C827D2}"/>
                </a:ext>
              </a:extLst>
            </p:cNvPr>
            <p:cNvSpPr/>
            <p:nvPr/>
          </p:nvSpPr>
          <p:spPr>
            <a:xfrm>
              <a:off x="4194485" y="4891334"/>
              <a:ext cx="1152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400 </a:t>
              </a:r>
              <a:r>
                <a:rPr lang="ja-JP" altLang="en-US" sz="1200" dirty="0">
                  <a:solidFill>
                    <a:schemeClr val="accent5"/>
                  </a:solidFill>
                </a:rPr>
                <a:t>回引用</a:t>
              </a:r>
              <a:endParaRPr lang="en-US" altLang="ja-JP" dirty="0">
                <a:solidFill>
                  <a:schemeClr val="accent5"/>
                </a:solidFill>
              </a:endParaRPr>
            </a:p>
          </p:txBody>
        </p:sp>
        <p:cxnSp>
          <p:nvCxnSpPr>
            <p:cNvPr id="127" name="直線矢印コネクタ 126">
              <a:extLst>
                <a:ext uri="{FF2B5EF4-FFF2-40B4-BE49-F238E27FC236}">
                  <a16:creationId xmlns:a16="http://schemas.microsoft.com/office/drawing/2014/main" id="{D42940C0-ED24-472D-AA67-C13EB2AE001C}"/>
                </a:ext>
              </a:extLst>
            </p:cNvPr>
            <p:cNvCxnSpPr>
              <a:cxnSpLocks/>
              <a:stCxn id="122" idx="0"/>
              <a:endCxn id="114" idx="2"/>
            </p:cNvCxnSpPr>
            <p:nvPr/>
          </p:nvCxnSpPr>
          <p:spPr>
            <a:xfrm flipH="1" flipV="1">
              <a:off x="4770000" y="4807471"/>
              <a:ext cx="3460022" cy="628204"/>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3" name="正方形/長方形 142">
              <a:extLst>
                <a:ext uri="{FF2B5EF4-FFF2-40B4-BE49-F238E27FC236}">
                  <a16:creationId xmlns:a16="http://schemas.microsoft.com/office/drawing/2014/main" id="{E966562C-20F8-443F-8578-D3195F882C1F}"/>
                </a:ext>
              </a:extLst>
            </p:cNvPr>
            <p:cNvSpPr/>
            <p:nvPr/>
          </p:nvSpPr>
          <p:spPr>
            <a:xfrm>
              <a:off x="5814725" y="4891334"/>
              <a:ext cx="1152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dirty="0">
                  <a:solidFill>
                    <a:schemeClr val="accent5"/>
                  </a:solidFill>
                </a:rPr>
                <a:t>300 </a:t>
              </a:r>
              <a:r>
                <a:rPr lang="ja-JP" altLang="en-US" sz="1200" dirty="0">
                  <a:solidFill>
                    <a:schemeClr val="accent5"/>
                  </a:solidFill>
                </a:rPr>
                <a:t>回引用</a:t>
              </a:r>
              <a:endParaRPr lang="en-US" altLang="ja-JP" dirty="0">
                <a:solidFill>
                  <a:schemeClr val="accent5"/>
                </a:solidFill>
              </a:endParaRPr>
            </a:p>
          </p:txBody>
        </p:sp>
        <p:cxnSp>
          <p:nvCxnSpPr>
            <p:cNvPr id="128" name="直線矢印コネクタ 127">
              <a:extLst>
                <a:ext uri="{FF2B5EF4-FFF2-40B4-BE49-F238E27FC236}">
                  <a16:creationId xmlns:a16="http://schemas.microsoft.com/office/drawing/2014/main" id="{351B8F36-4AC6-472F-A228-FEB5812DB98F}"/>
                </a:ext>
              </a:extLst>
            </p:cNvPr>
            <p:cNvCxnSpPr>
              <a:cxnSpLocks/>
              <a:stCxn id="122" idx="0"/>
              <a:endCxn id="117" idx="2"/>
            </p:cNvCxnSpPr>
            <p:nvPr/>
          </p:nvCxnSpPr>
          <p:spPr>
            <a:xfrm flipH="1" flipV="1">
              <a:off x="6390000" y="4807471"/>
              <a:ext cx="1840022" cy="628204"/>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6" name="正方形/長方形 145">
              <a:extLst>
                <a:ext uri="{FF2B5EF4-FFF2-40B4-BE49-F238E27FC236}">
                  <a16:creationId xmlns:a16="http://schemas.microsoft.com/office/drawing/2014/main" id="{644F3CE7-F4C0-49F8-BB2D-596302767890}"/>
                </a:ext>
              </a:extLst>
            </p:cNvPr>
            <p:cNvSpPr/>
            <p:nvPr/>
          </p:nvSpPr>
          <p:spPr>
            <a:xfrm>
              <a:off x="2343683" y="4003200"/>
              <a:ext cx="4860000" cy="12281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AAB9A261-DC4A-4077-A235-0C151EE3BB46}"/>
                </a:ext>
              </a:extLst>
            </p:cNvPr>
            <p:cNvSpPr/>
            <p:nvPr/>
          </p:nvSpPr>
          <p:spPr>
            <a:xfrm>
              <a:off x="8818533" y="3995514"/>
              <a:ext cx="1620000" cy="18721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dirty="0">
                  <a:solidFill>
                    <a:srgbClr val="C00000"/>
                  </a:solidFill>
                </a:rPr>
                <a:t>5</a:t>
              </a:r>
              <a:r>
                <a:rPr lang="ja-JP" altLang="en-US" dirty="0">
                  <a:solidFill>
                    <a:srgbClr val="C00000"/>
                  </a:solidFill>
                </a:rPr>
                <a:t>月</a:t>
              </a:r>
              <a:endParaRPr lang="en-US" altLang="ja-JP" dirty="0">
                <a:solidFill>
                  <a:srgbClr val="C00000"/>
                </a:solidFill>
              </a:endParaRPr>
            </a:p>
            <a:p>
              <a:pPr algn="ctr"/>
              <a:r>
                <a:rPr lang="ja-JP" altLang="en-US" dirty="0">
                  <a:solidFill>
                    <a:srgbClr val="C00000"/>
                  </a:solidFill>
                </a:rPr>
                <a:t>↓</a:t>
              </a:r>
              <a:endParaRPr lang="en-US" altLang="ja-JP" dirty="0">
                <a:solidFill>
                  <a:srgbClr val="C00000"/>
                </a:solidFill>
              </a:endParaRPr>
            </a:p>
            <a:p>
              <a:pPr algn="ctr"/>
              <a:endParaRPr lang="en-US" altLang="ja-JP" sz="900" dirty="0">
                <a:solidFill>
                  <a:srgbClr val="C00000"/>
                </a:solidFill>
              </a:endParaRPr>
            </a:p>
            <a:p>
              <a:r>
                <a:rPr lang="en-US" altLang="ja-JP" dirty="0">
                  <a:solidFill>
                    <a:srgbClr val="C00000"/>
                  </a:solidFill>
                </a:rPr>
                <a:t>2018 </a:t>
              </a:r>
              <a:r>
                <a:rPr lang="en-US" altLang="ja-JP" dirty="0" err="1">
                  <a:solidFill>
                    <a:srgbClr val="C00000"/>
                  </a:solidFill>
                </a:rPr>
                <a:t>CiteScore</a:t>
              </a:r>
              <a:endParaRPr lang="en-US" altLang="ja-JP" dirty="0">
                <a:solidFill>
                  <a:srgbClr val="C00000"/>
                </a:solidFill>
              </a:endParaRPr>
            </a:p>
            <a:p>
              <a:r>
                <a:rPr kumimoji="1" lang="en-US" altLang="ja-JP" dirty="0">
                  <a:solidFill>
                    <a:srgbClr val="C00000"/>
                  </a:solidFill>
                </a:rPr>
                <a:t>= </a:t>
              </a:r>
              <a:r>
                <a:rPr kumimoji="1" lang="en-US" altLang="ja-JP" dirty="0">
                  <a:solidFill>
                    <a:schemeClr val="accent5"/>
                  </a:solidFill>
                </a:rPr>
                <a:t>1200</a:t>
              </a:r>
              <a:r>
                <a:rPr kumimoji="1" lang="en-US" altLang="ja-JP" dirty="0">
                  <a:solidFill>
                    <a:srgbClr val="C00000"/>
                  </a:solidFill>
                </a:rPr>
                <a:t> / </a:t>
              </a:r>
              <a:r>
                <a:rPr kumimoji="1" lang="en-US" altLang="ja-JP" dirty="0">
                  <a:solidFill>
                    <a:schemeClr val="tx1"/>
                  </a:solidFill>
                </a:rPr>
                <a:t>400</a:t>
              </a:r>
            </a:p>
            <a:p>
              <a:r>
                <a:rPr lang="en-US" altLang="ja-JP" dirty="0">
                  <a:solidFill>
                    <a:srgbClr val="C00000"/>
                  </a:solidFill>
                </a:rPr>
                <a:t>= 3</a:t>
              </a:r>
            </a:p>
          </p:txBody>
        </p:sp>
        <p:sp>
          <p:nvSpPr>
            <p:cNvPr id="73" name="正方形/長方形 72">
              <a:extLst>
                <a:ext uri="{FF2B5EF4-FFF2-40B4-BE49-F238E27FC236}">
                  <a16:creationId xmlns:a16="http://schemas.microsoft.com/office/drawing/2014/main" id="{E680F455-789C-4DCF-A1B8-058D3D2075DD}"/>
                </a:ext>
              </a:extLst>
            </p:cNvPr>
            <p:cNvSpPr/>
            <p:nvPr/>
          </p:nvSpPr>
          <p:spPr>
            <a:xfrm>
              <a:off x="2345544" y="5260666"/>
              <a:ext cx="142717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400" dirty="0">
                  <a:solidFill>
                    <a:srgbClr val="C00000"/>
                  </a:solidFill>
                </a:rPr>
                <a:t>3</a:t>
              </a:r>
              <a:r>
                <a:rPr kumimoji="1" lang="ja-JP" altLang="en-US" dirty="0">
                  <a:solidFill>
                    <a:srgbClr val="C00000"/>
                  </a:solidFill>
                </a:rPr>
                <a:t>年分</a:t>
              </a:r>
            </a:p>
          </p:txBody>
        </p:sp>
      </p:grpSp>
    </p:spTree>
    <p:extLst>
      <p:ext uri="{BB962C8B-B14F-4D97-AF65-F5344CB8AC3E}">
        <p14:creationId xmlns:p14="http://schemas.microsoft.com/office/powerpoint/2010/main" val="13278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5" y="1259836"/>
            <a:ext cx="10385907" cy="5040000"/>
          </a:xfrm>
        </p:spPr>
        <p:txBody>
          <a:bodyPr anchor="t">
            <a:noAutofit/>
          </a:bodyPr>
          <a:lstStyle/>
          <a:p>
            <a:pPr marL="0" indent="0">
              <a:lnSpc>
                <a:spcPct val="100000"/>
              </a:lnSpc>
              <a:spcBef>
                <a:spcPts val="0"/>
              </a:spcBef>
              <a:buNone/>
            </a:pPr>
            <a:r>
              <a:rPr lang="ja-JP" altLang="en-US" dirty="0"/>
              <a:t>自己紹介</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・室蘭工業大学への出向時（</a:t>
            </a:r>
            <a:r>
              <a:rPr lang="en-US" altLang="ja-JP" dirty="0"/>
              <a:t>2014</a:t>
            </a:r>
            <a:r>
              <a:rPr lang="ja-JP" altLang="en-US" dirty="0"/>
              <a:t>年</a:t>
            </a:r>
            <a:r>
              <a:rPr lang="en-US" altLang="ja-JP" dirty="0"/>
              <a:t>4</a:t>
            </a:r>
            <a:r>
              <a:rPr lang="ja-JP" altLang="en-US" dirty="0"/>
              <a:t>月</a:t>
            </a:r>
            <a:r>
              <a:rPr lang="en-US" altLang="ja-JP" dirty="0"/>
              <a:t>-2017</a:t>
            </a:r>
            <a:r>
              <a:rPr lang="ja-JP" altLang="en-US" dirty="0"/>
              <a:t>年</a:t>
            </a:r>
            <a:r>
              <a:rPr lang="en-US" altLang="ja-JP" dirty="0"/>
              <a:t>3</a:t>
            </a:r>
            <a:r>
              <a:rPr lang="ja-JP" altLang="en-US" dirty="0"/>
              <a:t>月）に</a:t>
            </a:r>
            <a:endParaRPr lang="en-US" altLang="ja-JP" dirty="0"/>
          </a:p>
          <a:p>
            <a:pPr marL="0" indent="0">
              <a:lnSpc>
                <a:spcPct val="100000"/>
              </a:lnSpc>
              <a:spcBef>
                <a:spcPts val="0"/>
              </a:spcBef>
              <a:buNone/>
            </a:pPr>
            <a:r>
              <a:rPr lang="ja-JP" altLang="en-US" dirty="0"/>
              <a:t>　</a:t>
            </a:r>
            <a:r>
              <a:rPr lang="en-US" altLang="ja-JP" dirty="0"/>
              <a:t>Web of Science</a:t>
            </a:r>
            <a:r>
              <a:rPr lang="ja-JP" altLang="en-US" dirty="0"/>
              <a:t>を用いた業績調査に従事</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・そこで学んだ知識をアウトプットしたときに学んだ知識を</a:t>
            </a:r>
            <a:endParaRPr lang="en-US" altLang="ja-JP" dirty="0"/>
          </a:p>
          <a:p>
            <a:pPr marL="0" indent="0">
              <a:lnSpc>
                <a:spcPct val="100000"/>
              </a:lnSpc>
              <a:spcBef>
                <a:spcPts val="0"/>
              </a:spcBef>
              <a:buNone/>
            </a:pPr>
            <a:r>
              <a:rPr lang="ja-JP" altLang="en-US" dirty="0"/>
              <a:t>　アウトプットしたときに学んだ知識をアウトプッ（以下略</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sz="1400" dirty="0"/>
              <a:t>個人名義</a:t>
            </a:r>
            <a:endParaRPr lang="en-US" altLang="ja-JP" sz="1400" dirty="0"/>
          </a:p>
          <a:p>
            <a:pPr marL="0" indent="0">
              <a:lnSpc>
                <a:spcPct val="100000"/>
              </a:lnSpc>
              <a:spcBef>
                <a:spcPts val="0"/>
              </a:spcBef>
              <a:buNone/>
            </a:pPr>
            <a:r>
              <a:rPr lang="ja-JP" altLang="en-US" sz="1400" dirty="0"/>
              <a:t>・</a:t>
            </a:r>
            <a:r>
              <a:rPr lang="ja-JP" altLang="en-US" sz="1400" dirty="0">
                <a:hlinkClick r:id="rId3"/>
              </a:rPr>
              <a:t>予備知識２から始めた研究分析</a:t>
            </a:r>
            <a:r>
              <a:rPr lang="ja-JP" altLang="en-US" sz="1400" dirty="0"/>
              <a:t>（</a:t>
            </a:r>
            <a:r>
              <a:rPr lang="en-US" altLang="ja-JP" sz="1400" dirty="0"/>
              <a:t>2016</a:t>
            </a:r>
            <a:r>
              <a:rPr lang="ja-JP" altLang="en-US" sz="1400" dirty="0"/>
              <a:t>年）</a:t>
            </a:r>
            <a:endParaRPr lang="en-US" altLang="ja-JP" sz="1400" dirty="0"/>
          </a:p>
          <a:p>
            <a:pPr marL="0" indent="0">
              <a:lnSpc>
                <a:spcPct val="100000"/>
              </a:lnSpc>
              <a:spcBef>
                <a:spcPts val="0"/>
              </a:spcBef>
              <a:buNone/>
            </a:pPr>
            <a:r>
              <a:rPr lang="ja-JP" altLang="en-US" sz="1400" dirty="0"/>
              <a:t>・</a:t>
            </a:r>
            <a:r>
              <a:rPr lang="ja-JP" altLang="en-US" sz="1400" dirty="0">
                <a:hlinkClick r:id="rId4"/>
              </a:rPr>
              <a:t>業績評価指標の仕組みと調べ方 </a:t>
            </a:r>
            <a:r>
              <a:rPr lang="en-US" altLang="ja-JP" sz="1400" dirty="0">
                <a:hlinkClick r:id="rId4"/>
              </a:rPr>
              <a:t>: Top10%</a:t>
            </a:r>
            <a:r>
              <a:rPr lang="ja-JP" altLang="en-US" sz="1400" dirty="0">
                <a:hlinkClick r:id="rId4"/>
              </a:rPr>
              <a:t>論文を中心に</a:t>
            </a:r>
            <a:r>
              <a:rPr lang="ja-JP" altLang="en-US" sz="1400" dirty="0"/>
              <a:t>（</a:t>
            </a:r>
            <a:r>
              <a:rPr lang="en-US" altLang="ja-JP" sz="1400" dirty="0"/>
              <a:t>2017</a:t>
            </a:r>
            <a:r>
              <a:rPr lang="ja-JP" altLang="en-US" sz="1400" dirty="0"/>
              <a:t>年）</a:t>
            </a:r>
            <a:endParaRPr lang="en-US" altLang="ja-JP" sz="1400" dirty="0"/>
          </a:p>
          <a:p>
            <a:pPr marL="0" indent="0">
              <a:lnSpc>
                <a:spcPct val="100000"/>
              </a:lnSpc>
              <a:spcBef>
                <a:spcPts val="0"/>
              </a:spcBef>
              <a:buNone/>
            </a:pPr>
            <a:r>
              <a:rPr lang="ja-JP" altLang="en-US" sz="1400" dirty="0"/>
              <a:t>・</a:t>
            </a:r>
            <a:r>
              <a:rPr lang="ja-JP" altLang="en-US" sz="1400" dirty="0">
                <a:hlinkClick r:id="rId5"/>
              </a:rPr>
              <a:t>図書系職員から研究へのオルタナティブ・アプローチ </a:t>
            </a:r>
            <a:r>
              <a:rPr lang="en-US" altLang="ja-JP" sz="1400" dirty="0">
                <a:hlinkClick r:id="rId5"/>
              </a:rPr>
              <a:t>―Top10%</a:t>
            </a:r>
            <a:r>
              <a:rPr lang="ja-JP" altLang="en-US" sz="1400" dirty="0">
                <a:hlinkClick r:id="rId5"/>
              </a:rPr>
              <a:t>論文をはじめとした業績評価指標を押さえる</a:t>
            </a:r>
            <a:r>
              <a:rPr lang="en-US" altLang="ja-JP" sz="1400" dirty="0">
                <a:hlinkClick r:id="rId5"/>
              </a:rPr>
              <a:t>―</a:t>
            </a:r>
            <a:r>
              <a:rPr lang="ja-JP" altLang="en-US" sz="1400" dirty="0"/>
              <a:t>（</a:t>
            </a:r>
            <a:r>
              <a:rPr lang="en-US" altLang="ja-JP" sz="1400" dirty="0"/>
              <a:t>2018</a:t>
            </a:r>
            <a:r>
              <a:rPr lang="ja-JP" altLang="en-US" sz="1400" dirty="0"/>
              <a:t>年）</a:t>
            </a:r>
            <a:endParaRPr lang="en-US" altLang="ja-JP" sz="1400" dirty="0"/>
          </a:p>
          <a:p>
            <a:pPr marL="0" indent="0">
              <a:lnSpc>
                <a:spcPct val="100000"/>
              </a:lnSpc>
              <a:spcBef>
                <a:spcPts val="0"/>
              </a:spcBef>
              <a:buNone/>
            </a:pPr>
            <a:r>
              <a:rPr lang="ja-JP" altLang="en-US" sz="1400" dirty="0"/>
              <a:t>・</a:t>
            </a:r>
            <a:r>
              <a:rPr lang="en-US" altLang="ja-JP" sz="1400" dirty="0">
                <a:hlinkClick r:id="rId6"/>
              </a:rPr>
              <a:t>WoS/JCR/ESI</a:t>
            </a:r>
            <a:r>
              <a:rPr lang="ja-JP" altLang="en-US" sz="1400" dirty="0">
                <a:hlinkClick r:id="rId6"/>
              </a:rPr>
              <a:t>ですぐできる</a:t>
            </a:r>
            <a:r>
              <a:rPr lang="en-US" altLang="ja-JP" sz="1400" dirty="0">
                <a:hlinkClick r:id="rId6"/>
              </a:rPr>
              <a:t>Top10%</a:t>
            </a:r>
            <a:r>
              <a:rPr lang="ja-JP" altLang="en-US" sz="1400" dirty="0">
                <a:hlinkClick r:id="rId6"/>
              </a:rPr>
              <a:t>論文調査マニュアル</a:t>
            </a:r>
            <a:r>
              <a:rPr lang="ja-JP" altLang="en-US" sz="1400" dirty="0"/>
              <a:t>（</a:t>
            </a:r>
            <a:r>
              <a:rPr lang="en-US" altLang="ja-JP" sz="1400" dirty="0"/>
              <a:t>2018</a:t>
            </a:r>
            <a:r>
              <a:rPr lang="ja-JP" altLang="en-US" sz="1400" dirty="0"/>
              <a:t>年）</a:t>
            </a:r>
            <a:endParaRPr lang="en-US" altLang="ja-JP" sz="1400"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sz="1400" dirty="0"/>
              <a:t>北海道大学北キャンパス図書室名義</a:t>
            </a:r>
            <a:endParaRPr lang="en-US" altLang="ja-JP" sz="1400" dirty="0"/>
          </a:p>
          <a:p>
            <a:pPr marL="0" indent="0">
              <a:lnSpc>
                <a:spcPct val="100000"/>
              </a:lnSpc>
              <a:spcBef>
                <a:spcPts val="0"/>
              </a:spcBef>
              <a:buNone/>
            </a:pPr>
            <a:r>
              <a:rPr lang="ja-JP" altLang="en-US" sz="1400" dirty="0"/>
              <a:t>・</a:t>
            </a:r>
            <a:r>
              <a:rPr lang="ja-JP" altLang="en-US" sz="1400" dirty="0">
                <a:hlinkClick r:id="rId7"/>
              </a:rPr>
              <a:t>引用情報に基づく雑誌・論文の評価方法</a:t>
            </a:r>
            <a:r>
              <a:rPr lang="ja-JP" altLang="en-US" sz="1400" dirty="0"/>
              <a:t>（</a:t>
            </a:r>
            <a:r>
              <a:rPr lang="en-US" altLang="ja-JP" sz="1400" dirty="0"/>
              <a:t>2018</a:t>
            </a:r>
            <a:r>
              <a:rPr lang="ja-JP" altLang="en-US" sz="1400" dirty="0"/>
              <a:t>年）</a:t>
            </a:r>
            <a:endParaRPr lang="en-US" altLang="ja-JP" sz="1400" dirty="0"/>
          </a:p>
          <a:p>
            <a:pPr marL="0" indent="0">
              <a:lnSpc>
                <a:spcPct val="100000"/>
              </a:lnSpc>
              <a:spcBef>
                <a:spcPts val="0"/>
              </a:spcBef>
              <a:buNone/>
            </a:pPr>
            <a:r>
              <a:rPr lang="ja-JP" altLang="en-US" sz="1400" dirty="0"/>
              <a:t>・</a:t>
            </a:r>
            <a:r>
              <a:rPr lang="ja-JP" altLang="en-US" sz="1400" dirty="0">
                <a:hlinkClick r:id="rId8"/>
              </a:rPr>
              <a:t>引用指標の調査・算出 </a:t>
            </a:r>
            <a:r>
              <a:rPr lang="en-US" altLang="ja-JP" sz="1400" dirty="0">
                <a:hlinkClick r:id="rId8"/>
              </a:rPr>
              <a:t>: Journal Impact Factor</a:t>
            </a:r>
            <a:r>
              <a:rPr lang="ja-JP" altLang="en-US" sz="1400" dirty="0" err="1">
                <a:hlinkClick r:id="rId8"/>
              </a:rPr>
              <a:t>，</a:t>
            </a:r>
            <a:r>
              <a:rPr lang="en-US" altLang="ja-JP" sz="1400" dirty="0">
                <a:hlinkClick r:id="rId8"/>
              </a:rPr>
              <a:t>Top10%</a:t>
            </a:r>
            <a:r>
              <a:rPr lang="ja-JP" altLang="en-US" sz="1400" dirty="0">
                <a:hlinkClick r:id="rId8"/>
              </a:rPr>
              <a:t>論文，</a:t>
            </a:r>
            <a:r>
              <a:rPr lang="en-US" altLang="ja-JP" sz="1400" dirty="0">
                <a:hlinkClick r:id="rId8"/>
              </a:rPr>
              <a:t>h-index</a:t>
            </a:r>
            <a:r>
              <a:rPr lang="ja-JP" altLang="en-US" sz="1400" dirty="0"/>
              <a:t>（</a:t>
            </a:r>
            <a:r>
              <a:rPr lang="en-US" altLang="ja-JP" sz="1400" dirty="0"/>
              <a:t>2019</a:t>
            </a:r>
            <a:r>
              <a:rPr lang="ja-JP" altLang="en-US" sz="1400" dirty="0"/>
              <a:t>年）</a:t>
            </a:r>
            <a:endParaRPr lang="en-US" altLang="ja-JP" sz="1400" dirty="0"/>
          </a:p>
        </p:txBody>
      </p:sp>
      <p:sp>
        <p:nvSpPr>
          <p:cNvPr id="2" name="タイトル 1"/>
          <p:cNvSpPr>
            <a:spLocks noGrp="1"/>
          </p:cNvSpPr>
          <p:nvPr>
            <p:ph type="title"/>
          </p:nvPr>
        </p:nvSpPr>
        <p:spPr/>
        <p:txBody>
          <a:bodyPr>
            <a:normAutofit/>
          </a:bodyPr>
          <a:lstStyle/>
          <a:p>
            <a:pPr>
              <a:lnSpc>
                <a:spcPct val="100000"/>
              </a:lnSpc>
            </a:pPr>
            <a:r>
              <a:rPr kumimoji="1" lang="en-US" altLang="ja-JP" sz="2800" dirty="0"/>
              <a:t>1. </a:t>
            </a:r>
            <a:r>
              <a:rPr kumimoji="1" lang="ja-JP" altLang="en-US" sz="2800" dirty="0"/>
              <a:t>はじめに</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a:t>
            </a:fld>
            <a:endParaRPr kumimoji="1" lang="ja-JP" altLang="en-US"/>
          </a:p>
        </p:txBody>
      </p:sp>
    </p:spTree>
    <p:extLst>
      <p:ext uri="{BB962C8B-B14F-4D97-AF65-F5344CB8AC3E}">
        <p14:creationId xmlns:p14="http://schemas.microsoft.com/office/powerpoint/2010/main" val="3696271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en-US" altLang="ja-JP" dirty="0"/>
              <a:t>h-index</a:t>
            </a:r>
          </a:p>
          <a:p>
            <a:pPr marL="0" indent="0">
              <a:lnSpc>
                <a:spcPct val="100000"/>
              </a:lnSpc>
              <a:spcBef>
                <a:spcPts val="0"/>
              </a:spcBef>
              <a:buNone/>
            </a:pPr>
            <a:endParaRPr lang="en-US" altLang="ja-JP" dirty="0"/>
          </a:p>
          <a:p>
            <a:pPr marL="0" indent="0">
              <a:lnSpc>
                <a:spcPct val="100000"/>
              </a:lnSpc>
              <a:spcBef>
                <a:spcPts val="0"/>
              </a:spcBef>
              <a:buNone/>
            </a:pPr>
            <a:r>
              <a:rPr lang="ja-JP" altLang="en-US" dirty="0"/>
              <a:t>・</a:t>
            </a:r>
            <a:r>
              <a:rPr lang="en-US" altLang="ja-JP" dirty="0"/>
              <a:t>J. E. Hirsh</a:t>
            </a:r>
            <a:r>
              <a:rPr lang="ja-JP" altLang="en-US" dirty="0"/>
              <a:t>が考案した</a:t>
            </a:r>
            <a:r>
              <a:rPr lang="ja-JP" altLang="en-US" dirty="0">
                <a:solidFill>
                  <a:srgbClr val="C00000"/>
                </a:solidFill>
              </a:rPr>
              <a:t>コンセプト</a:t>
            </a:r>
            <a:r>
              <a:rPr lang="ja-JP" altLang="en-US" dirty="0"/>
              <a:t>で主に</a:t>
            </a:r>
            <a:r>
              <a:rPr lang="ja-JP" altLang="en-US" dirty="0">
                <a:solidFill>
                  <a:srgbClr val="C00000"/>
                </a:solidFill>
              </a:rPr>
              <a:t>研究者</a:t>
            </a:r>
            <a:r>
              <a:rPr lang="ja-JP" altLang="en-US" dirty="0"/>
              <a:t>を評価</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・被引用数と論文数の両方を満たす最大の値</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a:t>
            </a:r>
            <a:r>
              <a:rPr lang="en-US" altLang="ja-JP" dirty="0"/>
              <a:t>h-index</a:t>
            </a:r>
            <a:r>
              <a:rPr lang="ja-JP" altLang="en-US" dirty="0"/>
              <a:t>が</a:t>
            </a:r>
            <a:r>
              <a:rPr lang="en-US" altLang="ja-JP" dirty="0"/>
              <a:t>20</a:t>
            </a:r>
            <a:r>
              <a:rPr lang="ja-JP" altLang="en-US" dirty="0"/>
              <a:t>の研究者は</a:t>
            </a:r>
            <a:endParaRPr lang="en-US" altLang="ja-JP" dirty="0"/>
          </a:p>
          <a:p>
            <a:pPr marL="0" indent="0">
              <a:lnSpc>
                <a:spcPct val="100000"/>
              </a:lnSpc>
              <a:spcBef>
                <a:spcPts val="0"/>
              </a:spcBef>
              <a:buNone/>
            </a:pPr>
            <a:r>
              <a:rPr lang="ja-JP" altLang="en-US" dirty="0"/>
              <a:t>　</a:t>
            </a:r>
            <a:r>
              <a:rPr lang="en-US" altLang="ja-JP" dirty="0"/>
              <a:t>20</a:t>
            </a:r>
            <a:r>
              <a:rPr lang="ja-JP" altLang="en-US" dirty="0"/>
              <a:t>回以上引用された論文を</a:t>
            </a:r>
            <a:endParaRPr lang="en-US" altLang="ja-JP" dirty="0"/>
          </a:p>
          <a:p>
            <a:pPr marL="0" indent="0">
              <a:lnSpc>
                <a:spcPct val="100000"/>
              </a:lnSpc>
              <a:spcBef>
                <a:spcPts val="0"/>
              </a:spcBef>
              <a:buNone/>
            </a:pPr>
            <a:r>
              <a:rPr lang="ja-JP" altLang="en-US" dirty="0"/>
              <a:t>　</a:t>
            </a:r>
            <a:r>
              <a:rPr lang="en-US" altLang="ja-JP" dirty="0"/>
              <a:t>20</a:t>
            </a:r>
            <a:r>
              <a:rPr lang="ja-JP" altLang="en-US" dirty="0"/>
              <a:t>本書いている</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・論文出版歴や</a:t>
            </a:r>
            <a:endParaRPr lang="en-US" altLang="ja-JP" dirty="0"/>
          </a:p>
          <a:p>
            <a:pPr marL="0" indent="0">
              <a:lnSpc>
                <a:spcPct val="100000"/>
              </a:lnSpc>
              <a:spcBef>
                <a:spcPts val="0"/>
              </a:spcBef>
              <a:buNone/>
            </a:pPr>
            <a:r>
              <a:rPr lang="ja-JP" altLang="en-US" dirty="0"/>
              <a:t>　分野の引用頻度に左右される</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40</a:t>
            </a:fld>
            <a:endParaRPr kumimoji="1" lang="ja-JP" altLang="en-US"/>
          </a:p>
        </p:txBody>
      </p:sp>
      <p:graphicFrame>
        <p:nvGraphicFramePr>
          <p:cNvPr id="6" name="グラフ 5">
            <a:extLst>
              <a:ext uri="{FF2B5EF4-FFF2-40B4-BE49-F238E27FC236}">
                <a16:creationId xmlns:a16="http://schemas.microsoft.com/office/drawing/2014/main" id="{53B9ABEE-0C7E-4B42-B340-171ACE0CF74D}"/>
              </a:ext>
            </a:extLst>
          </p:cNvPr>
          <p:cNvGraphicFramePr>
            <a:graphicFrameLocks/>
          </p:cNvGraphicFramePr>
          <p:nvPr>
            <p:extLst>
              <p:ext uri="{D42A27DB-BD31-4B8C-83A1-F6EECF244321}">
                <p14:modId xmlns:p14="http://schemas.microsoft.com/office/powerpoint/2010/main" val="3532249023"/>
              </p:ext>
            </p:extLst>
          </p:nvPr>
        </p:nvGraphicFramePr>
        <p:xfrm>
          <a:off x="5705906" y="3419836"/>
          <a:ext cx="46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206EF1A7-EFF6-4AAC-BEA2-5BB8C1EC6566}"/>
              </a:ext>
            </a:extLst>
          </p:cNvPr>
          <p:cNvSpPr/>
          <p:nvPr/>
        </p:nvSpPr>
        <p:spPr>
          <a:xfrm>
            <a:off x="6138000" y="4644000"/>
            <a:ext cx="180000" cy="1789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8751679-33B2-4325-993C-FA820BBE475D}"/>
              </a:ext>
            </a:extLst>
          </p:cNvPr>
          <p:cNvSpPr/>
          <p:nvPr/>
        </p:nvSpPr>
        <p:spPr>
          <a:xfrm>
            <a:off x="6138000" y="4878000"/>
            <a:ext cx="180000" cy="1789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6F48CD6B-CEC6-4864-80F5-EFE4AA504AF5}"/>
              </a:ext>
            </a:extLst>
          </p:cNvPr>
          <p:cNvCxnSpPr>
            <a:cxnSpLocks/>
            <a:stCxn id="8" idx="3"/>
          </p:cNvCxnSpPr>
          <p:nvPr/>
        </p:nvCxnSpPr>
        <p:spPr>
          <a:xfrm>
            <a:off x="6318000" y="4967478"/>
            <a:ext cx="2333319"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A47C7C7-8E3C-4DBF-B01B-AEBE5EAD8298}"/>
              </a:ext>
            </a:extLst>
          </p:cNvPr>
          <p:cNvCxnSpPr>
            <a:cxnSpLocks/>
            <a:stCxn id="7" idx="3"/>
          </p:cNvCxnSpPr>
          <p:nvPr/>
        </p:nvCxnSpPr>
        <p:spPr>
          <a:xfrm flipV="1">
            <a:off x="6318000" y="4731904"/>
            <a:ext cx="2844000" cy="157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CFCC6B14-8272-48CD-A9F0-E382E213DBB0}"/>
              </a:ext>
            </a:extLst>
          </p:cNvPr>
          <p:cNvSpPr/>
          <p:nvPr/>
        </p:nvSpPr>
        <p:spPr>
          <a:xfrm>
            <a:off x="8418786" y="3419836"/>
            <a:ext cx="196712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a:r>
              <a:rPr kumimoji="1" lang="en-US" altLang="ja-JP" sz="2800" dirty="0">
                <a:solidFill>
                  <a:srgbClr val="C00000"/>
                </a:solidFill>
              </a:rPr>
              <a:t>h-index=4</a:t>
            </a:r>
            <a:endParaRPr kumimoji="1" lang="ja-JP" altLang="en-US" sz="2800" dirty="0">
              <a:solidFill>
                <a:srgbClr val="C00000"/>
              </a:solidFill>
            </a:endParaRPr>
          </a:p>
        </p:txBody>
      </p:sp>
      <p:sp>
        <p:nvSpPr>
          <p:cNvPr id="5" name="乗算記号 4">
            <a:extLst>
              <a:ext uri="{FF2B5EF4-FFF2-40B4-BE49-F238E27FC236}">
                <a16:creationId xmlns:a16="http://schemas.microsoft.com/office/drawing/2014/main" id="{D95CD089-3D41-489B-84FA-B8E81C8FD450}"/>
              </a:ext>
            </a:extLst>
          </p:cNvPr>
          <p:cNvSpPr/>
          <p:nvPr/>
        </p:nvSpPr>
        <p:spPr>
          <a:xfrm>
            <a:off x="9190800" y="4651200"/>
            <a:ext cx="180000" cy="180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E9CDF9F7-5C5F-4449-9CF8-C0B7F71BE360}"/>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en-US" altLang="ja-JP" sz="1200" dirty="0"/>
              <a:t>J. E. Hirsch</a:t>
            </a:r>
            <a:r>
              <a:rPr lang="ja-JP" altLang="en-US" sz="1200" dirty="0"/>
              <a:t>の原著は以下を参照</a:t>
            </a:r>
            <a:endParaRPr lang="en-US" altLang="ja-JP" sz="1200" dirty="0"/>
          </a:p>
          <a:p>
            <a:pPr>
              <a:lnSpc>
                <a:spcPct val="100000"/>
              </a:lnSpc>
            </a:pPr>
            <a:r>
              <a:rPr lang="en-US" altLang="ja-JP" sz="1200" dirty="0"/>
              <a:t>Hirsch, J. E. An index to quantify an individual's scientific research output. Proceedings of the National Academy of Sciences of the United States of America. 2005, vol. 102, no. 46, p. 16569-16572, doi:10.1073/pnas.0507655102. </a:t>
            </a:r>
            <a:r>
              <a:rPr lang="en-US" altLang="ja-JP" sz="1200" dirty="0">
                <a:hlinkClick r:id="rId4">
                  <a:extLst>
                    <a:ext uri="{A12FA001-AC4F-418D-AE19-62706E023703}">
                      <ahyp:hlinkClr xmlns:ahyp="http://schemas.microsoft.com/office/drawing/2018/hyperlinkcolor" val="tx"/>
                    </a:ext>
                  </a:extLst>
                </a:hlinkClick>
              </a:rPr>
              <a:t>https://www.pnas.org/content/102/46/16569</a:t>
            </a:r>
            <a:r>
              <a:rPr lang="en-US" altLang="ja-JP" sz="1200" dirty="0"/>
              <a:t>, (accessed 2019-12-12).</a:t>
            </a:r>
          </a:p>
        </p:txBody>
      </p:sp>
    </p:spTree>
    <p:extLst>
      <p:ext uri="{BB962C8B-B14F-4D97-AF65-F5344CB8AC3E}">
        <p14:creationId xmlns:p14="http://schemas.microsoft.com/office/powerpoint/2010/main" val="3849370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FF86AB1F-66B1-4086-9E83-2CE77CBDA4CD}"/>
              </a:ext>
            </a:extLst>
          </p:cNvPr>
          <p:cNvGraphicFramePr>
            <a:graphicFrameLocks/>
          </p:cNvGraphicFramePr>
          <p:nvPr>
            <p:extLst>
              <p:ext uri="{D42A27DB-BD31-4B8C-83A1-F6EECF244321}">
                <p14:modId xmlns:p14="http://schemas.microsoft.com/office/powerpoint/2010/main" val="87116502"/>
              </p:ext>
            </p:extLst>
          </p:nvPr>
        </p:nvGraphicFramePr>
        <p:xfrm>
          <a:off x="305906" y="2880000"/>
          <a:ext cx="10080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研究者</a:t>
            </a:r>
            <a:r>
              <a:rPr lang="en-US" altLang="ja-JP" dirty="0"/>
              <a:t>X</a:t>
            </a:r>
            <a:r>
              <a:rPr lang="ja-JP" altLang="en-US" dirty="0"/>
              <a:t>の論文（全</a:t>
            </a:r>
            <a:r>
              <a:rPr lang="en-US" altLang="ja-JP" dirty="0"/>
              <a:t>10</a:t>
            </a:r>
            <a:r>
              <a:rPr lang="ja-JP" altLang="en-US" dirty="0"/>
              <a:t>本）の被引用数は下表のとおりである</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　</a:t>
            </a:r>
            <a:r>
              <a:rPr lang="en-US" altLang="ja-JP" dirty="0"/>
              <a:t>			</a:t>
            </a:r>
            <a:r>
              <a:rPr lang="ja-JP" altLang="en-US" dirty="0"/>
              <a:t>→このとき，研究者</a:t>
            </a:r>
            <a:r>
              <a:rPr lang="en-US" altLang="ja-JP" dirty="0"/>
              <a:t>X</a:t>
            </a:r>
            <a:r>
              <a:rPr lang="ja-JP" altLang="en-US" dirty="0"/>
              <a:t>の</a:t>
            </a:r>
            <a:r>
              <a:rPr lang="en-US" altLang="ja-JP" dirty="0"/>
              <a:t>h-index</a:t>
            </a:r>
            <a:r>
              <a:rPr lang="ja-JP" altLang="en-US" dirty="0"/>
              <a:t>は</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41</a:t>
            </a:fld>
            <a:endParaRPr kumimoji="1" lang="ja-JP" altLang="en-US"/>
          </a:p>
        </p:txBody>
      </p:sp>
      <p:graphicFrame>
        <p:nvGraphicFramePr>
          <p:cNvPr id="6" name="表 5">
            <a:extLst>
              <a:ext uri="{FF2B5EF4-FFF2-40B4-BE49-F238E27FC236}">
                <a16:creationId xmlns:a16="http://schemas.microsoft.com/office/drawing/2014/main" id="{CEE425F7-9434-4A2E-9364-671764506DD1}"/>
              </a:ext>
            </a:extLst>
          </p:cNvPr>
          <p:cNvGraphicFramePr>
            <a:graphicFrameLocks noGrp="1"/>
          </p:cNvGraphicFramePr>
          <p:nvPr>
            <p:extLst>
              <p:ext uri="{D42A27DB-BD31-4B8C-83A1-F6EECF244321}">
                <p14:modId xmlns:p14="http://schemas.microsoft.com/office/powerpoint/2010/main" val="2229921388"/>
              </p:ext>
            </p:extLst>
          </p:nvPr>
        </p:nvGraphicFramePr>
        <p:xfrm>
          <a:off x="305906" y="1800000"/>
          <a:ext cx="10080000" cy="828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96297266"/>
                    </a:ext>
                  </a:extLst>
                </a:gridCol>
                <a:gridCol w="1008000">
                  <a:extLst>
                    <a:ext uri="{9D8B030D-6E8A-4147-A177-3AD203B41FA5}">
                      <a16:colId xmlns:a16="http://schemas.microsoft.com/office/drawing/2014/main" val="2904108543"/>
                    </a:ext>
                  </a:extLst>
                </a:gridCol>
                <a:gridCol w="1008000">
                  <a:extLst>
                    <a:ext uri="{9D8B030D-6E8A-4147-A177-3AD203B41FA5}">
                      <a16:colId xmlns:a16="http://schemas.microsoft.com/office/drawing/2014/main" val="3317219518"/>
                    </a:ext>
                  </a:extLst>
                </a:gridCol>
                <a:gridCol w="1008000">
                  <a:extLst>
                    <a:ext uri="{9D8B030D-6E8A-4147-A177-3AD203B41FA5}">
                      <a16:colId xmlns:a16="http://schemas.microsoft.com/office/drawing/2014/main" val="1885769404"/>
                    </a:ext>
                  </a:extLst>
                </a:gridCol>
                <a:gridCol w="1008000">
                  <a:extLst>
                    <a:ext uri="{9D8B030D-6E8A-4147-A177-3AD203B41FA5}">
                      <a16:colId xmlns:a16="http://schemas.microsoft.com/office/drawing/2014/main" val="1888784366"/>
                    </a:ext>
                  </a:extLst>
                </a:gridCol>
                <a:gridCol w="1008000">
                  <a:extLst>
                    <a:ext uri="{9D8B030D-6E8A-4147-A177-3AD203B41FA5}">
                      <a16:colId xmlns:a16="http://schemas.microsoft.com/office/drawing/2014/main" val="101143172"/>
                    </a:ext>
                  </a:extLst>
                </a:gridCol>
                <a:gridCol w="1008000">
                  <a:extLst>
                    <a:ext uri="{9D8B030D-6E8A-4147-A177-3AD203B41FA5}">
                      <a16:colId xmlns:a16="http://schemas.microsoft.com/office/drawing/2014/main" val="2504250305"/>
                    </a:ext>
                  </a:extLst>
                </a:gridCol>
                <a:gridCol w="1008000">
                  <a:extLst>
                    <a:ext uri="{9D8B030D-6E8A-4147-A177-3AD203B41FA5}">
                      <a16:colId xmlns:a16="http://schemas.microsoft.com/office/drawing/2014/main" val="1175347516"/>
                    </a:ext>
                  </a:extLst>
                </a:gridCol>
                <a:gridCol w="1008000">
                  <a:extLst>
                    <a:ext uri="{9D8B030D-6E8A-4147-A177-3AD203B41FA5}">
                      <a16:colId xmlns:a16="http://schemas.microsoft.com/office/drawing/2014/main" val="2353447546"/>
                    </a:ext>
                  </a:extLst>
                </a:gridCol>
                <a:gridCol w="1008000">
                  <a:extLst>
                    <a:ext uri="{9D8B030D-6E8A-4147-A177-3AD203B41FA5}">
                      <a16:colId xmlns:a16="http://schemas.microsoft.com/office/drawing/2014/main" val="1333387781"/>
                    </a:ext>
                  </a:extLst>
                </a:gridCol>
              </a:tblGrid>
              <a:tr h="370840">
                <a:tc>
                  <a:txBody>
                    <a:bodyPr/>
                    <a:lstStyle/>
                    <a:p>
                      <a:pPr algn="ctr"/>
                      <a:r>
                        <a:rPr kumimoji="1" lang="ja-JP" altLang="en-US" sz="1800" b="0" dirty="0">
                          <a:solidFill>
                            <a:schemeClr val="bg1"/>
                          </a:solidFill>
                        </a:rPr>
                        <a:t>論文</a:t>
                      </a:r>
                      <a:r>
                        <a:rPr kumimoji="1" lang="en-US" altLang="ja-JP" sz="1800" b="0" dirty="0">
                          <a:solidFill>
                            <a:schemeClr val="bg1"/>
                          </a:solidFill>
                        </a:rPr>
                        <a:t>A</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B</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C</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D</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E</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F</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G</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H</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I</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800" b="0" dirty="0">
                          <a:solidFill>
                            <a:schemeClr val="bg1"/>
                          </a:solidFill>
                        </a:rPr>
                        <a:t>論文</a:t>
                      </a:r>
                      <a:r>
                        <a:rPr kumimoji="1" lang="en-US" altLang="ja-JP" sz="1800" b="0" dirty="0">
                          <a:solidFill>
                            <a:schemeClr val="bg1"/>
                          </a:solidFill>
                        </a:rPr>
                        <a:t>J</a:t>
                      </a:r>
                      <a:endParaRPr kumimoji="1" lang="ja-JP"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25672944"/>
                  </a:ext>
                </a:extLst>
              </a:tr>
              <a:tr h="370840">
                <a:tc>
                  <a:txBody>
                    <a:bodyPr/>
                    <a:lstStyle/>
                    <a:p>
                      <a:pPr algn="ctr"/>
                      <a:r>
                        <a:rPr kumimoji="1" lang="en-US" altLang="ja-JP" sz="2400" b="0" dirty="0">
                          <a:solidFill>
                            <a:schemeClr val="tx1"/>
                          </a:solidFill>
                        </a:rPr>
                        <a:t>14</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12</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10</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8</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7</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6</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6</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5</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3</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0" dirty="0">
                          <a:solidFill>
                            <a:schemeClr val="tx1"/>
                          </a:solidFill>
                        </a:rPr>
                        <a:t>1</a:t>
                      </a:r>
                      <a:endParaRPr kumimoji="1" lang="ja-JP" alt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212505"/>
                  </a:ext>
                </a:extLst>
              </a:tr>
            </a:tbl>
          </a:graphicData>
        </a:graphic>
      </p:graphicFrame>
      <p:sp>
        <p:nvSpPr>
          <p:cNvPr id="9" name="正方形/長方形 8">
            <a:extLst>
              <a:ext uri="{FF2B5EF4-FFF2-40B4-BE49-F238E27FC236}">
                <a16:creationId xmlns:a16="http://schemas.microsoft.com/office/drawing/2014/main" id="{B3B6E4E8-1209-4714-A317-52312792AD44}"/>
              </a:ext>
            </a:extLst>
          </p:cNvPr>
          <p:cNvSpPr/>
          <p:nvPr/>
        </p:nvSpPr>
        <p:spPr>
          <a:xfrm>
            <a:off x="752400" y="4676400"/>
            <a:ext cx="144000" cy="14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0CA6B916-7C0D-4BA9-AF04-02AD71B9C319}"/>
              </a:ext>
            </a:extLst>
          </p:cNvPr>
          <p:cNvCxnSpPr>
            <a:cxnSpLocks/>
            <a:stCxn id="9" idx="3"/>
          </p:cNvCxnSpPr>
          <p:nvPr/>
        </p:nvCxnSpPr>
        <p:spPr>
          <a:xfrm>
            <a:off x="2379117" y="18752810"/>
            <a:ext cx="6120700" cy="1747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E0851DCC-D5CD-4954-B100-328A2CA70C62}"/>
              </a:ext>
            </a:extLst>
          </p:cNvPr>
          <p:cNvSpPr/>
          <p:nvPr/>
        </p:nvSpPr>
        <p:spPr>
          <a:xfrm>
            <a:off x="8886250" y="3096000"/>
            <a:ext cx="1260000" cy="72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13" name="正方形/長方形 12">
            <a:extLst>
              <a:ext uri="{FF2B5EF4-FFF2-40B4-BE49-F238E27FC236}">
                <a16:creationId xmlns:a16="http://schemas.microsoft.com/office/drawing/2014/main" id="{687B94D7-2D76-447B-994D-89C4588BAE9F}"/>
              </a:ext>
            </a:extLst>
          </p:cNvPr>
          <p:cNvSpPr/>
          <p:nvPr/>
        </p:nvSpPr>
        <p:spPr>
          <a:xfrm>
            <a:off x="752400" y="4480815"/>
            <a:ext cx="144000" cy="14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82E0226A-2F9F-4244-8503-E4B6AA0BCEA6}"/>
              </a:ext>
            </a:extLst>
          </p:cNvPr>
          <p:cNvCxnSpPr>
            <a:cxnSpLocks/>
            <a:stCxn id="15" idx="3"/>
          </p:cNvCxnSpPr>
          <p:nvPr/>
        </p:nvCxnSpPr>
        <p:spPr>
          <a:xfrm>
            <a:off x="896400" y="4942800"/>
            <a:ext cx="704077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3F906B9D-CB28-4704-8756-17BFA127757E}"/>
              </a:ext>
            </a:extLst>
          </p:cNvPr>
          <p:cNvSpPr/>
          <p:nvPr/>
        </p:nvSpPr>
        <p:spPr>
          <a:xfrm>
            <a:off x="752400" y="4870800"/>
            <a:ext cx="144000" cy="14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CC65204B-A73E-4E03-8CFA-DF0BACE7A764}"/>
              </a:ext>
            </a:extLst>
          </p:cNvPr>
          <p:cNvCxnSpPr>
            <a:cxnSpLocks/>
            <a:stCxn id="15" idx="3"/>
          </p:cNvCxnSpPr>
          <p:nvPr/>
        </p:nvCxnSpPr>
        <p:spPr>
          <a:xfrm>
            <a:off x="1633917" y="29228669"/>
            <a:ext cx="6120700" cy="1747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A94292F-2D3E-44A4-8BA3-3A3A9FAF640D}"/>
              </a:ext>
            </a:extLst>
          </p:cNvPr>
          <p:cNvCxnSpPr>
            <a:cxnSpLocks/>
            <a:stCxn id="9" idx="3"/>
          </p:cNvCxnSpPr>
          <p:nvPr/>
        </p:nvCxnSpPr>
        <p:spPr>
          <a:xfrm>
            <a:off x="896400" y="4748400"/>
            <a:ext cx="6112453"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D8FBB64-2B27-4B78-8E93-126F03F4E704}"/>
              </a:ext>
            </a:extLst>
          </p:cNvPr>
          <p:cNvCxnSpPr>
            <a:cxnSpLocks/>
            <a:stCxn id="13" idx="3"/>
          </p:cNvCxnSpPr>
          <p:nvPr/>
        </p:nvCxnSpPr>
        <p:spPr>
          <a:xfrm>
            <a:off x="896400" y="4552815"/>
            <a:ext cx="4260445"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02C53844-C4F6-4C66-A9C1-D5221468D418}"/>
              </a:ext>
            </a:extLst>
          </p:cNvPr>
          <p:cNvSpPr/>
          <p:nvPr/>
        </p:nvSpPr>
        <p:spPr>
          <a:xfrm>
            <a:off x="8920800" y="3132000"/>
            <a:ext cx="1188000" cy="64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6</a:t>
            </a:r>
            <a:endParaRPr kumimoji="1" lang="ja-JP" altLang="en-US" sz="2800" dirty="0">
              <a:solidFill>
                <a:schemeClr val="tx1"/>
              </a:solidFill>
            </a:endParaRPr>
          </a:p>
        </p:txBody>
      </p:sp>
    </p:spTree>
    <p:extLst>
      <p:ext uri="{BB962C8B-B14F-4D97-AF65-F5344CB8AC3E}">
        <p14:creationId xmlns:p14="http://schemas.microsoft.com/office/powerpoint/2010/main" val="41322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3" grpId="0" animBg="1"/>
      <p:bldP spid="15"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en-US" altLang="ja-JP" dirty="0"/>
              <a:t>Top10%</a:t>
            </a:r>
            <a:r>
              <a:rPr lang="ja-JP" altLang="en-US" dirty="0"/>
              <a:t>論文</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t>・出版年，分野，ドキュメントタイプ別のグループ内で</a:t>
            </a:r>
            <a:endParaRPr lang="en-US" altLang="ja-JP" sz="2400" dirty="0"/>
          </a:p>
          <a:p>
            <a:pPr marL="0" indent="0">
              <a:lnSpc>
                <a:spcPct val="100000"/>
              </a:lnSpc>
              <a:spcBef>
                <a:spcPts val="0"/>
              </a:spcBef>
              <a:buNone/>
            </a:pPr>
            <a:r>
              <a:rPr lang="ja-JP" altLang="en-US" sz="2400" dirty="0"/>
              <a:t>　論文を被引用数の多い順に並べたとき，上位</a:t>
            </a:r>
            <a:r>
              <a:rPr lang="en-US" altLang="ja-JP" sz="2400" dirty="0"/>
              <a:t>10%</a:t>
            </a:r>
            <a:r>
              <a:rPr lang="ja-JP" altLang="en-US" sz="2400" dirty="0"/>
              <a:t>に入る</a:t>
            </a:r>
            <a:r>
              <a:rPr lang="ja-JP" altLang="en-US" sz="2400" dirty="0">
                <a:solidFill>
                  <a:srgbClr val="C00000"/>
                </a:solidFill>
              </a:rPr>
              <a:t>論文</a:t>
            </a:r>
            <a:endParaRPr lang="en-US" altLang="ja-JP" sz="2400" dirty="0">
              <a:solidFill>
                <a:srgbClr val="C00000"/>
              </a:solidFill>
            </a:endParaRPr>
          </a:p>
          <a:p>
            <a:pPr marL="0" indent="0">
              <a:lnSpc>
                <a:spcPct val="100000"/>
              </a:lnSpc>
              <a:spcBef>
                <a:spcPts val="0"/>
              </a:spcBef>
              <a:buNone/>
            </a:pPr>
            <a:endParaRPr lang="en-US" altLang="ja-JP" sz="1200" dirty="0">
              <a:solidFill>
                <a:srgbClr val="C00000"/>
              </a:solidFill>
            </a:endParaRPr>
          </a:p>
          <a:p>
            <a:pPr marL="0" indent="0">
              <a:lnSpc>
                <a:spcPct val="100000"/>
              </a:lnSpc>
              <a:spcBef>
                <a:spcPts val="0"/>
              </a:spcBef>
              <a:buNone/>
            </a:pPr>
            <a:r>
              <a:rPr lang="ja-JP" altLang="en-US" sz="2400" dirty="0"/>
              <a:t>・比較的単純な</a:t>
            </a:r>
            <a:r>
              <a:rPr lang="ja-JP" altLang="en-US" sz="2400" dirty="0">
                <a:solidFill>
                  <a:srgbClr val="C00000"/>
                </a:solidFill>
              </a:rPr>
              <a:t>コンセプト</a:t>
            </a:r>
            <a:r>
              <a:rPr lang="ja-JP" altLang="en-US" sz="2400" dirty="0"/>
              <a:t>だが</a:t>
            </a:r>
            <a:endParaRPr lang="en-US" altLang="ja-JP" sz="2400" dirty="0"/>
          </a:p>
          <a:p>
            <a:pPr marL="0" indent="0">
              <a:lnSpc>
                <a:spcPct val="100000"/>
              </a:lnSpc>
              <a:spcBef>
                <a:spcPts val="0"/>
              </a:spcBef>
              <a:buNone/>
            </a:pPr>
            <a:r>
              <a:rPr lang="ja-JP" altLang="en-US" sz="2400" dirty="0"/>
              <a:t>　データ元が同じでも，グループの分け方に依存する</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a:t>
            </a:r>
            <a:r>
              <a:rPr lang="en-US" altLang="ja-JP" sz="2400" dirty="0">
                <a:hlinkClick r:id="rId3"/>
              </a:rPr>
              <a:t>Scopus</a:t>
            </a:r>
            <a:r>
              <a:rPr lang="ja-JP" altLang="en-US" sz="2400" dirty="0"/>
              <a:t>（</a:t>
            </a:r>
            <a:r>
              <a:rPr lang="ja-JP" altLang="en-US" sz="2400" dirty="0">
                <a:solidFill>
                  <a:srgbClr val="C00000"/>
                </a:solidFill>
              </a:rPr>
              <a:t>有料</a:t>
            </a:r>
            <a:r>
              <a:rPr lang="ja-JP" altLang="en-US" sz="2400" dirty="0"/>
              <a:t>）の場合「被引用ベンチマーキング」が</a:t>
            </a:r>
            <a:endParaRPr lang="en-US" altLang="ja-JP" sz="2400" dirty="0"/>
          </a:p>
          <a:p>
            <a:pPr marL="0" indent="0">
              <a:lnSpc>
                <a:spcPct val="100000"/>
              </a:lnSpc>
              <a:spcBef>
                <a:spcPts val="0"/>
              </a:spcBef>
              <a:buNone/>
            </a:pPr>
            <a:r>
              <a:rPr lang="ja-JP" altLang="en-US" sz="2400" dirty="0"/>
              <a:t>　</a:t>
            </a:r>
            <a:r>
              <a:rPr lang="en-US" altLang="ja-JP" sz="2400" dirty="0"/>
              <a:t>90</a:t>
            </a:r>
            <a:r>
              <a:rPr lang="ja-JP" altLang="en-US" sz="2400" dirty="0"/>
              <a:t>パーセンタイル以上の論文 </a:t>
            </a:r>
            <a:r>
              <a:rPr lang="en-US" altLang="ja-JP" sz="2400" dirty="0"/>
              <a:t>= Top10%</a:t>
            </a:r>
            <a:r>
              <a:rPr lang="ja-JP" altLang="en-US" sz="2400" dirty="0"/>
              <a:t>論文</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・詳細な分析には</a:t>
            </a:r>
            <a:endParaRPr lang="en-US" altLang="ja-JP" sz="2400" dirty="0"/>
          </a:p>
          <a:p>
            <a:pPr marL="0" indent="0">
              <a:lnSpc>
                <a:spcPct val="100000"/>
              </a:lnSpc>
              <a:spcBef>
                <a:spcPts val="0"/>
              </a:spcBef>
              <a:buNone/>
            </a:pPr>
            <a:r>
              <a:rPr lang="ja-JP" altLang="en-US" sz="2400" dirty="0"/>
              <a:t>　</a:t>
            </a:r>
            <a:r>
              <a:rPr lang="en-US" altLang="ja-JP" sz="2400" dirty="0" err="1"/>
              <a:t>InCites</a:t>
            </a:r>
            <a:r>
              <a:rPr lang="ja-JP" altLang="en-US" sz="2400" dirty="0"/>
              <a:t>（データ元：</a:t>
            </a:r>
            <a:r>
              <a:rPr lang="en-US" altLang="ja-JP" sz="2400" dirty="0"/>
              <a:t>Web of Science</a:t>
            </a:r>
            <a:r>
              <a:rPr lang="ja-JP" altLang="en-US" sz="2400" dirty="0"/>
              <a:t>）や</a:t>
            </a:r>
            <a:endParaRPr lang="en-US" altLang="ja-JP" sz="2400" dirty="0"/>
          </a:p>
          <a:p>
            <a:pPr marL="0" indent="0">
              <a:lnSpc>
                <a:spcPct val="100000"/>
              </a:lnSpc>
              <a:spcBef>
                <a:spcPts val="0"/>
              </a:spcBef>
              <a:buNone/>
            </a:pPr>
            <a:r>
              <a:rPr lang="ja-JP" altLang="en-US" sz="2400" dirty="0"/>
              <a:t>　</a:t>
            </a:r>
            <a:r>
              <a:rPr lang="en-US" altLang="ja-JP" sz="2400" dirty="0" err="1"/>
              <a:t>SciVal</a:t>
            </a:r>
            <a:r>
              <a:rPr lang="ja-JP" altLang="en-US" sz="2400" dirty="0"/>
              <a:t>（データ元：</a:t>
            </a:r>
            <a:r>
              <a:rPr lang="en-US" altLang="ja-JP" sz="2400" dirty="0"/>
              <a:t>Scopus</a:t>
            </a:r>
            <a:r>
              <a:rPr lang="ja-JP" altLang="en-US" sz="2400" dirty="0"/>
              <a:t>）</a:t>
            </a:r>
            <a:endParaRPr lang="en-US" altLang="ja-JP" sz="2400" dirty="0"/>
          </a:p>
          <a:p>
            <a:pPr marL="0" indent="0">
              <a:lnSpc>
                <a:spcPct val="100000"/>
              </a:lnSpc>
              <a:spcBef>
                <a:spcPts val="0"/>
              </a:spcBef>
              <a:buNone/>
            </a:pPr>
            <a:r>
              <a:rPr lang="ja-JP" altLang="en-US" sz="2400" dirty="0"/>
              <a:t>　といった</a:t>
            </a:r>
            <a:r>
              <a:rPr lang="ja-JP" altLang="en-US" sz="2400" dirty="0">
                <a:solidFill>
                  <a:srgbClr val="C00000"/>
                </a:solidFill>
              </a:rPr>
              <a:t>有料</a:t>
            </a:r>
            <a:r>
              <a:rPr lang="ja-JP" altLang="en-US" sz="2400" dirty="0"/>
              <a:t>の分析ツールの使用が現実的</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42</a:t>
            </a:fld>
            <a:endParaRPr kumimoji="1" lang="ja-JP" altLang="en-US"/>
          </a:p>
        </p:txBody>
      </p:sp>
      <p:grpSp>
        <p:nvGrpSpPr>
          <p:cNvPr id="8" name="グループ化 7">
            <a:extLst>
              <a:ext uri="{FF2B5EF4-FFF2-40B4-BE49-F238E27FC236}">
                <a16:creationId xmlns:a16="http://schemas.microsoft.com/office/drawing/2014/main" id="{5AB8C8D8-3779-4DD4-90B1-C613E9BFA2DD}"/>
              </a:ext>
            </a:extLst>
          </p:cNvPr>
          <p:cNvGrpSpPr>
            <a:grpSpLocks noChangeAspect="1"/>
          </p:cNvGrpSpPr>
          <p:nvPr/>
        </p:nvGrpSpPr>
        <p:grpSpPr>
          <a:xfrm>
            <a:off x="7721906" y="3072146"/>
            <a:ext cx="2664000" cy="2304360"/>
            <a:chOff x="8356821" y="4039262"/>
            <a:chExt cx="1440000" cy="1245600"/>
          </a:xfrm>
        </p:grpSpPr>
        <p:sp>
          <p:nvSpPr>
            <p:cNvPr id="5" name="二等辺三角形 4">
              <a:extLst>
                <a:ext uri="{FF2B5EF4-FFF2-40B4-BE49-F238E27FC236}">
                  <a16:creationId xmlns:a16="http://schemas.microsoft.com/office/drawing/2014/main" id="{19B5C6B8-3F28-4E3C-BA32-E4322A9F6215}"/>
                </a:ext>
              </a:extLst>
            </p:cNvPr>
            <p:cNvSpPr/>
            <p:nvPr/>
          </p:nvSpPr>
          <p:spPr>
            <a:xfrm>
              <a:off x="8356821" y="4039262"/>
              <a:ext cx="1440000" cy="1245600"/>
            </a:xfrm>
            <a:prstGeom prst="triangle">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AC28C09F-984A-4E23-872C-7A15CFC7BCB2}"/>
                </a:ext>
              </a:extLst>
            </p:cNvPr>
            <p:cNvSpPr/>
            <p:nvPr/>
          </p:nvSpPr>
          <p:spPr>
            <a:xfrm>
              <a:off x="8916621" y="4039262"/>
              <a:ext cx="320400" cy="277200"/>
            </a:xfrm>
            <a:prstGeom prst="triangl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a:extLst>
              <a:ext uri="{FF2B5EF4-FFF2-40B4-BE49-F238E27FC236}">
                <a16:creationId xmlns:a16="http://schemas.microsoft.com/office/drawing/2014/main" id="{0A0AA16C-7F18-42DD-B89D-D14E2B3FBDA3}"/>
              </a:ext>
            </a:extLst>
          </p:cNvPr>
          <p:cNvSpPr/>
          <p:nvPr/>
        </p:nvSpPr>
        <p:spPr>
          <a:xfrm>
            <a:off x="7722000" y="5374800"/>
            <a:ext cx="266400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ja-JP" altLang="en-US" dirty="0">
                <a:solidFill>
                  <a:schemeClr val="tx1"/>
                </a:solidFill>
              </a:rPr>
              <a:t>出版年：</a:t>
            </a:r>
            <a:r>
              <a:rPr lang="en-US" altLang="ja-JP" dirty="0">
                <a:solidFill>
                  <a:schemeClr val="tx1"/>
                </a:solidFill>
              </a:rPr>
              <a:t>20xx</a:t>
            </a:r>
          </a:p>
          <a:p>
            <a:r>
              <a:rPr kumimoji="1" lang="ja-JP" altLang="en-US" dirty="0">
                <a:solidFill>
                  <a:schemeClr val="tx1"/>
                </a:solidFill>
              </a:rPr>
              <a:t>分野：</a:t>
            </a:r>
            <a:r>
              <a:rPr kumimoji="1" lang="en-US" altLang="ja-JP" dirty="0">
                <a:solidFill>
                  <a:schemeClr val="tx1"/>
                </a:solidFill>
              </a:rPr>
              <a:t>A</a:t>
            </a:r>
          </a:p>
          <a:p>
            <a:r>
              <a:rPr lang="ja-JP" altLang="en-US" dirty="0">
                <a:solidFill>
                  <a:schemeClr val="tx1"/>
                </a:solidFill>
              </a:rPr>
              <a:t>ドキュメントタイプ：</a:t>
            </a:r>
            <a:r>
              <a:rPr lang="en-US" altLang="ja-JP" dirty="0">
                <a:solidFill>
                  <a:schemeClr val="tx1"/>
                </a:solidFill>
              </a:rPr>
              <a:t>B</a:t>
            </a:r>
            <a:endParaRPr kumimoji="1" lang="ja-JP" altLang="en-US" dirty="0">
              <a:solidFill>
                <a:schemeClr val="tx1"/>
              </a:solidFill>
            </a:endParaRPr>
          </a:p>
        </p:txBody>
      </p:sp>
    </p:spTree>
    <p:extLst>
      <p:ext uri="{BB962C8B-B14F-4D97-AF65-F5344CB8AC3E}">
        <p14:creationId xmlns:p14="http://schemas.microsoft.com/office/powerpoint/2010/main" val="1115552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en-US" altLang="ja-JP" dirty="0"/>
              <a:t>Top10%</a:t>
            </a:r>
            <a:r>
              <a:rPr lang="ja-JP" altLang="en-US" dirty="0"/>
              <a:t>論文の評価対象の拡張</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solidFill>
                  <a:srgbClr val="C00000"/>
                </a:solidFill>
              </a:rPr>
              <a:t>研究者集団（国や機関，組織）</a:t>
            </a:r>
            <a:endParaRPr lang="en-US" altLang="ja-JP" sz="1200" dirty="0"/>
          </a:p>
          <a:p>
            <a:pPr marL="0" indent="0">
              <a:lnSpc>
                <a:spcPct val="100000"/>
              </a:lnSpc>
              <a:spcBef>
                <a:spcPts val="0"/>
              </a:spcBef>
              <a:buNone/>
            </a:pPr>
            <a:r>
              <a:rPr lang="ja-JP" altLang="en-US" sz="2400" dirty="0"/>
              <a:t>・文部科学省の「</a:t>
            </a:r>
            <a:r>
              <a:rPr lang="en-US" altLang="ja-JP" sz="2400" dirty="0"/>
              <a:t>Top10%</a:t>
            </a:r>
            <a:r>
              <a:rPr lang="ja-JP" altLang="en-US" sz="2400" dirty="0"/>
              <a:t>補正論文数」</a:t>
            </a:r>
            <a:endParaRPr lang="en-US" altLang="ja-JP" sz="2400" dirty="0"/>
          </a:p>
          <a:p>
            <a:pPr marL="0" indent="0">
              <a:lnSpc>
                <a:spcPct val="100000"/>
              </a:lnSpc>
              <a:spcBef>
                <a:spcPts val="0"/>
              </a:spcBef>
              <a:buNone/>
            </a:pPr>
            <a:r>
              <a:rPr lang="ja-JP" altLang="en-US" sz="2400" dirty="0"/>
              <a:t>　</a:t>
            </a:r>
            <a:r>
              <a:rPr lang="en-US" altLang="ja-JP" sz="2400" dirty="0"/>
              <a:t>Web of Science</a:t>
            </a:r>
            <a:r>
              <a:rPr lang="ja-JP" altLang="en-US" sz="2400" dirty="0"/>
              <a:t>に収録されている論文のうち</a:t>
            </a:r>
            <a:endParaRPr lang="en-US" altLang="ja-JP" sz="2400" dirty="0"/>
          </a:p>
          <a:p>
            <a:pPr marL="0" indent="0">
              <a:lnSpc>
                <a:spcPct val="100000"/>
              </a:lnSpc>
              <a:spcBef>
                <a:spcPts val="0"/>
              </a:spcBef>
              <a:buNone/>
            </a:pPr>
            <a:r>
              <a:rPr lang="ja-JP" altLang="en-US" sz="2400" dirty="0"/>
              <a:t>　自然科学分野の</a:t>
            </a:r>
            <a:r>
              <a:rPr lang="en-US" altLang="ja-JP" sz="2400" dirty="0"/>
              <a:t>Article</a:t>
            </a:r>
            <a:r>
              <a:rPr lang="ja-JP" altLang="en-US" sz="2400" dirty="0"/>
              <a:t>と</a:t>
            </a:r>
            <a:r>
              <a:rPr lang="en-US" altLang="ja-JP" sz="2400" dirty="0"/>
              <a:t>Review</a:t>
            </a:r>
            <a:r>
              <a:rPr lang="ja-JP" altLang="en-US" sz="2400" dirty="0"/>
              <a:t>を対象として</a:t>
            </a:r>
            <a:endParaRPr lang="en-US" altLang="ja-JP" sz="2400" dirty="0"/>
          </a:p>
          <a:p>
            <a:pPr marL="0" indent="0">
              <a:lnSpc>
                <a:spcPct val="100000"/>
              </a:lnSpc>
              <a:spcBef>
                <a:spcPts val="0"/>
              </a:spcBef>
              <a:buNone/>
            </a:pPr>
            <a:r>
              <a:rPr lang="ja-JP" altLang="en-US" sz="2400" dirty="0"/>
              <a:t>　出版年別に算出・補正した数値の</a:t>
            </a:r>
            <a:r>
              <a:rPr lang="ja-JP" altLang="en-US" sz="2400" dirty="0">
                <a:solidFill>
                  <a:srgbClr val="C00000"/>
                </a:solidFill>
              </a:rPr>
              <a:t>合計</a:t>
            </a:r>
            <a:endParaRPr lang="en-US" altLang="ja-JP" sz="2400" dirty="0">
              <a:solidFill>
                <a:srgbClr val="C00000"/>
              </a:solidFill>
            </a:endParaRPr>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・同じく「</a:t>
            </a:r>
            <a:r>
              <a:rPr lang="en-US" altLang="ja-JP" sz="2400" dirty="0"/>
              <a:t>Q</a:t>
            </a:r>
            <a:r>
              <a:rPr lang="ja-JP" altLang="en-US" sz="2400" dirty="0"/>
              <a:t>値」</a:t>
            </a:r>
            <a:endParaRPr lang="en-US" altLang="ja-JP" sz="2400" dirty="0"/>
          </a:p>
          <a:p>
            <a:pPr marL="0" indent="0">
              <a:lnSpc>
                <a:spcPct val="100000"/>
              </a:lnSpc>
              <a:spcBef>
                <a:spcPts val="0"/>
              </a:spcBef>
              <a:buNone/>
            </a:pPr>
            <a:r>
              <a:rPr lang="ja-JP" altLang="en-US" sz="2400" dirty="0"/>
              <a:t>　全論文数に占める上記論文数の</a:t>
            </a:r>
            <a:r>
              <a:rPr lang="ja-JP" altLang="en-US" sz="2400" dirty="0">
                <a:solidFill>
                  <a:srgbClr val="C00000"/>
                </a:solidFill>
              </a:rPr>
              <a:t>比率</a:t>
            </a:r>
            <a:endParaRPr lang="en-US" altLang="ja-JP" sz="2400" dirty="0">
              <a:solidFill>
                <a:srgbClr val="C00000"/>
              </a:solidFill>
            </a:endParaRPr>
          </a:p>
          <a:p>
            <a:pPr marL="0" indent="0">
              <a:lnSpc>
                <a:spcPct val="100000"/>
              </a:lnSpc>
              <a:spcBef>
                <a:spcPts val="0"/>
              </a:spcBef>
              <a:buNone/>
            </a:pPr>
            <a:endParaRPr lang="en-US" altLang="ja-JP" sz="1200" dirty="0">
              <a:solidFill>
                <a:srgbClr val="C00000"/>
              </a:solidFill>
            </a:endParaRPr>
          </a:p>
          <a:p>
            <a:pPr marL="0" indent="0">
              <a:lnSpc>
                <a:spcPct val="100000"/>
              </a:lnSpc>
              <a:spcBef>
                <a:spcPts val="0"/>
              </a:spcBef>
              <a:buNone/>
            </a:pPr>
            <a:r>
              <a:rPr lang="ja-JP" altLang="en-US" sz="2400" dirty="0">
                <a:solidFill>
                  <a:srgbClr val="C00000"/>
                </a:solidFill>
              </a:rPr>
              <a:t>研究者個人</a:t>
            </a:r>
            <a:endParaRPr lang="en-US" altLang="ja-JP" sz="2400" dirty="0">
              <a:solidFill>
                <a:srgbClr val="C00000"/>
              </a:solidFill>
            </a:endParaRPr>
          </a:p>
          <a:p>
            <a:pPr marL="0" indent="0">
              <a:lnSpc>
                <a:spcPct val="100000"/>
              </a:lnSpc>
              <a:spcBef>
                <a:spcPts val="0"/>
              </a:spcBef>
              <a:buNone/>
            </a:pPr>
            <a:r>
              <a:rPr lang="ja-JP" altLang="en-US" sz="2400" dirty="0"/>
              <a:t>・集団と同様に</a:t>
            </a:r>
            <a:r>
              <a:rPr lang="ja-JP" altLang="en-US" sz="2400" dirty="0">
                <a:solidFill>
                  <a:srgbClr val="C00000"/>
                </a:solidFill>
              </a:rPr>
              <a:t>合計</a:t>
            </a:r>
            <a:r>
              <a:rPr lang="ja-JP" altLang="en-US" sz="2400" dirty="0"/>
              <a:t>や</a:t>
            </a:r>
            <a:r>
              <a:rPr lang="ja-JP" altLang="en-US" sz="2400" dirty="0">
                <a:solidFill>
                  <a:srgbClr val="C00000"/>
                </a:solidFill>
              </a:rPr>
              <a:t>比率</a:t>
            </a:r>
            <a:r>
              <a:rPr lang="ja-JP" altLang="en-US" sz="2400" dirty="0"/>
              <a:t>により個人の評価にも適用されうる</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43</a:t>
            </a:fld>
            <a:endParaRPr kumimoji="1" lang="ja-JP" altLang="en-US"/>
          </a:p>
        </p:txBody>
      </p:sp>
    </p:spTree>
    <p:extLst>
      <p:ext uri="{BB962C8B-B14F-4D97-AF65-F5344CB8AC3E}">
        <p14:creationId xmlns:p14="http://schemas.microsoft.com/office/powerpoint/2010/main" val="1127687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en-US" altLang="ja-JP" dirty="0"/>
              <a:t>Relative Citation Ratio: RCR</a:t>
            </a:r>
            <a:r>
              <a:rPr lang="ja-JP" altLang="en-US" dirty="0"/>
              <a:t>（相対引用率）</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a:t>
            </a:r>
            <a:r>
              <a:rPr lang="en-US" altLang="ja-JP" dirty="0"/>
              <a:t>NIH</a:t>
            </a:r>
            <a:r>
              <a:rPr lang="ja-JP" altLang="en-US" dirty="0"/>
              <a:t>（アメリカ国立衛生研究所）が開発した</a:t>
            </a:r>
            <a:endParaRPr lang="en-US" altLang="ja-JP" dirty="0"/>
          </a:p>
          <a:p>
            <a:pPr marL="0" indent="0">
              <a:lnSpc>
                <a:spcPct val="100000"/>
              </a:lnSpc>
              <a:spcBef>
                <a:spcPts val="0"/>
              </a:spcBef>
              <a:buNone/>
            </a:pPr>
            <a:r>
              <a:rPr lang="ja-JP" altLang="en-US" dirty="0"/>
              <a:t>　</a:t>
            </a:r>
            <a:r>
              <a:rPr lang="ja-JP" altLang="en-US" dirty="0">
                <a:solidFill>
                  <a:srgbClr val="C00000"/>
                </a:solidFill>
              </a:rPr>
              <a:t>論文</a:t>
            </a:r>
            <a:r>
              <a:rPr lang="ja-JP" altLang="en-US" dirty="0"/>
              <a:t>に対する</a:t>
            </a:r>
            <a:r>
              <a:rPr lang="ja-JP" altLang="en-US" dirty="0">
                <a:solidFill>
                  <a:srgbClr val="C00000"/>
                </a:solidFill>
              </a:rPr>
              <a:t>固有</a:t>
            </a:r>
            <a:r>
              <a:rPr lang="ja-JP" altLang="en-US" dirty="0"/>
              <a:t>の，より</a:t>
            </a:r>
            <a:r>
              <a:rPr lang="ja-JP" altLang="en-US" dirty="0">
                <a:solidFill>
                  <a:srgbClr val="C00000"/>
                </a:solidFill>
              </a:rPr>
              <a:t>ダイナミック</a:t>
            </a:r>
            <a:r>
              <a:rPr lang="ja-JP" altLang="en-US" dirty="0"/>
              <a:t>な評価指標</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a:t>
            </a:r>
            <a:r>
              <a:rPr lang="en-US" altLang="ja-JP" dirty="0"/>
              <a:t>PubMed</a:t>
            </a:r>
            <a:r>
              <a:rPr lang="ja-JP" altLang="en-US" dirty="0"/>
              <a:t>収録論文からの被引用数が分析対象</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・一緒に引用された「共（被）引用グループ」内の期待値と</a:t>
            </a:r>
            <a:endParaRPr lang="en-US" altLang="ja-JP" dirty="0"/>
          </a:p>
          <a:p>
            <a:pPr marL="0" indent="0">
              <a:lnSpc>
                <a:spcPct val="100000"/>
              </a:lnSpc>
              <a:spcBef>
                <a:spcPts val="0"/>
              </a:spcBef>
              <a:buNone/>
            </a:pPr>
            <a:r>
              <a:rPr lang="ja-JP" altLang="en-US" dirty="0"/>
              <a:t>　実際の</a:t>
            </a:r>
            <a:r>
              <a:rPr lang="en-US" altLang="ja-JP" dirty="0"/>
              <a:t>1</a:t>
            </a:r>
            <a:r>
              <a:rPr lang="ja-JP" altLang="en-US" dirty="0"/>
              <a:t>年あたりの被引用数とを比較して評価</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a:t>
            </a:r>
            <a:r>
              <a:rPr lang="en-US" altLang="ja-JP" dirty="0" err="1"/>
              <a:t>iCite</a:t>
            </a:r>
            <a:r>
              <a:rPr lang="ja-JP" altLang="en-US" dirty="0"/>
              <a:t> </a:t>
            </a:r>
            <a:r>
              <a:rPr lang="en-US" altLang="ja-JP" dirty="0">
                <a:hlinkClick r:id="rId3"/>
              </a:rPr>
              <a:t>https://icite.od.nih.gov/analysis</a:t>
            </a:r>
            <a:r>
              <a:rPr lang="ja-JP" altLang="en-US" dirty="0"/>
              <a:t> や</a:t>
            </a:r>
            <a:endParaRPr lang="en-US" altLang="ja-JP" dirty="0"/>
          </a:p>
          <a:p>
            <a:pPr marL="0" indent="0">
              <a:lnSpc>
                <a:spcPct val="100000"/>
              </a:lnSpc>
              <a:spcBef>
                <a:spcPts val="0"/>
              </a:spcBef>
              <a:buNone/>
            </a:pPr>
            <a:r>
              <a:rPr lang="ja-JP" altLang="en-US" dirty="0"/>
              <a:t>　</a:t>
            </a:r>
            <a:r>
              <a:rPr lang="en-US" altLang="ja-JP" dirty="0">
                <a:hlinkClick r:id="rId4"/>
              </a:rPr>
              <a:t>Dimensions</a:t>
            </a:r>
            <a:r>
              <a:rPr lang="ja-JP" altLang="en-US" dirty="0"/>
              <a:t>（後述）で確認可能</a:t>
            </a:r>
            <a:endParaRPr lang="en-US" altLang="ja-JP" dirty="0"/>
          </a:p>
          <a:p>
            <a:pPr marL="0" indent="0">
              <a:lnSpc>
                <a:spcPct val="100000"/>
              </a:lnSpc>
              <a:spcBef>
                <a:spcPts val="0"/>
              </a:spcBef>
              <a:buNone/>
            </a:pPr>
            <a:r>
              <a:rPr lang="ja-JP" altLang="en-US" dirty="0"/>
              <a:t>　</a:t>
            </a:r>
            <a:r>
              <a:rPr lang="en-US" altLang="ja-JP" dirty="0"/>
              <a:t>※</a:t>
            </a:r>
            <a:r>
              <a:rPr lang="ja-JP" altLang="en-US" dirty="0"/>
              <a:t>更新のタイミング上，両者間で値がずれることがある</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44</a:t>
            </a:fld>
            <a:endParaRPr kumimoji="1" lang="ja-JP" altLang="en-US"/>
          </a:p>
        </p:txBody>
      </p:sp>
      <p:sp>
        <p:nvSpPr>
          <p:cNvPr id="5" name="タイトル 1">
            <a:extLst>
              <a:ext uri="{FF2B5EF4-FFF2-40B4-BE49-F238E27FC236}">
                <a16:creationId xmlns:a16="http://schemas.microsoft.com/office/drawing/2014/main" id="{7E2E534B-D706-4F60-87F7-1D4E3D4F07C2}"/>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fontScale="92500" lnSpcReduction="10000"/>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個人的に理解の及ばない点があるが，</a:t>
            </a:r>
            <a:r>
              <a:rPr lang="en-US" altLang="ja-JP" sz="1200" dirty="0"/>
              <a:t>RCR</a:t>
            </a:r>
            <a:r>
              <a:rPr lang="ja-JP" altLang="en-US" sz="1200" dirty="0"/>
              <a:t>については以下を参照</a:t>
            </a:r>
          </a:p>
          <a:p>
            <a:pPr>
              <a:lnSpc>
                <a:spcPct val="100000"/>
              </a:lnSpc>
            </a:pPr>
            <a:r>
              <a:rPr lang="en-US" altLang="ja-JP" sz="1200" dirty="0"/>
              <a:t>Hutchins, B. Ian; Yuan, Xin; Anderson, James M.; Santangelo, George M. Relative Citation Ratio (RCR): A New Metric That Uses Citation Rates to Measure Influence at the Article Level. PLOS Biology. 2016, vol. 14, no. 9, p. e1002541. </a:t>
            </a:r>
            <a:r>
              <a:rPr lang="en-US" altLang="ja-JP" sz="1200" dirty="0">
                <a:hlinkClick r:id="rId5">
                  <a:extLst>
                    <a:ext uri="{A12FA001-AC4F-418D-AE19-62706E023703}">
                      <ahyp:hlinkClr xmlns:ahyp="http://schemas.microsoft.com/office/drawing/2018/hyperlinkcolor" val="tx"/>
                    </a:ext>
                  </a:extLst>
                </a:hlinkClick>
              </a:rPr>
              <a:t>https://doi.org/10.1371/journal.pbio.1002541</a:t>
            </a:r>
            <a:r>
              <a:rPr lang="en-US" altLang="ja-JP" sz="1200" dirty="0"/>
              <a:t>, (accessed 2019-12-12).</a:t>
            </a:r>
          </a:p>
          <a:p>
            <a:pPr>
              <a:lnSpc>
                <a:spcPct val="100000"/>
              </a:lnSpc>
            </a:pPr>
            <a:endParaRPr lang="en-US" altLang="ja-JP" sz="600" dirty="0"/>
          </a:p>
          <a:p>
            <a:pPr>
              <a:lnSpc>
                <a:spcPct val="100000"/>
              </a:lnSpc>
            </a:pPr>
            <a:r>
              <a:rPr lang="en-US" altLang="ja-JP" sz="1200" dirty="0"/>
              <a:t>National Institutes of Health Office of Portfolio Analysis. "</a:t>
            </a:r>
            <a:r>
              <a:rPr lang="en-US" altLang="ja-JP" sz="1200" dirty="0" err="1"/>
              <a:t>iCite</a:t>
            </a:r>
            <a:r>
              <a:rPr lang="en-US" altLang="ja-JP" sz="1200" dirty="0"/>
              <a:t> User Guide". </a:t>
            </a:r>
            <a:r>
              <a:rPr lang="en-US" altLang="ja-JP" sz="1200" dirty="0" err="1"/>
              <a:t>iCite</a:t>
            </a:r>
            <a:r>
              <a:rPr lang="en-US" altLang="ja-JP" sz="1200" dirty="0"/>
              <a:t>. </a:t>
            </a:r>
            <a:r>
              <a:rPr lang="en-US" altLang="ja-JP" sz="1200" dirty="0">
                <a:hlinkClick r:id="rId6">
                  <a:extLst>
                    <a:ext uri="{A12FA001-AC4F-418D-AE19-62706E023703}">
                      <ahyp:hlinkClr xmlns:ahyp="http://schemas.microsoft.com/office/drawing/2018/hyperlinkcolor" val="tx"/>
                    </a:ext>
                  </a:extLst>
                </a:hlinkClick>
              </a:rPr>
              <a:t>https://icite.od.nih.gov/user_guide?page_id=ug_overview</a:t>
            </a:r>
            <a:r>
              <a:rPr lang="en-US" altLang="ja-JP" sz="1200" dirty="0"/>
              <a:t>, (accessed 2019-12-12).</a:t>
            </a:r>
          </a:p>
        </p:txBody>
      </p:sp>
    </p:spTree>
    <p:extLst>
      <p:ext uri="{BB962C8B-B14F-4D97-AF65-F5344CB8AC3E}">
        <p14:creationId xmlns:p14="http://schemas.microsoft.com/office/powerpoint/2010/main" val="3590561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en-US" altLang="ja-JP" dirty="0"/>
              <a:t>Relative Citation Ratio: RCR</a:t>
            </a:r>
            <a:r>
              <a:rPr lang="ja-JP" altLang="en-US" dirty="0"/>
              <a:t>（相対引用率）の仕組み</a:t>
            </a: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27" name="四角形: 角を丸くする 26">
            <a:extLst>
              <a:ext uri="{FF2B5EF4-FFF2-40B4-BE49-F238E27FC236}">
                <a16:creationId xmlns:a16="http://schemas.microsoft.com/office/drawing/2014/main" id="{F2604DD4-2A1C-48A9-9A76-EA6D98391749}"/>
              </a:ext>
            </a:extLst>
          </p:cNvPr>
          <p:cNvSpPr/>
          <p:nvPr/>
        </p:nvSpPr>
        <p:spPr>
          <a:xfrm>
            <a:off x="306000" y="1980000"/>
            <a:ext cx="1080000" cy="3780000"/>
          </a:xfrm>
          <a:prstGeom prst="roundRect">
            <a:avLst/>
          </a:prstGeom>
          <a:solidFill>
            <a:schemeClr val="accent5">
              <a:alpha val="10196"/>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45</a:t>
            </a:fld>
            <a:endParaRPr kumimoji="1" lang="ja-JP" altLang="en-US"/>
          </a:p>
        </p:txBody>
      </p:sp>
      <p:pic>
        <p:nvPicPr>
          <p:cNvPr id="5" name="図 4">
            <a:extLst>
              <a:ext uri="{FF2B5EF4-FFF2-40B4-BE49-F238E27FC236}">
                <a16:creationId xmlns:a16="http://schemas.microsoft.com/office/drawing/2014/main" id="{55408022-EE8A-483F-9330-350B99A6E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3780000"/>
            <a:ext cx="540000" cy="540000"/>
          </a:xfrm>
          <a:prstGeom prst="rect">
            <a:avLst/>
          </a:prstGeom>
        </p:spPr>
      </p:pic>
      <p:grpSp>
        <p:nvGrpSpPr>
          <p:cNvPr id="6" name="グループ化 5">
            <a:extLst>
              <a:ext uri="{FF2B5EF4-FFF2-40B4-BE49-F238E27FC236}">
                <a16:creationId xmlns:a16="http://schemas.microsoft.com/office/drawing/2014/main" id="{5DE69FFC-CFB3-47EB-9850-B2F73F188068}"/>
              </a:ext>
            </a:extLst>
          </p:cNvPr>
          <p:cNvGrpSpPr>
            <a:grpSpLocks noChangeAspect="1"/>
          </p:cNvGrpSpPr>
          <p:nvPr/>
        </p:nvGrpSpPr>
        <p:grpSpPr>
          <a:xfrm>
            <a:off x="2016000" y="1980000"/>
            <a:ext cx="540000" cy="540000"/>
            <a:chOff x="4295503" y="1986202"/>
            <a:chExt cx="1260000" cy="1260000"/>
          </a:xfrm>
        </p:grpSpPr>
        <p:pic>
          <p:nvPicPr>
            <p:cNvPr id="7" name="図 6">
              <a:extLst>
                <a:ext uri="{FF2B5EF4-FFF2-40B4-BE49-F238E27FC236}">
                  <a16:creationId xmlns:a16="http://schemas.microsoft.com/office/drawing/2014/main" id="{BAC652B5-66E7-4EAC-BBD0-85F52EC777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8" name="正方形/長方形 7">
              <a:extLst>
                <a:ext uri="{FF2B5EF4-FFF2-40B4-BE49-F238E27FC236}">
                  <a16:creationId xmlns:a16="http://schemas.microsoft.com/office/drawing/2014/main" id="{FCEB0833-FF55-425D-8775-767A71E0593F}"/>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矢印コネクタ 8">
            <a:extLst>
              <a:ext uri="{FF2B5EF4-FFF2-40B4-BE49-F238E27FC236}">
                <a16:creationId xmlns:a16="http://schemas.microsoft.com/office/drawing/2014/main" id="{D67B4A8F-A1BD-4967-B26F-C26F43DA6F56}"/>
              </a:ext>
            </a:extLst>
          </p:cNvPr>
          <p:cNvCxnSpPr>
            <a:cxnSpLocks/>
            <a:stCxn id="5" idx="3"/>
            <a:endCxn id="16" idx="1"/>
          </p:cNvCxnSpPr>
          <p:nvPr/>
        </p:nvCxnSpPr>
        <p:spPr>
          <a:xfrm flipV="1">
            <a:off x="1116000" y="3846945"/>
            <a:ext cx="1015714" cy="2030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11C6AAE5-DFED-4E61-8698-9F797E809DC4}"/>
              </a:ext>
            </a:extLst>
          </p:cNvPr>
          <p:cNvCxnSpPr>
            <a:cxnSpLocks/>
            <a:stCxn id="26" idx="2"/>
            <a:endCxn id="27" idx="2"/>
          </p:cNvCxnSpPr>
          <p:nvPr/>
        </p:nvCxnSpPr>
        <p:spPr>
          <a:xfrm>
            <a:off x="846000" y="4500000"/>
            <a:ext cx="0" cy="1260000"/>
          </a:xfrm>
          <a:prstGeom prst="straightConnector1">
            <a:avLst/>
          </a:prstGeom>
          <a:ln w="76200">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矢印: 五方向 9">
            <a:extLst>
              <a:ext uri="{FF2B5EF4-FFF2-40B4-BE49-F238E27FC236}">
                <a16:creationId xmlns:a16="http://schemas.microsoft.com/office/drawing/2014/main" id="{DF187764-AD48-4CB0-BE0C-9CCC47BC5F2C}"/>
              </a:ext>
            </a:extLst>
          </p:cNvPr>
          <p:cNvSpPr/>
          <p:nvPr/>
        </p:nvSpPr>
        <p:spPr>
          <a:xfrm>
            <a:off x="306000" y="5940000"/>
            <a:ext cx="3690000" cy="36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5A07CF8F-1A22-4130-A533-FD9A77D16991}"/>
              </a:ext>
            </a:extLst>
          </p:cNvPr>
          <p:cNvGrpSpPr>
            <a:grpSpLocks noChangeAspect="1"/>
          </p:cNvGrpSpPr>
          <p:nvPr/>
        </p:nvGrpSpPr>
        <p:grpSpPr>
          <a:xfrm>
            <a:off x="2016000" y="2700000"/>
            <a:ext cx="540000" cy="540000"/>
            <a:chOff x="4295503" y="1986202"/>
            <a:chExt cx="1260000" cy="1260000"/>
          </a:xfrm>
        </p:grpSpPr>
        <p:pic>
          <p:nvPicPr>
            <p:cNvPr id="12" name="図 11">
              <a:extLst>
                <a:ext uri="{FF2B5EF4-FFF2-40B4-BE49-F238E27FC236}">
                  <a16:creationId xmlns:a16="http://schemas.microsoft.com/office/drawing/2014/main" id="{1E9AE6D5-8E54-4570-898E-B06092B86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3" name="正方形/長方形 12">
              <a:extLst>
                <a:ext uri="{FF2B5EF4-FFF2-40B4-BE49-F238E27FC236}">
                  <a16:creationId xmlns:a16="http://schemas.microsoft.com/office/drawing/2014/main" id="{D976B7DE-86C5-42D4-999A-645652F53295}"/>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9C972008-03FD-4167-8176-804CA26C2A9D}"/>
              </a:ext>
            </a:extLst>
          </p:cNvPr>
          <p:cNvGrpSpPr>
            <a:grpSpLocks noChangeAspect="1"/>
          </p:cNvGrpSpPr>
          <p:nvPr/>
        </p:nvGrpSpPr>
        <p:grpSpPr>
          <a:xfrm>
            <a:off x="2016000" y="3420000"/>
            <a:ext cx="540000" cy="540000"/>
            <a:chOff x="4295503" y="1986202"/>
            <a:chExt cx="1260000" cy="1260000"/>
          </a:xfrm>
        </p:grpSpPr>
        <p:pic>
          <p:nvPicPr>
            <p:cNvPr id="15" name="図 14">
              <a:extLst>
                <a:ext uri="{FF2B5EF4-FFF2-40B4-BE49-F238E27FC236}">
                  <a16:creationId xmlns:a16="http://schemas.microsoft.com/office/drawing/2014/main" id="{439EAD87-4EDB-45AE-B105-078DD4362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16" name="正方形/長方形 15">
              <a:extLst>
                <a:ext uri="{FF2B5EF4-FFF2-40B4-BE49-F238E27FC236}">
                  <a16:creationId xmlns:a16="http://schemas.microsoft.com/office/drawing/2014/main" id="{440170DA-60B4-4BE4-A378-EE0593A23948}"/>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a:extLst>
              <a:ext uri="{FF2B5EF4-FFF2-40B4-BE49-F238E27FC236}">
                <a16:creationId xmlns:a16="http://schemas.microsoft.com/office/drawing/2014/main" id="{5F22D6B7-3CA3-4EBA-8258-2AB8BE843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4860000"/>
            <a:ext cx="540000" cy="540000"/>
          </a:xfrm>
          <a:prstGeom prst="rect">
            <a:avLst/>
          </a:prstGeom>
          <a:solidFill>
            <a:schemeClr val="bg1">
              <a:alpha val="10000"/>
            </a:schemeClr>
          </a:solidFill>
        </p:spPr>
      </p:pic>
      <p:pic>
        <p:nvPicPr>
          <p:cNvPr id="23" name="図 22">
            <a:extLst>
              <a:ext uri="{FF2B5EF4-FFF2-40B4-BE49-F238E27FC236}">
                <a16:creationId xmlns:a16="http://schemas.microsoft.com/office/drawing/2014/main" id="{25DC05A6-828B-401D-AE4A-4813DB8C5E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2160000"/>
            <a:ext cx="540000" cy="540000"/>
          </a:xfrm>
          <a:prstGeom prst="rect">
            <a:avLst/>
          </a:prstGeom>
        </p:spPr>
      </p:pic>
      <p:sp>
        <p:nvSpPr>
          <p:cNvPr id="25" name="正方形/長方形 24">
            <a:extLst>
              <a:ext uri="{FF2B5EF4-FFF2-40B4-BE49-F238E27FC236}">
                <a16:creationId xmlns:a16="http://schemas.microsoft.com/office/drawing/2014/main" id="{2C472DCB-B1C1-4F0E-A9A3-7904FB534242}"/>
              </a:ext>
            </a:extLst>
          </p:cNvPr>
          <p:cNvSpPr/>
          <p:nvPr/>
        </p:nvSpPr>
        <p:spPr>
          <a:xfrm>
            <a:off x="3186001" y="1980000"/>
            <a:ext cx="7505812"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457200" indent="-457200">
              <a:buAutoNum type="arabicPeriod"/>
            </a:pPr>
            <a:r>
              <a:rPr lang="ja-JP" altLang="en-US" sz="2000" dirty="0">
                <a:solidFill>
                  <a:srgbClr val="C00000"/>
                </a:solidFill>
              </a:rPr>
              <a:t>対象論文の</a:t>
            </a:r>
            <a:r>
              <a:rPr lang="en-US" altLang="ja-JP" sz="2000" dirty="0">
                <a:solidFill>
                  <a:srgbClr val="C00000"/>
                </a:solidFill>
              </a:rPr>
              <a:t>1</a:t>
            </a:r>
            <a:r>
              <a:rPr lang="ja-JP" altLang="en-US" sz="2000" dirty="0">
                <a:solidFill>
                  <a:srgbClr val="C00000"/>
                </a:solidFill>
              </a:rPr>
              <a:t>年あたりの被引用数</a:t>
            </a:r>
            <a:br>
              <a:rPr lang="en-US" altLang="ja-JP" sz="2000" dirty="0">
                <a:solidFill>
                  <a:srgbClr val="C00000"/>
                </a:solidFill>
              </a:rPr>
            </a:br>
            <a:r>
              <a:rPr lang="ja-JP" altLang="en-US" sz="2000" dirty="0">
                <a:solidFill>
                  <a:srgbClr val="C00000"/>
                </a:solidFill>
              </a:rPr>
              <a:t>（</a:t>
            </a:r>
            <a:r>
              <a:rPr lang="en-US" altLang="ja-JP" sz="2000" dirty="0">
                <a:solidFill>
                  <a:srgbClr val="C00000"/>
                </a:solidFill>
              </a:rPr>
              <a:t>Article Citation Rate: ACR</a:t>
            </a:r>
            <a:r>
              <a:rPr lang="ja-JP" altLang="en-US" sz="2000" dirty="0">
                <a:solidFill>
                  <a:srgbClr val="C00000"/>
                </a:solidFill>
              </a:rPr>
              <a:t>）</a:t>
            </a:r>
            <a:br>
              <a:rPr lang="en-US" altLang="ja-JP" sz="2000" dirty="0">
                <a:solidFill>
                  <a:srgbClr val="C00000"/>
                </a:solidFill>
              </a:rPr>
            </a:br>
            <a:endParaRPr lang="en-US" altLang="ja-JP" dirty="0">
              <a:solidFill>
                <a:srgbClr val="C00000"/>
              </a:solidFill>
            </a:endParaRPr>
          </a:p>
          <a:p>
            <a:pPr marL="457200" indent="-457200">
              <a:buAutoNum type="arabicPeriod"/>
            </a:pPr>
            <a:r>
              <a:rPr kumimoji="1" lang="ja-JP" altLang="en-US" sz="2000" dirty="0">
                <a:solidFill>
                  <a:schemeClr val="accent5"/>
                </a:solidFill>
              </a:rPr>
              <a:t>アルゴリズムを用いて</a:t>
            </a:r>
            <a:br>
              <a:rPr kumimoji="1" lang="en-US" altLang="ja-JP" sz="2000" dirty="0">
                <a:solidFill>
                  <a:schemeClr val="accent5"/>
                </a:solidFill>
              </a:rPr>
            </a:br>
            <a:r>
              <a:rPr lang="ja-JP" altLang="en-US" sz="2000" dirty="0">
                <a:solidFill>
                  <a:schemeClr val="accent5"/>
                </a:solidFill>
              </a:rPr>
              <a:t>共（</a:t>
            </a:r>
            <a:r>
              <a:rPr kumimoji="1" lang="ja-JP" altLang="en-US" sz="2000" dirty="0">
                <a:solidFill>
                  <a:schemeClr val="accent5"/>
                </a:solidFill>
              </a:rPr>
              <a:t>被）引用グループ</a:t>
            </a:r>
            <a:r>
              <a:rPr lang="ja-JP" altLang="en-US" sz="2000" dirty="0">
                <a:solidFill>
                  <a:schemeClr val="accent5"/>
                </a:solidFill>
              </a:rPr>
              <a:t>（分野）</a:t>
            </a:r>
            <a:r>
              <a:rPr kumimoji="1" lang="ja-JP" altLang="en-US" sz="2000" dirty="0">
                <a:solidFill>
                  <a:schemeClr val="accent5"/>
                </a:solidFill>
              </a:rPr>
              <a:t>における</a:t>
            </a:r>
            <a:br>
              <a:rPr lang="en-US" altLang="ja-JP" sz="2000" dirty="0">
                <a:solidFill>
                  <a:schemeClr val="accent5"/>
                </a:solidFill>
              </a:rPr>
            </a:br>
            <a:r>
              <a:rPr lang="en-US" altLang="ja-JP" sz="2000" dirty="0">
                <a:solidFill>
                  <a:schemeClr val="accent5"/>
                </a:solidFill>
              </a:rPr>
              <a:t>1</a:t>
            </a:r>
            <a:r>
              <a:rPr lang="ja-JP" altLang="en-US" sz="2000" dirty="0">
                <a:solidFill>
                  <a:schemeClr val="accent5"/>
                </a:solidFill>
              </a:rPr>
              <a:t>年あたりの被引用数の期待値</a:t>
            </a:r>
            <a:br>
              <a:rPr lang="en-US" altLang="ja-JP" sz="2000" dirty="0">
                <a:solidFill>
                  <a:schemeClr val="accent5"/>
                </a:solidFill>
              </a:rPr>
            </a:br>
            <a:r>
              <a:rPr lang="ja-JP" altLang="en-US" sz="2000" dirty="0">
                <a:solidFill>
                  <a:schemeClr val="accent5"/>
                </a:solidFill>
              </a:rPr>
              <a:t>（</a:t>
            </a:r>
            <a:r>
              <a:rPr lang="en-US" altLang="ja-JP" sz="2000" dirty="0">
                <a:solidFill>
                  <a:schemeClr val="accent5"/>
                </a:solidFill>
              </a:rPr>
              <a:t>Field Citation Rate: FCR</a:t>
            </a:r>
            <a:r>
              <a:rPr lang="ja-JP" altLang="en-US" sz="2000" dirty="0">
                <a:solidFill>
                  <a:schemeClr val="accent5"/>
                </a:solidFill>
              </a:rPr>
              <a:t>）を算出</a:t>
            </a:r>
            <a:endParaRPr lang="en-US" altLang="ja-JP" sz="2000" dirty="0">
              <a:solidFill>
                <a:schemeClr val="accent5"/>
              </a:solidFill>
            </a:endParaRPr>
          </a:p>
          <a:p>
            <a:endParaRPr kumimoji="1" lang="en-US" altLang="ja-JP" dirty="0">
              <a:solidFill>
                <a:schemeClr val="tx1"/>
              </a:solidFill>
            </a:endParaRPr>
          </a:p>
          <a:p>
            <a:r>
              <a:rPr kumimoji="1" lang="en-US" altLang="ja-JP" sz="2000" dirty="0">
                <a:solidFill>
                  <a:schemeClr val="tx1"/>
                </a:solidFill>
              </a:rPr>
              <a:t>	</a:t>
            </a:r>
            <a:r>
              <a:rPr kumimoji="1" lang="en-US" altLang="ja-JP" sz="2000" dirty="0">
                <a:solidFill>
                  <a:srgbClr val="C00000"/>
                </a:solidFill>
              </a:rPr>
              <a:t>ACR</a:t>
            </a:r>
            <a:r>
              <a:rPr kumimoji="1" lang="en-US" altLang="ja-JP" sz="2000" dirty="0">
                <a:solidFill>
                  <a:schemeClr val="tx1"/>
                </a:solidFill>
              </a:rPr>
              <a:t> / </a:t>
            </a:r>
            <a:r>
              <a:rPr kumimoji="1" lang="en-US" altLang="ja-JP" sz="2000" dirty="0">
                <a:solidFill>
                  <a:schemeClr val="accent5"/>
                </a:solidFill>
              </a:rPr>
              <a:t>FCR</a:t>
            </a:r>
            <a:r>
              <a:rPr kumimoji="1" lang="en-US" altLang="ja-JP" sz="2000" dirty="0">
                <a:solidFill>
                  <a:schemeClr val="tx1"/>
                </a:solidFill>
              </a:rPr>
              <a:t> = </a:t>
            </a:r>
            <a:r>
              <a:rPr kumimoji="1" lang="en-US" altLang="ja-JP" sz="2800" dirty="0">
                <a:solidFill>
                  <a:schemeClr val="tx1"/>
                </a:solidFill>
              </a:rPr>
              <a:t>Relative Citation Ratio: RCR</a:t>
            </a:r>
            <a:endParaRPr kumimoji="1" lang="en-US" altLang="ja-JP" sz="2000" dirty="0">
              <a:solidFill>
                <a:schemeClr val="tx1"/>
              </a:solidFill>
            </a:endParaRPr>
          </a:p>
          <a:p>
            <a:r>
              <a:rPr kumimoji="1" lang="en-US" altLang="ja-JP" sz="2000" dirty="0">
                <a:solidFill>
                  <a:schemeClr val="tx1"/>
                </a:solidFill>
              </a:rPr>
              <a:t>	</a:t>
            </a:r>
            <a:r>
              <a:rPr kumimoji="1" lang="ja-JP" altLang="en-US" sz="2000" dirty="0">
                <a:solidFill>
                  <a:schemeClr val="tx1"/>
                </a:solidFill>
              </a:rPr>
              <a:t>・</a:t>
            </a:r>
            <a:r>
              <a:rPr kumimoji="1" lang="en-US" altLang="ja-JP" sz="2000" dirty="0">
                <a:solidFill>
                  <a:schemeClr val="tx1"/>
                </a:solidFill>
              </a:rPr>
              <a:t>RCR=1.0</a:t>
            </a:r>
            <a:r>
              <a:rPr kumimoji="1" lang="ja-JP" altLang="en-US" sz="2000" dirty="0">
                <a:solidFill>
                  <a:schemeClr val="tx1"/>
                </a:solidFill>
              </a:rPr>
              <a:t>　</a:t>
            </a:r>
            <a:r>
              <a:rPr lang="ja-JP" altLang="en-US" sz="2000" dirty="0">
                <a:solidFill>
                  <a:schemeClr val="tx1"/>
                </a:solidFill>
              </a:rPr>
              <a:t>→</a:t>
            </a:r>
            <a:r>
              <a:rPr kumimoji="1" lang="ja-JP" altLang="en-US" sz="2000" dirty="0">
                <a:solidFill>
                  <a:schemeClr val="tx1"/>
                </a:solidFill>
              </a:rPr>
              <a:t>グループ内の期待値</a:t>
            </a:r>
            <a:r>
              <a:rPr lang="ja-JP" altLang="en-US" sz="2000" dirty="0">
                <a:solidFill>
                  <a:schemeClr val="tx1"/>
                </a:solidFill>
              </a:rPr>
              <a:t>と等しい</a:t>
            </a:r>
            <a:endParaRPr kumimoji="1" lang="en-US" altLang="ja-JP" sz="2000" dirty="0">
              <a:solidFill>
                <a:schemeClr val="tx1"/>
              </a:solidFill>
            </a:endParaRPr>
          </a:p>
          <a:p>
            <a:r>
              <a:rPr lang="en-US" altLang="ja-JP" sz="2000" dirty="0">
                <a:solidFill>
                  <a:schemeClr val="tx1"/>
                </a:solidFill>
              </a:rPr>
              <a:t>	</a:t>
            </a:r>
            <a:r>
              <a:rPr lang="ja-JP" altLang="en-US" sz="2000" dirty="0">
                <a:solidFill>
                  <a:schemeClr val="tx1"/>
                </a:solidFill>
              </a:rPr>
              <a:t>・</a:t>
            </a:r>
            <a:r>
              <a:rPr lang="en-US" altLang="ja-JP" sz="2000" dirty="0">
                <a:solidFill>
                  <a:schemeClr val="tx1"/>
                </a:solidFill>
              </a:rPr>
              <a:t>RCR=2.0</a:t>
            </a:r>
            <a:r>
              <a:rPr lang="ja-JP" altLang="en-US" sz="2000" dirty="0">
                <a:solidFill>
                  <a:schemeClr val="tx1"/>
                </a:solidFill>
              </a:rPr>
              <a:t>　→期待値の</a:t>
            </a:r>
            <a:r>
              <a:rPr lang="en-US" altLang="ja-JP" sz="2000" dirty="0">
                <a:solidFill>
                  <a:schemeClr val="tx1"/>
                </a:solidFill>
              </a:rPr>
              <a:t>2</a:t>
            </a:r>
            <a:r>
              <a:rPr lang="ja-JP" altLang="en-US" sz="2000" dirty="0">
                <a:solidFill>
                  <a:schemeClr val="tx1"/>
                </a:solidFill>
              </a:rPr>
              <a:t>倍引用されている</a:t>
            </a:r>
            <a:endParaRPr kumimoji="1" lang="en-US" altLang="ja-JP" sz="2000" dirty="0">
              <a:solidFill>
                <a:schemeClr val="tx1"/>
              </a:solidFill>
            </a:endParaRPr>
          </a:p>
          <a:p>
            <a:endParaRPr kumimoji="1" lang="en-US" altLang="ja-JP" dirty="0">
              <a:solidFill>
                <a:schemeClr val="tx1"/>
              </a:solidFill>
            </a:endParaRPr>
          </a:p>
          <a:p>
            <a:r>
              <a:rPr kumimoji="1" lang="en-US" altLang="ja-JP" sz="2000" dirty="0">
                <a:solidFill>
                  <a:srgbClr val="008000"/>
                </a:solidFill>
              </a:rPr>
              <a:t>	</a:t>
            </a:r>
            <a:r>
              <a:rPr kumimoji="1" lang="ja-JP" altLang="en-US" sz="2000" dirty="0">
                <a:solidFill>
                  <a:schemeClr val="accent6"/>
                </a:solidFill>
              </a:rPr>
              <a:t>新たに共引用される</a:t>
            </a:r>
            <a:r>
              <a:rPr kumimoji="1" lang="ja-JP" altLang="en-US" sz="2000" dirty="0">
                <a:solidFill>
                  <a:schemeClr val="tx1"/>
                </a:solidFill>
              </a:rPr>
              <a:t>たびに</a:t>
            </a:r>
            <a:r>
              <a:rPr kumimoji="1" lang="ja-JP" altLang="en-US" sz="2000" dirty="0">
                <a:solidFill>
                  <a:schemeClr val="accent5"/>
                </a:solidFill>
              </a:rPr>
              <a:t>分野</a:t>
            </a:r>
            <a:r>
              <a:rPr kumimoji="1" lang="ja-JP" altLang="en-US" sz="2000" dirty="0">
                <a:solidFill>
                  <a:schemeClr val="tx1"/>
                </a:solidFill>
              </a:rPr>
              <a:t>は拡大し</a:t>
            </a:r>
            <a:endParaRPr kumimoji="1" lang="en-US" altLang="ja-JP" sz="2000" dirty="0">
              <a:solidFill>
                <a:schemeClr val="tx1"/>
              </a:solidFill>
            </a:endParaRPr>
          </a:p>
          <a:p>
            <a:r>
              <a:rPr kumimoji="1" lang="en-US" altLang="ja-JP" sz="2000" dirty="0">
                <a:solidFill>
                  <a:schemeClr val="tx1"/>
                </a:solidFill>
              </a:rPr>
              <a:t>	</a:t>
            </a:r>
            <a:r>
              <a:rPr kumimoji="1" lang="en-US" altLang="ja-JP" sz="2000" dirty="0">
                <a:solidFill>
                  <a:srgbClr val="C00000"/>
                </a:solidFill>
              </a:rPr>
              <a:t>ACR</a:t>
            </a:r>
            <a:r>
              <a:rPr kumimoji="1" lang="ja-JP" altLang="en-US" sz="2000" dirty="0">
                <a:solidFill>
                  <a:schemeClr val="tx1"/>
                </a:solidFill>
              </a:rPr>
              <a:t>も</a:t>
            </a:r>
            <a:r>
              <a:rPr kumimoji="1" lang="en-US" altLang="ja-JP" sz="2000" dirty="0">
                <a:solidFill>
                  <a:schemeClr val="accent5"/>
                </a:solidFill>
              </a:rPr>
              <a:t>FCR</a:t>
            </a:r>
            <a:r>
              <a:rPr kumimoji="1" lang="ja-JP" altLang="en-US" sz="2000" dirty="0">
                <a:solidFill>
                  <a:schemeClr val="tx1"/>
                </a:solidFill>
              </a:rPr>
              <a:t>も</a:t>
            </a:r>
            <a:r>
              <a:rPr kumimoji="1" lang="en-US" altLang="ja-JP" sz="2000" dirty="0">
                <a:solidFill>
                  <a:schemeClr val="tx1"/>
                </a:solidFill>
              </a:rPr>
              <a:t>RCR</a:t>
            </a:r>
            <a:r>
              <a:rPr kumimoji="1" lang="ja-JP" altLang="en-US" sz="2000" dirty="0">
                <a:solidFill>
                  <a:schemeClr val="tx1"/>
                </a:solidFill>
              </a:rPr>
              <a:t>も動く</a:t>
            </a:r>
          </a:p>
        </p:txBody>
      </p:sp>
      <p:sp>
        <p:nvSpPr>
          <p:cNvPr id="26" name="四角形: 角を丸くする 25">
            <a:extLst>
              <a:ext uri="{FF2B5EF4-FFF2-40B4-BE49-F238E27FC236}">
                <a16:creationId xmlns:a16="http://schemas.microsoft.com/office/drawing/2014/main" id="{72DC169A-A684-45B9-8A5A-E862CDA9A500}"/>
              </a:ext>
            </a:extLst>
          </p:cNvPr>
          <p:cNvSpPr/>
          <p:nvPr/>
        </p:nvSpPr>
        <p:spPr>
          <a:xfrm>
            <a:off x="306000" y="1980000"/>
            <a:ext cx="1080000" cy="2520000"/>
          </a:xfrm>
          <a:prstGeom prst="roundRect">
            <a:avLst/>
          </a:prstGeom>
          <a:solidFill>
            <a:schemeClr val="accent5">
              <a:alpha val="10196"/>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D42E7F83-A618-4EEE-BA06-6CC891F1C1F3}"/>
              </a:ext>
            </a:extLst>
          </p:cNvPr>
          <p:cNvGrpSpPr>
            <a:grpSpLocks noChangeAspect="1"/>
          </p:cNvGrpSpPr>
          <p:nvPr/>
        </p:nvGrpSpPr>
        <p:grpSpPr>
          <a:xfrm>
            <a:off x="3456000" y="4860000"/>
            <a:ext cx="540000" cy="540000"/>
            <a:chOff x="4295503" y="1986202"/>
            <a:chExt cx="1260000" cy="1260000"/>
          </a:xfrm>
        </p:grpSpPr>
        <p:pic>
          <p:nvPicPr>
            <p:cNvPr id="29" name="図 28">
              <a:extLst>
                <a:ext uri="{FF2B5EF4-FFF2-40B4-BE49-F238E27FC236}">
                  <a16:creationId xmlns:a16="http://schemas.microsoft.com/office/drawing/2014/main" id="{7C1B37E6-9FB7-47C7-985F-C66132F30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30" name="正方形/長方形 29">
              <a:extLst>
                <a:ext uri="{FF2B5EF4-FFF2-40B4-BE49-F238E27FC236}">
                  <a16:creationId xmlns:a16="http://schemas.microsoft.com/office/drawing/2014/main" id="{B223DDF4-B004-44D4-B8F6-29EE127812B9}"/>
                </a:ext>
              </a:extLst>
            </p:cNvPr>
            <p:cNvSpPr/>
            <p:nvPr/>
          </p:nvSpPr>
          <p:spPr>
            <a:xfrm>
              <a:off x="4565503" y="2892406"/>
              <a:ext cx="720000" cy="1800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1" name="図 30">
            <a:extLst>
              <a:ext uri="{FF2B5EF4-FFF2-40B4-BE49-F238E27FC236}">
                <a16:creationId xmlns:a16="http://schemas.microsoft.com/office/drawing/2014/main" id="{DF85211F-DA70-4712-ACB0-2A8627C968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00" y="2970000"/>
            <a:ext cx="540000" cy="540000"/>
          </a:xfrm>
          <a:prstGeom prst="rect">
            <a:avLst/>
          </a:prstGeom>
        </p:spPr>
      </p:pic>
      <p:cxnSp>
        <p:nvCxnSpPr>
          <p:cNvPr id="39" name="直線矢印コネクタ 38">
            <a:extLst>
              <a:ext uri="{FF2B5EF4-FFF2-40B4-BE49-F238E27FC236}">
                <a16:creationId xmlns:a16="http://schemas.microsoft.com/office/drawing/2014/main" id="{09892488-0E20-41A5-AE3E-99365DD37B58}"/>
              </a:ext>
            </a:extLst>
          </p:cNvPr>
          <p:cNvCxnSpPr>
            <a:cxnSpLocks/>
            <a:stCxn id="31" idx="3"/>
          </p:cNvCxnSpPr>
          <p:nvPr/>
        </p:nvCxnSpPr>
        <p:spPr>
          <a:xfrm flipV="1">
            <a:off x="1116000" y="2445516"/>
            <a:ext cx="1015714" cy="79448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1DFD162-407F-4572-99A1-3C0DB959F0E2}"/>
              </a:ext>
            </a:extLst>
          </p:cNvPr>
          <p:cNvCxnSpPr>
            <a:cxnSpLocks/>
            <a:stCxn id="31" idx="3"/>
            <a:endCxn id="13" idx="1"/>
          </p:cNvCxnSpPr>
          <p:nvPr/>
        </p:nvCxnSpPr>
        <p:spPr>
          <a:xfrm flipV="1">
            <a:off x="1116000" y="3126945"/>
            <a:ext cx="1015714" cy="1130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186EE1B-426D-4AC5-B290-CF7858CADCA5}"/>
              </a:ext>
            </a:extLst>
          </p:cNvPr>
          <p:cNvCxnSpPr>
            <a:cxnSpLocks/>
            <a:stCxn id="31" idx="3"/>
            <a:endCxn id="16" idx="1"/>
          </p:cNvCxnSpPr>
          <p:nvPr/>
        </p:nvCxnSpPr>
        <p:spPr>
          <a:xfrm>
            <a:off x="1116000" y="3240000"/>
            <a:ext cx="1015714" cy="606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D2922C7-285B-48A4-8834-FFCADDB2A925}"/>
              </a:ext>
            </a:extLst>
          </p:cNvPr>
          <p:cNvCxnSpPr>
            <a:cxnSpLocks/>
            <a:stCxn id="23" idx="3"/>
            <a:endCxn id="8" idx="1"/>
          </p:cNvCxnSpPr>
          <p:nvPr/>
        </p:nvCxnSpPr>
        <p:spPr>
          <a:xfrm flipV="1">
            <a:off x="1116000" y="2406945"/>
            <a:ext cx="1015714" cy="230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7768EC4-5F85-473F-A25D-9B57B881F61A}"/>
              </a:ext>
            </a:extLst>
          </p:cNvPr>
          <p:cNvCxnSpPr>
            <a:cxnSpLocks/>
            <a:stCxn id="23" idx="3"/>
            <a:endCxn id="13" idx="1"/>
          </p:cNvCxnSpPr>
          <p:nvPr/>
        </p:nvCxnSpPr>
        <p:spPr>
          <a:xfrm>
            <a:off x="1116000" y="2430000"/>
            <a:ext cx="1015714" cy="696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A0CD51CA-5269-4627-9257-712CB67A6788}"/>
              </a:ext>
            </a:extLst>
          </p:cNvPr>
          <p:cNvCxnSpPr>
            <a:cxnSpLocks/>
            <a:stCxn id="5" idx="3"/>
            <a:endCxn id="13" idx="1"/>
          </p:cNvCxnSpPr>
          <p:nvPr/>
        </p:nvCxnSpPr>
        <p:spPr>
          <a:xfrm flipV="1">
            <a:off x="1116000" y="3126945"/>
            <a:ext cx="1015714" cy="9230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C25B5A5-3EB0-4B15-834C-C3781FAD93A3}"/>
              </a:ext>
            </a:extLst>
          </p:cNvPr>
          <p:cNvCxnSpPr>
            <a:cxnSpLocks/>
            <a:stCxn id="31" idx="3"/>
            <a:endCxn id="30" idx="1"/>
          </p:cNvCxnSpPr>
          <p:nvPr/>
        </p:nvCxnSpPr>
        <p:spPr>
          <a:xfrm>
            <a:off x="1116000" y="3240000"/>
            <a:ext cx="2455714" cy="2046945"/>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383994B0-7635-4524-944F-BC7685EBEFE6}"/>
              </a:ext>
            </a:extLst>
          </p:cNvPr>
          <p:cNvGrpSpPr>
            <a:grpSpLocks noChangeAspect="1"/>
          </p:cNvGrpSpPr>
          <p:nvPr/>
        </p:nvGrpSpPr>
        <p:grpSpPr>
          <a:xfrm>
            <a:off x="2016000" y="4140000"/>
            <a:ext cx="540000" cy="540000"/>
            <a:chOff x="4295503" y="1986202"/>
            <a:chExt cx="1260000" cy="1260000"/>
          </a:xfrm>
        </p:grpSpPr>
        <p:pic>
          <p:nvPicPr>
            <p:cNvPr id="18" name="図 17">
              <a:extLst>
                <a:ext uri="{FF2B5EF4-FFF2-40B4-BE49-F238E27FC236}">
                  <a16:creationId xmlns:a16="http://schemas.microsoft.com/office/drawing/2014/main" id="{63C3AFC5-F1E2-40AE-B990-71018505E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a:solidFill>
              <a:schemeClr val="bg1"/>
            </a:solidFill>
          </p:spPr>
        </p:pic>
        <p:sp>
          <p:nvSpPr>
            <p:cNvPr id="19" name="正方形/長方形 18">
              <a:extLst>
                <a:ext uri="{FF2B5EF4-FFF2-40B4-BE49-F238E27FC236}">
                  <a16:creationId xmlns:a16="http://schemas.microsoft.com/office/drawing/2014/main" id="{4FCEC558-6398-49E2-BEC3-7FE10FF0C670}"/>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直線矢印コネクタ 47">
            <a:extLst>
              <a:ext uri="{FF2B5EF4-FFF2-40B4-BE49-F238E27FC236}">
                <a16:creationId xmlns:a16="http://schemas.microsoft.com/office/drawing/2014/main" id="{99935AC4-37EE-4E8F-9557-FD5D33F75D83}"/>
              </a:ext>
            </a:extLst>
          </p:cNvPr>
          <p:cNvCxnSpPr>
            <a:cxnSpLocks/>
            <a:stCxn id="31" idx="3"/>
            <a:endCxn id="19" idx="1"/>
          </p:cNvCxnSpPr>
          <p:nvPr/>
        </p:nvCxnSpPr>
        <p:spPr>
          <a:xfrm>
            <a:off x="1116000" y="3240000"/>
            <a:ext cx="1015714" cy="1326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E7AA42D4-0C27-421A-B59E-EA1F55BD2F69}"/>
              </a:ext>
            </a:extLst>
          </p:cNvPr>
          <p:cNvCxnSpPr>
            <a:cxnSpLocks/>
            <a:stCxn id="5" idx="3"/>
            <a:endCxn id="19" idx="1"/>
          </p:cNvCxnSpPr>
          <p:nvPr/>
        </p:nvCxnSpPr>
        <p:spPr>
          <a:xfrm>
            <a:off x="1116000" y="4050000"/>
            <a:ext cx="1015714" cy="51694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06A02AD8-B08F-42D3-95A1-3A8E4AFCA01F}"/>
              </a:ext>
            </a:extLst>
          </p:cNvPr>
          <p:cNvCxnSpPr>
            <a:cxnSpLocks/>
            <a:stCxn id="21" idx="3"/>
            <a:endCxn id="30" idx="1"/>
          </p:cNvCxnSpPr>
          <p:nvPr/>
        </p:nvCxnSpPr>
        <p:spPr>
          <a:xfrm>
            <a:off x="1116000" y="5130000"/>
            <a:ext cx="2455714" cy="156945"/>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2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fade">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Effect transition="in" filter="fade">
                                      <p:cBhvr>
                                        <p:cTn id="15" dur="500"/>
                                        <p:tgtEl>
                                          <p:spTgt spid="2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xEl>
                                              <p:pRg st="4" end="4"/>
                                            </p:txEl>
                                          </p:spTgt>
                                        </p:tgtEl>
                                        <p:attrNameLst>
                                          <p:attrName>style.visibility</p:attrName>
                                        </p:attrNameLst>
                                      </p:cBhvr>
                                      <p:to>
                                        <p:strVal val="visible"/>
                                      </p:to>
                                    </p:set>
                                    <p:animEffect transition="in" filter="fade">
                                      <p:cBhvr>
                                        <p:cTn id="18" dur="500"/>
                                        <p:tgtEl>
                                          <p:spTgt spid="2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xEl>
                                              <p:pRg st="5" end="5"/>
                                            </p:txEl>
                                          </p:spTgt>
                                        </p:tgtEl>
                                        <p:attrNameLst>
                                          <p:attrName>style.visibility</p:attrName>
                                        </p:attrNameLst>
                                      </p:cBhvr>
                                      <p:to>
                                        <p:strVal val="visible"/>
                                      </p:to>
                                    </p:set>
                                    <p:animEffect transition="in" filter="fade">
                                      <p:cBhvr>
                                        <p:cTn id="21" dur="500"/>
                                        <p:tgtEl>
                                          <p:spTgt spid="2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xEl>
                                              <p:pRg st="7" end="7"/>
                                            </p:txEl>
                                          </p:spTgt>
                                        </p:tgtEl>
                                        <p:attrNameLst>
                                          <p:attrName>style.visibility</p:attrName>
                                        </p:attrNameLst>
                                      </p:cBhvr>
                                      <p:to>
                                        <p:strVal val="visible"/>
                                      </p:to>
                                    </p:set>
                                    <p:animEffect transition="in" filter="fade">
                                      <p:cBhvr>
                                        <p:cTn id="49" dur="500"/>
                                        <p:tgtEl>
                                          <p:spTgt spid="25">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xEl>
                                              <p:pRg st="8" end="8"/>
                                            </p:txEl>
                                          </p:spTgt>
                                        </p:tgtEl>
                                        <p:attrNameLst>
                                          <p:attrName>style.visibility</p:attrName>
                                        </p:attrNameLst>
                                      </p:cBhvr>
                                      <p:to>
                                        <p:strVal val="visible"/>
                                      </p:to>
                                    </p:set>
                                    <p:animEffect transition="in" filter="fade">
                                      <p:cBhvr>
                                        <p:cTn id="52"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取り上げた評価指標のまとめ</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p:txBody>
      </p:sp>
      <p:sp>
        <p:nvSpPr>
          <p:cNvPr id="2" name="タイトル 1"/>
          <p:cNvSpPr>
            <a:spLocks noGrp="1"/>
          </p:cNvSpPr>
          <p:nvPr>
            <p:ph type="title"/>
          </p:nvPr>
        </p:nvSpPr>
        <p:spPr/>
        <p:txBody>
          <a:bodyPr/>
          <a:lstStyle/>
          <a:p>
            <a:pPr>
              <a:lnSpc>
                <a:spcPct val="100000"/>
              </a:lnSpc>
            </a:pPr>
            <a:r>
              <a:rPr kumimoji="1" lang="en-US" altLang="ja-JP" dirty="0"/>
              <a:t>4. </a:t>
            </a:r>
            <a:r>
              <a:rPr kumimoji="1" lang="ja-JP" altLang="en-US" dirty="0"/>
              <a:t>被引用数を用いた評価指標</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46</a:t>
            </a:fld>
            <a:endParaRPr kumimoji="1" lang="ja-JP" altLang="en-US"/>
          </a:p>
        </p:txBody>
      </p:sp>
      <p:graphicFrame>
        <p:nvGraphicFramePr>
          <p:cNvPr id="6" name="表 6">
            <a:extLst>
              <a:ext uri="{FF2B5EF4-FFF2-40B4-BE49-F238E27FC236}">
                <a16:creationId xmlns:a16="http://schemas.microsoft.com/office/drawing/2014/main" id="{F196816B-88A6-44AF-8B2E-A0B9CB55A648}"/>
              </a:ext>
            </a:extLst>
          </p:cNvPr>
          <p:cNvGraphicFramePr>
            <a:graphicFrameLocks noGrp="1"/>
          </p:cNvGraphicFramePr>
          <p:nvPr>
            <p:extLst>
              <p:ext uri="{D42A27DB-BD31-4B8C-83A1-F6EECF244321}">
                <p14:modId xmlns:p14="http://schemas.microsoft.com/office/powerpoint/2010/main" val="1154006672"/>
              </p:ext>
            </p:extLst>
          </p:nvPr>
        </p:nvGraphicFramePr>
        <p:xfrm>
          <a:off x="305906" y="1980000"/>
          <a:ext cx="10080000" cy="420624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1429634228"/>
                    </a:ext>
                  </a:extLst>
                </a:gridCol>
                <a:gridCol w="1008000">
                  <a:extLst>
                    <a:ext uri="{9D8B030D-6E8A-4147-A177-3AD203B41FA5}">
                      <a16:colId xmlns:a16="http://schemas.microsoft.com/office/drawing/2014/main" val="2457673646"/>
                    </a:ext>
                  </a:extLst>
                </a:gridCol>
                <a:gridCol w="2232000">
                  <a:extLst>
                    <a:ext uri="{9D8B030D-6E8A-4147-A177-3AD203B41FA5}">
                      <a16:colId xmlns:a16="http://schemas.microsoft.com/office/drawing/2014/main" val="1256542106"/>
                    </a:ext>
                  </a:extLst>
                </a:gridCol>
                <a:gridCol w="5544000">
                  <a:extLst>
                    <a:ext uri="{9D8B030D-6E8A-4147-A177-3AD203B41FA5}">
                      <a16:colId xmlns:a16="http://schemas.microsoft.com/office/drawing/2014/main" val="214892082"/>
                    </a:ext>
                  </a:extLst>
                </a:gridCol>
              </a:tblGrid>
              <a:tr h="252000">
                <a:tc>
                  <a:txBody>
                    <a:bodyPr/>
                    <a:lstStyle/>
                    <a:p>
                      <a:r>
                        <a:rPr kumimoji="1" lang="ja-JP" altLang="en-US" sz="1200" b="0" dirty="0">
                          <a:solidFill>
                            <a:schemeClr val="bg1"/>
                          </a:solidFill>
                        </a:rPr>
                        <a:t>評価指標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200" b="0" dirty="0">
                          <a:solidFill>
                            <a:schemeClr val="bg1"/>
                          </a:solidFill>
                        </a:rPr>
                        <a:t>指標の種類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a:r>
                        <a:rPr kumimoji="1" lang="ja-JP" altLang="en-US" sz="1200" b="0" dirty="0">
                          <a:solidFill>
                            <a:schemeClr val="bg1"/>
                          </a:solidFill>
                        </a:rPr>
                        <a:t>評価対象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kumimoji="1" lang="ja-JP" altLang="en-US" sz="1200" b="0" dirty="0">
                          <a:solidFill>
                            <a:schemeClr val="bg1"/>
                          </a:solidFill>
                        </a:rPr>
                        <a:t>主な確認方法・確認先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80659121"/>
                  </a:ext>
                </a:extLst>
              </a:tr>
              <a:tr h="792000">
                <a:tc>
                  <a:txBody>
                    <a:bodyPr/>
                    <a:lstStyle/>
                    <a:p>
                      <a:r>
                        <a:rPr kumimoji="1" lang="en-US" altLang="ja-JP" sz="1200" b="0" dirty="0">
                          <a:solidFill>
                            <a:schemeClr val="tx1"/>
                          </a:solidFill>
                        </a:rPr>
                        <a:t>Journal Impact</a:t>
                      </a:r>
                    </a:p>
                    <a:p>
                      <a:r>
                        <a:rPr kumimoji="1" lang="en-US" altLang="ja-JP" sz="1200" b="0" dirty="0">
                          <a:solidFill>
                            <a:schemeClr val="tx1"/>
                          </a:solidFill>
                        </a:rPr>
                        <a:t>Factor</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固有の指標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学術誌：</a:t>
                      </a:r>
                      <a:endParaRPr kumimoji="1" lang="en-US" altLang="ja-JP" sz="1200" b="0" dirty="0">
                        <a:solidFill>
                          <a:schemeClr val="tx1"/>
                        </a:solidFill>
                      </a:endParaRPr>
                    </a:p>
                    <a:p>
                      <a:pPr algn="l"/>
                      <a:r>
                        <a:rPr kumimoji="1" lang="ja-JP" altLang="en-US" sz="1200" b="0" dirty="0">
                          <a:solidFill>
                            <a:schemeClr val="tx1"/>
                          </a:solidFill>
                        </a:rPr>
                        <a:t>自然科学と社会科学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solidFill>
                            <a:schemeClr val="tx1"/>
                          </a:solidFill>
                        </a:rPr>
                        <a:t>詳細：</a:t>
                      </a:r>
                      <a:r>
                        <a:rPr kumimoji="1" lang="en-US" altLang="ja-JP" sz="1200" b="0" dirty="0">
                          <a:solidFill>
                            <a:schemeClr val="tx1"/>
                          </a:solidFill>
                        </a:rPr>
                        <a:t>Journal Citation Reports</a:t>
                      </a:r>
                      <a:r>
                        <a:rPr kumimoji="1" lang="ja-JP" altLang="en-US" sz="1200" b="0" dirty="0">
                          <a:solidFill>
                            <a:schemeClr val="tx1"/>
                          </a:solidFill>
                        </a:rPr>
                        <a:t> </a:t>
                      </a:r>
                      <a:r>
                        <a:rPr kumimoji="1" lang="en-US" altLang="ja-JP" sz="1200" b="0" dirty="0">
                          <a:solidFill>
                            <a:srgbClr val="C00000"/>
                          </a:solidFill>
                        </a:rPr>
                        <a:t>*</a:t>
                      </a:r>
                      <a:r>
                        <a:rPr kumimoji="1" lang="ja-JP" altLang="en-US" sz="1200" b="0" dirty="0">
                          <a:solidFill>
                            <a:srgbClr val="C00000"/>
                          </a:solidFill>
                        </a:rPr>
                        <a:t>有料</a:t>
                      </a:r>
                      <a:endParaRPr kumimoji="1" lang="en-US" altLang="ja-JP" sz="1200" b="0" dirty="0">
                        <a:solidFill>
                          <a:srgbClr val="C00000"/>
                        </a:solidFill>
                      </a:endParaRPr>
                    </a:p>
                    <a:p>
                      <a:r>
                        <a:rPr kumimoji="1" lang="ja-JP" altLang="en-US" sz="1200" b="0" dirty="0">
                          <a:solidFill>
                            <a:schemeClr val="tx1"/>
                          </a:solidFill>
                        </a:rPr>
                        <a:t>　　　</a:t>
                      </a:r>
                      <a:r>
                        <a:rPr lang="ja-JP" altLang="en-US" sz="1200" dirty="0">
                          <a:hlinkClick r:id="rId3"/>
                        </a:rPr>
                        <a:t>https://jcr.clarivate.com</a:t>
                      </a:r>
                      <a:endParaRPr lang="en-US" altLang="ja-JP" sz="1200" dirty="0"/>
                    </a:p>
                    <a:p>
                      <a:r>
                        <a:rPr kumimoji="1" lang="ja-JP" altLang="en-US" sz="1200" b="0" dirty="0">
                          <a:solidFill>
                            <a:schemeClr val="tx1"/>
                          </a:solidFill>
                        </a:rPr>
                        <a:t>最新版：</a:t>
                      </a:r>
                      <a:r>
                        <a:rPr kumimoji="1" lang="en-US" altLang="ja-JP" sz="1200" b="0" dirty="0">
                          <a:solidFill>
                            <a:schemeClr val="tx1"/>
                          </a:solidFill>
                        </a:rPr>
                        <a:t>Web of Science Master Journal List</a:t>
                      </a:r>
                      <a:r>
                        <a:rPr kumimoji="1" lang="ja-JP" altLang="en-US" sz="1200" b="0" dirty="0">
                          <a:solidFill>
                            <a:schemeClr val="tx1"/>
                          </a:solidFill>
                        </a:rPr>
                        <a:t> </a:t>
                      </a:r>
                      <a:r>
                        <a:rPr kumimoji="1" lang="en-US" altLang="ja-JP" sz="1200" b="0" dirty="0">
                          <a:solidFill>
                            <a:schemeClr val="accent5"/>
                          </a:solidFill>
                        </a:rPr>
                        <a:t>*</a:t>
                      </a:r>
                      <a:r>
                        <a:rPr kumimoji="1" lang="ja-JP" altLang="en-US" sz="1200" b="0" dirty="0">
                          <a:solidFill>
                            <a:schemeClr val="accent5"/>
                          </a:solidFill>
                        </a:rPr>
                        <a:t>無料</a:t>
                      </a:r>
                      <a:endParaRPr kumimoji="1" lang="en-US" altLang="ja-JP" sz="1200" b="0" dirty="0">
                        <a:solidFill>
                          <a:schemeClr val="accent5"/>
                        </a:solidFill>
                      </a:endParaRPr>
                    </a:p>
                    <a:p>
                      <a:r>
                        <a:rPr kumimoji="1" lang="ja-JP" altLang="en-US" sz="1200" b="0" dirty="0">
                          <a:solidFill>
                            <a:schemeClr val="tx1"/>
                          </a:solidFill>
                        </a:rPr>
                        <a:t>　　　　</a:t>
                      </a:r>
                      <a:r>
                        <a:rPr kumimoji="1" lang="en-US" altLang="ja-JP" sz="1200" b="0" dirty="0">
                          <a:solidFill>
                            <a:schemeClr val="tx1"/>
                          </a:solidFill>
                          <a:hlinkClick r:id="rId4"/>
                        </a:rPr>
                        <a:t>https://mjl.clarivate.com</a:t>
                      </a:r>
                      <a:endParaRPr kumimoji="1" lang="en-US" altLang="ja-JP"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940761"/>
                  </a:ext>
                </a:extLst>
              </a:tr>
              <a:tr h="432000">
                <a:tc>
                  <a:txBody>
                    <a:bodyPr/>
                    <a:lstStyle/>
                    <a:p>
                      <a:r>
                        <a:rPr kumimoji="1" lang="en-US" altLang="ja-JP" sz="1200" b="0" dirty="0" err="1">
                          <a:solidFill>
                            <a:schemeClr val="tx1"/>
                          </a:solidFill>
                        </a:rPr>
                        <a:t>CiteScore</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固有の指標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出版物：全分野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solidFill>
                            <a:schemeClr val="tx1"/>
                          </a:solidFill>
                        </a:rPr>
                        <a:t>Scopus</a:t>
                      </a:r>
                      <a:r>
                        <a:rPr kumimoji="1" lang="ja-JP" altLang="en-US" sz="1200" b="0" dirty="0">
                          <a:solidFill>
                            <a:schemeClr val="tx1"/>
                          </a:solidFill>
                        </a:rPr>
                        <a:t> </a:t>
                      </a:r>
                      <a:r>
                        <a:rPr kumimoji="1" lang="en-US" altLang="ja-JP" sz="1200" b="0" dirty="0">
                          <a:solidFill>
                            <a:schemeClr val="tx1"/>
                          </a:solidFill>
                        </a:rPr>
                        <a:t>Preview </a:t>
                      </a:r>
                      <a:r>
                        <a:rPr kumimoji="1" lang="ja-JP" altLang="en-US" sz="1200" b="0" dirty="0">
                          <a:solidFill>
                            <a:schemeClr val="tx1"/>
                          </a:solidFill>
                        </a:rPr>
                        <a:t>収録誌 </a:t>
                      </a:r>
                      <a:r>
                        <a:rPr kumimoji="1" lang="en-US" altLang="ja-JP" sz="1200" b="0" dirty="0">
                          <a:solidFill>
                            <a:schemeClr val="accent5"/>
                          </a:solidFill>
                        </a:rPr>
                        <a:t>*</a:t>
                      </a:r>
                      <a:r>
                        <a:rPr kumimoji="1" lang="ja-JP" altLang="en-US" sz="1200" b="0" dirty="0">
                          <a:solidFill>
                            <a:schemeClr val="accent5"/>
                          </a:solidFill>
                        </a:rPr>
                        <a:t>無料</a:t>
                      </a:r>
                      <a:endParaRPr kumimoji="1" lang="en-US" altLang="ja-JP" sz="1200" b="0" dirty="0">
                        <a:solidFill>
                          <a:schemeClr val="accent5"/>
                        </a:solidFill>
                      </a:endParaRPr>
                    </a:p>
                    <a:p>
                      <a:r>
                        <a:rPr kumimoji="1" lang="en-US" altLang="ja-JP" sz="1200" b="0" dirty="0">
                          <a:solidFill>
                            <a:schemeClr val="tx1"/>
                          </a:solidFill>
                          <a:hlinkClick r:id="rId5"/>
                        </a:rPr>
                        <a:t>https://www.scopus.com/sources</a:t>
                      </a:r>
                      <a:endParaRPr kumimoji="1" lang="en-US" altLang="ja-JP"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716456"/>
                  </a:ext>
                </a:extLst>
              </a:tr>
              <a:tr h="972000">
                <a:tc>
                  <a:txBody>
                    <a:bodyPr/>
                    <a:lstStyle/>
                    <a:p>
                      <a:r>
                        <a:rPr kumimoji="1" lang="en-US" altLang="ja-JP" sz="1200" b="0" dirty="0">
                          <a:solidFill>
                            <a:schemeClr val="tx1"/>
                          </a:solidFill>
                        </a:rPr>
                        <a:t>h-index</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コンセプト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研究者個人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solidFill>
                            <a:schemeClr val="tx1"/>
                          </a:solidFill>
                        </a:rPr>
                        <a:t>Web of Science</a:t>
                      </a:r>
                      <a:r>
                        <a:rPr kumimoji="1" lang="ja-JP" altLang="en-US" sz="1200" b="0" dirty="0">
                          <a:solidFill>
                            <a:schemeClr val="tx1"/>
                          </a:solidFill>
                        </a:rPr>
                        <a:t> </a:t>
                      </a:r>
                      <a:r>
                        <a:rPr kumimoji="1" lang="en-US" altLang="ja-JP" sz="1200" b="0" dirty="0">
                          <a:solidFill>
                            <a:srgbClr val="C00000"/>
                          </a:solidFill>
                        </a:rPr>
                        <a:t>*</a:t>
                      </a:r>
                      <a:r>
                        <a:rPr kumimoji="1" lang="ja-JP" altLang="en-US" sz="1200" b="0" dirty="0">
                          <a:solidFill>
                            <a:srgbClr val="C00000"/>
                          </a:solidFill>
                        </a:rPr>
                        <a:t>有料</a:t>
                      </a:r>
                      <a:endParaRPr kumimoji="1" lang="en-US" altLang="ja-JP" sz="1200" b="0" dirty="0">
                        <a:solidFill>
                          <a:srgbClr val="C00000"/>
                        </a:solidFill>
                      </a:endParaRPr>
                    </a:p>
                    <a:p>
                      <a:r>
                        <a:rPr kumimoji="1" lang="en-US" altLang="ja-JP" sz="1200" b="0" dirty="0">
                          <a:solidFill>
                            <a:schemeClr val="tx1"/>
                          </a:solidFill>
                          <a:hlinkClick r:id="rId6"/>
                        </a:rPr>
                        <a:t>http://webofknowledge.com/WOS</a:t>
                      </a:r>
                      <a:endParaRPr kumimoji="1" lang="en-US" altLang="ja-JP" sz="1200" b="0" dirty="0">
                        <a:solidFill>
                          <a:schemeClr val="tx1"/>
                        </a:solidFill>
                      </a:endParaRPr>
                    </a:p>
                    <a:p>
                      <a:r>
                        <a:rPr kumimoji="1" lang="en-US" altLang="ja-JP" sz="1200" b="0" dirty="0">
                          <a:solidFill>
                            <a:schemeClr val="tx1"/>
                          </a:solidFill>
                        </a:rPr>
                        <a:t>Scopus Preview </a:t>
                      </a:r>
                      <a:r>
                        <a:rPr kumimoji="1" lang="ja-JP" altLang="en-US" sz="1200" b="0" dirty="0">
                          <a:solidFill>
                            <a:schemeClr val="tx1"/>
                          </a:solidFill>
                        </a:rPr>
                        <a:t>著者検索 </a:t>
                      </a:r>
                      <a:r>
                        <a:rPr kumimoji="1" lang="en-US" altLang="ja-JP" sz="1200" b="0" dirty="0">
                          <a:solidFill>
                            <a:schemeClr val="accent5"/>
                          </a:solidFill>
                        </a:rPr>
                        <a:t>*</a:t>
                      </a:r>
                      <a:r>
                        <a:rPr kumimoji="1" lang="ja-JP" altLang="en-US" sz="1200" b="0" dirty="0">
                          <a:solidFill>
                            <a:schemeClr val="accent5"/>
                          </a:solidFill>
                        </a:rPr>
                        <a:t>無料</a:t>
                      </a:r>
                      <a:endParaRPr kumimoji="1" lang="en-US" altLang="ja-JP" sz="1200" b="0" dirty="0">
                        <a:solidFill>
                          <a:schemeClr val="accent5"/>
                        </a:solidFill>
                      </a:endParaRPr>
                    </a:p>
                    <a:p>
                      <a:r>
                        <a:rPr kumimoji="1" lang="en-US" altLang="ja-JP" sz="1200" b="0" dirty="0">
                          <a:solidFill>
                            <a:schemeClr val="tx1"/>
                          </a:solidFill>
                          <a:hlinkClick r:id="rId7"/>
                        </a:rPr>
                        <a:t>https://www.scopus.com/freelookup/form/author.uri</a:t>
                      </a:r>
                      <a:endParaRPr kumimoji="1" lang="en-US" altLang="ja-JP" sz="1200" b="0" dirty="0">
                        <a:solidFill>
                          <a:schemeClr val="tx1"/>
                        </a:solidFill>
                      </a:endParaRPr>
                    </a:p>
                    <a:p>
                      <a:r>
                        <a:rPr kumimoji="1" lang="ja-JP" altLang="en-US" sz="1200" b="0" dirty="0">
                          <a:solidFill>
                            <a:schemeClr val="tx1"/>
                          </a:solidFill>
                        </a:rPr>
                        <a:t>名寄せや業績リストを前提とすれば，</a:t>
                      </a:r>
                      <a:r>
                        <a:rPr kumimoji="1" lang="en-US" altLang="ja-JP" sz="1200" b="0" dirty="0">
                          <a:solidFill>
                            <a:schemeClr val="tx1"/>
                          </a:solidFill>
                        </a:rPr>
                        <a:t>Dimensions</a:t>
                      </a:r>
                      <a:r>
                        <a:rPr kumimoji="1" lang="ja-JP" altLang="en-US" sz="1200" b="0" dirty="0">
                          <a:solidFill>
                            <a:schemeClr val="tx1"/>
                          </a:solidFill>
                        </a:rPr>
                        <a:t>や</a:t>
                      </a:r>
                      <a:r>
                        <a:rPr kumimoji="1" lang="en-US" altLang="ja-JP" sz="1200" b="0" dirty="0">
                          <a:solidFill>
                            <a:schemeClr val="tx1"/>
                          </a:solidFill>
                        </a:rPr>
                        <a:t>Google Scholar</a:t>
                      </a:r>
                      <a:r>
                        <a:rPr kumimoji="1" lang="ja-JP" altLang="en-US" sz="1200" b="0" dirty="0">
                          <a:solidFill>
                            <a:schemeClr val="tx1"/>
                          </a:solidFill>
                        </a:rPr>
                        <a:t>でも可能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713554"/>
                  </a:ext>
                </a:extLst>
              </a:tr>
              <a:tr h="792000">
                <a:tc>
                  <a:txBody>
                    <a:bodyPr/>
                    <a:lstStyle/>
                    <a:p>
                      <a:r>
                        <a:rPr kumimoji="1" lang="en-US" altLang="ja-JP" sz="1200" b="0" dirty="0">
                          <a:solidFill>
                            <a:schemeClr val="tx1"/>
                          </a:solidFill>
                        </a:rPr>
                        <a:t>Top10%</a:t>
                      </a:r>
                      <a:r>
                        <a:rPr kumimoji="1" lang="ja-JP" altLang="en-US" sz="1200" b="0" dirty="0">
                          <a:solidFill>
                            <a:schemeClr val="tx1"/>
                          </a:solidFill>
                        </a:rPr>
                        <a:t>論文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コンセプト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論文</a:t>
                      </a:r>
                      <a:endParaRPr kumimoji="1" lang="en-US" altLang="ja-JP" sz="1200" b="0" dirty="0">
                        <a:solidFill>
                          <a:schemeClr val="tx1"/>
                        </a:solidFill>
                      </a:endParaRPr>
                    </a:p>
                    <a:p>
                      <a:pPr algn="l"/>
                      <a:r>
                        <a:rPr kumimoji="1" lang="en-US" altLang="ja-JP" sz="1200" b="0" dirty="0">
                          <a:solidFill>
                            <a:schemeClr val="tx1"/>
                          </a:solidFill>
                        </a:rPr>
                        <a:t>※</a:t>
                      </a:r>
                      <a:r>
                        <a:rPr kumimoji="1" lang="ja-JP" altLang="en-US" sz="1200" b="0" dirty="0">
                          <a:solidFill>
                            <a:schemeClr val="tx1"/>
                          </a:solidFill>
                        </a:rPr>
                        <a:t>合計や比率を求めることで</a:t>
                      </a:r>
                      <a:endParaRPr kumimoji="1" lang="en-US" altLang="ja-JP" sz="1200" b="0" dirty="0">
                        <a:solidFill>
                          <a:schemeClr val="tx1"/>
                        </a:solidFill>
                      </a:endParaRPr>
                    </a:p>
                    <a:p>
                      <a:pPr algn="l"/>
                      <a:r>
                        <a:rPr kumimoji="1" lang="ja-JP" altLang="en-US" sz="1200" b="0" dirty="0">
                          <a:solidFill>
                            <a:schemeClr val="tx1"/>
                          </a:solidFill>
                        </a:rPr>
                        <a:t>　研究者個人や集団も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solidFill>
                            <a:schemeClr val="tx1"/>
                          </a:solidFill>
                        </a:rPr>
                        <a:t>Scopus </a:t>
                      </a:r>
                      <a:r>
                        <a:rPr kumimoji="1" lang="en-US" altLang="ja-JP" sz="1200" b="0" dirty="0">
                          <a:solidFill>
                            <a:srgbClr val="C00000"/>
                          </a:solidFill>
                        </a:rPr>
                        <a:t>*</a:t>
                      </a:r>
                      <a:r>
                        <a:rPr kumimoji="1" lang="ja-JP" altLang="en-US" sz="1200" b="0" dirty="0">
                          <a:solidFill>
                            <a:srgbClr val="C00000"/>
                          </a:solidFill>
                        </a:rPr>
                        <a:t>有料 </a:t>
                      </a:r>
                      <a:r>
                        <a:rPr kumimoji="1" lang="en-US" altLang="ja-JP" sz="1200" b="0" dirty="0">
                          <a:solidFill>
                            <a:schemeClr val="tx1"/>
                          </a:solidFill>
                          <a:hlinkClick r:id="rId8"/>
                        </a:rPr>
                        <a:t>https://www.scopus.com</a:t>
                      </a:r>
                      <a:endParaRPr kumimoji="1" lang="en-US" altLang="ja-JP" sz="1200" b="0" dirty="0">
                        <a:solidFill>
                          <a:schemeClr val="tx1"/>
                        </a:solidFill>
                      </a:endParaRPr>
                    </a:p>
                    <a:p>
                      <a:r>
                        <a:rPr kumimoji="1" lang="en-US" altLang="ja-JP" sz="1200" b="0" dirty="0">
                          <a:solidFill>
                            <a:schemeClr val="tx1"/>
                          </a:solidFill>
                        </a:rPr>
                        <a:t>※</a:t>
                      </a:r>
                      <a:r>
                        <a:rPr kumimoji="1" lang="ja-JP" altLang="en-US" sz="1200" b="0" dirty="0">
                          <a:solidFill>
                            <a:schemeClr val="tx1"/>
                          </a:solidFill>
                        </a:rPr>
                        <a:t>「被引用ベンチマーキング」が</a:t>
                      </a:r>
                      <a:r>
                        <a:rPr kumimoji="1" lang="en-US" altLang="ja-JP" sz="1200" b="0" dirty="0">
                          <a:solidFill>
                            <a:schemeClr val="tx1"/>
                          </a:solidFill>
                        </a:rPr>
                        <a:t>90</a:t>
                      </a:r>
                      <a:r>
                        <a:rPr kumimoji="1" lang="ja-JP" altLang="en-US" sz="1200" b="0" dirty="0">
                          <a:solidFill>
                            <a:schemeClr val="tx1"/>
                          </a:solidFill>
                        </a:rPr>
                        <a:t>パーセンタイル以上 </a:t>
                      </a:r>
                      <a:r>
                        <a:rPr kumimoji="1" lang="en-US" altLang="ja-JP" sz="1200" b="0" dirty="0">
                          <a:solidFill>
                            <a:schemeClr val="tx1"/>
                          </a:solidFill>
                        </a:rPr>
                        <a:t>= Top10%</a:t>
                      </a:r>
                      <a:r>
                        <a:rPr kumimoji="1" lang="ja-JP" altLang="en-US" sz="1200" b="0" dirty="0">
                          <a:solidFill>
                            <a:schemeClr val="tx1"/>
                          </a:solidFill>
                        </a:rPr>
                        <a:t>論文</a:t>
                      </a:r>
                      <a:endParaRPr kumimoji="1" lang="en-US" altLang="ja-JP" sz="1200" b="0" dirty="0">
                        <a:solidFill>
                          <a:schemeClr val="tx1"/>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詳細：</a:t>
                      </a:r>
                      <a:r>
                        <a:rPr kumimoji="1" lang="en-US" altLang="ja-JP" sz="1200" b="0" dirty="0" err="1">
                          <a:solidFill>
                            <a:schemeClr val="tx1"/>
                          </a:solidFill>
                        </a:rPr>
                        <a:t>SciVal</a:t>
                      </a:r>
                      <a:r>
                        <a:rPr kumimoji="1" lang="en-US" altLang="ja-JP" sz="1200" b="0" dirty="0">
                          <a:solidFill>
                            <a:schemeClr val="tx1"/>
                          </a:solidFill>
                        </a:rPr>
                        <a:t> </a:t>
                      </a:r>
                      <a:r>
                        <a:rPr kumimoji="1" lang="en-US" altLang="ja-JP" sz="1200" b="0" dirty="0">
                          <a:solidFill>
                            <a:srgbClr val="C00000"/>
                          </a:solidFill>
                        </a:rPr>
                        <a:t>*</a:t>
                      </a:r>
                      <a:r>
                        <a:rPr kumimoji="1" lang="ja-JP" altLang="en-US" sz="1200" b="0" dirty="0">
                          <a:solidFill>
                            <a:srgbClr val="C00000"/>
                          </a:solidFill>
                        </a:rPr>
                        <a:t>有料</a:t>
                      </a:r>
                      <a:r>
                        <a:rPr kumimoji="1" lang="en-US" altLang="ja-JP" sz="1200" b="0" dirty="0">
                          <a:solidFill>
                            <a:srgbClr val="C00000"/>
                          </a:solidFill>
                        </a:rPr>
                        <a:t> </a:t>
                      </a:r>
                      <a:r>
                        <a:rPr kumimoji="1" lang="en-US" altLang="ja-JP" sz="1200" b="0" dirty="0">
                          <a:solidFill>
                            <a:schemeClr val="tx1"/>
                          </a:solidFill>
                          <a:hlinkClick r:id="rId9"/>
                        </a:rPr>
                        <a:t>https://www.scival.com</a:t>
                      </a:r>
                      <a:endParaRPr kumimoji="1" lang="en-US" altLang="ja-JP" sz="1200" b="0" dirty="0">
                        <a:solidFill>
                          <a:schemeClr val="tx1"/>
                        </a:solidFill>
                      </a:endParaRPr>
                    </a:p>
                    <a:p>
                      <a:r>
                        <a:rPr kumimoji="1" lang="ja-JP" altLang="en-US" sz="1200" b="0" dirty="0">
                          <a:solidFill>
                            <a:schemeClr val="tx1"/>
                          </a:solidFill>
                        </a:rPr>
                        <a:t>　　　</a:t>
                      </a:r>
                      <a:r>
                        <a:rPr kumimoji="1" lang="en-US" altLang="ja-JP" sz="1200" b="0" dirty="0" err="1">
                          <a:solidFill>
                            <a:schemeClr val="tx1"/>
                          </a:solidFill>
                        </a:rPr>
                        <a:t>InCites</a:t>
                      </a:r>
                      <a:r>
                        <a:rPr kumimoji="1" lang="ja-JP" altLang="en-US" sz="1200" b="0" dirty="0">
                          <a:solidFill>
                            <a:schemeClr val="tx1"/>
                          </a:solidFill>
                        </a:rPr>
                        <a:t> </a:t>
                      </a:r>
                      <a:r>
                        <a:rPr kumimoji="1" lang="en-US" altLang="ja-JP" sz="1200" b="0" dirty="0">
                          <a:solidFill>
                            <a:srgbClr val="C00000"/>
                          </a:solidFill>
                        </a:rPr>
                        <a:t>*</a:t>
                      </a:r>
                      <a:r>
                        <a:rPr kumimoji="1" lang="ja-JP" altLang="en-US" sz="1200" b="0" dirty="0">
                          <a:solidFill>
                            <a:srgbClr val="C00000"/>
                          </a:solidFill>
                        </a:rPr>
                        <a:t>有料 </a:t>
                      </a:r>
                      <a:r>
                        <a:rPr kumimoji="1" lang="en-US" altLang="ja-JP" sz="1200" b="0" dirty="0">
                          <a:solidFill>
                            <a:schemeClr val="tx1"/>
                          </a:solidFill>
                          <a:hlinkClick r:id="rId10"/>
                        </a:rPr>
                        <a:t>https://incites.clarivate.com</a:t>
                      </a:r>
                      <a:endParaRPr kumimoji="1" lang="en-US" altLang="ja-JP"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937658"/>
                  </a:ext>
                </a:extLst>
              </a:tr>
              <a:tr h="792000">
                <a:tc>
                  <a:txBody>
                    <a:bodyPr/>
                    <a:lstStyle/>
                    <a:p>
                      <a:r>
                        <a:rPr kumimoji="1" lang="en-US" altLang="ja-JP" sz="1200" b="0" dirty="0">
                          <a:solidFill>
                            <a:schemeClr val="tx1"/>
                          </a:solidFill>
                        </a:rPr>
                        <a:t>Relative Citation Ratio: RCR</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solidFill>
                            <a:schemeClr val="tx1"/>
                          </a:solidFill>
                        </a:rPr>
                        <a:t>固有の指標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b="0" dirty="0">
                          <a:solidFill>
                            <a:schemeClr val="tx1"/>
                          </a:solidFill>
                        </a:rPr>
                        <a:t>PubMed</a:t>
                      </a:r>
                      <a:r>
                        <a:rPr kumimoji="1" lang="ja-JP" altLang="en-US" sz="1200" b="0" dirty="0">
                          <a:solidFill>
                            <a:schemeClr val="tx1"/>
                          </a:solidFill>
                        </a:rPr>
                        <a:t>収録論文に</a:t>
                      </a:r>
                      <a:endParaRPr kumimoji="1" lang="en-US" altLang="ja-JP" sz="1200" b="0" dirty="0">
                        <a:solidFill>
                          <a:schemeClr val="tx1"/>
                        </a:solidFill>
                      </a:endParaRPr>
                    </a:p>
                    <a:p>
                      <a:pPr algn="l"/>
                      <a:r>
                        <a:rPr kumimoji="1" lang="ja-JP" altLang="en-US" sz="1200" b="0" dirty="0">
                          <a:solidFill>
                            <a:schemeClr val="tx1"/>
                          </a:solidFill>
                        </a:rPr>
                        <a:t>引用された論文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err="1">
                          <a:solidFill>
                            <a:schemeClr val="tx1"/>
                          </a:solidFill>
                        </a:rPr>
                        <a:t>iCite</a:t>
                      </a:r>
                      <a:r>
                        <a:rPr kumimoji="1" lang="en-US" altLang="ja-JP" sz="1200" b="0" dirty="0">
                          <a:solidFill>
                            <a:schemeClr val="tx1"/>
                          </a:solidFill>
                        </a:rPr>
                        <a:t> </a:t>
                      </a:r>
                      <a:r>
                        <a:rPr kumimoji="1" lang="en-US" altLang="ja-JP" sz="1200" b="0" dirty="0">
                          <a:solidFill>
                            <a:schemeClr val="accent5"/>
                          </a:solidFill>
                        </a:rPr>
                        <a:t>*</a:t>
                      </a:r>
                      <a:r>
                        <a:rPr kumimoji="1" lang="ja-JP" altLang="en-US" sz="1200" b="0" dirty="0">
                          <a:solidFill>
                            <a:schemeClr val="accent5"/>
                          </a:solidFill>
                        </a:rPr>
                        <a:t>無料</a:t>
                      </a:r>
                      <a:endParaRPr kumimoji="1" lang="en-US" altLang="ja-JP" sz="1200" b="0" dirty="0">
                        <a:solidFill>
                          <a:schemeClr val="accent5"/>
                        </a:solidFill>
                      </a:endParaRPr>
                    </a:p>
                    <a:p>
                      <a:r>
                        <a:rPr kumimoji="1" lang="en-US" altLang="ja-JP" sz="1200" b="0" dirty="0">
                          <a:solidFill>
                            <a:schemeClr val="tx1"/>
                          </a:solidFill>
                          <a:hlinkClick r:id="rId11"/>
                        </a:rPr>
                        <a:t>https://icite.od.nih.gov/analysis</a:t>
                      </a:r>
                      <a:endParaRPr kumimoji="1" lang="en-US" altLang="ja-JP" sz="1200" b="0" dirty="0">
                        <a:solidFill>
                          <a:schemeClr val="tx1"/>
                        </a:solidFill>
                      </a:endParaRPr>
                    </a:p>
                    <a:p>
                      <a:r>
                        <a:rPr kumimoji="1" lang="en-US" altLang="ja-JP" sz="1200" b="0" dirty="0">
                          <a:solidFill>
                            <a:schemeClr val="tx1"/>
                          </a:solidFill>
                        </a:rPr>
                        <a:t>Dimensions </a:t>
                      </a:r>
                      <a:r>
                        <a:rPr kumimoji="1" lang="en-US" altLang="ja-JP" sz="1200" b="0" dirty="0">
                          <a:solidFill>
                            <a:schemeClr val="accent5"/>
                          </a:solidFill>
                        </a:rPr>
                        <a:t>*</a:t>
                      </a:r>
                      <a:r>
                        <a:rPr kumimoji="1" lang="ja-JP" altLang="en-US" sz="1200" b="0" dirty="0">
                          <a:solidFill>
                            <a:schemeClr val="accent5"/>
                          </a:solidFill>
                        </a:rPr>
                        <a:t>無料</a:t>
                      </a:r>
                      <a:endParaRPr kumimoji="1" lang="en-US" altLang="ja-JP" sz="1200" b="0" dirty="0">
                        <a:solidFill>
                          <a:schemeClr val="accent5"/>
                        </a:solidFill>
                      </a:endParaRPr>
                    </a:p>
                    <a:p>
                      <a:r>
                        <a:rPr kumimoji="1" lang="en-US" altLang="ja-JP" sz="1200" b="0" dirty="0">
                          <a:solidFill>
                            <a:schemeClr val="tx1"/>
                          </a:solidFill>
                          <a:hlinkClick r:id="rId12"/>
                        </a:rPr>
                        <a:t>https://app.dimensions.ai/discover/publication</a:t>
                      </a:r>
                      <a:endParaRPr kumimoji="1" lang="en-US" altLang="ja-JP"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34346"/>
                  </a:ext>
                </a:extLst>
              </a:tr>
            </a:tbl>
          </a:graphicData>
        </a:graphic>
      </p:graphicFrame>
      <p:sp>
        <p:nvSpPr>
          <p:cNvPr id="12" name="矢印: 五方向 11">
            <a:extLst>
              <a:ext uri="{FF2B5EF4-FFF2-40B4-BE49-F238E27FC236}">
                <a16:creationId xmlns:a16="http://schemas.microsoft.com/office/drawing/2014/main" id="{61035272-0832-4D87-A500-9CF0DBC4C16B}"/>
              </a:ext>
            </a:extLst>
          </p:cNvPr>
          <p:cNvSpPr/>
          <p:nvPr/>
        </p:nvSpPr>
        <p:spPr>
          <a:xfrm flipH="1">
            <a:off x="8106770" y="5520160"/>
            <a:ext cx="2204112" cy="50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　　データ更新のタイミング上</a:t>
            </a:r>
            <a:endParaRPr lang="en-US" altLang="ja-JP" sz="1000" dirty="0"/>
          </a:p>
          <a:p>
            <a:r>
              <a:rPr lang="ja-JP" altLang="en-US" sz="1000" dirty="0"/>
              <a:t>　　両者間で</a:t>
            </a:r>
            <a:endParaRPr lang="en-US" altLang="ja-JP" sz="1000" dirty="0"/>
          </a:p>
          <a:p>
            <a:r>
              <a:rPr lang="ja-JP" altLang="en-US" sz="1000" dirty="0"/>
              <a:t>　　値がずれることがある</a:t>
            </a:r>
            <a:endParaRPr lang="en-US" altLang="ja-JP" sz="1000" dirty="0"/>
          </a:p>
        </p:txBody>
      </p:sp>
      <p:sp>
        <p:nvSpPr>
          <p:cNvPr id="8" name="矢印: 五方向 7">
            <a:extLst>
              <a:ext uri="{FF2B5EF4-FFF2-40B4-BE49-F238E27FC236}">
                <a16:creationId xmlns:a16="http://schemas.microsoft.com/office/drawing/2014/main" id="{042CCA2F-A3F4-4D2D-981B-FB2F620E3D9E}"/>
              </a:ext>
            </a:extLst>
          </p:cNvPr>
          <p:cNvSpPr/>
          <p:nvPr/>
        </p:nvSpPr>
        <p:spPr>
          <a:xfrm flipH="1">
            <a:off x="8106770" y="3579120"/>
            <a:ext cx="2204112" cy="504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　　どちらも</a:t>
            </a:r>
            <a:endParaRPr lang="en-US" altLang="ja-JP" sz="1000" dirty="0"/>
          </a:p>
          <a:p>
            <a:r>
              <a:rPr lang="ja-JP" altLang="en-US" sz="1000" dirty="0"/>
              <a:t>　　著者を絞り込みさえすれば</a:t>
            </a:r>
            <a:endParaRPr lang="en-US" altLang="ja-JP" sz="1000" dirty="0"/>
          </a:p>
          <a:p>
            <a:r>
              <a:rPr lang="ja-JP" altLang="en-US" sz="1000" dirty="0"/>
              <a:t>　　自動的に算出される</a:t>
            </a:r>
            <a:endParaRPr lang="en-US" altLang="ja-JP" sz="1000" dirty="0"/>
          </a:p>
        </p:txBody>
      </p:sp>
    </p:spTree>
    <p:extLst>
      <p:ext uri="{BB962C8B-B14F-4D97-AF65-F5344CB8AC3E}">
        <p14:creationId xmlns:p14="http://schemas.microsoft.com/office/powerpoint/2010/main" val="1083831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5. </a:t>
            </a:r>
            <a:r>
              <a:rPr lang="ja-JP" altLang="en-US" sz="5400" dirty="0">
                <a:solidFill>
                  <a:schemeClr val="bg1"/>
                </a:solidFill>
              </a:rPr>
              <a:t>被引用数を用いない論文評価</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47</a:t>
            </a:fld>
            <a:endParaRPr kumimoji="1" lang="ja-JP" altLang="en-US" dirty="0"/>
          </a:p>
        </p:txBody>
      </p:sp>
    </p:spTree>
    <p:extLst>
      <p:ext uri="{BB962C8B-B14F-4D97-AF65-F5344CB8AC3E}">
        <p14:creationId xmlns:p14="http://schemas.microsoft.com/office/powerpoint/2010/main" val="608894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オルトメトリクス</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a:t>
            </a:r>
            <a:r>
              <a:rPr lang="en-US" altLang="ja-JP" dirty="0" err="1"/>
              <a:t>Altmetrics</a:t>
            </a:r>
            <a:r>
              <a:rPr lang="en-US" altLang="ja-JP" dirty="0"/>
              <a:t> = </a:t>
            </a:r>
            <a:r>
              <a:rPr lang="en-US" altLang="ja-JP" u="sng" dirty="0"/>
              <a:t>Alt</a:t>
            </a:r>
            <a:r>
              <a:rPr lang="en-US" altLang="ja-JP" dirty="0"/>
              <a:t>ernative + </a:t>
            </a:r>
            <a:r>
              <a:rPr lang="en-US" altLang="ja-JP" u="sng" dirty="0"/>
              <a:t>Metrics</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a:t>
            </a:r>
            <a:r>
              <a:rPr lang="en-US" altLang="ja-JP" dirty="0"/>
              <a:t>Bibliometrics = </a:t>
            </a:r>
            <a:r>
              <a:rPr lang="ja-JP" altLang="en-US" dirty="0"/>
              <a:t>書誌情報（引用情報）に基づく指標</a:t>
            </a:r>
            <a:endParaRPr lang="en-US" altLang="ja-JP" dirty="0"/>
          </a:p>
          <a:p>
            <a:pPr marL="0" indent="0">
              <a:lnSpc>
                <a:spcPct val="100000"/>
              </a:lnSpc>
              <a:spcBef>
                <a:spcPts val="0"/>
              </a:spcBef>
              <a:buNone/>
            </a:pPr>
            <a:r>
              <a:rPr lang="ja-JP" altLang="en-US" dirty="0"/>
              <a:t>　に対するオルタナティブ</a:t>
            </a:r>
            <a:endParaRPr lang="en-US" altLang="ja-JP" dirty="0"/>
          </a:p>
          <a:p>
            <a:pPr marL="0" indent="0">
              <a:lnSpc>
                <a:spcPct val="100000"/>
              </a:lnSpc>
              <a:spcBef>
                <a:spcPts val="0"/>
              </a:spcBef>
              <a:buNone/>
            </a:pPr>
            <a:endParaRPr lang="en-US" altLang="ja-JP" sz="1400" dirty="0"/>
          </a:p>
          <a:p>
            <a:pPr marL="0" indent="0">
              <a:lnSpc>
                <a:spcPct val="100000"/>
              </a:lnSpc>
              <a:spcBef>
                <a:spcPts val="0"/>
              </a:spcBef>
              <a:buNone/>
            </a:pPr>
            <a:r>
              <a:rPr lang="ja-JP" altLang="en-US" dirty="0"/>
              <a:t>・ソーシャルメディアを中心としたインパクト指標</a:t>
            </a:r>
            <a:endParaRPr lang="en-US" altLang="ja-JP" dirty="0"/>
          </a:p>
          <a:p>
            <a:pPr marL="0" indent="0">
              <a:lnSpc>
                <a:spcPct val="100000"/>
              </a:lnSpc>
              <a:spcBef>
                <a:spcPts val="0"/>
              </a:spcBef>
              <a:buNone/>
            </a:pPr>
            <a:r>
              <a:rPr lang="ja-JP" altLang="en-US" dirty="0"/>
              <a:t>　</a:t>
            </a:r>
            <a:r>
              <a:rPr lang="en-US" altLang="ja-JP" dirty="0"/>
              <a:t>SNS</a:t>
            </a:r>
            <a:r>
              <a:rPr lang="ja-JP" altLang="en-US" dirty="0"/>
              <a:t>やブログでの言及，文献管理ツールへの保存，</a:t>
            </a:r>
            <a:endParaRPr lang="en-US" altLang="ja-JP" dirty="0"/>
          </a:p>
          <a:p>
            <a:pPr marL="0" indent="0">
              <a:lnSpc>
                <a:spcPct val="100000"/>
              </a:lnSpc>
              <a:spcBef>
                <a:spcPts val="0"/>
              </a:spcBef>
              <a:buNone/>
            </a:pPr>
            <a:r>
              <a:rPr lang="ja-JP" altLang="en-US" dirty="0"/>
              <a:t>　専門家の推薦（</a:t>
            </a:r>
            <a:r>
              <a:rPr lang="en-US" altLang="ja-JP" dirty="0">
                <a:hlinkClick r:id="rId3"/>
              </a:rPr>
              <a:t>F1000Prime</a:t>
            </a:r>
            <a:r>
              <a:rPr lang="ja-JP" altLang="en-US" dirty="0"/>
              <a:t>：医学・生物学分野 </a:t>
            </a:r>
            <a:r>
              <a:rPr lang="en-US" altLang="ja-JP" dirty="0">
                <a:solidFill>
                  <a:srgbClr val="C00000"/>
                </a:solidFill>
              </a:rPr>
              <a:t>*</a:t>
            </a:r>
            <a:r>
              <a:rPr lang="ja-JP" altLang="en-US" dirty="0">
                <a:solidFill>
                  <a:srgbClr val="C00000"/>
                </a:solidFill>
              </a:rPr>
              <a:t>有料</a:t>
            </a:r>
            <a:r>
              <a:rPr lang="ja-JP" altLang="en-US" dirty="0"/>
              <a:t>），</a:t>
            </a:r>
            <a:endParaRPr lang="en-US" altLang="ja-JP" dirty="0"/>
          </a:p>
          <a:p>
            <a:pPr marL="0" indent="0">
              <a:lnSpc>
                <a:spcPct val="100000"/>
              </a:lnSpc>
              <a:spcBef>
                <a:spcPts val="0"/>
              </a:spcBef>
              <a:buNone/>
            </a:pPr>
            <a:r>
              <a:rPr lang="ja-JP" altLang="en-US" dirty="0"/>
              <a:t>　ソーシャルブックマーク，</a:t>
            </a:r>
            <a:r>
              <a:rPr lang="en-US" altLang="ja-JP" dirty="0"/>
              <a:t>Wikipedia</a:t>
            </a:r>
            <a:r>
              <a:rPr lang="ja-JP" altLang="en-US" dirty="0"/>
              <a:t>での引用，</a:t>
            </a:r>
            <a:endParaRPr lang="en-US" altLang="ja-JP" dirty="0"/>
          </a:p>
          <a:p>
            <a:pPr marL="0" indent="0">
              <a:lnSpc>
                <a:spcPct val="100000"/>
              </a:lnSpc>
              <a:spcBef>
                <a:spcPts val="0"/>
              </a:spcBef>
              <a:buNone/>
            </a:pPr>
            <a:r>
              <a:rPr lang="ja-JP" altLang="en-US" dirty="0"/>
              <a:t>　主要メディアでの報道，ダウンロード，ページビュー</a:t>
            </a:r>
            <a:r>
              <a:rPr lang="en-US" altLang="ja-JP" dirty="0"/>
              <a:t>...</a:t>
            </a:r>
          </a:p>
        </p:txBody>
      </p:sp>
      <p:sp>
        <p:nvSpPr>
          <p:cNvPr id="2" name="タイトル 1"/>
          <p:cNvSpPr>
            <a:spLocks noGrp="1"/>
          </p:cNvSpPr>
          <p:nvPr>
            <p:ph type="title"/>
          </p:nvPr>
        </p:nvSpPr>
        <p:spPr/>
        <p:txBody>
          <a:bodyPr/>
          <a:lstStyle/>
          <a:p>
            <a:pPr>
              <a:lnSpc>
                <a:spcPct val="100000"/>
              </a:lnSpc>
            </a:pPr>
            <a:r>
              <a:rPr lang="en-US" altLang="ja-JP" dirty="0"/>
              <a:t>5</a:t>
            </a:r>
            <a:r>
              <a:rPr kumimoji="1" lang="en-US" altLang="ja-JP" dirty="0"/>
              <a:t>. </a:t>
            </a:r>
            <a:r>
              <a:rPr lang="ja-JP" altLang="en-US" dirty="0"/>
              <a:t>被引用数を用いない論文評価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48</a:t>
            </a:fld>
            <a:endParaRPr kumimoji="1" lang="ja-JP" altLang="en-US"/>
          </a:p>
        </p:txBody>
      </p:sp>
    </p:spTree>
    <p:extLst>
      <p:ext uri="{BB962C8B-B14F-4D97-AF65-F5344CB8AC3E}">
        <p14:creationId xmlns:p14="http://schemas.microsoft.com/office/powerpoint/2010/main" val="606214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オルトメトリクスの特徴</a:t>
            </a: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5</a:t>
            </a:r>
            <a:r>
              <a:rPr kumimoji="1" lang="en-US" altLang="ja-JP" dirty="0"/>
              <a:t>. </a:t>
            </a:r>
            <a:r>
              <a:rPr kumimoji="1" lang="ja-JP" altLang="en-US" dirty="0"/>
              <a:t>被引用数を用いない論文評価</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49</a:t>
            </a:fld>
            <a:endParaRPr kumimoji="1" lang="ja-JP" altLang="en-US"/>
          </a:p>
        </p:txBody>
      </p:sp>
      <p:pic>
        <p:nvPicPr>
          <p:cNvPr id="6" name="図 5">
            <a:extLst>
              <a:ext uri="{FF2B5EF4-FFF2-40B4-BE49-F238E27FC236}">
                <a16:creationId xmlns:a16="http://schemas.microsoft.com/office/drawing/2014/main" id="{6133E2B2-BE47-47BA-940C-0C520C4FD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411" y="3509918"/>
            <a:ext cx="1080000" cy="1080000"/>
          </a:xfrm>
          <a:prstGeom prst="rect">
            <a:avLst/>
          </a:prstGeom>
        </p:spPr>
      </p:pic>
      <p:pic>
        <p:nvPicPr>
          <p:cNvPr id="12" name="図 11">
            <a:extLst>
              <a:ext uri="{FF2B5EF4-FFF2-40B4-BE49-F238E27FC236}">
                <a16:creationId xmlns:a16="http://schemas.microsoft.com/office/drawing/2014/main" id="{C115270B-3F2A-4839-928B-B7BF86C70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3779918"/>
            <a:ext cx="540000" cy="540000"/>
          </a:xfrm>
          <a:prstGeom prst="rect">
            <a:avLst/>
          </a:prstGeom>
        </p:spPr>
      </p:pic>
      <p:pic>
        <p:nvPicPr>
          <p:cNvPr id="16" name="図 15">
            <a:extLst>
              <a:ext uri="{FF2B5EF4-FFF2-40B4-BE49-F238E27FC236}">
                <a16:creationId xmlns:a16="http://schemas.microsoft.com/office/drawing/2014/main" id="{A1F2119B-AF09-44F9-BCD0-1DED099B64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2292" y="2044212"/>
            <a:ext cx="540000" cy="540000"/>
          </a:xfrm>
          <a:prstGeom prst="rect">
            <a:avLst/>
          </a:prstGeom>
        </p:spPr>
      </p:pic>
      <p:pic>
        <p:nvPicPr>
          <p:cNvPr id="18" name="図 17">
            <a:extLst>
              <a:ext uri="{FF2B5EF4-FFF2-40B4-BE49-F238E27FC236}">
                <a16:creationId xmlns:a16="http://schemas.microsoft.com/office/drawing/2014/main" id="{0E87D0B0-9110-4D94-B2B2-9599A9297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924" y="4224885"/>
            <a:ext cx="540000" cy="540000"/>
          </a:xfrm>
          <a:prstGeom prst="rect">
            <a:avLst/>
          </a:prstGeom>
        </p:spPr>
      </p:pic>
      <p:pic>
        <p:nvPicPr>
          <p:cNvPr id="20" name="グラフィックス 19" descr="ダウンロード">
            <a:extLst>
              <a:ext uri="{FF2B5EF4-FFF2-40B4-BE49-F238E27FC236}">
                <a16:creationId xmlns:a16="http://schemas.microsoft.com/office/drawing/2014/main" id="{5C9C3089-A67C-4AE1-9E09-36B79267BC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04" y="2080762"/>
            <a:ext cx="540000" cy="540000"/>
          </a:xfrm>
          <a:prstGeom prst="rect">
            <a:avLst/>
          </a:prstGeom>
        </p:spPr>
      </p:pic>
      <p:grpSp>
        <p:nvGrpSpPr>
          <p:cNvPr id="9" name="グループ化 8">
            <a:extLst>
              <a:ext uri="{FF2B5EF4-FFF2-40B4-BE49-F238E27FC236}">
                <a16:creationId xmlns:a16="http://schemas.microsoft.com/office/drawing/2014/main" id="{D1485CDC-BA8D-40BD-BDBE-F046F036B4E1}"/>
              </a:ext>
            </a:extLst>
          </p:cNvPr>
          <p:cNvGrpSpPr/>
          <p:nvPr/>
        </p:nvGrpSpPr>
        <p:grpSpPr>
          <a:xfrm>
            <a:off x="4585776" y="5181650"/>
            <a:ext cx="1440218" cy="720460"/>
            <a:chOff x="5496982" y="5219918"/>
            <a:chExt cx="1440218" cy="720460"/>
          </a:xfrm>
        </p:grpSpPr>
        <p:pic>
          <p:nvPicPr>
            <p:cNvPr id="22" name="グラフィックス 21" descr="都市">
              <a:extLst>
                <a:ext uri="{FF2B5EF4-FFF2-40B4-BE49-F238E27FC236}">
                  <a16:creationId xmlns:a16="http://schemas.microsoft.com/office/drawing/2014/main" id="{006A57A9-92EB-43EB-B3E0-07B11F685A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96982" y="5219918"/>
              <a:ext cx="720000" cy="720000"/>
            </a:xfrm>
            <a:prstGeom prst="rect">
              <a:avLst/>
            </a:prstGeom>
          </p:spPr>
        </p:pic>
        <p:pic>
          <p:nvPicPr>
            <p:cNvPr id="24" name="グラフィックス 23" descr="グループ">
              <a:extLst>
                <a:ext uri="{FF2B5EF4-FFF2-40B4-BE49-F238E27FC236}">
                  <a16:creationId xmlns:a16="http://schemas.microsoft.com/office/drawing/2014/main" id="{9D017F9C-5DF9-4EFF-8D4B-143E64D5ED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7200" y="5220378"/>
              <a:ext cx="720000" cy="720000"/>
            </a:xfrm>
            <a:prstGeom prst="rect">
              <a:avLst/>
            </a:prstGeom>
          </p:spPr>
        </p:pic>
      </p:grpSp>
      <p:pic>
        <p:nvPicPr>
          <p:cNvPr id="7" name="図 6">
            <a:extLst>
              <a:ext uri="{FF2B5EF4-FFF2-40B4-BE49-F238E27FC236}">
                <a16:creationId xmlns:a16="http://schemas.microsoft.com/office/drawing/2014/main" id="{D43DC4BF-0203-4926-9305-A32586C2A018}"/>
              </a:ext>
            </a:extLst>
          </p:cNvPr>
          <p:cNvPicPr>
            <a:picLocks noChangeAspect="1"/>
          </p:cNvPicPr>
          <p:nvPr/>
        </p:nvPicPr>
        <p:blipFill>
          <a:blip r:embed="rId13" cstate="print">
            <a:biLevel thresh="75000"/>
            <a:extLst>
              <a:ext uri="{28A0092B-C50C-407E-A947-70E740481C1C}">
                <a14:useLocalDpi xmlns:a14="http://schemas.microsoft.com/office/drawing/2010/main" val="0"/>
              </a:ext>
            </a:extLst>
          </a:blip>
          <a:stretch>
            <a:fillRect/>
          </a:stretch>
        </p:blipFill>
        <p:spPr>
          <a:xfrm>
            <a:off x="2016482" y="3250631"/>
            <a:ext cx="540000" cy="540000"/>
          </a:xfrm>
          <a:prstGeom prst="rect">
            <a:avLst/>
          </a:prstGeom>
          <a:noFill/>
        </p:spPr>
      </p:pic>
      <p:sp>
        <p:nvSpPr>
          <p:cNvPr id="30" name="矢印: 五方向 29">
            <a:extLst>
              <a:ext uri="{FF2B5EF4-FFF2-40B4-BE49-F238E27FC236}">
                <a16:creationId xmlns:a16="http://schemas.microsoft.com/office/drawing/2014/main" id="{F8E42D28-90FB-4ED4-9E21-D0129D50EBAF}"/>
              </a:ext>
            </a:extLst>
          </p:cNvPr>
          <p:cNvSpPr/>
          <p:nvPr/>
        </p:nvSpPr>
        <p:spPr>
          <a:xfrm>
            <a:off x="892731" y="3959918"/>
            <a:ext cx="4500000" cy="180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0E28566-E26E-404D-8670-7053F564D5B0}"/>
              </a:ext>
            </a:extLst>
          </p:cNvPr>
          <p:cNvSpPr/>
          <p:nvPr/>
        </p:nvSpPr>
        <p:spPr>
          <a:xfrm>
            <a:off x="1120562" y="2609918"/>
            <a:ext cx="3960000" cy="2880000"/>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2800" dirty="0">
                <a:solidFill>
                  <a:schemeClr val="accent5"/>
                </a:solidFill>
              </a:rPr>
              <a:t>即時</a:t>
            </a:r>
            <a:r>
              <a:rPr kumimoji="1" lang="ja-JP" altLang="en-US" sz="2800" dirty="0">
                <a:solidFill>
                  <a:schemeClr val="accent5"/>
                </a:solidFill>
              </a:rPr>
              <a:t>性</a:t>
            </a:r>
            <a:endParaRPr lang="en-US" altLang="ja-JP" sz="2800" dirty="0">
              <a:solidFill>
                <a:schemeClr val="accent5"/>
              </a:solidFill>
            </a:endParaRPr>
          </a:p>
          <a:p>
            <a:pPr algn="ctr"/>
            <a:endParaRPr kumimoji="1" lang="en-US" altLang="ja-JP" sz="1400" dirty="0">
              <a:solidFill>
                <a:srgbClr val="000080"/>
              </a:solidFill>
            </a:endParaRPr>
          </a:p>
        </p:txBody>
      </p:sp>
      <p:sp>
        <p:nvSpPr>
          <p:cNvPr id="21" name="楕円 20">
            <a:extLst>
              <a:ext uri="{FF2B5EF4-FFF2-40B4-BE49-F238E27FC236}">
                <a16:creationId xmlns:a16="http://schemas.microsoft.com/office/drawing/2014/main" id="{8676AE7C-50BE-4368-9817-1D46BC057899}"/>
              </a:ext>
            </a:extLst>
          </p:cNvPr>
          <p:cNvSpPr/>
          <p:nvPr/>
        </p:nvSpPr>
        <p:spPr>
          <a:xfrm>
            <a:off x="1385906" y="1799837"/>
            <a:ext cx="7920000" cy="1440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800" dirty="0">
                <a:solidFill>
                  <a:srgbClr val="C00000"/>
                </a:solidFill>
              </a:rPr>
              <a:t>補完・</a:t>
            </a:r>
            <a:r>
              <a:rPr kumimoji="1" lang="ja-JP" altLang="en-US" sz="2800" dirty="0">
                <a:solidFill>
                  <a:srgbClr val="C00000"/>
                </a:solidFill>
              </a:rPr>
              <a:t>代替性</a:t>
            </a:r>
          </a:p>
        </p:txBody>
      </p:sp>
      <p:sp>
        <p:nvSpPr>
          <p:cNvPr id="23" name="楕円 22">
            <a:extLst>
              <a:ext uri="{FF2B5EF4-FFF2-40B4-BE49-F238E27FC236}">
                <a16:creationId xmlns:a16="http://schemas.microsoft.com/office/drawing/2014/main" id="{81ACE154-C905-4E85-AE5C-79DE0D53483B}"/>
              </a:ext>
            </a:extLst>
          </p:cNvPr>
          <p:cNvSpPr/>
          <p:nvPr/>
        </p:nvSpPr>
        <p:spPr>
          <a:xfrm>
            <a:off x="1345885" y="4821880"/>
            <a:ext cx="7920000" cy="144000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2800" dirty="0">
                <a:solidFill>
                  <a:schemeClr val="accent6"/>
                </a:solidFill>
              </a:rPr>
              <a:t>社会性</a:t>
            </a:r>
          </a:p>
        </p:txBody>
      </p:sp>
      <p:grpSp>
        <p:nvGrpSpPr>
          <p:cNvPr id="27" name="グループ化 26">
            <a:extLst>
              <a:ext uri="{FF2B5EF4-FFF2-40B4-BE49-F238E27FC236}">
                <a16:creationId xmlns:a16="http://schemas.microsoft.com/office/drawing/2014/main" id="{E91A7C5B-A672-451E-BE26-99BA0219C645}"/>
              </a:ext>
            </a:extLst>
          </p:cNvPr>
          <p:cNvGrpSpPr>
            <a:grpSpLocks noChangeAspect="1"/>
          </p:cNvGrpSpPr>
          <p:nvPr/>
        </p:nvGrpSpPr>
        <p:grpSpPr>
          <a:xfrm>
            <a:off x="5400000" y="3779918"/>
            <a:ext cx="540000" cy="540000"/>
            <a:chOff x="4295503" y="1986202"/>
            <a:chExt cx="1260000" cy="1260000"/>
          </a:xfrm>
        </p:grpSpPr>
        <p:pic>
          <p:nvPicPr>
            <p:cNvPr id="28" name="図 27">
              <a:extLst>
                <a:ext uri="{FF2B5EF4-FFF2-40B4-BE49-F238E27FC236}">
                  <a16:creationId xmlns:a16="http://schemas.microsoft.com/office/drawing/2014/main" id="{162B379D-44C8-422A-A4BC-2568E4B41B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29" name="正方形/長方形 28">
              <a:extLst>
                <a:ext uri="{FF2B5EF4-FFF2-40B4-BE49-F238E27FC236}">
                  <a16:creationId xmlns:a16="http://schemas.microsoft.com/office/drawing/2014/main" id="{8C9A9E39-A883-4C9B-B0F2-AC58F30796A4}"/>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1" name="図 30">
            <a:extLst>
              <a:ext uri="{FF2B5EF4-FFF2-40B4-BE49-F238E27FC236}">
                <a16:creationId xmlns:a16="http://schemas.microsoft.com/office/drawing/2014/main" id="{6E39640D-8B07-4571-82E3-BE949F355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5893" y="3341347"/>
            <a:ext cx="540000" cy="540000"/>
          </a:xfrm>
          <a:prstGeom prst="rect">
            <a:avLst/>
          </a:prstGeom>
        </p:spPr>
      </p:pic>
      <p:pic>
        <p:nvPicPr>
          <p:cNvPr id="32" name="グラフィックス 31" descr="ダウンロード">
            <a:extLst>
              <a:ext uri="{FF2B5EF4-FFF2-40B4-BE49-F238E27FC236}">
                <a16:creationId xmlns:a16="http://schemas.microsoft.com/office/drawing/2014/main" id="{7FEF6AB4-3889-4C16-8790-C3DB0D946A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4562" y="4309205"/>
            <a:ext cx="540000" cy="540000"/>
          </a:xfrm>
          <a:prstGeom prst="rect">
            <a:avLst/>
          </a:prstGeom>
        </p:spPr>
      </p:pic>
      <p:sp>
        <p:nvSpPr>
          <p:cNvPr id="33" name="正方形/長方形 32">
            <a:extLst>
              <a:ext uri="{FF2B5EF4-FFF2-40B4-BE49-F238E27FC236}">
                <a16:creationId xmlns:a16="http://schemas.microsoft.com/office/drawing/2014/main" id="{EE6F5E16-379D-445C-BF6E-0A5AA38B969E}"/>
              </a:ext>
            </a:extLst>
          </p:cNvPr>
          <p:cNvSpPr/>
          <p:nvPr/>
        </p:nvSpPr>
        <p:spPr>
          <a:xfrm>
            <a:off x="4798469" y="4313945"/>
            <a:ext cx="174305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kumimoji="1" lang="ja-JP" altLang="en-US" sz="1400" dirty="0">
                <a:solidFill>
                  <a:srgbClr val="C00000"/>
                </a:solidFill>
              </a:rPr>
              <a:t>最初の</a:t>
            </a:r>
            <a:r>
              <a:rPr lang="ja-JP" altLang="en-US" sz="1400" dirty="0">
                <a:solidFill>
                  <a:srgbClr val="C00000"/>
                </a:solidFill>
              </a:rPr>
              <a:t>被</a:t>
            </a:r>
            <a:r>
              <a:rPr kumimoji="1" lang="ja-JP" altLang="en-US" sz="1400" dirty="0">
                <a:solidFill>
                  <a:srgbClr val="C00000"/>
                </a:solidFill>
              </a:rPr>
              <a:t>引用</a:t>
            </a:r>
            <a:endParaRPr kumimoji="1" lang="en-US" altLang="ja-JP" sz="1400" dirty="0">
              <a:solidFill>
                <a:srgbClr val="C00000"/>
              </a:solidFill>
            </a:endParaRPr>
          </a:p>
        </p:txBody>
      </p:sp>
      <p:pic>
        <p:nvPicPr>
          <p:cNvPr id="34" name="図 33">
            <a:extLst>
              <a:ext uri="{FF2B5EF4-FFF2-40B4-BE49-F238E27FC236}">
                <a16:creationId xmlns:a16="http://schemas.microsoft.com/office/drawing/2014/main" id="{0AECFD06-B734-4D04-95DE-53E6E2EBDB2E}"/>
              </a:ext>
            </a:extLst>
          </p:cNvPr>
          <p:cNvPicPr>
            <a:picLocks noChangeAspect="1"/>
          </p:cNvPicPr>
          <p:nvPr/>
        </p:nvPicPr>
        <p:blipFill>
          <a:blip r:embed="rId13" cstate="print">
            <a:biLevel thresh="75000"/>
            <a:extLst>
              <a:ext uri="{28A0092B-C50C-407E-A947-70E740481C1C}">
                <a14:useLocalDpi xmlns:a14="http://schemas.microsoft.com/office/drawing/2010/main" val="0"/>
              </a:ext>
            </a:extLst>
          </a:blip>
          <a:stretch>
            <a:fillRect/>
          </a:stretch>
        </p:blipFill>
        <p:spPr>
          <a:xfrm>
            <a:off x="3631922" y="5515624"/>
            <a:ext cx="540000" cy="540000"/>
          </a:xfrm>
          <a:prstGeom prst="rect">
            <a:avLst/>
          </a:prstGeom>
          <a:noFill/>
        </p:spPr>
      </p:pic>
      <p:pic>
        <p:nvPicPr>
          <p:cNvPr id="35" name="図 34">
            <a:extLst>
              <a:ext uri="{FF2B5EF4-FFF2-40B4-BE49-F238E27FC236}">
                <a16:creationId xmlns:a16="http://schemas.microsoft.com/office/drawing/2014/main" id="{9FDD271D-030A-4D21-B57A-5BE9AB4B4E3D}"/>
              </a:ext>
            </a:extLst>
          </p:cNvPr>
          <p:cNvPicPr>
            <a:picLocks noChangeAspect="1"/>
          </p:cNvPicPr>
          <p:nvPr/>
        </p:nvPicPr>
        <p:blipFill>
          <a:blip r:embed="rId13" cstate="print">
            <a:biLevel thresh="75000"/>
            <a:extLst>
              <a:ext uri="{28A0092B-C50C-407E-A947-70E740481C1C}">
                <a14:useLocalDpi xmlns:a14="http://schemas.microsoft.com/office/drawing/2010/main" val="0"/>
              </a:ext>
            </a:extLst>
          </a:blip>
          <a:stretch>
            <a:fillRect/>
          </a:stretch>
        </p:blipFill>
        <p:spPr>
          <a:xfrm>
            <a:off x="4250560" y="1941869"/>
            <a:ext cx="540000" cy="540000"/>
          </a:xfrm>
          <a:prstGeom prst="rect">
            <a:avLst/>
          </a:prstGeom>
          <a:noFill/>
        </p:spPr>
      </p:pic>
      <p:pic>
        <p:nvPicPr>
          <p:cNvPr id="36" name="図 35">
            <a:extLst>
              <a:ext uri="{FF2B5EF4-FFF2-40B4-BE49-F238E27FC236}">
                <a16:creationId xmlns:a16="http://schemas.microsoft.com/office/drawing/2014/main" id="{7C7E4992-3623-4584-BB2E-947055AFA6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9535" y="2227712"/>
            <a:ext cx="540000" cy="540000"/>
          </a:xfrm>
          <a:prstGeom prst="rect">
            <a:avLst/>
          </a:prstGeom>
        </p:spPr>
      </p:pic>
      <p:pic>
        <p:nvPicPr>
          <p:cNvPr id="37" name="図 36">
            <a:extLst>
              <a:ext uri="{FF2B5EF4-FFF2-40B4-BE49-F238E27FC236}">
                <a16:creationId xmlns:a16="http://schemas.microsoft.com/office/drawing/2014/main" id="{2DA8D919-814A-4EEC-9791-F7A2BDE31F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8903" y="5611569"/>
            <a:ext cx="540000" cy="540000"/>
          </a:xfrm>
          <a:prstGeom prst="rect">
            <a:avLst/>
          </a:prstGeom>
        </p:spPr>
      </p:pic>
      <p:pic>
        <p:nvPicPr>
          <p:cNvPr id="38" name="グラフィックス 37" descr="ダウンロード">
            <a:extLst>
              <a:ext uri="{FF2B5EF4-FFF2-40B4-BE49-F238E27FC236}">
                <a16:creationId xmlns:a16="http://schemas.microsoft.com/office/drawing/2014/main" id="{D8CE9A6E-6182-44CD-8F5F-44DDD46FA2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0507" y="4998766"/>
            <a:ext cx="540000" cy="540000"/>
          </a:xfrm>
          <a:prstGeom prst="rect">
            <a:avLst/>
          </a:prstGeom>
        </p:spPr>
      </p:pic>
      <p:pic>
        <p:nvPicPr>
          <p:cNvPr id="39" name="図 38">
            <a:extLst>
              <a:ext uri="{FF2B5EF4-FFF2-40B4-BE49-F238E27FC236}">
                <a16:creationId xmlns:a16="http://schemas.microsoft.com/office/drawing/2014/main" id="{575059FE-C86F-44C3-AAF2-04DB866B71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259" y="5412214"/>
            <a:ext cx="540000" cy="540000"/>
          </a:xfrm>
          <a:prstGeom prst="rect">
            <a:avLst/>
          </a:prstGeom>
        </p:spPr>
      </p:pic>
      <p:grpSp>
        <p:nvGrpSpPr>
          <p:cNvPr id="40" name="グループ化 39">
            <a:extLst>
              <a:ext uri="{FF2B5EF4-FFF2-40B4-BE49-F238E27FC236}">
                <a16:creationId xmlns:a16="http://schemas.microsoft.com/office/drawing/2014/main" id="{14EF34FF-75A5-4627-B1BB-C9A6BDC02C89}"/>
              </a:ext>
            </a:extLst>
          </p:cNvPr>
          <p:cNvGrpSpPr>
            <a:grpSpLocks noChangeAspect="1"/>
          </p:cNvGrpSpPr>
          <p:nvPr/>
        </p:nvGrpSpPr>
        <p:grpSpPr>
          <a:xfrm>
            <a:off x="7939536" y="3509838"/>
            <a:ext cx="540000" cy="540000"/>
            <a:chOff x="4295503" y="1986202"/>
            <a:chExt cx="1260000" cy="1260000"/>
          </a:xfrm>
        </p:grpSpPr>
        <p:pic>
          <p:nvPicPr>
            <p:cNvPr id="41" name="図 40">
              <a:extLst>
                <a:ext uri="{FF2B5EF4-FFF2-40B4-BE49-F238E27FC236}">
                  <a16:creationId xmlns:a16="http://schemas.microsoft.com/office/drawing/2014/main" id="{514DD6B1-4F3B-4354-AA21-B927E9E206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42" name="正方形/長方形 41">
              <a:extLst>
                <a:ext uri="{FF2B5EF4-FFF2-40B4-BE49-F238E27FC236}">
                  <a16:creationId xmlns:a16="http://schemas.microsoft.com/office/drawing/2014/main" id="{9F0EE450-8D9F-4365-A7C4-C1C8928ED6AB}"/>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16BFC59-F0DE-405D-9551-4107503B4E94}"/>
              </a:ext>
            </a:extLst>
          </p:cNvPr>
          <p:cNvGrpSpPr>
            <a:grpSpLocks noChangeAspect="1"/>
          </p:cNvGrpSpPr>
          <p:nvPr/>
        </p:nvGrpSpPr>
        <p:grpSpPr>
          <a:xfrm>
            <a:off x="6185715" y="3538646"/>
            <a:ext cx="540000" cy="540000"/>
            <a:chOff x="4295503" y="1986202"/>
            <a:chExt cx="1260000" cy="1260000"/>
          </a:xfrm>
        </p:grpSpPr>
        <p:pic>
          <p:nvPicPr>
            <p:cNvPr id="44" name="図 43">
              <a:extLst>
                <a:ext uri="{FF2B5EF4-FFF2-40B4-BE49-F238E27FC236}">
                  <a16:creationId xmlns:a16="http://schemas.microsoft.com/office/drawing/2014/main" id="{18F9ACBA-258B-4E36-81EA-DB40381F59A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45" name="正方形/長方形 44">
              <a:extLst>
                <a:ext uri="{FF2B5EF4-FFF2-40B4-BE49-F238E27FC236}">
                  <a16:creationId xmlns:a16="http://schemas.microsoft.com/office/drawing/2014/main" id="{4CEF5721-CC68-466D-B8DC-C6EC18FA4A6D}"/>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C6615226-AA6A-4F41-B0EB-56C3BFB02D25}"/>
              </a:ext>
            </a:extLst>
          </p:cNvPr>
          <p:cNvGrpSpPr>
            <a:grpSpLocks noChangeAspect="1"/>
          </p:cNvGrpSpPr>
          <p:nvPr/>
        </p:nvGrpSpPr>
        <p:grpSpPr>
          <a:xfrm>
            <a:off x="7785251" y="4271515"/>
            <a:ext cx="540000" cy="540000"/>
            <a:chOff x="4295503" y="1986202"/>
            <a:chExt cx="1260000" cy="1260000"/>
          </a:xfrm>
        </p:grpSpPr>
        <p:pic>
          <p:nvPicPr>
            <p:cNvPr id="47" name="図 46">
              <a:extLst>
                <a:ext uri="{FF2B5EF4-FFF2-40B4-BE49-F238E27FC236}">
                  <a16:creationId xmlns:a16="http://schemas.microsoft.com/office/drawing/2014/main" id="{90C3DACF-676C-4F7B-BAE1-6426272C9E9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95503" y="1986202"/>
              <a:ext cx="1260000" cy="1260000"/>
            </a:xfrm>
            <a:prstGeom prst="rect">
              <a:avLst/>
            </a:prstGeom>
          </p:spPr>
        </p:pic>
        <p:sp>
          <p:nvSpPr>
            <p:cNvPr id="48" name="正方形/長方形 47">
              <a:extLst>
                <a:ext uri="{FF2B5EF4-FFF2-40B4-BE49-F238E27FC236}">
                  <a16:creationId xmlns:a16="http://schemas.microsoft.com/office/drawing/2014/main" id="{DEE3906D-5E4A-4502-91FE-5DB45566D4E0}"/>
                </a:ext>
              </a:extLst>
            </p:cNvPr>
            <p:cNvSpPr/>
            <p:nvPr/>
          </p:nvSpPr>
          <p:spPr>
            <a:xfrm>
              <a:off x="4565503" y="2892406"/>
              <a:ext cx="720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グラフィックス 48" descr="矢印: 緩い曲線">
            <a:extLst>
              <a:ext uri="{FF2B5EF4-FFF2-40B4-BE49-F238E27FC236}">
                <a16:creationId xmlns:a16="http://schemas.microsoft.com/office/drawing/2014/main" id="{09432E1D-5AB2-4BBF-AF93-6813974AAB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700000" flipV="1">
            <a:off x="9288240" y="2253600"/>
            <a:ext cx="1080000" cy="1080000"/>
          </a:xfrm>
          <a:prstGeom prst="rect">
            <a:avLst/>
          </a:prstGeom>
        </p:spPr>
      </p:pic>
      <p:pic>
        <p:nvPicPr>
          <p:cNvPr id="50" name="グラフィックス 49" descr="矢印: 緩い曲線">
            <a:extLst>
              <a:ext uri="{FF2B5EF4-FFF2-40B4-BE49-F238E27FC236}">
                <a16:creationId xmlns:a16="http://schemas.microsoft.com/office/drawing/2014/main" id="{2B8FE106-04D5-49B6-B733-FC702B764CA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700000" flipH="1">
            <a:off x="352731" y="4765190"/>
            <a:ext cx="1080000" cy="1080000"/>
          </a:xfrm>
          <a:prstGeom prst="rect">
            <a:avLst/>
          </a:prstGeom>
        </p:spPr>
      </p:pic>
      <p:pic>
        <p:nvPicPr>
          <p:cNvPr id="51" name="グラフィックス 50" descr="矢印: 緩い曲線">
            <a:extLst>
              <a:ext uri="{FF2B5EF4-FFF2-40B4-BE49-F238E27FC236}">
                <a16:creationId xmlns:a16="http://schemas.microsoft.com/office/drawing/2014/main" id="{5AD59C60-0A35-45CF-A73D-BC0BE72BEC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8100000">
            <a:off x="352731" y="2252445"/>
            <a:ext cx="1080000" cy="1080000"/>
          </a:xfrm>
          <a:prstGeom prst="rect">
            <a:avLst/>
          </a:prstGeom>
        </p:spPr>
      </p:pic>
      <p:pic>
        <p:nvPicPr>
          <p:cNvPr id="52" name="グラフィックス 51" descr="矢印: 緩い曲線">
            <a:extLst>
              <a:ext uri="{FF2B5EF4-FFF2-40B4-BE49-F238E27FC236}">
                <a16:creationId xmlns:a16="http://schemas.microsoft.com/office/drawing/2014/main" id="{5A9CBB18-D13D-4ED1-B5B5-526C75944A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8100000">
            <a:off x="599758" y="2746331"/>
            <a:ext cx="1080000" cy="1080000"/>
          </a:xfrm>
          <a:prstGeom prst="rect">
            <a:avLst/>
          </a:prstGeom>
        </p:spPr>
      </p:pic>
      <p:grpSp>
        <p:nvGrpSpPr>
          <p:cNvPr id="55" name="グループ化 54">
            <a:extLst>
              <a:ext uri="{FF2B5EF4-FFF2-40B4-BE49-F238E27FC236}">
                <a16:creationId xmlns:a16="http://schemas.microsoft.com/office/drawing/2014/main" id="{0F0E7C5F-879F-4972-A49E-12A884766CD0}"/>
              </a:ext>
            </a:extLst>
          </p:cNvPr>
          <p:cNvGrpSpPr/>
          <p:nvPr/>
        </p:nvGrpSpPr>
        <p:grpSpPr>
          <a:xfrm>
            <a:off x="9792000" y="3509918"/>
            <a:ext cx="540000" cy="1080000"/>
            <a:chOff x="9379944" y="390280"/>
            <a:chExt cx="540000" cy="1080000"/>
          </a:xfrm>
        </p:grpSpPr>
        <p:pic>
          <p:nvPicPr>
            <p:cNvPr id="26" name="図 25">
              <a:extLst>
                <a:ext uri="{FF2B5EF4-FFF2-40B4-BE49-F238E27FC236}">
                  <a16:creationId xmlns:a16="http://schemas.microsoft.com/office/drawing/2014/main" id="{12855E2B-7849-45C8-B737-5D1B8BEDC5C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79944" y="390280"/>
              <a:ext cx="540000" cy="540000"/>
            </a:xfrm>
            <a:prstGeom prst="rect">
              <a:avLst/>
            </a:prstGeom>
          </p:spPr>
        </p:pic>
        <p:pic>
          <p:nvPicPr>
            <p:cNvPr id="54" name="図 53">
              <a:extLst>
                <a:ext uri="{FF2B5EF4-FFF2-40B4-BE49-F238E27FC236}">
                  <a16:creationId xmlns:a16="http://schemas.microsoft.com/office/drawing/2014/main" id="{B8CFD09E-4F6F-4EB1-BC63-8A08C68122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79944" y="930280"/>
              <a:ext cx="540000" cy="540000"/>
            </a:xfrm>
            <a:prstGeom prst="rect">
              <a:avLst/>
            </a:prstGeom>
          </p:spPr>
        </p:pic>
      </p:grpSp>
      <p:sp>
        <p:nvSpPr>
          <p:cNvPr id="53" name="正方形/長方形 52">
            <a:extLst>
              <a:ext uri="{FF2B5EF4-FFF2-40B4-BE49-F238E27FC236}">
                <a16:creationId xmlns:a16="http://schemas.microsoft.com/office/drawing/2014/main" id="{191F9610-888F-40DB-AFD5-1D44F8FAD892}"/>
              </a:ext>
            </a:extLst>
          </p:cNvPr>
          <p:cNvSpPr/>
          <p:nvPr/>
        </p:nvSpPr>
        <p:spPr>
          <a:xfrm>
            <a:off x="8456101" y="3012165"/>
            <a:ext cx="13680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kumimoji="1" lang="ja-JP" altLang="en-US" sz="1400" dirty="0">
                <a:solidFill>
                  <a:srgbClr val="C00000"/>
                </a:solidFill>
              </a:rPr>
              <a:t>論文以外の</a:t>
            </a:r>
            <a:endParaRPr kumimoji="1" lang="en-US" altLang="ja-JP" sz="1400" dirty="0">
              <a:solidFill>
                <a:srgbClr val="C00000"/>
              </a:solidFill>
            </a:endParaRPr>
          </a:p>
          <a:p>
            <a:pPr algn="ctr"/>
            <a:r>
              <a:rPr lang="ja-JP" altLang="en-US" sz="1400" dirty="0">
                <a:solidFill>
                  <a:srgbClr val="C00000"/>
                </a:solidFill>
              </a:rPr>
              <a:t>研究</a:t>
            </a:r>
            <a:r>
              <a:rPr kumimoji="1" lang="ja-JP" altLang="en-US" sz="1400" dirty="0">
                <a:solidFill>
                  <a:srgbClr val="C00000"/>
                </a:solidFill>
              </a:rPr>
              <a:t>成果</a:t>
            </a:r>
            <a:endParaRPr kumimoji="1" lang="en-US" altLang="ja-JP" sz="1400" dirty="0">
              <a:solidFill>
                <a:srgbClr val="C00000"/>
              </a:solidFill>
            </a:endParaRPr>
          </a:p>
        </p:txBody>
      </p:sp>
      <p:sp>
        <p:nvSpPr>
          <p:cNvPr id="56" name="正方形/長方形 55">
            <a:extLst>
              <a:ext uri="{FF2B5EF4-FFF2-40B4-BE49-F238E27FC236}">
                <a16:creationId xmlns:a16="http://schemas.microsoft.com/office/drawing/2014/main" id="{3600E99B-BC1F-4673-8FEA-CD7FDF12E40C}"/>
              </a:ext>
            </a:extLst>
          </p:cNvPr>
          <p:cNvSpPr/>
          <p:nvPr/>
        </p:nvSpPr>
        <p:spPr>
          <a:xfrm>
            <a:off x="286461" y="1914468"/>
            <a:ext cx="13680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kumimoji="1" lang="ja-JP" altLang="en-US" sz="1400" dirty="0">
                <a:solidFill>
                  <a:srgbClr val="C00000"/>
                </a:solidFill>
              </a:rPr>
              <a:t>引用以外の</a:t>
            </a:r>
            <a:endParaRPr kumimoji="1" lang="en-US" altLang="ja-JP" sz="1400" dirty="0">
              <a:solidFill>
                <a:srgbClr val="C00000"/>
              </a:solidFill>
            </a:endParaRPr>
          </a:p>
          <a:p>
            <a:pPr algn="ctr"/>
            <a:r>
              <a:rPr kumimoji="1" lang="ja-JP" altLang="en-US" sz="1400" dirty="0">
                <a:solidFill>
                  <a:srgbClr val="C00000"/>
                </a:solidFill>
              </a:rPr>
              <a:t>リアクション</a:t>
            </a:r>
            <a:endParaRPr kumimoji="1" lang="en-US" altLang="ja-JP" sz="1400" dirty="0">
              <a:solidFill>
                <a:srgbClr val="C00000"/>
              </a:solidFill>
            </a:endParaRPr>
          </a:p>
        </p:txBody>
      </p:sp>
      <p:pic>
        <p:nvPicPr>
          <p:cNvPr id="8" name="図 7">
            <a:extLst>
              <a:ext uri="{FF2B5EF4-FFF2-40B4-BE49-F238E27FC236}">
                <a16:creationId xmlns:a16="http://schemas.microsoft.com/office/drawing/2014/main" id="{DD7F71C7-57D6-4CCF-A1BB-5C7502166A7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05906" y="1979837"/>
            <a:ext cx="1080000" cy="1080000"/>
          </a:xfrm>
          <a:prstGeom prst="rect">
            <a:avLst/>
          </a:prstGeom>
        </p:spPr>
      </p:pic>
      <p:sp>
        <p:nvSpPr>
          <p:cNvPr id="57" name="タイトル 1">
            <a:extLst>
              <a:ext uri="{FF2B5EF4-FFF2-40B4-BE49-F238E27FC236}">
                <a16:creationId xmlns:a16="http://schemas.microsoft.com/office/drawing/2014/main" id="{702E572D-1F8F-4C88-9C5A-715B397C68F6}"/>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fontScale="92500" lnSpcReduction="10000"/>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この図も含めて，オルトメトリクスについては以下を参考に記述した</a:t>
            </a:r>
          </a:p>
          <a:p>
            <a:pPr>
              <a:lnSpc>
                <a:spcPct val="100000"/>
              </a:lnSpc>
            </a:pPr>
            <a:r>
              <a:rPr lang="ja-JP" altLang="en-US" sz="1200" dirty="0"/>
              <a:t>林和弘</a:t>
            </a:r>
            <a:r>
              <a:rPr lang="en-US" altLang="ja-JP" sz="1200" dirty="0"/>
              <a:t>. </a:t>
            </a:r>
            <a:r>
              <a:rPr lang="ja-JP" altLang="en-US" sz="1200" dirty="0"/>
              <a:t>計量書誌学から研究活動計量学へ</a:t>
            </a:r>
            <a:r>
              <a:rPr lang="en-US" altLang="ja-JP" sz="1200" dirty="0"/>
              <a:t>(&lt;</a:t>
            </a:r>
            <a:r>
              <a:rPr lang="ja-JP" altLang="en-US" sz="1200" dirty="0"/>
              <a:t>特集</a:t>
            </a:r>
            <a:r>
              <a:rPr lang="en-US" altLang="ja-JP" sz="1200" dirty="0"/>
              <a:t>&gt;</a:t>
            </a:r>
            <a:r>
              <a:rPr lang="ja-JP" altLang="en-US" sz="1200" dirty="0"/>
              <a:t>計量書誌学を超えて</a:t>
            </a:r>
            <a:r>
              <a:rPr lang="en-US" altLang="ja-JP" sz="1200" dirty="0"/>
              <a:t>). </a:t>
            </a:r>
            <a:r>
              <a:rPr lang="ja-JP" altLang="en-US" sz="1200" dirty="0"/>
              <a:t>情報の科学と技術</a:t>
            </a:r>
            <a:r>
              <a:rPr lang="en-US" altLang="ja-JP" sz="1200" dirty="0"/>
              <a:t>. 2014, vol. 64, no. 12, p. 496-500, doi:10.18919/jkg.64.12_496. </a:t>
            </a:r>
            <a:r>
              <a:rPr lang="en-US" altLang="ja-JP" sz="1200" dirty="0">
                <a:hlinkClick r:id="rId24">
                  <a:extLst>
                    <a:ext uri="{A12FA001-AC4F-418D-AE19-62706E023703}">
                      <ahyp:hlinkClr xmlns:ahyp="http://schemas.microsoft.com/office/drawing/2018/hyperlinkcolor" val="tx"/>
                    </a:ext>
                  </a:extLst>
                </a:hlinkClick>
              </a:rPr>
              <a:t>https://www.jstage.jst.go.jp/article/jkg/64/12/64_KJ00009596329/_article/-char/ja/</a:t>
            </a:r>
            <a:r>
              <a:rPr lang="en-US" altLang="ja-JP" sz="1200" dirty="0"/>
              <a:t>, (</a:t>
            </a:r>
            <a:r>
              <a:rPr lang="ja-JP" altLang="en-US" sz="1200" dirty="0"/>
              <a:t>参照 </a:t>
            </a:r>
            <a:r>
              <a:rPr lang="en-US" altLang="ja-JP" sz="1200" dirty="0"/>
              <a:t>2019-12-12).</a:t>
            </a:r>
          </a:p>
          <a:p>
            <a:pPr>
              <a:lnSpc>
                <a:spcPct val="100000"/>
              </a:lnSpc>
            </a:pPr>
            <a:endParaRPr lang="en-US" altLang="ja-JP" sz="600" dirty="0"/>
          </a:p>
          <a:p>
            <a:pPr>
              <a:lnSpc>
                <a:spcPct val="100000"/>
              </a:lnSpc>
            </a:pPr>
            <a:r>
              <a:rPr lang="ja-JP" altLang="en-US" sz="1200" dirty="0"/>
              <a:t>また，繰り返しになるが，同様に以下も参考にした</a:t>
            </a:r>
          </a:p>
          <a:p>
            <a:pPr>
              <a:lnSpc>
                <a:spcPct val="100000"/>
              </a:lnSpc>
            </a:pPr>
            <a:r>
              <a:rPr lang="ja-JP" altLang="en-US" sz="1200" dirty="0"/>
              <a:t>孫媛</a:t>
            </a:r>
            <a:r>
              <a:rPr lang="en-US" altLang="ja-JP" sz="1200" dirty="0"/>
              <a:t>. </a:t>
            </a:r>
            <a:r>
              <a:rPr lang="ja-JP" altLang="en-US" sz="1200" dirty="0"/>
              <a:t>研究評価のための指標：その現状と展望</a:t>
            </a:r>
            <a:r>
              <a:rPr lang="en-US" altLang="ja-JP" sz="1200" dirty="0"/>
              <a:t>. </a:t>
            </a:r>
            <a:r>
              <a:rPr lang="ja-JP" altLang="en-US" sz="1200" dirty="0"/>
              <a:t>情報の科学と技術</a:t>
            </a:r>
            <a:r>
              <a:rPr lang="en-US" altLang="ja-JP" sz="1200" dirty="0"/>
              <a:t>. 2017, vol. 67, no. 4, p. 179-184, doi:10.18919/jkg.67.4_179. </a:t>
            </a:r>
            <a:r>
              <a:rPr lang="en-US" altLang="ja-JP" sz="1200" dirty="0">
                <a:hlinkClick r:id="rId25">
                  <a:extLst>
                    <a:ext uri="{A12FA001-AC4F-418D-AE19-62706E023703}">
                      <ahyp:hlinkClr xmlns:ahyp="http://schemas.microsoft.com/office/drawing/2018/hyperlinkcolor" val="tx"/>
                    </a:ext>
                  </a:extLst>
                </a:hlinkClick>
              </a:rPr>
              <a:t>https://www.jstage.jst.go.jp/article/jkg/67/4/67_179/_article/-char/ja/</a:t>
            </a:r>
            <a:r>
              <a:rPr lang="en-US" altLang="ja-JP" sz="1200" dirty="0"/>
              <a:t>, (</a:t>
            </a:r>
            <a:r>
              <a:rPr lang="ja-JP" altLang="en-US" sz="1200" dirty="0"/>
              <a:t>参照 </a:t>
            </a:r>
            <a:r>
              <a:rPr lang="en-US" altLang="ja-JP" sz="1200" dirty="0"/>
              <a:t>2019-12-12).</a:t>
            </a:r>
          </a:p>
        </p:txBody>
      </p:sp>
    </p:spTree>
    <p:extLst>
      <p:ext uri="{BB962C8B-B14F-4D97-AF65-F5344CB8AC3E}">
        <p14:creationId xmlns:p14="http://schemas.microsoft.com/office/powerpoint/2010/main" val="2210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par>
                                <p:cTn id="74" presetID="10"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3" grpId="0" animBg="1"/>
      <p:bldP spid="53"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本日の目標</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・代表的な評価指標について理解するとともに</a:t>
            </a:r>
            <a:br>
              <a:rPr lang="en-US" altLang="ja-JP" dirty="0"/>
            </a:br>
            <a:r>
              <a:rPr lang="ja-JP" altLang="en-US" dirty="0"/>
              <a:t>　論文評価全般を批判的に吟味できるようになる</a:t>
            </a:r>
            <a:br>
              <a:rPr lang="en-US" altLang="ja-JP" dirty="0"/>
            </a:br>
            <a:endParaRPr lang="en-US" altLang="ja-JP" dirty="0"/>
          </a:p>
          <a:p>
            <a:pPr marL="0" indent="0">
              <a:lnSpc>
                <a:spcPct val="100000"/>
              </a:lnSpc>
              <a:spcBef>
                <a:spcPts val="0"/>
              </a:spcBef>
              <a:buNone/>
            </a:pPr>
            <a:r>
              <a:rPr lang="ja-JP" altLang="en-US" dirty="0"/>
              <a:t>・明日，ステークホルダーたちに</a:t>
            </a:r>
            <a:br>
              <a:rPr lang="en-US" altLang="ja-JP" dirty="0"/>
            </a:br>
            <a:r>
              <a:rPr lang="ja-JP" altLang="en-US" dirty="0"/>
              <a:t>　論文評価についてなにがしかを語れるようになる</a:t>
            </a:r>
            <a:endParaRPr lang="en-US" altLang="ja-JP" dirty="0"/>
          </a:p>
        </p:txBody>
      </p:sp>
      <p:sp>
        <p:nvSpPr>
          <p:cNvPr id="2" name="タイトル 1"/>
          <p:cNvSpPr>
            <a:spLocks noGrp="1"/>
          </p:cNvSpPr>
          <p:nvPr>
            <p:ph type="title"/>
          </p:nvPr>
        </p:nvSpPr>
        <p:spPr/>
        <p:txBody>
          <a:bodyPr>
            <a:normAutofit/>
          </a:bodyPr>
          <a:lstStyle/>
          <a:p>
            <a:pPr>
              <a:lnSpc>
                <a:spcPct val="100000"/>
              </a:lnSpc>
            </a:pPr>
            <a:r>
              <a:rPr kumimoji="1" lang="en-US" altLang="ja-JP" sz="2800" dirty="0"/>
              <a:t>1. </a:t>
            </a:r>
            <a:r>
              <a:rPr kumimoji="1" lang="ja-JP" altLang="en-US" sz="2800" dirty="0"/>
              <a:t>はじめに</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a:t>
            </a:fld>
            <a:endParaRPr kumimoji="1" lang="ja-JP" altLang="en-US"/>
          </a:p>
        </p:txBody>
      </p:sp>
    </p:spTree>
    <p:extLst>
      <p:ext uri="{BB962C8B-B14F-4D97-AF65-F5344CB8AC3E}">
        <p14:creationId xmlns:p14="http://schemas.microsoft.com/office/powerpoint/2010/main" val="3296894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代表的なオルトメトリクス：</a:t>
            </a:r>
            <a:r>
              <a:rPr lang="en-US" altLang="ja-JP" dirty="0" err="1"/>
              <a:t>Altmetric</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5</a:t>
            </a:r>
            <a:r>
              <a:rPr kumimoji="1" lang="en-US" altLang="ja-JP" dirty="0"/>
              <a:t>. </a:t>
            </a:r>
            <a:r>
              <a:rPr lang="ja-JP" altLang="en-US" dirty="0"/>
              <a:t>被引用数を用いない論文評価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50</a:t>
            </a:fld>
            <a:endParaRPr kumimoji="1" lang="ja-JP" altLang="en-US"/>
          </a:p>
        </p:txBody>
      </p:sp>
      <p:sp>
        <p:nvSpPr>
          <p:cNvPr id="8" name="正方形/長方形 7">
            <a:extLst>
              <a:ext uri="{FF2B5EF4-FFF2-40B4-BE49-F238E27FC236}">
                <a16:creationId xmlns:a16="http://schemas.microsoft.com/office/drawing/2014/main" id="{6C49C861-0A49-4600-9678-AA85578195C1}"/>
              </a:ext>
            </a:extLst>
          </p:cNvPr>
          <p:cNvSpPr/>
          <p:nvPr/>
        </p:nvSpPr>
        <p:spPr>
          <a:xfrm>
            <a:off x="306000" y="1979836"/>
            <a:ext cx="5759906" cy="433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2400" dirty="0">
                <a:solidFill>
                  <a:schemeClr val="tx1"/>
                </a:solidFill>
              </a:rPr>
              <a:t>・</a:t>
            </a:r>
            <a:r>
              <a:rPr kumimoji="1" lang="en-US" altLang="ja-JP" sz="2400" dirty="0">
                <a:solidFill>
                  <a:schemeClr val="tx1"/>
                </a:solidFill>
              </a:rPr>
              <a:t>Digital Science</a:t>
            </a:r>
            <a:r>
              <a:rPr kumimoji="1" lang="ja-JP" altLang="en-US" sz="2400" dirty="0">
                <a:solidFill>
                  <a:schemeClr val="tx1"/>
                </a:solidFill>
              </a:rPr>
              <a:t>社が</a:t>
            </a:r>
            <a:endParaRPr kumimoji="1" lang="en-US" altLang="ja-JP" sz="2400" dirty="0">
              <a:solidFill>
                <a:schemeClr val="tx1"/>
              </a:solidFill>
            </a:endParaRPr>
          </a:p>
          <a:p>
            <a:r>
              <a:rPr kumimoji="1" lang="ja-JP" altLang="en-US" sz="2400" dirty="0">
                <a:solidFill>
                  <a:schemeClr val="tx1"/>
                </a:solidFill>
              </a:rPr>
              <a:t>　収集・提供するオルトメトリクス</a:t>
            </a:r>
            <a:endParaRPr kumimoji="1" lang="en-US" altLang="ja-JP" sz="2400" dirty="0">
              <a:solidFill>
                <a:schemeClr val="tx1"/>
              </a:solidFill>
            </a:endParaRPr>
          </a:p>
          <a:p>
            <a:endParaRPr kumimoji="1" lang="en-US" altLang="ja-JP" sz="1200" dirty="0">
              <a:solidFill>
                <a:schemeClr val="tx1"/>
              </a:solidFill>
            </a:endParaRPr>
          </a:p>
          <a:p>
            <a:r>
              <a:rPr lang="ja-JP" altLang="en-US" sz="2400" dirty="0">
                <a:solidFill>
                  <a:schemeClr val="tx1"/>
                </a:solidFill>
              </a:rPr>
              <a:t>・各種指標を集計・加重して算出</a:t>
            </a:r>
            <a:endParaRPr lang="en-US" altLang="ja-JP" sz="2400"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a:t>
            </a:r>
            <a:r>
              <a:rPr kumimoji="1" lang="en-US" altLang="ja-JP" sz="2400" dirty="0">
                <a:solidFill>
                  <a:schemeClr val="tx1"/>
                </a:solidFill>
              </a:rPr>
              <a:t>Dimensions</a:t>
            </a:r>
            <a:r>
              <a:rPr kumimoji="1" lang="ja-JP" altLang="en-US" sz="2400" dirty="0">
                <a:solidFill>
                  <a:schemeClr val="tx1"/>
                </a:solidFill>
              </a:rPr>
              <a:t>（後述）から確認可能</a:t>
            </a:r>
            <a:endParaRPr kumimoji="1" lang="en-US" altLang="ja-JP" sz="2400" dirty="0">
              <a:solidFill>
                <a:schemeClr val="tx1"/>
              </a:solidFill>
            </a:endParaRPr>
          </a:p>
          <a:p>
            <a:endParaRPr lang="en-US" altLang="ja-JP" sz="1200" dirty="0">
              <a:solidFill>
                <a:schemeClr val="tx1"/>
              </a:solidFill>
            </a:endParaRPr>
          </a:p>
          <a:p>
            <a:r>
              <a:rPr kumimoji="1" lang="ja-JP" altLang="en-US" sz="2400" dirty="0">
                <a:solidFill>
                  <a:schemeClr val="tx1"/>
                </a:solidFill>
              </a:rPr>
              <a:t>・</a:t>
            </a:r>
            <a:r>
              <a:rPr kumimoji="1" lang="ja-JP" altLang="en-US" sz="2400" dirty="0">
                <a:solidFill>
                  <a:schemeClr val="tx1"/>
                </a:solidFill>
                <a:hlinkClick r:id="rId3"/>
              </a:rPr>
              <a:t>ブックマークレット</a:t>
            </a:r>
            <a:r>
              <a:rPr lang="ja-JP" altLang="en-US" sz="2400" dirty="0">
                <a:solidFill>
                  <a:schemeClr val="tx1"/>
                </a:solidFill>
              </a:rPr>
              <a:t>を入手すれば</a:t>
            </a:r>
            <a:endParaRPr kumimoji="1" lang="en-US" altLang="ja-JP" sz="2400" dirty="0">
              <a:solidFill>
                <a:schemeClr val="tx1"/>
              </a:solidFill>
            </a:endParaRPr>
          </a:p>
          <a:p>
            <a:r>
              <a:rPr lang="ja-JP" altLang="en-US" sz="2400" dirty="0">
                <a:solidFill>
                  <a:schemeClr val="tx1"/>
                </a:solidFill>
              </a:rPr>
              <a:t>　論文ページ上で</a:t>
            </a:r>
            <a:r>
              <a:rPr lang="en-US" altLang="ja-JP" sz="2400" dirty="0">
                <a:solidFill>
                  <a:schemeClr val="tx1"/>
                </a:solidFill>
              </a:rPr>
              <a:t>1</a:t>
            </a:r>
            <a:r>
              <a:rPr lang="ja-JP" altLang="en-US" sz="2400" dirty="0">
                <a:solidFill>
                  <a:schemeClr val="tx1"/>
                </a:solidFill>
              </a:rPr>
              <a:t>クリックで確認可能</a:t>
            </a:r>
            <a:endParaRPr kumimoji="1" lang="en-US" altLang="ja-JP" sz="2400"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a:t>
            </a:r>
            <a:r>
              <a:rPr kumimoji="1" lang="ja-JP" altLang="en-US" sz="2400" dirty="0">
                <a:solidFill>
                  <a:srgbClr val="C00000"/>
                </a:solidFill>
              </a:rPr>
              <a:t>新しいリアクションの通知機能</a:t>
            </a:r>
            <a:endParaRPr kumimoji="1" lang="en-US" altLang="ja-JP" sz="2400" dirty="0">
              <a:solidFill>
                <a:srgbClr val="C00000"/>
              </a:solidFill>
            </a:endParaRPr>
          </a:p>
          <a:p>
            <a:endParaRPr lang="en-US" altLang="ja-JP" sz="1200" dirty="0">
              <a:solidFill>
                <a:schemeClr val="tx1"/>
              </a:solidFill>
            </a:endParaRPr>
          </a:p>
          <a:p>
            <a:r>
              <a:rPr lang="ja-JP" altLang="en-US" sz="2400" dirty="0">
                <a:solidFill>
                  <a:schemeClr val="tx1"/>
                </a:solidFill>
              </a:rPr>
              <a:t>・</a:t>
            </a:r>
            <a:r>
              <a:rPr lang="ja-JP" altLang="en-US" sz="2400" dirty="0">
                <a:solidFill>
                  <a:schemeClr val="accent6"/>
                </a:solidFill>
              </a:rPr>
              <a:t>出版年や出版物別に</a:t>
            </a:r>
            <a:endParaRPr lang="en-US" altLang="ja-JP" sz="2400" dirty="0">
              <a:solidFill>
                <a:schemeClr val="accent6"/>
              </a:solidFill>
            </a:endParaRPr>
          </a:p>
          <a:p>
            <a:r>
              <a:rPr lang="ja-JP" altLang="en-US" sz="2400" dirty="0">
                <a:solidFill>
                  <a:schemeClr val="accent6"/>
                </a:solidFill>
              </a:rPr>
              <a:t>　数値の多寡を比較・順位付け</a:t>
            </a:r>
            <a:r>
              <a:rPr lang="ja-JP" altLang="en-US" sz="2400" dirty="0">
                <a:solidFill>
                  <a:schemeClr val="tx1"/>
                </a:solidFill>
              </a:rPr>
              <a:t>　</a:t>
            </a:r>
            <a:endParaRPr lang="en-US" altLang="ja-JP" sz="2400" dirty="0">
              <a:solidFill>
                <a:schemeClr val="tx1"/>
              </a:solidFill>
            </a:endParaRPr>
          </a:p>
        </p:txBody>
      </p:sp>
      <p:grpSp>
        <p:nvGrpSpPr>
          <p:cNvPr id="16" name="グループ化 15">
            <a:extLst>
              <a:ext uri="{FF2B5EF4-FFF2-40B4-BE49-F238E27FC236}">
                <a16:creationId xmlns:a16="http://schemas.microsoft.com/office/drawing/2014/main" id="{F26D50F9-8536-4CC0-ACFE-683EF7C8C48C}"/>
              </a:ext>
            </a:extLst>
          </p:cNvPr>
          <p:cNvGrpSpPr/>
          <p:nvPr/>
        </p:nvGrpSpPr>
        <p:grpSpPr>
          <a:xfrm>
            <a:off x="6066000" y="1979836"/>
            <a:ext cx="4319242" cy="4320000"/>
            <a:chOff x="305906" y="1979836"/>
            <a:chExt cx="4319242" cy="4320000"/>
          </a:xfrm>
        </p:grpSpPr>
        <p:pic>
          <p:nvPicPr>
            <p:cNvPr id="6" name="図 5">
              <a:extLst>
                <a:ext uri="{FF2B5EF4-FFF2-40B4-BE49-F238E27FC236}">
                  <a16:creationId xmlns:a16="http://schemas.microsoft.com/office/drawing/2014/main" id="{BE150A04-4DE5-4838-BC5B-48B663C6EF29}"/>
                </a:ext>
              </a:extLst>
            </p:cNvPr>
            <p:cNvPicPr>
              <a:picLocks noChangeAspect="1"/>
            </p:cNvPicPr>
            <p:nvPr/>
          </p:nvPicPr>
          <p:blipFill rotWithShape="1">
            <a:blip r:embed="rId4"/>
            <a:srcRect t="9046" b="-3"/>
            <a:stretch/>
          </p:blipFill>
          <p:spPr>
            <a:xfrm>
              <a:off x="305906" y="1979836"/>
              <a:ext cx="4319242" cy="4320000"/>
            </a:xfrm>
            <a:prstGeom prst="rect">
              <a:avLst/>
            </a:prstGeom>
            <a:ln w="12700">
              <a:solidFill>
                <a:schemeClr val="tx1"/>
              </a:solidFill>
            </a:ln>
          </p:spPr>
        </p:pic>
        <p:sp>
          <p:nvSpPr>
            <p:cNvPr id="11" name="正方形/長方形 10">
              <a:extLst>
                <a:ext uri="{FF2B5EF4-FFF2-40B4-BE49-F238E27FC236}">
                  <a16:creationId xmlns:a16="http://schemas.microsoft.com/office/drawing/2014/main" id="{3275CAFD-8222-4F04-9339-74053E798948}"/>
                </a:ext>
              </a:extLst>
            </p:cNvPr>
            <p:cNvSpPr/>
            <p:nvPr/>
          </p:nvSpPr>
          <p:spPr>
            <a:xfrm>
              <a:off x="3624593" y="3235212"/>
              <a:ext cx="845291" cy="3434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616DF15A-C279-4779-9904-D1B386A9CD54}"/>
                </a:ext>
              </a:extLst>
            </p:cNvPr>
            <p:cNvSpPr/>
            <p:nvPr/>
          </p:nvSpPr>
          <p:spPr>
            <a:xfrm>
              <a:off x="1499922" y="3897342"/>
              <a:ext cx="2969961" cy="1936377"/>
            </a:xfrm>
            <a:custGeom>
              <a:avLst/>
              <a:gdLst>
                <a:gd name="connsiteX0" fmla="*/ 1748886 w 2969961"/>
                <a:gd name="connsiteY0" fmla="*/ 0 h 1936377"/>
                <a:gd name="connsiteX1" fmla="*/ 2969961 w 2969961"/>
                <a:gd name="connsiteY1" fmla="*/ 0 h 1936377"/>
                <a:gd name="connsiteX2" fmla="*/ 2969961 w 2969961"/>
                <a:gd name="connsiteY2" fmla="*/ 126019 h 1936377"/>
                <a:gd name="connsiteX3" fmla="*/ 2969961 w 2969961"/>
                <a:gd name="connsiteY3" fmla="*/ 1741638 h 1936377"/>
                <a:gd name="connsiteX4" fmla="*/ 2969961 w 2969961"/>
                <a:gd name="connsiteY4" fmla="*/ 1936377 h 1936377"/>
                <a:gd name="connsiteX5" fmla="*/ 0 w 2969961"/>
                <a:gd name="connsiteY5" fmla="*/ 1936377 h 1936377"/>
                <a:gd name="connsiteX6" fmla="*/ 0 w 2969961"/>
                <a:gd name="connsiteY6" fmla="*/ 126019 h 1936377"/>
                <a:gd name="connsiteX7" fmla="*/ 1748886 w 2969961"/>
                <a:gd name="connsiteY7" fmla="*/ 126019 h 19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961" h="1936377">
                  <a:moveTo>
                    <a:pt x="1748886" y="0"/>
                  </a:moveTo>
                  <a:lnTo>
                    <a:pt x="2969961" y="0"/>
                  </a:lnTo>
                  <a:lnTo>
                    <a:pt x="2969961" y="126019"/>
                  </a:lnTo>
                  <a:lnTo>
                    <a:pt x="2969961" y="1741638"/>
                  </a:lnTo>
                  <a:lnTo>
                    <a:pt x="2969961" y="1936377"/>
                  </a:lnTo>
                  <a:lnTo>
                    <a:pt x="0" y="1936377"/>
                  </a:lnTo>
                  <a:lnTo>
                    <a:pt x="0" y="126019"/>
                  </a:lnTo>
                  <a:lnTo>
                    <a:pt x="1748886" y="126019"/>
                  </a:lnTo>
                  <a:close/>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a:extLst>
              <a:ext uri="{FF2B5EF4-FFF2-40B4-BE49-F238E27FC236}">
                <a16:creationId xmlns:a16="http://schemas.microsoft.com/office/drawing/2014/main" id="{C325DC8F-FF06-4406-BCD5-E6714BF9A96E}"/>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Digital Science &amp; Research Solutions Inc.</a:t>
            </a:r>
          </a:p>
        </p:txBody>
      </p:sp>
    </p:spTree>
    <p:extLst>
      <p:ext uri="{BB962C8B-B14F-4D97-AF65-F5344CB8AC3E}">
        <p14:creationId xmlns:p14="http://schemas.microsoft.com/office/powerpoint/2010/main" val="3107784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descr="神経質な顔 (塗りつぶしなし)">
            <a:extLst>
              <a:ext uri="{FF2B5EF4-FFF2-40B4-BE49-F238E27FC236}">
                <a16:creationId xmlns:a16="http://schemas.microsoft.com/office/drawing/2014/main" id="{2A0CB63B-C0B1-4BB9-84F0-3BB15FBCA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03207">
            <a:off x="8225906" y="4098971"/>
            <a:ext cx="2160000" cy="2160000"/>
          </a:xfrm>
          <a:prstGeom prst="rect">
            <a:avLst/>
          </a:prstGeom>
        </p:spPr>
      </p:pic>
      <p:pic>
        <p:nvPicPr>
          <p:cNvPr id="8" name="グラフィックス 7" descr="面白い顔 (塗りつぶしなし)">
            <a:extLst>
              <a:ext uri="{FF2B5EF4-FFF2-40B4-BE49-F238E27FC236}">
                <a16:creationId xmlns:a16="http://schemas.microsoft.com/office/drawing/2014/main" id="{6859C4D0-EB2D-4287-967B-1627C2B130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49129">
            <a:off x="7484182" y="1365959"/>
            <a:ext cx="2160000" cy="2160000"/>
          </a:xfrm>
          <a:prstGeom prst="rect">
            <a:avLst/>
          </a:prstGeom>
        </p:spPr>
      </p:pic>
      <p:sp>
        <p:nvSpPr>
          <p:cNvPr id="2" name="タイトル 1"/>
          <p:cNvSpPr>
            <a:spLocks noGrp="1"/>
          </p:cNvSpPr>
          <p:nvPr>
            <p:ph type="title"/>
          </p:nvPr>
        </p:nvSpPr>
        <p:spPr/>
        <p:txBody>
          <a:bodyPr/>
          <a:lstStyle/>
          <a:p>
            <a:pPr>
              <a:lnSpc>
                <a:spcPct val="100000"/>
              </a:lnSpc>
            </a:pPr>
            <a:r>
              <a:rPr lang="en-US" altLang="ja-JP" dirty="0"/>
              <a:t>5</a:t>
            </a:r>
            <a:r>
              <a:rPr kumimoji="1" lang="en-US" altLang="ja-JP" dirty="0"/>
              <a:t>. </a:t>
            </a:r>
            <a:r>
              <a:rPr lang="ja-JP" altLang="en-US" dirty="0"/>
              <a:t>被引用数を用いない論文評価</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51</a:t>
            </a:fld>
            <a:endParaRPr kumimoji="1" lang="ja-JP" altLang="en-US"/>
          </a:p>
        </p:txBody>
      </p:sp>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オルトメトリクスへの評価</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t>被引用数だけは測れないインパクトを可視化</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インパクトのスピードや広がりは，被引用のそれを凌駕</a:t>
            </a:r>
            <a:endParaRPr lang="en-US" altLang="ja-JP" sz="2400" dirty="0"/>
          </a:p>
          <a:p>
            <a:pPr marL="0" indent="0">
              <a:lnSpc>
                <a:spcPct val="100000"/>
              </a:lnSpc>
              <a:spcBef>
                <a:spcPts val="0"/>
              </a:spcBef>
              <a:buNone/>
            </a:pPr>
            <a:endParaRPr lang="en-US" altLang="ja-JP" sz="2400" dirty="0"/>
          </a:p>
          <a:p>
            <a:pPr marL="0" indent="0">
              <a:lnSpc>
                <a:spcPct val="100000"/>
              </a:lnSpc>
              <a:spcBef>
                <a:spcPts val="0"/>
              </a:spcBef>
              <a:buNone/>
            </a:pPr>
            <a:r>
              <a:rPr lang="ja-JP" altLang="en-US" sz="2400" dirty="0"/>
              <a:t>一方で，評価指標として用いるには，課題が多いと思われる</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・持続性？：ソーシャルメディアの盛衰が予想され，</a:t>
            </a:r>
            <a:endParaRPr lang="en-US" altLang="ja-JP" sz="2400" dirty="0"/>
          </a:p>
          <a:p>
            <a:pPr marL="0" indent="0">
              <a:lnSpc>
                <a:spcPct val="100000"/>
              </a:lnSpc>
              <a:spcBef>
                <a:spcPts val="0"/>
              </a:spcBef>
              <a:buNone/>
            </a:pPr>
            <a:r>
              <a:rPr lang="ja-JP" altLang="en-US" sz="2400" dirty="0"/>
              <a:t>　　　　　　現在と未来とで同じインパクトを保ち続けられるか？</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・依存性：サービスが停止された際のアーカイブ？</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・操作可能性：著者自らリアクションが行え，</a:t>
            </a:r>
            <a:endParaRPr lang="en-US" altLang="ja-JP" sz="2400" dirty="0"/>
          </a:p>
          <a:p>
            <a:pPr marL="0" indent="0">
              <a:lnSpc>
                <a:spcPct val="100000"/>
              </a:lnSpc>
              <a:spcBef>
                <a:spcPts val="0"/>
              </a:spcBef>
              <a:buNone/>
            </a:pPr>
            <a:r>
              <a:rPr lang="ja-JP" altLang="en-US" sz="2400" dirty="0"/>
              <a:t>　　　　　　　論文における自己引用よりも検出困難</a:t>
            </a:r>
            <a:endParaRPr lang="en-US" altLang="ja-JP" dirty="0"/>
          </a:p>
          <a:p>
            <a:pPr marL="0" indent="0">
              <a:lnSpc>
                <a:spcPct val="100000"/>
              </a:lnSpc>
              <a:spcBef>
                <a:spcPts val="0"/>
              </a:spcBef>
              <a:buNone/>
            </a:pPr>
            <a:endParaRPr lang="en-US" altLang="ja-JP" dirty="0"/>
          </a:p>
        </p:txBody>
      </p:sp>
    </p:spTree>
    <p:extLst>
      <p:ext uri="{BB962C8B-B14F-4D97-AF65-F5344CB8AC3E}">
        <p14:creationId xmlns:p14="http://schemas.microsoft.com/office/powerpoint/2010/main" val="19967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fade">
                                      <p:cBhvr>
                                        <p:cTn id="19" dur="500"/>
                                        <p:tgtEl>
                                          <p:spTgt spid="3">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fade">
                                      <p:cBhvr>
                                        <p:cTn id="22" dur="500"/>
                                        <p:tgtEl>
                                          <p:spTgt spid="3">
                                            <p:txEl>
                                              <p:pRg st="14" end="1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6. </a:t>
            </a:r>
            <a:r>
              <a:rPr lang="ja-JP" altLang="en-US" sz="5400" dirty="0">
                <a:solidFill>
                  <a:schemeClr val="bg1"/>
                </a:solidFill>
              </a:rPr>
              <a:t>おわりに</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52</a:t>
            </a:fld>
            <a:endParaRPr kumimoji="1" lang="ja-JP" altLang="en-US" dirty="0"/>
          </a:p>
        </p:txBody>
      </p:sp>
    </p:spTree>
    <p:extLst>
      <p:ext uri="{BB962C8B-B14F-4D97-AF65-F5344CB8AC3E}">
        <p14:creationId xmlns:p14="http://schemas.microsoft.com/office/powerpoint/2010/main" val="2219523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C172A28F-0BF4-404B-93B9-3F567EAC1EC2}"/>
              </a:ext>
            </a:extLst>
          </p:cNvPr>
          <p:cNvSpPr/>
          <p:nvPr/>
        </p:nvSpPr>
        <p:spPr>
          <a:xfrm>
            <a:off x="5414400" y="1804947"/>
            <a:ext cx="2449002" cy="548640"/>
          </a:xfrm>
          <a:prstGeom prst="roundRect">
            <a:avLst>
              <a:gd name="adj" fmla="val 5303"/>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en-US" altLang="ja-JP" sz="3200" dirty="0">
                <a:solidFill>
                  <a:srgbClr val="C00000"/>
                </a:solidFill>
              </a:rPr>
              <a:t>3.</a:t>
            </a:r>
            <a:endParaRPr kumimoji="1" lang="ja-JP" altLang="en-US" sz="3200" dirty="0">
              <a:solidFill>
                <a:srgbClr val="C00000"/>
              </a:solidFill>
            </a:endParaRPr>
          </a:p>
        </p:txBody>
      </p:sp>
      <p:cxnSp>
        <p:nvCxnSpPr>
          <p:cNvPr id="35" name="直線コネクタ 34">
            <a:extLst>
              <a:ext uri="{FF2B5EF4-FFF2-40B4-BE49-F238E27FC236}">
                <a16:creationId xmlns:a16="http://schemas.microsoft.com/office/drawing/2014/main" id="{A9FB0718-22B3-4662-96E2-B2632D562200}"/>
              </a:ext>
            </a:extLst>
          </p:cNvPr>
          <p:cNvCxnSpPr/>
          <p:nvPr/>
        </p:nvCxnSpPr>
        <p:spPr>
          <a:xfrm>
            <a:off x="1458000" y="2268000"/>
            <a:ext cx="0" cy="39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pPr>
              <a:lnSpc>
                <a:spcPct val="100000"/>
              </a:lnSpc>
            </a:pPr>
            <a:r>
              <a:rPr kumimoji="1" lang="en-US" altLang="ja-JP" dirty="0"/>
              <a:t>6. </a:t>
            </a:r>
            <a:r>
              <a:rPr kumimoji="1" lang="ja-JP" altLang="en-US" dirty="0"/>
              <a:t>おわりに</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53</a:t>
            </a:fld>
            <a:endParaRPr kumimoji="1" lang="ja-JP" altLang="en-US"/>
          </a:p>
        </p:txBody>
      </p:sp>
      <p:sp>
        <p:nvSpPr>
          <p:cNvPr id="6" name="正方形/長方形 5">
            <a:extLst>
              <a:ext uri="{FF2B5EF4-FFF2-40B4-BE49-F238E27FC236}">
                <a16:creationId xmlns:a16="http://schemas.microsoft.com/office/drawing/2014/main" id="{8D611EDE-2E49-4D0B-9D32-410ECF6711F1}"/>
              </a:ext>
            </a:extLst>
          </p:cNvPr>
          <p:cNvSpPr/>
          <p:nvPr/>
        </p:nvSpPr>
        <p:spPr>
          <a:xfrm>
            <a:off x="305905" y="1259836"/>
            <a:ext cx="2304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研究成果・貢献</a:t>
            </a:r>
            <a:endParaRPr kumimoji="1" lang="ja-JP" altLang="en-US" dirty="0">
              <a:solidFill>
                <a:schemeClr val="bg1"/>
              </a:solidFill>
            </a:endParaRPr>
          </a:p>
        </p:txBody>
      </p:sp>
      <p:sp>
        <p:nvSpPr>
          <p:cNvPr id="7" name="正方形/長方形 6">
            <a:extLst>
              <a:ext uri="{FF2B5EF4-FFF2-40B4-BE49-F238E27FC236}">
                <a16:creationId xmlns:a16="http://schemas.microsoft.com/office/drawing/2014/main" id="{D7DF5F7E-0DE9-4446-8BA9-5F89E1DA7C62}"/>
              </a:ext>
            </a:extLst>
          </p:cNvPr>
          <p:cNvSpPr/>
          <p:nvPr/>
        </p:nvSpPr>
        <p:spPr>
          <a:xfrm>
            <a:off x="305811" y="1872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論文</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D3D56B2A-DEF4-440E-9D31-429989F921A0}"/>
              </a:ext>
            </a:extLst>
          </p:cNvPr>
          <p:cNvSpPr/>
          <p:nvPr/>
        </p:nvSpPr>
        <p:spPr>
          <a:xfrm>
            <a:off x="306000" y="2484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データ</a:t>
            </a:r>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C77A0584-4290-4762-824E-E7ACD50B571A}"/>
              </a:ext>
            </a:extLst>
          </p:cNvPr>
          <p:cNvSpPr/>
          <p:nvPr/>
        </p:nvSpPr>
        <p:spPr>
          <a:xfrm>
            <a:off x="306000" y="3096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試薬</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F1523042-0750-4A01-BC5B-869BFCFA6BC0}"/>
              </a:ext>
            </a:extLst>
          </p:cNvPr>
          <p:cNvSpPr/>
          <p:nvPr/>
        </p:nvSpPr>
        <p:spPr>
          <a:xfrm>
            <a:off x="2898000" y="2484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量</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E64C4725-A32E-4A5F-8635-4AF0FE10506F}"/>
              </a:ext>
            </a:extLst>
          </p:cNvPr>
          <p:cNvSpPr/>
          <p:nvPr/>
        </p:nvSpPr>
        <p:spPr>
          <a:xfrm>
            <a:off x="2898000" y="1872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7B7049B0-0959-499E-9A2D-24057CAFFB10}"/>
              </a:ext>
            </a:extLst>
          </p:cNvPr>
          <p:cNvSpPr/>
          <p:nvPr/>
        </p:nvSpPr>
        <p:spPr>
          <a:xfrm>
            <a:off x="5489814" y="1872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被引用数</a:t>
            </a: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A34087D9-B57D-4920-9A41-18A1B34CCE0B}"/>
              </a:ext>
            </a:extLst>
          </p:cNvPr>
          <p:cNvSpPr/>
          <p:nvPr/>
        </p:nvSpPr>
        <p:spPr>
          <a:xfrm>
            <a:off x="8081953" y="1872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Journal Impact Factor</a:t>
            </a:r>
            <a:endParaRPr kumimoji="1" lang="ja-JP" altLang="en-US" sz="1600" dirty="0">
              <a:solidFill>
                <a:schemeClr val="tx1"/>
              </a:solidFill>
            </a:endParaRPr>
          </a:p>
        </p:txBody>
      </p:sp>
      <p:sp>
        <p:nvSpPr>
          <p:cNvPr id="14" name="正方形/長方形 13">
            <a:extLst>
              <a:ext uri="{FF2B5EF4-FFF2-40B4-BE49-F238E27FC236}">
                <a16:creationId xmlns:a16="http://schemas.microsoft.com/office/drawing/2014/main" id="{72A82E79-701C-4E0A-889C-7A768CBBA383}"/>
              </a:ext>
            </a:extLst>
          </p:cNvPr>
          <p:cNvSpPr/>
          <p:nvPr/>
        </p:nvSpPr>
        <p:spPr>
          <a:xfrm>
            <a:off x="8081628" y="3095675"/>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h-index</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1B31F14A-7441-4589-AF64-D15284885AEB}"/>
              </a:ext>
            </a:extLst>
          </p:cNvPr>
          <p:cNvSpPr/>
          <p:nvPr/>
        </p:nvSpPr>
        <p:spPr>
          <a:xfrm>
            <a:off x="5489814" y="2484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SNS</a:t>
            </a:r>
            <a:r>
              <a:rPr lang="ja-JP" altLang="en-US" sz="1400" dirty="0">
                <a:solidFill>
                  <a:schemeClr val="tx1"/>
                </a:solidFill>
              </a:rPr>
              <a:t>・ブログで</a:t>
            </a:r>
            <a:endParaRPr lang="en-US" altLang="ja-JP" sz="1400" dirty="0">
              <a:solidFill>
                <a:schemeClr val="tx1"/>
              </a:solidFill>
            </a:endParaRPr>
          </a:p>
          <a:p>
            <a:pPr algn="ctr"/>
            <a:r>
              <a:rPr lang="ja-JP" altLang="en-US" sz="1400" dirty="0">
                <a:solidFill>
                  <a:schemeClr val="tx1"/>
                </a:solidFill>
              </a:rPr>
              <a:t>言及された回数</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DC12AED-E160-4017-882C-FBC6120271CA}"/>
              </a:ext>
            </a:extLst>
          </p:cNvPr>
          <p:cNvSpPr/>
          <p:nvPr/>
        </p:nvSpPr>
        <p:spPr>
          <a:xfrm>
            <a:off x="306000" y="4320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知的財産権</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AB3A2CFC-8FC7-405F-B651-D8F94F59F0CB}"/>
              </a:ext>
            </a:extLst>
          </p:cNvPr>
          <p:cNvSpPr/>
          <p:nvPr/>
        </p:nvSpPr>
        <p:spPr>
          <a:xfrm>
            <a:off x="306000" y="4932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熟練した</a:t>
            </a:r>
            <a:r>
              <a:rPr kumimoji="1" lang="ja-JP" altLang="en-US" dirty="0">
                <a:solidFill>
                  <a:schemeClr val="tx1"/>
                </a:solidFill>
              </a:rPr>
              <a:t>若手研究員</a:t>
            </a:r>
          </a:p>
        </p:txBody>
      </p:sp>
      <p:sp>
        <p:nvSpPr>
          <p:cNvPr id="18" name="正方形/長方形 17">
            <a:extLst>
              <a:ext uri="{FF2B5EF4-FFF2-40B4-BE49-F238E27FC236}">
                <a16:creationId xmlns:a16="http://schemas.microsoft.com/office/drawing/2014/main" id="{B07A7CB9-D3F8-4D76-96B7-A005648EB063}"/>
              </a:ext>
            </a:extLst>
          </p:cNvPr>
          <p:cNvSpPr/>
          <p:nvPr/>
        </p:nvSpPr>
        <p:spPr>
          <a:xfrm>
            <a:off x="306000" y="6156000"/>
            <a:ext cx="2304000" cy="1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正方形/長方形 18">
            <a:extLst>
              <a:ext uri="{FF2B5EF4-FFF2-40B4-BE49-F238E27FC236}">
                <a16:creationId xmlns:a16="http://schemas.microsoft.com/office/drawing/2014/main" id="{8365FC6F-F20A-437F-B8D3-93B4308D7405}"/>
              </a:ext>
            </a:extLst>
          </p:cNvPr>
          <p:cNvSpPr/>
          <p:nvPr/>
        </p:nvSpPr>
        <p:spPr>
          <a:xfrm>
            <a:off x="306000" y="5544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査読</a:t>
            </a:r>
            <a:endParaRPr kumimoji="1" lang="ja-JP" altLang="en-US" dirty="0">
              <a:solidFill>
                <a:schemeClr val="tx1"/>
              </a:solidFill>
            </a:endParaRPr>
          </a:p>
        </p:txBody>
      </p:sp>
      <p:sp>
        <p:nvSpPr>
          <p:cNvPr id="20" name="正方形/長方形 19">
            <a:extLst>
              <a:ext uri="{FF2B5EF4-FFF2-40B4-BE49-F238E27FC236}">
                <a16:creationId xmlns:a16="http://schemas.microsoft.com/office/drawing/2014/main" id="{2019CEB6-5100-4BE7-9BC8-82936B67BE20}"/>
              </a:ext>
            </a:extLst>
          </p:cNvPr>
          <p:cNvSpPr/>
          <p:nvPr/>
        </p:nvSpPr>
        <p:spPr>
          <a:xfrm>
            <a:off x="8081628" y="2484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CiteScore</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0C27449-FB80-4251-AFDF-AE53F251BC5C}"/>
              </a:ext>
            </a:extLst>
          </p:cNvPr>
          <p:cNvSpPr/>
          <p:nvPr/>
        </p:nvSpPr>
        <p:spPr>
          <a:xfrm>
            <a:off x="2898000" y="1260000"/>
            <a:ext cx="2304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評価の観点</a:t>
            </a:r>
          </a:p>
        </p:txBody>
      </p:sp>
      <p:sp>
        <p:nvSpPr>
          <p:cNvPr id="22" name="正方形/長方形 21">
            <a:extLst>
              <a:ext uri="{FF2B5EF4-FFF2-40B4-BE49-F238E27FC236}">
                <a16:creationId xmlns:a16="http://schemas.microsoft.com/office/drawing/2014/main" id="{A96CDB31-59A6-4065-8891-546727224F83}"/>
              </a:ext>
            </a:extLst>
          </p:cNvPr>
          <p:cNvSpPr/>
          <p:nvPr/>
        </p:nvSpPr>
        <p:spPr>
          <a:xfrm>
            <a:off x="5490000" y="1260000"/>
            <a:ext cx="2304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評価の手掛かり</a:t>
            </a:r>
            <a:endParaRPr lang="en-US" altLang="ja-JP" dirty="0">
              <a:solidFill>
                <a:schemeClr val="bg1"/>
              </a:solidFill>
            </a:endParaRPr>
          </a:p>
        </p:txBody>
      </p:sp>
      <p:sp>
        <p:nvSpPr>
          <p:cNvPr id="23" name="正方形/長方形 22">
            <a:extLst>
              <a:ext uri="{FF2B5EF4-FFF2-40B4-BE49-F238E27FC236}">
                <a16:creationId xmlns:a16="http://schemas.microsoft.com/office/drawing/2014/main" id="{931984B7-1B56-484D-81F4-C951B7B3049E}"/>
              </a:ext>
            </a:extLst>
          </p:cNvPr>
          <p:cNvSpPr/>
          <p:nvPr/>
        </p:nvSpPr>
        <p:spPr>
          <a:xfrm>
            <a:off x="8082000" y="1260000"/>
            <a:ext cx="2304000"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評価指標の例</a:t>
            </a:r>
            <a:endParaRPr lang="en-US" altLang="ja-JP" dirty="0">
              <a:solidFill>
                <a:schemeClr val="bg1"/>
              </a:solidFill>
            </a:endParaRPr>
          </a:p>
        </p:txBody>
      </p:sp>
      <p:sp>
        <p:nvSpPr>
          <p:cNvPr id="24" name="正方形/長方形 23">
            <a:extLst>
              <a:ext uri="{FF2B5EF4-FFF2-40B4-BE49-F238E27FC236}">
                <a16:creationId xmlns:a16="http://schemas.microsoft.com/office/drawing/2014/main" id="{2949CEF3-4DE6-4C43-9ED8-600939252AC6}"/>
              </a:ext>
            </a:extLst>
          </p:cNvPr>
          <p:cNvSpPr/>
          <p:nvPr/>
        </p:nvSpPr>
        <p:spPr>
          <a:xfrm>
            <a:off x="306000" y="3708000"/>
            <a:ext cx="2304000" cy="43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ソフトウェア</a:t>
            </a:r>
          </a:p>
        </p:txBody>
      </p:sp>
      <p:sp>
        <p:nvSpPr>
          <p:cNvPr id="26" name="正方形/長方形 25">
            <a:extLst>
              <a:ext uri="{FF2B5EF4-FFF2-40B4-BE49-F238E27FC236}">
                <a16:creationId xmlns:a16="http://schemas.microsoft.com/office/drawing/2014/main" id="{6061BAC7-27A2-4AD4-93E8-2C675F368B2B}"/>
              </a:ext>
            </a:extLst>
          </p:cNvPr>
          <p:cNvSpPr/>
          <p:nvPr/>
        </p:nvSpPr>
        <p:spPr>
          <a:xfrm>
            <a:off x="5489814" y="3096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文献管理ツールへ</a:t>
            </a:r>
            <a:endParaRPr lang="en-US" altLang="ja-JP" sz="1400" dirty="0">
              <a:solidFill>
                <a:schemeClr val="tx1"/>
              </a:solidFill>
            </a:endParaRPr>
          </a:p>
          <a:p>
            <a:pPr algn="ctr"/>
            <a:r>
              <a:rPr lang="ja-JP" altLang="en-US" sz="1400" dirty="0">
                <a:solidFill>
                  <a:schemeClr val="tx1"/>
                </a:solidFill>
              </a:rPr>
              <a:t>保存された回数</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DC906446-9744-49F2-A360-62D0545CC72C}"/>
              </a:ext>
            </a:extLst>
          </p:cNvPr>
          <p:cNvSpPr/>
          <p:nvPr/>
        </p:nvSpPr>
        <p:spPr>
          <a:xfrm>
            <a:off x="5489814" y="4320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ソーシャルブックマークへ</a:t>
            </a:r>
            <a:endParaRPr lang="en-US" altLang="ja-JP" sz="1350" dirty="0">
              <a:solidFill>
                <a:schemeClr val="tx1"/>
              </a:solidFill>
            </a:endParaRPr>
          </a:p>
          <a:p>
            <a:pPr algn="ctr"/>
            <a:r>
              <a:rPr lang="ja-JP" altLang="en-US" sz="1350" dirty="0">
                <a:solidFill>
                  <a:schemeClr val="tx1"/>
                </a:solidFill>
              </a:rPr>
              <a:t>追加された回数</a:t>
            </a:r>
            <a:endParaRPr kumimoji="1" lang="ja-JP" altLang="en-US" sz="1350" dirty="0">
              <a:solidFill>
                <a:schemeClr val="tx1"/>
              </a:solidFill>
            </a:endParaRPr>
          </a:p>
        </p:txBody>
      </p:sp>
      <p:sp>
        <p:nvSpPr>
          <p:cNvPr id="28" name="正方形/長方形 27">
            <a:extLst>
              <a:ext uri="{FF2B5EF4-FFF2-40B4-BE49-F238E27FC236}">
                <a16:creationId xmlns:a16="http://schemas.microsoft.com/office/drawing/2014/main" id="{949C81F4-40F0-4FC8-B2BE-69DF3A5FBF13}"/>
              </a:ext>
            </a:extLst>
          </p:cNvPr>
          <p:cNvSpPr/>
          <p:nvPr/>
        </p:nvSpPr>
        <p:spPr>
          <a:xfrm>
            <a:off x="5489814" y="4932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Wikipedia</a:t>
            </a:r>
            <a:r>
              <a:rPr kumimoji="1" lang="ja-JP" altLang="en-US" sz="1400" dirty="0">
                <a:solidFill>
                  <a:schemeClr val="tx1"/>
                </a:solidFill>
              </a:rPr>
              <a:t>での</a:t>
            </a:r>
            <a:endParaRPr kumimoji="1" lang="en-US" altLang="ja-JP" sz="1400" dirty="0">
              <a:solidFill>
                <a:schemeClr val="tx1"/>
              </a:solidFill>
            </a:endParaRPr>
          </a:p>
          <a:p>
            <a:pPr algn="ctr"/>
            <a:r>
              <a:rPr kumimoji="1" lang="ja-JP" altLang="en-US" sz="1400" dirty="0">
                <a:solidFill>
                  <a:schemeClr val="tx1"/>
                </a:solidFill>
              </a:rPr>
              <a:t>被引用数</a:t>
            </a:r>
          </a:p>
        </p:txBody>
      </p:sp>
      <p:sp>
        <p:nvSpPr>
          <p:cNvPr id="29" name="正方形/長方形 28">
            <a:extLst>
              <a:ext uri="{FF2B5EF4-FFF2-40B4-BE49-F238E27FC236}">
                <a16:creationId xmlns:a16="http://schemas.microsoft.com/office/drawing/2014/main" id="{68D714A0-5AEE-42A7-BBEF-F821333BCC8C}"/>
              </a:ext>
            </a:extLst>
          </p:cNvPr>
          <p:cNvSpPr/>
          <p:nvPr/>
        </p:nvSpPr>
        <p:spPr>
          <a:xfrm>
            <a:off x="5489814" y="6156000"/>
            <a:ext cx="2304000" cy="3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正方形/長方形 29">
            <a:extLst>
              <a:ext uri="{FF2B5EF4-FFF2-40B4-BE49-F238E27FC236}">
                <a16:creationId xmlns:a16="http://schemas.microsoft.com/office/drawing/2014/main" id="{3CBBDB26-6776-4E5C-97C6-28EB83747D38}"/>
              </a:ext>
            </a:extLst>
          </p:cNvPr>
          <p:cNvSpPr/>
          <p:nvPr/>
        </p:nvSpPr>
        <p:spPr>
          <a:xfrm>
            <a:off x="5489814" y="5544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主要</a:t>
            </a:r>
            <a:r>
              <a:rPr lang="en-US" altLang="ja-JP" sz="1400" dirty="0">
                <a:solidFill>
                  <a:schemeClr val="tx1"/>
                </a:solidFill>
              </a:rPr>
              <a:t>Web</a:t>
            </a:r>
            <a:r>
              <a:rPr lang="ja-JP" altLang="en-US" sz="1400" dirty="0">
                <a:solidFill>
                  <a:schemeClr val="tx1"/>
                </a:solidFill>
              </a:rPr>
              <a:t>メディアで</a:t>
            </a:r>
            <a:endParaRPr lang="en-US" altLang="ja-JP" sz="1400" dirty="0">
              <a:solidFill>
                <a:schemeClr val="tx1"/>
              </a:solidFill>
            </a:endParaRPr>
          </a:p>
          <a:p>
            <a:pPr algn="ctr"/>
            <a:r>
              <a:rPr lang="ja-JP" altLang="en-US" sz="1400" dirty="0">
                <a:solidFill>
                  <a:schemeClr val="tx1"/>
                </a:solidFill>
              </a:rPr>
              <a:t>報道された回数</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BACB227B-D909-48FF-82F8-40F7443781A4}"/>
              </a:ext>
            </a:extLst>
          </p:cNvPr>
          <p:cNvSpPr/>
          <p:nvPr/>
        </p:nvSpPr>
        <p:spPr>
          <a:xfrm>
            <a:off x="5489814" y="3708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専門家</a:t>
            </a:r>
            <a:r>
              <a:rPr lang="ja-JP" altLang="en-US" sz="1400" dirty="0">
                <a:solidFill>
                  <a:schemeClr val="tx1"/>
                </a:solidFill>
              </a:rPr>
              <a:t>に</a:t>
            </a:r>
            <a:r>
              <a:rPr kumimoji="1" lang="ja-JP" altLang="en-US" sz="1400" dirty="0">
                <a:solidFill>
                  <a:schemeClr val="tx1"/>
                </a:solidFill>
              </a:rPr>
              <a:t>推薦された回数</a:t>
            </a:r>
          </a:p>
        </p:txBody>
      </p:sp>
      <p:sp>
        <p:nvSpPr>
          <p:cNvPr id="32" name="正方形/長方形 31">
            <a:extLst>
              <a:ext uri="{FF2B5EF4-FFF2-40B4-BE49-F238E27FC236}">
                <a16:creationId xmlns:a16="http://schemas.microsoft.com/office/drawing/2014/main" id="{AE90FE92-5CE1-4369-9B0F-1D1C954D5FBC}"/>
              </a:ext>
            </a:extLst>
          </p:cNvPr>
          <p:cNvSpPr/>
          <p:nvPr/>
        </p:nvSpPr>
        <p:spPr>
          <a:xfrm>
            <a:off x="8081628" y="3708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Top10%</a:t>
            </a:r>
            <a:r>
              <a:rPr kumimoji="1" lang="ja-JP" altLang="en-US" dirty="0">
                <a:solidFill>
                  <a:schemeClr val="tx1"/>
                </a:solidFill>
              </a:rPr>
              <a:t>論文</a:t>
            </a:r>
          </a:p>
        </p:txBody>
      </p:sp>
      <p:sp>
        <p:nvSpPr>
          <p:cNvPr id="33" name="正方形/長方形 32">
            <a:extLst>
              <a:ext uri="{FF2B5EF4-FFF2-40B4-BE49-F238E27FC236}">
                <a16:creationId xmlns:a16="http://schemas.microsoft.com/office/drawing/2014/main" id="{EE85FA55-8DC8-40D7-827C-92D6C87630B1}"/>
              </a:ext>
            </a:extLst>
          </p:cNvPr>
          <p:cNvSpPr/>
          <p:nvPr/>
        </p:nvSpPr>
        <p:spPr>
          <a:xfrm>
            <a:off x="8081628" y="4320000"/>
            <a:ext cx="2304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Relative Citation Ratio: RCR</a:t>
            </a:r>
            <a:endParaRPr kumimoji="1" lang="ja-JP" altLang="en-US" sz="1400" dirty="0">
              <a:solidFill>
                <a:schemeClr val="tx1"/>
              </a:solidFill>
            </a:endParaRPr>
          </a:p>
        </p:txBody>
      </p:sp>
      <p:cxnSp>
        <p:nvCxnSpPr>
          <p:cNvPr id="36" name="直線コネクタ 35">
            <a:extLst>
              <a:ext uri="{FF2B5EF4-FFF2-40B4-BE49-F238E27FC236}">
                <a16:creationId xmlns:a16="http://schemas.microsoft.com/office/drawing/2014/main" id="{93C75B15-58CD-44C0-B153-84955F5C134F}"/>
              </a:ext>
            </a:extLst>
          </p:cNvPr>
          <p:cNvCxnSpPr>
            <a:cxnSpLocks/>
            <a:stCxn id="12" idx="1"/>
            <a:endCxn id="11" idx="3"/>
          </p:cNvCxnSpPr>
          <p:nvPr/>
        </p:nvCxnSpPr>
        <p:spPr>
          <a:xfrm flipH="1">
            <a:off x="5202000" y="2088000"/>
            <a:ext cx="2878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C879EB06-8580-4C60-B1B8-F86A4D86B28C}"/>
              </a:ext>
            </a:extLst>
          </p:cNvPr>
          <p:cNvCxnSpPr>
            <a:cxnSpLocks/>
            <a:stCxn id="7" idx="3"/>
            <a:endCxn id="10" idx="1"/>
          </p:cNvCxnSpPr>
          <p:nvPr/>
        </p:nvCxnSpPr>
        <p:spPr>
          <a:xfrm>
            <a:off x="2609811" y="2088000"/>
            <a:ext cx="288189" cy="6120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693EB74F-325F-40A2-9F31-4D64E8F7BBB8}"/>
              </a:ext>
            </a:extLst>
          </p:cNvPr>
          <p:cNvCxnSpPr>
            <a:cxnSpLocks/>
            <a:stCxn id="11" idx="3"/>
            <a:endCxn id="15" idx="1"/>
          </p:cNvCxnSpPr>
          <p:nvPr/>
        </p:nvCxnSpPr>
        <p:spPr>
          <a:xfrm>
            <a:off x="5202000" y="2088000"/>
            <a:ext cx="287814" cy="612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E4C09B16-354C-45C7-85AD-9852B3E36C38}"/>
              </a:ext>
            </a:extLst>
          </p:cNvPr>
          <p:cNvCxnSpPr>
            <a:cxnSpLocks/>
            <a:stCxn id="11" idx="3"/>
            <a:endCxn id="26" idx="1"/>
          </p:cNvCxnSpPr>
          <p:nvPr/>
        </p:nvCxnSpPr>
        <p:spPr>
          <a:xfrm>
            <a:off x="5202000" y="2088000"/>
            <a:ext cx="287814" cy="12240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C0F4F6C-3283-4E02-A20B-8ACB8F4E349E}"/>
              </a:ext>
            </a:extLst>
          </p:cNvPr>
          <p:cNvCxnSpPr>
            <a:cxnSpLocks/>
            <a:stCxn id="11" idx="3"/>
            <a:endCxn id="28" idx="1"/>
          </p:cNvCxnSpPr>
          <p:nvPr/>
        </p:nvCxnSpPr>
        <p:spPr>
          <a:xfrm>
            <a:off x="5202000" y="2088000"/>
            <a:ext cx="287814" cy="30600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10F1225A-3893-4C40-BD6B-F8BA0DF0DF67}"/>
              </a:ext>
            </a:extLst>
          </p:cNvPr>
          <p:cNvCxnSpPr>
            <a:cxnSpLocks/>
            <a:stCxn id="11" idx="3"/>
            <a:endCxn id="31" idx="1"/>
          </p:cNvCxnSpPr>
          <p:nvPr/>
        </p:nvCxnSpPr>
        <p:spPr>
          <a:xfrm>
            <a:off x="5202000" y="2088000"/>
            <a:ext cx="287814" cy="1836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7BB217C8-367C-4511-8727-07F46935CC75}"/>
              </a:ext>
            </a:extLst>
          </p:cNvPr>
          <p:cNvCxnSpPr>
            <a:cxnSpLocks/>
            <a:stCxn id="11" idx="3"/>
            <a:endCxn id="27" idx="1"/>
          </p:cNvCxnSpPr>
          <p:nvPr/>
        </p:nvCxnSpPr>
        <p:spPr>
          <a:xfrm>
            <a:off x="5202000" y="2088000"/>
            <a:ext cx="287814" cy="2448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1EA1E431-6E91-4E9E-B2A1-4B548440AA4A}"/>
              </a:ext>
            </a:extLst>
          </p:cNvPr>
          <p:cNvCxnSpPr>
            <a:cxnSpLocks/>
            <a:stCxn id="11" idx="3"/>
            <a:endCxn id="30" idx="1"/>
          </p:cNvCxnSpPr>
          <p:nvPr/>
        </p:nvCxnSpPr>
        <p:spPr>
          <a:xfrm>
            <a:off x="5202000" y="2088000"/>
            <a:ext cx="287814" cy="3672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コネクタ: カギ線 53">
            <a:extLst>
              <a:ext uri="{FF2B5EF4-FFF2-40B4-BE49-F238E27FC236}">
                <a16:creationId xmlns:a16="http://schemas.microsoft.com/office/drawing/2014/main" id="{69BC138D-B84C-4B3D-94AA-3D871849E047}"/>
              </a:ext>
            </a:extLst>
          </p:cNvPr>
          <p:cNvCxnSpPr>
            <a:cxnSpLocks/>
            <a:stCxn id="11" idx="3"/>
            <a:endCxn id="29" idx="1"/>
          </p:cNvCxnSpPr>
          <p:nvPr/>
        </p:nvCxnSpPr>
        <p:spPr>
          <a:xfrm>
            <a:off x="5202000" y="2088000"/>
            <a:ext cx="287814" cy="4230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6E3271D5-6451-4F3D-BFAA-997539E1C404}"/>
              </a:ext>
            </a:extLst>
          </p:cNvPr>
          <p:cNvCxnSpPr>
            <a:cxnSpLocks/>
            <a:stCxn id="12" idx="3"/>
            <a:endCxn id="20" idx="1"/>
          </p:cNvCxnSpPr>
          <p:nvPr/>
        </p:nvCxnSpPr>
        <p:spPr>
          <a:xfrm>
            <a:off x="7793814" y="2088000"/>
            <a:ext cx="287814" cy="612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コネクタ: カギ線 55">
            <a:extLst>
              <a:ext uri="{FF2B5EF4-FFF2-40B4-BE49-F238E27FC236}">
                <a16:creationId xmlns:a16="http://schemas.microsoft.com/office/drawing/2014/main" id="{1AC0EDCE-5D37-4F2E-A9BE-1439020A73E4}"/>
              </a:ext>
            </a:extLst>
          </p:cNvPr>
          <p:cNvCxnSpPr>
            <a:cxnSpLocks/>
            <a:stCxn id="12" idx="3"/>
            <a:endCxn id="14" idx="1"/>
          </p:cNvCxnSpPr>
          <p:nvPr/>
        </p:nvCxnSpPr>
        <p:spPr>
          <a:xfrm>
            <a:off x="7793814" y="2088000"/>
            <a:ext cx="287814" cy="122367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F2A711A7-6BDD-4E7C-A385-B66DCAF9473C}"/>
              </a:ext>
            </a:extLst>
          </p:cNvPr>
          <p:cNvSpPr/>
          <p:nvPr/>
        </p:nvSpPr>
        <p:spPr>
          <a:xfrm>
            <a:off x="0" y="6300000"/>
            <a:ext cx="106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コネクタ: カギ線 56">
            <a:extLst>
              <a:ext uri="{FF2B5EF4-FFF2-40B4-BE49-F238E27FC236}">
                <a16:creationId xmlns:a16="http://schemas.microsoft.com/office/drawing/2014/main" id="{B0652CB6-1801-4411-959E-29B92C1A9AFA}"/>
              </a:ext>
            </a:extLst>
          </p:cNvPr>
          <p:cNvCxnSpPr>
            <a:cxnSpLocks/>
            <a:stCxn id="12" idx="3"/>
            <a:endCxn id="33" idx="1"/>
          </p:cNvCxnSpPr>
          <p:nvPr/>
        </p:nvCxnSpPr>
        <p:spPr>
          <a:xfrm>
            <a:off x="7793814" y="2088000"/>
            <a:ext cx="287814" cy="2448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B2CAC91E-6B83-499C-A21A-6F02068CE697}"/>
              </a:ext>
            </a:extLst>
          </p:cNvPr>
          <p:cNvCxnSpPr>
            <a:cxnSpLocks/>
            <a:stCxn id="12" idx="3"/>
            <a:endCxn id="32" idx="1"/>
          </p:cNvCxnSpPr>
          <p:nvPr/>
        </p:nvCxnSpPr>
        <p:spPr>
          <a:xfrm>
            <a:off x="7793814" y="2088000"/>
            <a:ext cx="287814" cy="1836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7B450E06-D964-4B36-9041-5668AD4D897C}"/>
              </a:ext>
            </a:extLst>
          </p:cNvPr>
          <p:cNvCxnSpPr>
            <a:cxnSpLocks/>
            <a:stCxn id="11" idx="1"/>
            <a:endCxn id="7" idx="3"/>
          </p:cNvCxnSpPr>
          <p:nvPr/>
        </p:nvCxnSpPr>
        <p:spPr>
          <a:xfrm flipH="1">
            <a:off x="2609811" y="2088000"/>
            <a:ext cx="2881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6437F3E-0EE3-4F0C-94E6-FCADFE785C1D}"/>
              </a:ext>
            </a:extLst>
          </p:cNvPr>
          <p:cNvCxnSpPr>
            <a:cxnSpLocks/>
            <a:stCxn id="13" idx="1"/>
            <a:endCxn id="12" idx="3"/>
          </p:cNvCxnSpPr>
          <p:nvPr/>
        </p:nvCxnSpPr>
        <p:spPr>
          <a:xfrm flipH="1">
            <a:off x="7793814" y="2088000"/>
            <a:ext cx="2881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3E6C9A94-DF75-46BA-A560-D1BEF03EB27E}"/>
              </a:ext>
            </a:extLst>
          </p:cNvPr>
          <p:cNvSpPr/>
          <p:nvPr/>
        </p:nvSpPr>
        <p:spPr>
          <a:xfrm>
            <a:off x="8014915" y="1799999"/>
            <a:ext cx="2449002" cy="3017661"/>
          </a:xfrm>
          <a:prstGeom prst="roundRect">
            <a:avLst>
              <a:gd name="adj" fmla="val 5303"/>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en-US" altLang="ja-JP" sz="3200" dirty="0">
                <a:solidFill>
                  <a:srgbClr val="C00000"/>
                </a:solidFill>
                <a:ea typeface="Spica Neue Bold" panose="02000803000000000000" pitchFamily="2" charset="-128"/>
                <a:cs typeface="Spica Neue Bold" panose="02000803000000000000" pitchFamily="2" charset="-128"/>
              </a:rPr>
              <a:t>4.</a:t>
            </a:r>
            <a:endParaRPr kumimoji="1" lang="ja-JP" altLang="en-US" sz="3200" dirty="0">
              <a:solidFill>
                <a:srgbClr val="C00000"/>
              </a:solidFill>
              <a:ea typeface="Spica Neue Bold" panose="02000803000000000000" pitchFamily="2" charset="-128"/>
              <a:cs typeface="Spica Neue Bold" panose="02000803000000000000" pitchFamily="2" charset="-128"/>
            </a:endParaRPr>
          </a:p>
        </p:txBody>
      </p:sp>
      <p:sp>
        <p:nvSpPr>
          <p:cNvPr id="61" name="四角形: 角を丸くする 60">
            <a:extLst>
              <a:ext uri="{FF2B5EF4-FFF2-40B4-BE49-F238E27FC236}">
                <a16:creationId xmlns:a16="http://schemas.microsoft.com/office/drawing/2014/main" id="{15B4BD19-3D7C-4C49-959F-13D736CAE158}"/>
              </a:ext>
            </a:extLst>
          </p:cNvPr>
          <p:cNvSpPr/>
          <p:nvPr/>
        </p:nvSpPr>
        <p:spPr>
          <a:xfrm>
            <a:off x="5413513" y="2420640"/>
            <a:ext cx="2449002" cy="3956306"/>
          </a:xfrm>
          <a:prstGeom prst="roundRect">
            <a:avLst>
              <a:gd name="adj" fmla="val 5303"/>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en-US" altLang="ja-JP" sz="3200" dirty="0">
                <a:solidFill>
                  <a:srgbClr val="C00000"/>
                </a:solidFill>
              </a:rPr>
              <a:t>5.</a:t>
            </a:r>
            <a:endParaRPr kumimoji="1" lang="ja-JP" altLang="en-US" sz="3200" dirty="0">
              <a:solidFill>
                <a:srgbClr val="C00000"/>
              </a:solidFill>
            </a:endParaRPr>
          </a:p>
        </p:txBody>
      </p:sp>
      <p:pic>
        <p:nvPicPr>
          <p:cNvPr id="34" name="グラフィックス 33" descr="矢印: 緩い曲線">
            <a:extLst>
              <a:ext uri="{FF2B5EF4-FFF2-40B4-BE49-F238E27FC236}">
                <a16:creationId xmlns:a16="http://schemas.microsoft.com/office/drawing/2014/main" id="{AFC9BA54-B590-4857-A4E1-C7CE6CE1F0F3}"/>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1525" y="1799675"/>
            <a:ext cx="3240000" cy="1080000"/>
          </a:xfrm>
          <a:prstGeom prst="rect">
            <a:avLst/>
          </a:prstGeom>
        </p:spPr>
      </p:pic>
      <p:sp>
        <p:nvSpPr>
          <p:cNvPr id="37" name="テキスト ボックス 36">
            <a:extLst>
              <a:ext uri="{FF2B5EF4-FFF2-40B4-BE49-F238E27FC236}">
                <a16:creationId xmlns:a16="http://schemas.microsoft.com/office/drawing/2014/main" id="{97CE0DC6-63F3-4160-A2E0-6D5E7626A74D}"/>
              </a:ext>
            </a:extLst>
          </p:cNvPr>
          <p:cNvSpPr txBox="1"/>
          <p:nvPr/>
        </p:nvSpPr>
        <p:spPr>
          <a:xfrm>
            <a:off x="4409999" y="2059007"/>
            <a:ext cx="503812" cy="584775"/>
          </a:xfrm>
          <a:prstGeom prst="rect">
            <a:avLst/>
          </a:prstGeom>
          <a:noFill/>
        </p:spPr>
        <p:txBody>
          <a:bodyPr wrap="square" rtlCol="0">
            <a:spAutoFit/>
          </a:bodyPr>
          <a:lstStyle/>
          <a:p>
            <a:r>
              <a:rPr kumimoji="1" lang="en-US" altLang="ja-JP" sz="3200" dirty="0">
                <a:solidFill>
                  <a:srgbClr val="C00000"/>
                </a:solidFill>
              </a:rPr>
              <a:t>2.</a:t>
            </a:r>
            <a:endParaRPr kumimoji="1" lang="ja-JP" altLang="en-US" sz="3200" dirty="0">
              <a:solidFill>
                <a:srgbClr val="C00000"/>
              </a:solidFill>
            </a:endParaRPr>
          </a:p>
        </p:txBody>
      </p:sp>
      <p:sp>
        <p:nvSpPr>
          <p:cNvPr id="63" name="吹き出し: 円形 62">
            <a:extLst>
              <a:ext uri="{FF2B5EF4-FFF2-40B4-BE49-F238E27FC236}">
                <a16:creationId xmlns:a16="http://schemas.microsoft.com/office/drawing/2014/main" id="{8CEDC949-194E-493C-B54B-E7118B9203BF}"/>
              </a:ext>
            </a:extLst>
          </p:cNvPr>
          <p:cNvSpPr/>
          <p:nvPr/>
        </p:nvSpPr>
        <p:spPr>
          <a:xfrm>
            <a:off x="2898001" y="3096000"/>
            <a:ext cx="792000" cy="792000"/>
          </a:xfrm>
          <a:prstGeom prst="wedgeEllipseCallout">
            <a:avLst>
              <a:gd name="adj1" fmla="val 37490"/>
              <a:gd name="adj2" fmla="val -5035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endParaRPr>
          </a:p>
        </p:txBody>
      </p:sp>
      <p:sp>
        <p:nvSpPr>
          <p:cNvPr id="5" name="吹き出し: 四角形 4">
            <a:extLst>
              <a:ext uri="{FF2B5EF4-FFF2-40B4-BE49-F238E27FC236}">
                <a16:creationId xmlns:a16="http://schemas.microsoft.com/office/drawing/2014/main" id="{74F84759-0C51-4970-A96C-F8412EE47AF4}"/>
              </a:ext>
            </a:extLst>
          </p:cNvPr>
          <p:cNvSpPr/>
          <p:nvPr/>
        </p:nvSpPr>
        <p:spPr>
          <a:xfrm>
            <a:off x="2898000" y="5544000"/>
            <a:ext cx="2304000" cy="432000"/>
          </a:xfrm>
          <a:prstGeom prst="wedgeRectCallout">
            <a:avLst>
              <a:gd name="adj1" fmla="val 50042"/>
              <a:gd name="adj2" fmla="val -7685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オルトメトリクス</a:t>
            </a:r>
          </a:p>
        </p:txBody>
      </p:sp>
      <p:sp>
        <p:nvSpPr>
          <p:cNvPr id="40" name="正方形/長方形 39">
            <a:extLst>
              <a:ext uri="{FF2B5EF4-FFF2-40B4-BE49-F238E27FC236}">
                <a16:creationId xmlns:a16="http://schemas.microsoft.com/office/drawing/2014/main" id="{4F6CE4B8-D02A-42AE-ACEF-497F7FD6C6CB}"/>
              </a:ext>
            </a:extLst>
          </p:cNvPr>
          <p:cNvSpPr/>
          <p:nvPr/>
        </p:nvSpPr>
        <p:spPr>
          <a:xfrm>
            <a:off x="2805754" y="3195304"/>
            <a:ext cx="990596"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rPr>
              <a:t>数え方</a:t>
            </a:r>
            <a:endParaRPr kumimoji="1" lang="en-US" altLang="ja-JP" sz="1400" dirty="0">
              <a:solidFill>
                <a:sysClr val="windowText" lastClr="000000"/>
              </a:solidFill>
            </a:endParaRPr>
          </a:p>
          <a:p>
            <a:pPr algn="ctr"/>
            <a:endParaRPr lang="en-US" altLang="ja-JP" sz="700" dirty="0">
              <a:solidFill>
                <a:sysClr val="windowText" lastClr="000000"/>
              </a:solidFill>
            </a:endParaRPr>
          </a:p>
          <a:p>
            <a:pPr algn="ctr"/>
            <a:r>
              <a:rPr lang="ja-JP" altLang="en-US" sz="1400" dirty="0">
                <a:solidFill>
                  <a:sysClr val="windowText" lastClr="000000"/>
                </a:solidFill>
              </a:rPr>
              <a:t>種類</a:t>
            </a:r>
            <a:endParaRPr kumimoji="1" lang="ja-JP" altLang="en-US" sz="1400" dirty="0">
              <a:solidFill>
                <a:sysClr val="windowText" lastClr="000000"/>
              </a:solidFill>
            </a:endParaRPr>
          </a:p>
        </p:txBody>
      </p:sp>
    </p:spTree>
    <p:extLst>
      <p:ext uri="{BB962C8B-B14F-4D97-AF65-F5344CB8AC3E}">
        <p14:creationId xmlns:p14="http://schemas.microsoft.com/office/powerpoint/2010/main" val="24867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 grpId="0" animBg="1"/>
      <p:bldP spid="61" grpId="0" animBg="1"/>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メモ 6">
            <a:extLst>
              <a:ext uri="{FF2B5EF4-FFF2-40B4-BE49-F238E27FC236}">
                <a16:creationId xmlns:a16="http://schemas.microsoft.com/office/drawing/2014/main" id="{8E7C71E7-8C77-4684-91A9-869A75611509}"/>
              </a:ext>
            </a:extLst>
          </p:cNvPr>
          <p:cNvSpPr/>
          <p:nvPr/>
        </p:nvSpPr>
        <p:spPr>
          <a:xfrm>
            <a:off x="0" y="1979998"/>
            <a:ext cx="5965079" cy="1116000"/>
          </a:xfrm>
          <a:prstGeom prst="foldedCorner">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明日から</a:t>
            </a:r>
            <a:r>
              <a:rPr lang="ja-JP" altLang="en-US" u="sng" dirty="0"/>
              <a:t>無料で</a:t>
            </a:r>
            <a:r>
              <a:rPr lang="ja-JP" altLang="en-US" dirty="0"/>
              <a:t>始められる取り組み例</a:t>
            </a: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6. </a:t>
            </a:r>
            <a:r>
              <a:rPr lang="ja-JP" altLang="en-US" dirty="0"/>
              <a:t>おわりに</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54</a:t>
            </a:fld>
            <a:endParaRPr kumimoji="1" lang="ja-JP" altLang="en-US"/>
          </a:p>
        </p:txBody>
      </p:sp>
      <p:pic>
        <p:nvPicPr>
          <p:cNvPr id="5" name="図 4">
            <a:extLst>
              <a:ext uri="{FF2B5EF4-FFF2-40B4-BE49-F238E27FC236}">
                <a16:creationId xmlns:a16="http://schemas.microsoft.com/office/drawing/2014/main" id="{CCA26D1D-9743-44F6-A81D-A37B9EC12BBA}"/>
              </a:ext>
            </a:extLst>
          </p:cNvPr>
          <p:cNvPicPr>
            <a:picLocks noChangeAspect="1"/>
          </p:cNvPicPr>
          <p:nvPr/>
        </p:nvPicPr>
        <p:blipFill rotWithShape="1">
          <a:blip r:embed="rId3"/>
          <a:srcRect t="9046" b="-3"/>
          <a:stretch/>
        </p:blipFill>
        <p:spPr>
          <a:xfrm>
            <a:off x="6066000" y="1979836"/>
            <a:ext cx="4319242" cy="4320000"/>
          </a:xfrm>
          <a:prstGeom prst="rect">
            <a:avLst/>
          </a:prstGeom>
          <a:ln w="12700">
            <a:solidFill>
              <a:schemeClr val="tx1"/>
            </a:solidFill>
          </a:ln>
        </p:spPr>
      </p:pic>
      <p:sp>
        <p:nvSpPr>
          <p:cNvPr id="6" name="正方形/長方形 5">
            <a:extLst>
              <a:ext uri="{FF2B5EF4-FFF2-40B4-BE49-F238E27FC236}">
                <a16:creationId xmlns:a16="http://schemas.microsoft.com/office/drawing/2014/main" id="{D35E42C1-0FE4-4F7B-A74A-2871457EAD95}"/>
              </a:ext>
            </a:extLst>
          </p:cNvPr>
          <p:cNvSpPr/>
          <p:nvPr/>
        </p:nvSpPr>
        <p:spPr>
          <a:xfrm>
            <a:off x="306000" y="1979836"/>
            <a:ext cx="5760757" cy="4062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457200" indent="-457200">
              <a:buFont typeface="+mj-lt"/>
              <a:buAutoNum type="arabicPeriod"/>
            </a:pPr>
            <a:r>
              <a:rPr kumimoji="1" lang="en-US" altLang="ja-JP" sz="2400" dirty="0">
                <a:solidFill>
                  <a:schemeClr val="tx1"/>
                </a:solidFill>
              </a:rPr>
              <a:t>Dimensions</a:t>
            </a:r>
            <a:r>
              <a:rPr kumimoji="1" lang="ja-JP" altLang="en-US" sz="2400" dirty="0">
                <a:solidFill>
                  <a:schemeClr val="tx1"/>
                </a:solidFill>
              </a:rPr>
              <a:t>で</a:t>
            </a:r>
            <a:br>
              <a:rPr lang="en-US" altLang="ja-JP" sz="2400" dirty="0">
                <a:solidFill>
                  <a:schemeClr val="tx1"/>
                </a:solidFill>
              </a:rPr>
            </a:br>
            <a:r>
              <a:rPr kumimoji="1" lang="ja-JP" altLang="en-US" sz="2400" dirty="0">
                <a:solidFill>
                  <a:schemeClr val="tx1"/>
                </a:solidFill>
              </a:rPr>
              <a:t>論文のインパクトを測る</a:t>
            </a:r>
            <a:r>
              <a:rPr lang="en-US" altLang="ja-JP" dirty="0">
                <a:solidFill>
                  <a:schemeClr val="tx1"/>
                </a:solidFill>
                <a:hlinkClick r:id="rId4"/>
              </a:rPr>
              <a:t>https://app.dimensions.ai/discover/publication</a:t>
            </a:r>
            <a:endParaRPr lang="en-US" altLang="ja-JP" dirty="0">
              <a:solidFill>
                <a:schemeClr val="tx1"/>
              </a:solidFill>
            </a:endParaRPr>
          </a:p>
          <a:p>
            <a:endParaRPr lang="en-US" altLang="ja-JP" sz="1200" dirty="0">
              <a:solidFill>
                <a:schemeClr val="tx1"/>
              </a:solidFill>
            </a:endParaRPr>
          </a:p>
          <a:p>
            <a:r>
              <a:rPr kumimoji="1" lang="ja-JP" altLang="en-US" sz="2400" dirty="0">
                <a:solidFill>
                  <a:schemeClr val="tx1"/>
                </a:solidFill>
              </a:rPr>
              <a:t>・</a:t>
            </a:r>
            <a:r>
              <a:rPr kumimoji="1" lang="en-US" altLang="ja-JP" sz="2400" dirty="0">
                <a:solidFill>
                  <a:schemeClr val="tx1"/>
                </a:solidFill>
              </a:rPr>
              <a:t>Digital Science</a:t>
            </a:r>
            <a:r>
              <a:rPr kumimoji="1" lang="ja-JP" altLang="en-US" sz="2400" dirty="0">
                <a:solidFill>
                  <a:schemeClr val="tx1"/>
                </a:solidFill>
              </a:rPr>
              <a:t>社が提供する</a:t>
            </a:r>
            <a:endParaRPr kumimoji="1" lang="en-US" altLang="ja-JP" sz="2400" dirty="0">
              <a:solidFill>
                <a:schemeClr val="tx1"/>
              </a:solidFill>
            </a:endParaRPr>
          </a:p>
          <a:p>
            <a:r>
              <a:rPr kumimoji="1" lang="ja-JP" altLang="en-US" sz="2400" dirty="0">
                <a:solidFill>
                  <a:schemeClr val="tx1"/>
                </a:solidFill>
              </a:rPr>
              <a:t>　学術情報プラットフォーム</a:t>
            </a:r>
            <a:endParaRPr lang="en-US" altLang="ja-JP" sz="2400"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・被引用数や</a:t>
            </a:r>
            <a:r>
              <a:rPr kumimoji="1" lang="en-US" altLang="ja-JP" sz="2400" dirty="0">
                <a:solidFill>
                  <a:schemeClr val="tx1"/>
                </a:solidFill>
              </a:rPr>
              <a:t>RCR</a:t>
            </a:r>
            <a:r>
              <a:rPr kumimoji="1" lang="ja-JP" altLang="en-US" sz="2400" dirty="0">
                <a:solidFill>
                  <a:schemeClr val="tx1"/>
                </a:solidFill>
              </a:rPr>
              <a:t>，</a:t>
            </a:r>
            <a:r>
              <a:rPr kumimoji="1" lang="en-US" altLang="ja-JP" sz="2400" dirty="0" err="1">
                <a:solidFill>
                  <a:schemeClr val="tx1"/>
                </a:solidFill>
              </a:rPr>
              <a:t>Altmetric</a:t>
            </a:r>
            <a:r>
              <a:rPr lang="ja-JP" altLang="en-US" sz="2400" dirty="0">
                <a:solidFill>
                  <a:schemeClr val="tx1"/>
                </a:solidFill>
              </a:rPr>
              <a:t>を</a:t>
            </a:r>
            <a:r>
              <a:rPr kumimoji="1" lang="ja-JP" altLang="en-US" sz="2400" dirty="0">
                <a:solidFill>
                  <a:schemeClr val="tx1"/>
                </a:solidFill>
              </a:rPr>
              <a:t>参照可能</a:t>
            </a:r>
            <a:endParaRPr kumimoji="1" lang="en-US" altLang="ja-JP" sz="2400" dirty="0">
              <a:solidFill>
                <a:schemeClr val="tx1"/>
              </a:solidFill>
            </a:endParaRPr>
          </a:p>
          <a:p>
            <a:endParaRPr lang="en-US" altLang="ja-JP" sz="1200" dirty="0">
              <a:solidFill>
                <a:schemeClr val="tx1"/>
              </a:solidFill>
            </a:endParaRPr>
          </a:p>
          <a:p>
            <a:r>
              <a:rPr lang="ja-JP" altLang="en-US" sz="2400" dirty="0">
                <a:solidFill>
                  <a:schemeClr val="tx1"/>
                </a:solidFill>
              </a:rPr>
              <a:t>・</a:t>
            </a:r>
            <a:r>
              <a:rPr lang="en-US" altLang="ja-JP" sz="2400" dirty="0">
                <a:solidFill>
                  <a:schemeClr val="tx1"/>
                </a:solidFill>
              </a:rPr>
              <a:t>Web of Science</a:t>
            </a:r>
            <a:r>
              <a:rPr lang="ja-JP" altLang="en-US" sz="2400" dirty="0">
                <a:solidFill>
                  <a:schemeClr val="tx1"/>
                </a:solidFill>
              </a:rPr>
              <a:t>，</a:t>
            </a:r>
            <a:r>
              <a:rPr lang="en-US" altLang="ja-JP" sz="2400" dirty="0">
                <a:solidFill>
                  <a:schemeClr val="tx1"/>
                </a:solidFill>
              </a:rPr>
              <a:t>Scopus</a:t>
            </a:r>
            <a:r>
              <a:rPr lang="ja-JP" altLang="en-US" sz="2400" dirty="0">
                <a:solidFill>
                  <a:schemeClr val="tx1"/>
                </a:solidFill>
              </a:rPr>
              <a:t>契約機関も</a:t>
            </a:r>
            <a:endParaRPr lang="en-US" altLang="ja-JP" sz="2400" dirty="0">
              <a:solidFill>
                <a:schemeClr val="tx1"/>
              </a:solidFill>
            </a:endParaRPr>
          </a:p>
          <a:p>
            <a:r>
              <a:rPr lang="ja-JP" altLang="en-US" sz="2400" dirty="0">
                <a:solidFill>
                  <a:schemeClr val="tx1"/>
                </a:solidFill>
              </a:rPr>
              <a:t>　オルタナティブとして使える？</a:t>
            </a:r>
            <a:endParaRPr lang="en-US" altLang="ja-JP" sz="2400" dirty="0">
              <a:solidFill>
                <a:schemeClr val="tx1"/>
              </a:solidFill>
            </a:endParaRPr>
          </a:p>
          <a:p>
            <a:endParaRPr lang="en-US" altLang="ja-JP" sz="1200" dirty="0">
              <a:solidFill>
                <a:schemeClr val="tx1"/>
              </a:solidFill>
            </a:endParaRPr>
          </a:p>
          <a:p>
            <a:r>
              <a:rPr lang="ja-JP" altLang="en-US" sz="2400" dirty="0">
                <a:solidFill>
                  <a:schemeClr val="tx1"/>
                </a:solidFill>
              </a:rPr>
              <a:t>・著者名や所属機関名での検索は弱い</a:t>
            </a:r>
            <a:endParaRPr lang="en-US" altLang="ja-JP" sz="1200" dirty="0">
              <a:solidFill>
                <a:schemeClr val="tx1"/>
              </a:solidFill>
            </a:endParaRPr>
          </a:p>
        </p:txBody>
      </p:sp>
      <p:sp>
        <p:nvSpPr>
          <p:cNvPr id="10" name="正方形/長方形 9">
            <a:extLst>
              <a:ext uri="{FF2B5EF4-FFF2-40B4-BE49-F238E27FC236}">
                <a16:creationId xmlns:a16="http://schemas.microsoft.com/office/drawing/2014/main" id="{A2375FBA-E84A-4492-A938-7DD26F63F777}"/>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Digital Science &amp; Research Solutions Inc.</a:t>
            </a:r>
          </a:p>
        </p:txBody>
      </p:sp>
    </p:spTree>
    <p:extLst>
      <p:ext uri="{BB962C8B-B14F-4D97-AF65-F5344CB8AC3E}">
        <p14:creationId xmlns:p14="http://schemas.microsoft.com/office/powerpoint/2010/main" val="553461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メモ 7">
            <a:extLst>
              <a:ext uri="{FF2B5EF4-FFF2-40B4-BE49-F238E27FC236}">
                <a16:creationId xmlns:a16="http://schemas.microsoft.com/office/drawing/2014/main" id="{CA11A22F-D956-49E5-86FF-7ACBAD41D64B}"/>
              </a:ext>
            </a:extLst>
          </p:cNvPr>
          <p:cNvSpPr/>
          <p:nvPr/>
        </p:nvSpPr>
        <p:spPr>
          <a:xfrm>
            <a:off x="0" y="1979998"/>
            <a:ext cx="5965079" cy="1116000"/>
          </a:xfrm>
          <a:prstGeom prst="foldedCorner">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明日から</a:t>
            </a:r>
            <a:r>
              <a:rPr lang="ja-JP" altLang="en-US" u="sng" dirty="0"/>
              <a:t>無料で</a:t>
            </a:r>
            <a:r>
              <a:rPr lang="ja-JP" altLang="en-US" dirty="0"/>
              <a:t>始められる取り組み例</a:t>
            </a: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6. </a:t>
            </a:r>
            <a:r>
              <a:rPr lang="ja-JP" altLang="en-US" dirty="0"/>
              <a:t>おわりに</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55</a:t>
            </a:fld>
            <a:endParaRPr kumimoji="1" lang="ja-JP" altLang="en-US"/>
          </a:p>
        </p:txBody>
      </p:sp>
      <p:sp>
        <p:nvSpPr>
          <p:cNvPr id="6" name="正方形/長方形 5">
            <a:extLst>
              <a:ext uri="{FF2B5EF4-FFF2-40B4-BE49-F238E27FC236}">
                <a16:creationId xmlns:a16="http://schemas.microsoft.com/office/drawing/2014/main" id="{D35E42C1-0FE4-4F7B-A74A-2871457EAD95}"/>
              </a:ext>
            </a:extLst>
          </p:cNvPr>
          <p:cNvSpPr/>
          <p:nvPr/>
        </p:nvSpPr>
        <p:spPr>
          <a:xfrm>
            <a:off x="306000" y="1979836"/>
            <a:ext cx="5760757" cy="4278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457200" indent="-457200">
              <a:buFont typeface="+mj-lt"/>
              <a:buAutoNum type="arabicPeriod" startAt="2"/>
            </a:pPr>
            <a:r>
              <a:rPr lang="en-US" altLang="ja-JP" sz="2400" dirty="0" err="1">
                <a:solidFill>
                  <a:schemeClr val="tx1"/>
                </a:solidFill>
              </a:rPr>
              <a:t>s</a:t>
            </a:r>
            <a:r>
              <a:rPr kumimoji="1" lang="en-US" altLang="ja-JP" sz="2400" dirty="0" err="1">
                <a:solidFill>
                  <a:schemeClr val="tx1"/>
                </a:solidFill>
              </a:rPr>
              <a:t>cite</a:t>
            </a:r>
            <a:r>
              <a:rPr lang="ja-JP" altLang="en-US" sz="2400" dirty="0">
                <a:solidFill>
                  <a:schemeClr val="tx1"/>
                </a:solidFill>
              </a:rPr>
              <a:t>で被引用が支持を意味するのか</a:t>
            </a:r>
            <a:br>
              <a:rPr kumimoji="1" lang="en-US" altLang="ja-JP" sz="2400" dirty="0">
                <a:solidFill>
                  <a:schemeClr val="tx1"/>
                </a:solidFill>
              </a:rPr>
            </a:br>
            <a:r>
              <a:rPr kumimoji="1" lang="ja-JP" altLang="en-US" sz="2400" dirty="0">
                <a:solidFill>
                  <a:schemeClr val="tx1"/>
                </a:solidFill>
              </a:rPr>
              <a:t>反対を意味するのかを知る</a:t>
            </a:r>
            <a:br>
              <a:rPr kumimoji="1" lang="en-US" altLang="ja-JP" sz="2400" dirty="0">
                <a:solidFill>
                  <a:schemeClr val="tx1"/>
                </a:solidFill>
              </a:rPr>
            </a:br>
            <a:r>
              <a:rPr lang="en-US" altLang="ja-JP" dirty="0">
                <a:solidFill>
                  <a:schemeClr val="tx1"/>
                </a:solidFill>
                <a:hlinkClick r:id="rId3"/>
              </a:rPr>
              <a:t>https://scite.ai</a:t>
            </a:r>
            <a:endParaRPr lang="en-US" altLang="ja-JP" dirty="0">
              <a:solidFill>
                <a:schemeClr val="tx1"/>
              </a:solidFill>
            </a:endParaRPr>
          </a:p>
          <a:p>
            <a:endParaRPr lang="en-US" altLang="ja-JP" sz="1200" dirty="0">
              <a:solidFill>
                <a:schemeClr val="tx1"/>
              </a:solidFill>
            </a:endParaRPr>
          </a:p>
          <a:p>
            <a:r>
              <a:rPr kumimoji="1" lang="ja-JP" altLang="en-US" sz="2400" dirty="0">
                <a:solidFill>
                  <a:schemeClr val="tx1"/>
                </a:solidFill>
              </a:rPr>
              <a:t>・まだ</a:t>
            </a:r>
            <a:r>
              <a:rPr kumimoji="1" lang="en-US" altLang="ja-JP" sz="2400" dirty="0">
                <a:solidFill>
                  <a:schemeClr val="tx1"/>
                </a:solidFill>
              </a:rPr>
              <a:t>β</a:t>
            </a:r>
            <a:r>
              <a:rPr kumimoji="1" lang="ja-JP" altLang="en-US" sz="2400" dirty="0">
                <a:solidFill>
                  <a:schemeClr val="tx1"/>
                </a:solidFill>
              </a:rPr>
              <a:t>版だが，</a:t>
            </a:r>
            <a:r>
              <a:rPr lang="ja-JP" altLang="en-US" sz="2400" dirty="0">
                <a:solidFill>
                  <a:schemeClr val="tx1"/>
                </a:solidFill>
              </a:rPr>
              <a:t>機械学習により</a:t>
            </a:r>
            <a:endParaRPr lang="en-US" altLang="ja-JP" sz="2400" dirty="0">
              <a:solidFill>
                <a:schemeClr val="tx1"/>
              </a:solidFill>
            </a:endParaRPr>
          </a:p>
          <a:p>
            <a:r>
              <a:rPr kumimoji="1" lang="ja-JP" altLang="en-US" sz="2400" dirty="0">
                <a:solidFill>
                  <a:schemeClr val="tx1"/>
                </a:solidFill>
              </a:rPr>
              <a:t>　被引用論文にお</a:t>
            </a:r>
            <a:r>
              <a:rPr lang="ja-JP" altLang="en-US" sz="2400" dirty="0">
                <a:solidFill>
                  <a:schemeClr val="tx1"/>
                </a:solidFill>
              </a:rPr>
              <a:t>ける言及が</a:t>
            </a:r>
            <a:endParaRPr kumimoji="1" lang="en-US" altLang="ja-JP" sz="2400" dirty="0">
              <a:solidFill>
                <a:schemeClr val="tx1"/>
              </a:solidFill>
            </a:endParaRPr>
          </a:p>
          <a:p>
            <a:r>
              <a:rPr lang="ja-JP" altLang="en-US" sz="2400" dirty="0">
                <a:solidFill>
                  <a:schemeClr val="tx1"/>
                </a:solidFill>
              </a:rPr>
              <a:t>　支持なのか，反対</a:t>
            </a:r>
            <a:r>
              <a:rPr kumimoji="1" lang="ja-JP" altLang="en-US" sz="2400" dirty="0">
                <a:solidFill>
                  <a:schemeClr val="tx1"/>
                </a:solidFill>
              </a:rPr>
              <a:t>なのかを表示</a:t>
            </a:r>
            <a:endParaRPr kumimoji="1" lang="en-US" altLang="ja-JP" sz="2400" dirty="0">
              <a:solidFill>
                <a:schemeClr val="tx1"/>
              </a:solidFill>
            </a:endParaRPr>
          </a:p>
          <a:p>
            <a:endParaRPr lang="en-US" altLang="ja-JP" sz="1200" dirty="0">
              <a:solidFill>
                <a:schemeClr val="tx1"/>
              </a:solidFill>
            </a:endParaRPr>
          </a:p>
          <a:p>
            <a:r>
              <a:rPr lang="ja-JP" altLang="en-US" sz="2400" dirty="0">
                <a:solidFill>
                  <a:schemeClr val="tx1"/>
                </a:solidFill>
              </a:rPr>
              <a:t>・</a:t>
            </a:r>
            <a:r>
              <a:rPr lang="en-US" altLang="ja-JP" sz="2400" dirty="0">
                <a:solidFill>
                  <a:schemeClr val="tx1"/>
                </a:solidFill>
              </a:rPr>
              <a:t>NSF</a:t>
            </a:r>
            <a:r>
              <a:rPr lang="ja-JP" altLang="en-US" sz="2400" dirty="0">
                <a:solidFill>
                  <a:schemeClr val="tx1"/>
                </a:solidFill>
              </a:rPr>
              <a:t>と</a:t>
            </a:r>
            <a:r>
              <a:rPr lang="en-US" altLang="ja-JP" sz="2400" dirty="0">
                <a:solidFill>
                  <a:schemeClr val="tx1"/>
                </a:solidFill>
              </a:rPr>
              <a:t>NIDA</a:t>
            </a:r>
            <a:r>
              <a:rPr lang="ja-JP" altLang="en-US" sz="2400" dirty="0">
                <a:solidFill>
                  <a:schemeClr val="tx1"/>
                </a:solidFill>
              </a:rPr>
              <a:t>（</a:t>
            </a:r>
            <a:r>
              <a:rPr lang="en-US" altLang="ja-JP" sz="2400" dirty="0">
                <a:solidFill>
                  <a:schemeClr val="tx1"/>
                </a:solidFill>
              </a:rPr>
              <a:t>NIH</a:t>
            </a:r>
            <a:r>
              <a:rPr lang="ja-JP" altLang="en-US" sz="2400" dirty="0">
                <a:solidFill>
                  <a:schemeClr val="tx1"/>
                </a:solidFill>
              </a:rPr>
              <a:t>の一部門）の助成</a:t>
            </a:r>
            <a:endParaRPr lang="en-US" altLang="ja-JP" sz="2400" dirty="0">
              <a:solidFill>
                <a:schemeClr val="tx1"/>
              </a:solidFill>
            </a:endParaRPr>
          </a:p>
          <a:p>
            <a:endParaRPr lang="en-US" altLang="ja-JP" sz="1400" dirty="0">
              <a:solidFill>
                <a:schemeClr val="tx1"/>
              </a:solidFill>
            </a:endParaRPr>
          </a:p>
          <a:p>
            <a:r>
              <a:rPr lang="ja-JP" altLang="en-US" sz="2400" dirty="0">
                <a:solidFill>
                  <a:schemeClr val="tx1"/>
                </a:solidFill>
              </a:rPr>
              <a:t>・ブラウザプラグインを入手すれば</a:t>
            </a:r>
            <a:endParaRPr lang="en-US" altLang="ja-JP" sz="2400" dirty="0">
              <a:solidFill>
                <a:schemeClr val="tx1"/>
              </a:solidFill>
            </a:endParaRPr>
          </a:p>
          <a:p>
            <a:r>
              <a:rPr lang="ja-JP" altLang="en-US" sz="2400" dirty="0">
                <a:solidFill>
                  <a:schemeClr val="tx1"/>
                </a:solidFill>
              </a:rPr>
              <a:t>　論文ページ上で</a:t>
            </a:r>
            <a:r>
              <a:rPr lang="en-US" altLang="ja-JP" sz="2400" dirty="0">
                <a:solidFill>
                  <a:schemeClr val="tx1"/>
                </a:solidFill>
              </a:rPr>
              <a:t>1</a:t>
            </a:r>
            <a:r>
              <a:rPr lang="ja-JP" altLang="en-US" sz="2400" dirty="0">
                <a:solidFill>
                  <a:schemeClr val="tx1"/>
                </a:solidFill>
              </a:rPr>
              <a:t>クリックで</a:t>
            </a:r>
            <a:endParaRPr lang="en-US" altLang="ja-JP" sz="2400" dirty="0">
              <a:solidFill>
                <a:schemeClr val="tx1"/>
              </a:solidFill>
            </a:endParaRPr>
          </a:p>
          <a:p>
            <a:r>
              <a:rPr lang="ja-JP" altLang="en-US" sz="2400" dirty="0">
                <a:solidFill>
                  <a:schemeClr val="tx1"/>
                </a:solidFill>
              </a:rPr>
              <a:t>　支持・反対を確認できる</a:t>
            </a:r>
            <a:endParaRPr lang="en-US" altLang="ja-JP" sz="2400" dirty="0">
              <a:solidFill>
                <a:schemeClr val="tx1"/>
              </a:solidFill>
            </a:endParaRPr>
          </a:p>
        </p:txBody>
      </p:sp>
      <p:pic>
        <p:nvPicPr>
          <p:cNvPr id="7" name="図 6">
            <a:extLst>
              <a:ext uri="{FF2B5EF4-FFF2-40B4-BE49-F238E27FC236}">
                <a16:creationId xmlns:a16="http://schemas.microsoft.com/office/drawing/2014/main" id="{15F401BF-2881-437F-81A5-2F43E71AA2D3}"/>
              </a:ext>
            </a:extLst>
          </p:cNvPr>
          <p:cNvPicPr>
            <a:picLocks noChangeAspect="1"/>
          </p:cNvPicPr>
          <p:nvPr/>
        </p:nvPicPr>
        <p:blipFill rotWithShape="1">
          <a:blip r:embed="rId4"/>
          <a:srcRect t="9046" b="-3"/>
          <a:stretch/>
        </p:blipFill>
        <p:spPr>
          <a:xfrm>
            <a:off x="6066000" y="1979836"/>
            <a:ext cx="4319244" cy="4320000"/>
          </a:xfrm>
          <a:prstGeom prst="rect">
            <a:avLst/>
          </a:prstGeom>
          <a:ln w="12700">
            <a:solidFill>
              <a:schemeClr val="tx1"/>
            </a:solidFill>
          </a:ln>
        </p:spPr>
      </p:pic>
      <p:sp>
        <p:nvSpPr>
          <p:cNvPr id="9" name="正方形/長方形 8">
            <a:extLst>
              <a:ext uri="{FF2B5EF4-FFF2-40B4-BE49-F238E27FC236}">
                <a16:creationId xmlns:a16="http://schemas.microsoft.com/office/drawing/2014/main" id="{C3609416-12BD-454C-A117-267E998ABC5A}"/>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a:t>
            </a:r>
            <a:r>
              <a:rPr lang="en-US" altLang="ja-JP" sz="900" dirty="0" err="1">
                <a:solidFill>
                  <a:schemeClr val="tx1"/>
                </a:solidFill>
              </a:rPr>
              <a:t>scite</a:t>
            </a:r>
            <a:r>
              <a:rPr lang="en-US" altLang="ja-JP" sz="900" dirty="0">
                <a:solidFill>
                  <a:schemeClr val="tx1"/>
                </a:solidFill>
              </a:rPr>
              <a:t> Inc. All rights reserved.</a:t>
            </a:r>
          </a:p>
        </p:txBody>
      </p:sp>
    </p:spTree>
    <p:extLst>
      <p:ext uri="{BB962C8B-B14F-4D97-AF65-F5344CB8AC3E}">
        <p14:creationId xmlns:p14="http://schemas.microsoft.com/office/powerpoint/2010/main" val="3908898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メモ 9">
            <a:extLst>
              <a:ext uri="{FF2B5EF4-FFF2-40B4-BE49-F238E27FC236}">
                <a16:creationId xmlns:a16="http://schemas.microsoft.com/office/drawing/2014/main" id="{2B02E3BF-D8F3-48CA-9DC7-18E6A42EC521}"/>
              </a:ext>
            </a:extLst>
          </p:cNvPr>
          <p:cNvSpPr/>
          <p:nvPr/>
        </p:nvSpPr>
        <p:spPr>
          <a:xfrm>
            <a:off x="0" y="1979998"/>
            <a:ext cx="5965079" cy="1116000"/>
          </a:xfrm>
          <a:prstGeom prst="foldedCorner">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明日から</a:t>
            </a:r>
            <a:r>
              <a:rPr lang="ja-JP" altLang="en-US" u="sng" dirty="0"/>
              <a:t>無料で</a:t>
            </a:r>
            <a:r>
              <a:rPr lang="ja-JP" altLang="en-US" dirty="0"/>
              <a:t>始められる取り組み例</a:t>
            </a: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6. </a:t>
            </a:r>
            <a:r>
              <a:rPr lang="ja-JP" altLang="en-US" dirty="0"/>
              <a:t>おわりに</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56</a:t>
            </a:fld>
            <a:endParaRPr kumimoji="1" lang="ja-JP" altLang="en-US"/>
          </a:p>
        </p:txBody>
      </p:sp>
      <p:sp>
        <p:nvSpPr>
          <p:cNvPr id="6" name="正方形/長方形 5">
            <a:extLst>
              <a:ext uri="{FF2B5EF4-FFF2-40B4-BE49-F238E27FC236}">
                <a16:creationId xmlns:a16="http://schemas.microsoft.com/office/drawing/2014/main" id="{D35E42C1-0FE4-4F7B-A74A-2871457EAD95}"/>
              </a:ext>
            </a:extLst>
          </p:cNvPr>
          <p:cNvSpPr/>
          <p:nvPr/>
        </p:nvSpPr>
        <p:spPr>
          <a:xfrm>
            <a:off x="306000" y="1979836"/>
            <a:ext cx="5760757" cy="4062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457200" indent="-457200">
              <a:buFont typeface="+mj-lt"/>
              <a:buAutoNum type="arabicPeriod" startAt="3"/>
            </a:pPr>
            <a:r>
              <a:rPr lang="en-US" altLang="ja-JP" sz="2400" spc="-20" dirty="0">
                <a:solidFill>
                  <a:schemeClr val="tx1"/>
                </a:solidFill>
              </a:rPr>
              <a:t>Web of Science Master Journal List</a:t>
            </a:r>
            <a:r>
              <a:rPr lang="ja-JP" altLang="en-US" sz="2400" spc="-20" dirty="0">
                <a:solidFill>
                  <a:schemeClr val="tx1"/>
                </a:solidFill>
              </a:rPr>
              <a:t>で</a:t>
            </a:r>
            <a:br>
              <a:rPr lang="en-US" altLang="ja-JP" sz="2380" dirty="0">
                <a:solidFill>
                  <a:schemeClr val="tx1"/>
                </a:solidFill>
              </a:rPr>
            </a:br>
            <a:r>
              <a:rPr lang="ja-JP" altLang="en-US" sz="2400" spc="-10" dirty="0">
                <a:solidFill>
                  <a:schemeClr val="tx1"/>
                </a:solidFill>
              </a:rPr>
              <a:t>最新版の</a:t>
            </a:r>
            <a:r>
              <a:rPr lang="en-US" altLang="ja-JP" sz="2400" spc="-10" dirty="0">
                <a:solidFill>
                  <a:schemeClr val="tx1"/>
                </a:solidFill>
              </a:rPr>
              <a:t>Journal Impact Factor</a:t>
            </a:r>
            <a:r>
              <a:rPr kumimoji="1" lang="ja-JP" altLang="en-US" sz="2400" spc="-10" dirty="0">
                <a:solidFill>
                  <a:schemeClr val="tx1"/>
                </a:solidFill>
              </a:rPr>
              <a:t>を知る</a:t>
            </a:r>
            <a:br>
              <a:rPr lang="en-US" altLang="ja-JP" spc="-10" dirty="0">
                <a:solidFill>
                  <a:schemeClr val="tx1"/>
                </a:solidFill>
              </a:rPr>
            </a:br>
            <a:r>
              <a:rPr lang="en-US" altLang="ja-JP" dirty="0">
                <a:solidFill>
                  <a:schemeClr val="tx1"/>
                </a:solidFill>
                <a:hlinkClick r:id="rId3"/>
              </a:rPr>
              <a:t>https://mjl.clarivate.com</a:t>
            </a:r>
            <a:endParaRPr lang="en-US" altLang="ja-JP"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・アカウントを登録すれば</a:t>
            </a:r>
            <a:endParaRPr lang="en-US" altLang="ja-JP" sz="2400" dirty="0">
              <a:solidFill>
                <a:schemeClr val="tx1"/>
              </a:solidFill>
            </a:endParaRPr>
          </a:p>
          <a:p>
            <a:r>
              <a:rPr kumimoji="1" lang="ja-JP" altLang="en-US" sz="2400" dirty="0">
                <a:solidFill>
                  <a:schemeClr val="tx1"/>
                </a:solidFill>
              </a:rPr>
              <a:t>　</a:t>
            </a:r>
            <a:r>
              <a:rPr kumimoji="1" lang="en-US" altLang="ja-JP" sz="2400" dirty="0">
                <a:solidFill>
                  <a:schemeClr val="tx1"/>
                </a:solidFill>
              </a:rPr>
              <a:t>Journal Citation Reports</a:t>
            </a:r>
            <a:r>
              <a:rPr kumimoji="1" lang="ja-JP" altLang="en-US" sz="2400" dirty="0">
                <a:solidFill>
                  <a:schemeClr val="tx1"/>
                </a:solidFill>
              </a:rPr>
              <a:t>未契約者でも</a:t>
            </a:r>
            <a:endParaRPr kumimoji="1" lang="en-US" altLang="ja-JP" sz="2400" dirty="0">
              <a:solidFill>
                <a:schemeClr val="tx1"/>
              </a:solidFill>
            </a:endParaRPr>
          </a:p>
          <a:p>
            <a:r>
              <a:rPr lang="ja-JP" altLang="en-US" sz="2400" dirty="0">
                <a:solidFill>
                  <a:schemeClr val="tx1"/>
                </a:solidFill>
              </a:rPr>
              <a:t>　</a:t>
            </a:r>
            <a:r>
              <a:rPr lang="ja-JP" altLang="en-US" sz="2400" dirty="0">
                <a:solidFill>
                  <a:srgbClr val="C00000"/>
                </a:solidFill>
              </a:rPr>
              <a:t>最新版の</a:t>
            </a:r>
            <a:r>
              <a:rPr lang="en-US" altLang="ja-JP" sz="2400" dirty="0">
                <a:solidFill>
                  <a:srgbClr val="C00000"/>
                </a:solidFill>
              </a:rPr>
              <a:t>Journal Impact Factor</a:t>
            </a:r>
            <a:r>
              <a:rPr lang="ja-JP" altLang="en-US" sz="2400" dirty="0">
                <a:solidFill>
                  <a:schemeClr val="tx1"/>
                </a:solidFill>
              </a:rPr>
              <a:t>を</a:t>
            </a:r>
            <a:endParaRPr lang="en-US" altLang="ja-JP" sz="2400" dirty="0">
              <a:solidFill>
                <a:schemeClr val="tx1"/>
              </a:solidFill>
            </a:endParaRPr>
          </a:p>
          <a:p>
            <a:r>
              <a:rPr kumimoji="1" lang="ja-JP" altLang="en-US" sz="2400" dirty="0">
                <a:solidFill>
                  <a:schemeClr val="tx1"/>
                </a:solidFill>
              </a:rPr>
              <a:t>　調査可能</a:t>
            </a:r>
            <a:endParaRPr kumimoji="1" lang="en-US" altLang="ja-JP" sz="2400" dirty="0">
              <a:solidFill>
                <a:schemeClr val="tx1"/>
              </a:solidFill>
            </a:endParaRPr>
          </a:p>
          <a:p>
            <a:endParaRPr lang="en-US" altLang="ja-JP" sz="1200" dirty="0">
              <a:solidFill>
                <a:schemeClr val="tx1"/>
              </a:solidFill>
            </a:endParaRPr>
          </a:p>
          <a:p>
            <a:r>
              <a:rPr kumimoji="1" lang="ja-JP" altLang="en-US" sz="2400" dirty="0">
                <a:solidFill>
                  <a:schemeClr val="tx1"/>
                </a:solidFill>
              </a:rPr>
              <a:t>・</a:t>
            </a:r>
            <a:r>
              <a:rPr lang="ja-JP" altLang="en-US" sz="2400" dirty="0">
                <a:solidFill>
                  <a:schemeClr val="tx1"/>
                </a:solidFill>
              </a:rPr>
              <a:t>詳しい分析はできないが</a:t>
            </a:r>
            <a:endParaRPr lang="en-US" altLang="ja-JP" sz="2400" dirty="0">
              <a:solidFill>
                <a:schemeClr val="tx1"/>
              </a:solidFill>
            </a:endParaRPr>
          </a:p>
          <a:p>
            <a:r>
              <a:rPr kumimoji="1" lang="ja-JP" altLang="en-US" sz="2400" dirty="0">
                <a:solidFill>
                  <a:schemeClr val="tx1"/>
                </a:solidFill>
              </a:rPr>
              <a:t>　論文の投稿先を検討する際の</a:t>
            </a:r>
            <a:endParaRPr kumimoji="1" lang="en-US" altLang="ja-JP" sz="2400" dirty="0">
              <a:solidFill>
                <a:schemeClr val="tx1"/>
              </a:solidFill>
            </a:endParaRPr>
          </a:p>
          <a:p>
            <a:r>
              <a:rPr lang="ja-JP" altLang="en-US" sz="2400" dirty="0">
                <a:solidFill>
                  <a:schemeClr val="tx1"/>
                </a:solidFill>
              </a:rPr>
              <a:t>　材料のひとつになると思われる</a:t>
            </a:r>
            <a:endParaRPr kumimoji="1" lang="en-US" altLang="ja-JP" sz="2400" dirty="0">
              <a:solidFill>
                <a:schemeClr val="tx1"/>
              </a:solidFill>
            </a:endParaRPr>
          </a:p>
        </p:txBody>
      </p:sp>
      <p:pic>
        <p:nvPicPr>
          <p:cNvPr id="8" name="図 7">
            <a:extLst>
              <a:ext uri="{FF2B5EF4-FFF2-40B4-BE49-F238E27FC236}">
                <a16:creationId xmlns:a16="http://schemas.microsoft.com/office/drawing/2014/main" id="{C20B6546-7CED-49DC-8915-880B29D238D0}"/>
              </a:ext>
            </a:extLst>
          </p:cNvPr>
          <p:cNvPicPr>
            <a:picLocks noChangeAspect="1"/>
          </p:cNvPicPr>
          <p:nvPr/>
        </p:nvPicPr>
        <p:blipFill rotWithShape="1">
          <a:blip r:embed="rId4"/>
          <a:srcRect t="9046" b="-3"/>
          <a:stretch/>
        </p:blipFill>
        <p:spPr>
          <a:xfrm>
            <a:off x="6066000" y="1979836"/>
            <a:ext cx="4319244" cy="4320000"/>
          </a:xfrm>
          <a:prstGeom prst="rect">
            <a:avLst/>
          </a:prstGeom>
          <a:ln w="12700">
            <a:solidFill>
              <a:schemeClr val="tx1"/>
            </a:solidFill>
          </a:ln>
        </p:spPr>
      </p:pic>
      <p:pic>
        <p:nvPicPr>
          <p:cNvPr id="9" name="グラフィックス 8" descr="矢印: 緩い曲線">
            <a:extLst>
              <a:ext uri="{FF2B5EF4-FFF2-40B4-BE49-F238E27FC236}">
                <a16:creationId xmlns:a16="http://schemas.microsoft.com/office/drawing/2014/main" id="{FA259667-B17B-4530-8F75-4CA6AEC635D8}"/>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00000">
            <a:off x="6230050" y="4710332"/>
            <a:ext cx="900000" cy="900000"/>
          </a:xfrm>
          <a:prstGeom prst="rect">
            <a:avLst/>
          </a:prstGeom>
        </p:spPr>
      </p:pic>
      <p:sp>
        <p:nvSpPr>
          <p:cNvPr id="11" name="正方形/長方形 10">
            <a:extLst>
              <a:ext uri="{FF2B5EF4-FFF2-40B4-BE49-F238E27FC236}">
                <a16:creationId xmlns:a16="http://schemas.microsoft.com/office/drawing/2014/main" id="{D02DF197-4955-4DBD-B599-D312D1FC33DF}"/>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Clarivate Analytics</a:t>
            </a:r>
          </a:p>
        </p:txBody>
      </p:sp>
    </p:spTree>
    <p:extLst>
      <p:ext uri="{BB962C8B-B14F-4D97-AF65-F5344CB8AC3E}">
        <p14:creationId xmlns:p14="http://schemas.microsoft.com/office/powerpoint/2010/main" val="326593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メモ 10">
            <a:extLst>
              <a:ext uri="{FF2B5EF4-FFF2-40B4-BE49-F238E27FC236}">
                <a16:creationId xmlns:a16="http://schemas.microsoft.com/office/drawing/2014/main" id="{37D4FD25-789A-40F9-A5AF-887CC7D7060F}"/>
              </a:ext>
            </a:extLst>
          </p:cNvPr>
          <p:cNvSpPr/>
          <p:nvPr/>
        </p:nvSpPr>
        <p:spPr>
          <a:xfrm>
            <a:off x="0" y="1979998"/>
            <a:ext cx="5965079" cy="1116000"/>
          </a:xfrm>
          <a:prstGeom prst="foldedCorner">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明日から</a:t>
            </a:r>
            <a:r>
              <a:rPr lang="ja-JP" altLang="en-US" u="sng" dirty="0"/>
              <a:t>無料で</a:t>
            </a:r>
            <a:r>
              <a:rPr lang="ja-JP" altLang="en-US" dirty="0"/>
              <a:t>始められる取り組み例</a:t>
            </a:r>
            <a:endParaRPr lang="en-US" altLang="ja-JP" dirty="0"/>
          </a:p>
        </p:txBody>
      </p:sp>
      <p:sp>
        <p:nvSpPr>
          <p:cNvPr id="2" name="タイトル 1"/>
          <p:cNvSpPr>
            <a:spLocks noGrp="1"/>
          </p:cNvSpPr>
          <p:nvPr>
            <p:ph type="title"/>
          </p:nvPr>
        </p:nvSpPr>
        <p:spPr/>
        <p:txBody>
          <a:bodyPr/>
          <a:lstStyle/>
          <a:p>
            <a:pPr>
              <a:lnSpc>
                <a:spcPct val="100000"/>
              </a:lnSpc>
            </a:pPr>
            <a:r>
              <a:rPr lang="en-US" altLang="ja-JP" dirty="0"/>
              <a:t>6. </a:t>
            </a:r>
            <a:r>
              <a:rPr lang="ja-JP" altLang="en-US" dirty="0"/>
              <a:t>おわりに</a:t>
            </a:r>
            <a:endParaRPr kumimoji="1" lang="ja-JP" altLang="en-US" dirty="0"/>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57</a:t>
            </a:fld>
            <a:endParaRPr kumimoji="1" lang="ja-JP" altLang="en-US"/>
          </a:p>
        </p:txBody>
      </p:sp>
      <p:sp>
        <p:nvSpPr>
          <p:cNvPr id="6" name="正方形/長方形 5">
            <a:extLst>
              <a:ext uri="{FF2B5EF4-FFF2-40B4-BE49-F238E27FC236}">
                <a16:creationId xmlns:a16="http://schemas.microsoft.com/office/drawing/2014/main" id="{D35E42C1-0FE4-4F7B-A74A-2871457EAD95}"/>
              </a:ext>
            </a:extLst>
          </p:cNvPr>
          <p:cNvSpPr/>
          <p:nvPr/>
        </p:nvSpPr>
        <p:spPr>
          <a:xfrm>
            <a:off x="306000" y="1979836"/>
            <a:ext cx="5760757" cy="4062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457200" indent="-457200">
              <a:buFont typeface="+mj-lt"/>
              <a:buAutoNum type="arabicPeriod" startAt="4"/>
            </a:pPr>
            <a:r>
              <a:rPr kumimoji="1" lang="en-US" altLang="ja-JP" sz="2400" dirty="0">
                <a:solidFill>
                  <a:schemeClr val="tx1"/>
                </a:solidFill>
              </a:rPr>
              <a:t>Google Scholar</a:t>
            </a:r>
            <a:r>
              <a:rPr lang="ja-JP" altLang="en-US" sz="2400" dirty="0">
                <a:solidFill>
                  <a:schemeClr val="tx1"/>
                </a:solidFill>
              </a:rPr>
              <a:t>から</a:t>
            </a:r>
            <a:br>
              <a:rPr lang="en-US" altLang="ja-JP" sz="2400" dirty="0">
                <a:solidFill>
                  <a:schemeClr val="tx1"/>
                </a:solidFill>
              </a:rPr>
            </a:br>
            <a:r>
              <a:rPr lang="ja-JP" altLang="en-US" sz="2400" dirty="0">
                <a:solidFill>
                  <a:schemeClr val="tx1"/>
                </a:solidFill>
              </a:rPr>
              <a:t>被引用の通知を自動で受け取る</a:t>
            </a:r>
            <a:br>
              <a:rPr lang="en-US" altLang="ja-JP" dirty="0">
                <a:solidFill>
                  <a:schemeClr val="tx1"/>
                </a:solidFill>
              </a:rPr>
            </a:br>
            <a:r>
              <a:rPr lang="en-US" altLang="ja-JP" dirty="0">
                <a:solidFill>
                  <a:schemeClr val="tx1"/>
                </a:solidFill>
                <a:hlinkClick r:id="rId3"/>
              </a:rPr>
              <a:t>https://scholar.google.com</a:t>
            </a:r>
            <a:endParaRPr kumimoji="1" lang="en-US" altLang="ja-JP" dirty="0">
              <a:solidFill>
                <a:schemeClr val="tx1"/>
              </a:solidFill>
            </a:endParaRPr>
          </a:p>
          <a:p>
            <a:endParaRPr kumimoji="1" lang="en-US" altLang="ja-JP" sz="1200" dirty="0">
              <a:solidFill>
                <a:schemeClr val="tx1"/>
              </a:solidFill>
            </a:endParaRPr>
          </a:p>
          <a:p>
            <a:r>
              <a:rPr kumimoji="1" lang="ja-JP" altLang="en-US" sz="2400" dirty="0">
                <a:solidFill>
                  <a:schemeClr val="tx1"/>
                </a:solidFill>
              </a:rPr>
              <a:t>・被引用数が</a:t>
            </a:r>
            <a:r>
              <a:rPr kumimoji="1" lang="en-US" altLang="ja-JP" sz="2400" dirty="0">
                <a:solidFill>
                  <a:schemeClr val="tx1"/>
                </a:solidFill>
              </a:rPr>
              <a:t>1</a:t>
            </a:r>
            <a:r>
              <a:rPr kumimoji="1" lang="ja-JP" altLang="en-US" sz="2400" dirty="0">
                <a:solidFill>
                  <a:schemeClr val="tx1"/>
                </a:solidFill>
              </a:rPr>
              <a:t>以上の論文であれば，</a:t>
            </a:r>
            <a:endParaRPr kumimoji="1" lang="en-US" altLang="ja-JP" sz="2400" dirty="0">
              <a:solidFill>
                <a:schemeClr val="tx1"/>
              </a:solidFill>
            </a:endParaRPr>
          </a:p>
          <a:p>
            <a:r>
              <a:rPr lang="ja-JP" altLang="en-US" sz="2400" dirty="0">
                <a:solidFill>
                  <a:schemeClr val="tx1"/>
                </a:solidFill>
              </a:rPr>
              <a:t>　</a:t>
            </a:r>
            <a:r>
              <a:rPr lang="en-US" altLang="ja-JP" sz="2400" dirty="0">
                <a:solidFill>
                  <a:schemeClr val="tx1"/>
                </a:solidFill>
              </a:rPr>
              <a:t>Google Scholar</a:t>
            </a:r>
            <a:r>
              <a:rPr lang="ja-JP" altLang="en-US" sz="2400" dirty="0">
                <a:solidFill>
                  <a:schemeClr val="tx1"/>
                </a:solidFill>
              </a:rPr>
              <a:t>が</a:t>
            </a:r>
            <a:endParaRPr lang="en-US" altLang="ja-JP" sz="2400" dirty="0">
              <a:solidFill>
                <a:schemeClr val="tx1"/>
              </a:solidFill>
            </a:endParaRPr>
          </a:p>
          <a:p>
            <a:r>
              <a:rPr lang="ja-JP" altLang="en-US" sz="2400" dirty="0">
                <a:solidFill>
                  <a:schemeClr val="tx1"/>
                </a:solidFill>
              </a:rPr>
              <a:t>　新しい被引用論文を把握した際に</a:t>
            </a:r>
            <a:endParaRPr lang="en-US" altLang="ja-JP" sz="2400" dirty="0">
              <a:solidFill>
                <a:schemeClr val="tx1"/>
              </a:solidFill>
            </a:endParaRPr>
          </a:p>
          <a:p>
            <a:r>
              <a:rPr lang="ja-JP" altLang="en-US" sz="2400" dirty="0">
                <a:solidFill>
                  <a:schemeClr val="tx1"/>
                </a:solidFill>
              </a:rPr>
              <a:t>　メールによる通知を受け取られる</a:t>
            </a:r>
            <a:endParaRPr kumimoji="1" lang="en-US" altLang="ja-JP" sz="2400" dirty="0">
              <a:solidFill>
                <a:schemeClr val="tx1"/>
              </a:solidFill>
            </a:endParaRPr>
          </a:p>
          <a:p>
            <a:endParaRPr kumimoji="1" lang="en-US" altLang="ja-JP" sz="1200" dirty="0">
              <a:solidFill>
                <a:schemeClr val="tx1"/>
              </a:solidFill>
            </a:endParaRPr>
          </a:p>
          <a:p>
            <a:r>
              <a:rPr lang="ja-JP" altLang="en-US" sz="2400" dirty="0">
                <a:solidFill>
                  <a:schemeClr val="tx1"/>
                </a:solidFill>
              </a:rPr>
              <a:t>・当該論文の「引用元」をクリックし，</a:t>
            </a:r>
            <a:endParaRPr lang="en-US" altLang="ja-JP" sz="2400" dirty="0">
              <a:solidFill>
                <a:schemeClr val="tx1"/>
              </a:solidFill>
            </a:endParaRPr>
          </a:p>
          <a:p>
            <a:r>
              <a:rPr kumimoji="1" lang="ja-JP" altLang="en-US" sz="2400" dirty="0">
                <a:solidFill>
                  <a:schemeClr val="tx1"/>
                </a:solidFill>
              </a:rPr>
              <a:t>　次の画面で「アラートを作成」を選択</a:t>
            </a:r>
            <a:endParaRPr kumimoji="1" lang="en-US" altLang="ja-JP" sz="2400" dirty="0">
              <a:solidFill>
                <a:schemeClr val="tx1"/>
              </a:solidFill>
            </a:endParaRPr>
          </a:p>
          <a:p>
            <a:r>
              <a:rPr lang="ja-JP" altLang="en-US" sz="2400" dirty="0">
                <a:solidFill>
                  <a:schemeClr val="tx1"/>
                </a:solidFill>
              </a:rPr>
              <a:t>　</a:t>
            </a:r>
            <a:endParaRPr kumimoji="1" lang="en-US" altLang="ja-JP" sz="2400" dirty="0">
              <a:solidFill>
                <a:schemeClr val="tx1"/>
              </a:solidFill>
            </a:endParaRPr>
          </a:p>
        </p:txBody>
      </p:sp>
      <p:pic>
        <p:nvPicPr>
          <p:cNvPr id="12" name="図 11">
            <a:extLst>
              <a:ext uri="{FF2B5EF4-FFF2-40B4-BE49-F238E27FC236}">
                <a16:creationId xmlns:a16="http://schemas.microsoft.com/office/drawing/2014/main" id="{76367588-8258-4491-A4F6-FFFC3B6F2509}"/>
              </a:ext>
            </a:extLst>
          </p:cNvPr>
          <p:cNvPicPr>
            <a:picLocks noChangeAspect="1"/>
          </p:cNvPicPr>
          <p:nvPr/>
        </p:nvPicPr>
        <p:blipFill rotWithShape="1">
          <a:blip r:embed="rId4"/>
          <a:srcRect t="11732" b="-43"/>
          <a:stretch/>
        </p:blipFill>
        <p:spPr>
          <a:xfrm>
            <a:off x="6065150" y="1979836"/>
            <a:ext cx="4323840" cy="2026800"/>
          </a:xfrm>
          <a:prstGeom prst="rect">
            <a:avLst/>
          </a:prstGeom>
          <a:ln w="12700">
            <a:solidFill>
              <a:schemeClr val="tx1"/>
            </a:solidFill>
          </a:ln>
        </p:spPr>
      </p:pic>
      <p:pic>
        <p:nvPicPr>
          <p:cNvPr id="13" name="図 12">
            <a:extLst>
              <a:ext uri="{FF2B5EF4-FFF2-40B4-BE49-F238E27FC236}">
                <a16:creationId xmlns:a16="http://schemas.microsoft.com/office/drawing/2014/main" id="{408928E1-8717-45FF-96FE-E06D0F71CF8E}"/>
              </a:ext>
            </a:extLst>
          </p:cNvPr>
          <p:cNvPicPr>
            <a:picLocks noChangeAspect="1"/>
          </p:cNvPicPr>
          <p:nvPr/>
        </p:nvPicPr>
        <p:blipFill rotWithShape="1">
          <a:blip r:embed="rId5"/>
          <a:srcRect t="11732" b="-43"/>
          <a:stretch/>
        </p:blipFill>
        <p:spPr>
          <a:xfrm>
            <a:off x="6065150" y="4273200"/>
            <a:ext cx="4320000" cy="2025000"/>
          </a:xfrm>
          <a:prstGeom prst="rect">
            <a:avLst/>
          </a:prstGeom>
          <a:ln w="12700">
            <a:solidFill>
              <a:schemeClr val="tx1"/>
            </a:solidFill>
          </a:ln>
        </p:spPr>
      </p:pic>
      <p:sp>
        <p:nvSpPr>
          <p:cNvPr id="14" name="正方形/長方形 13">
            <a:extLst>
              <a:ext uri="{FF2B5EF4-FFF2-40B4-BE49-F238E27FC236}">
                <a16:creationId xmlns:a16="http://schemas.microsoft.com/office/drawing/2014/main" id="{0C53FB9A-E6B6-4282-9E9B-E1CBC8EFD58E}"/>
              </a:ext>
            </a:extLst>
          </p:cNvPr>
          <p:cNvSpPr/>
          <p:nvPr/>
        </p:nvSpPr>
        <p:spPr>
          <a:xfrm>
            <a:off x="6807286" y="3720045"/>
            <a:ext cx="311972" cy="1535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3F90447B-6B53-4C0F-B5C4-16C01233E809}"/>
              </a:ext>
            </a:extLst>
          </p:cNvPr>
          <p:cNvCxnSpPr>
            <a:cxnSpLocks/>
            <a:stCxn id="14" idx="2"/>
            <a:endCxn id="19" idx="0"/>
          </p:cNvCxnSpPr>
          <p:nvPr/>
        </p:nvCxnSpPr>
        <p:spPr>
          <a:xfrm flipH="1">
            <a:off x="6326410" y="3873640"/>
            <a:ext cx="636862" cy="200492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33969A8B-3B7F-41C9-9559-BB5D003E05FC}"/>
              </a:ext>
            </a:extLst>
          </p:cNvPr>
          <p:cNvSpPr/>
          <p:nvPr/>
        </p:nvSpPr>
        <p:spPr>
          <a:xfrm>
            <a:off x="6092994" y="5878564"/>
            <a:ext cx="466832" cy="1962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A25D896-DD3B-4BF2-B3F2-520C52C90A61}"/>
              </a:ext>
            </a:extLst>
          </p:cNvPr>
          <p:cNvSpPr/>
          <p:nvPr/>
        </p:nvSpPr>
        <p:spPr>
          <a:xfrm>
            <a:off x="6065560" y="60696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Google</a:t>
            </a:r>
          </a:p>
        </p:txBody>
      </p:sp>
      <p:sp>
        <p:nvSpPr>
          <p:cNvPr id="17" name="正方形/長方形 16">
            <a:extLst>
              <a:ext uri="{FF2B5EF4-FFF2-40B4-BE49-F238E27FC236}">
                <a16:creationId xmlns:a16="http://schemas.microsoft.com/office/drawing/2014/main" id="{03D51A83-FBD5-4866-8CB0-8D9AFCB8AB7C}"/>
              </a:ext>
            </a:extLst>
          </p:cNvPr>
          <p:cNvSpPr/>
          <p:nvPr/>
        </p:nvSpPr>
        <p:spPr>
          <a:xfrm>
            <a:off x="6064394" y="3776400"/>
            <a:ext cx="4320000" cy="2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altLang="ja-JP" sz="900" dirty="0">
                <a:solidFill>
                  <a:schemeClr val="tx1"/>
                </a:solidFill>
              </a:rPr>
              <a:t>© 2019 Google</a:t>
            </a:r>
          </a:p>
        </p:txBody>
      </p:sp>
    </p:spTree>
    <p:extLst>
      <p:ext uri="{BB962C8B-B14F-4D97-AF65-F5344CB8AC3E}">
        <p14:creationId xmlns:p14="http://schemas.microsoft.com/office/powerpoint/2010/main" val="618801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6000" dirty="0"/>
              <a:t>論文への</a:t>
            </a:r>
            <a:r>
              <a:rPr lang="ja-JP" altLang="en-US" sz="6000" u="sng" dirty="0"/>
              <a:t>アクセス</a:t>
            </a:r>
            <a:r>
              <a:rPr lang="ja-JP" altLang="en-US" sz="6000" dirty="0"/>
              <a:t>に</a:t>
            </a:r>
            <a:endParaRPr lang="en-US" altLang="ja-JP" sz="6000" dirty="0"/>
          </a:p>
          <a:p>
            <a:pPr marL="0" indent="0">
              <a:lnSpc>
                <a:spcPct val="100000"/>
              </a:lnSpc>
              <a:spcBef>
                <a:spcPts val="0"/>
              </a:spcBef>
              <a:buNone/>
            </a:pPr>
            <a:r>
              <a:rPr lang="ja-JP" altLang="en-US" sz="6000" u="sng" dirty="0"/>
              <a:t>あくせく</a:t>
            </a:r>
            <a:r>
              <a:rPr lang="ja-JP" altLang="en-US" sz="6000" dirty="0"/>
              <a:t>しなくなる？</a:t>
            </a:r>
            <a:endParaRPr lang="en-US" altLang="ja-JP" sz="6000" dirty="0"/>
          </a:p>
        </p:txBody>
      </p:sp>
      <p:sp>
        <p:nvSpPr>
          <p:cNvPr id="2" name="タイトル 1"/>
          <p:cNvSpPr>
            <a:spLocks noGrp="1"/>
          </p:cNvSpPr>
          <p:nvPr>
            <p:ph type="title"/>
          </p:nvPr>
        </p:nvSpPr>
        <p:spPr/>
        <p:txBody>
          <a:bodyPr/>
          <a:lstStyle/>
          <a:p>
            <a:pPr>
              <a:lnSpc>
                <a:spcPct val="100000"/>
              </a:lnSpc>
            </a:pPr>
            <a:r>
              <a:rPr lang="en-US" altLang="ja-JP" dirty="0"/>
              <a:t>6</a:t>
            </a:r>
            <a:r>
              <a:rPr kumimoji="1" lang="en-US" altLang="ja-JP" dirty="0"/>
              <a:t>. </a:t>
            </a:r>
            <a:r>
              <a:rPr kumimoji="1" lang="ja-JP" altLang="en-US" dirty="0"/>
              <a:t>おわりに</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58</a:t>
            </a:fld>
            <a:endParaRPr kumimoji="1" lang="ja-JP" altLang="en-US"/>
          </a:p>
        </p:txBody>
      </p:sp>
      <p:pic>
        <p:nvPicPr>
          <p:cNvPr id="6" name="図 5">
            <a:extLst>
              <a:ext uri="{FF2B5EF4-FFF2-40B4-BE49-F238E27FC236}">
                <a16:creationId xmlns:a16="http://schemas.microsoft.com/office/drawing/2014/main" id="{F43B6502-1DA8-44B0-AA32-D4F3D132574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
        <p:nvSpPr>
          <p:cNvPr id="7" name="コンテンツ プレースホルダー 2">
            <a:extLst>
              <a:ext uri="{FF2B5EF4-FFF2-40B4-BE49-F238E27FC236}">
                <a16:creationId xmlns:a16="http://schemas.microsoft.com/office/drawing/2014/main" id="{9D004D8E-4EC5-4A7A-99FC-D95AD55B139C}"/>
              </a:ext>
            </a:extLst>
          </p:cNvPr>
          <p:cNvSpPr txBox="1">
            <a:spLocks/>
          </p:cNvSpPr>
          <p:nvPr/>
        </p:nvSpPr>
        <p:spPr>
          <a:xfrm>
            <a:off x="306000" y="1260000"/>
            <a:ext cx="10080000" cy="947506"/>
          </a:xfrm>
          <a:prstGeom prst="rect">
            <a:avLst/>
          </a:prstGeom>
        </p:spPr>
        <p:txBody>
          <a:bodyPr vert="horz" lIns="91440" tIns="45720" rIns="91440" bIns="45720" rtlCol="0" anchor="t">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dirty="0"/>
              <a:t>もう少し先の未来</a:t>
            </a:r>
            <a:r>
              <a:rPr lang="en-US" altLang="ja-JP" dirty="0"/>
              <a:t>―</a:t>
            </a:r>
          </a:p>
        </p:txBody>
      </p:sp>
    </p:spTree>
    <p:extLst>
      <p:ext uri="{BB962C8B-B14F-4D97-AF65-F5344CB8AC3E}">
        <p14:creationId xmlns:p14="http://schemas.microsoft.com/office/powerpoint/2010/main" val="29227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A205738E-D735-4FBD-972B-A2E9A37068A7}"/>
              </a:ext>
            </a:extLst>
          </p:cNvPr>
          <p:cNvSpPr txBox="1">
            <a:spLocks/>
          </p:cNvSpPr>
          <p:nvPr/>
        </p:nvSpPr>
        <p:spPr>
          <a:xfrm>
            <a:off x="305113" y="1259675"/>
            <a:ext cx="10080000" cy="5040000"/>
          </a:xfrm>
          <a:prstGeom prst="rect">
            <a:avLst/>
          </a:prstGeom>
          <a:solidFill>
            <a:schemeClr val="bg1"/>
          </a:solidFill>
        </p:spPr>
        <p:txBody>
          <a:bodyPr vert="horz" lIns="91440" tIns="45720" rIns="91440" bIns="45720" rtlCol="0" anchor="t">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dirty="0"/>
              <a:t>研究を支える図書館員と論文</a:t>
            </a:r>
            <a:endParaRPr lang="en-US" altLang="ja-JP" dirty="0"/>
          </a:p>
          <a:p>
            <a:pPr marL="0" indent="0">
              <a:lnSpc>
                <a:spcPct val="100000"/>
              </a:lnSpc>
              <a:spcBef>
                <a:spcPts val="0"/>
              </a:spcBef>
              <a:buFont typeface="Arial" panose="020B0604020202020204" pitchFamily="34" charset="0"/>
              <a:buNone/>
            </a:pPr>
            <a:endParaRPr lang="en-US" altLang="ja-JP" dirty="0"/>
          </a:p>
          <a:p>
            <a:pPr marL="0" indent="0">
              <a:lnSpc>
                <a:spcPct val="100000"/>
              </a:lnSpc>
              <a:spcBef>
                <a:spcPts val="0"/>
              </a:spcBef>
              <a:buFont typeface="Arial" panose="020B0604020202020204" pitchFamily="34" charset="0"/>
              <a:buNone/>
            </a:pPr>
            <a:r>
              <a:rPr lang="ja-JP" altLang="en-US" dirty="0"/>
              <a:t>・購読誌の選定や契約</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・文献の検索・管理の指導</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・非購読論文の入手</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a:t>
            </a:r>
            <a:r>
              <a:rPr lang="en-US" altLang="ja-JP" dirty="0"/>
              <a:t>APC</a:t>
            </a:r>
            <a:r>
              <a:rPr lang="ja-JP" altLang="en-US" dirty="0"/>
              <a:t>割引情報の提供</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・執筆論文のアーカイブ</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・執筆セミナーの企画？</a:t>
            </a:r>
            <a:endParaRPr lang="en-US" altLang="ja-JP" dirty="0"/>
          </a:p>
          <a:p>
            <a:pPr marL="0" indent="0">
              <a:lnSpc>
                <a:spcPct val="100000"/>
              </a:lnSpc>
              <a:spcBef>
                <a:spcPts val="0"/>
              </a:spcBef>
              <a:buFont typeface="Arial" panose="020B0604020202020204" pitchFamily="34" charset="0"/>
              <a:buNone/>
            </a:pPr>
            <a:endParaRPr lang="en-US" altLang="ja-JP" sz="700" dirty="0"/>
          </a:p>
          <a:p>
            <a:pPr marL="0" indent="0">
              <a:lnSpc>
                <a:spcPct val="100000"/>
              </a:lnSpc>
              <a:spcBef>
                <a:spcPts val="0"/>
              </a:spcBef>
              <a:buFont typeface="Arial" panose="020B0604020202020204" pitchFamily="34" charset="0"/>
              <a:buNone/>
            </a:pPr>
            <a:r>
              <a:rPr lang="ja-JP" altLang="en-US" dirty="0"/>
              <a:t>・関連情報の問い合わせ対応</a:t>
            </a:r>
            <a:endParaRPr lang="en-US" altLang="ja-JP" dirty="0"/>
          </a:p>
        </p:txBody>
      </p:sp>
      <p:sp>
        <p:nvSpPr>
          <p:cNvPr id="2" name="タイトル 1"/>
          <p:cNvSpPr>
            <a:spLocks noGrp="1"/>
          </p:cNvSpPr>
          <p:nvPr>
            <p:ph type="title"/>
          </p:nvPr>
        </p:nvSpPr>
        <p:spPr/>
        <p:txBody>
          <a:bodyPr>
            <a:normAutofit/>
          </a:bodyPr>
          <a:lstStyle/>
          <a:p>
            <a:pPr>
              <a:lnSpc>
                <a:spcPct val="100000"/>
              </a:lnSpc>
            </a:pPr>
            <a:r>
              <a:rPr kumimoji="1" lang="en-US" altLang="ja-JP" dirty="0"/>
              <a:t>6. </a:t>
            </a:r>
            <a:r>
              <a:rPr kumimoji="1" lang="ja-JP" altLang="en-US" dirty="0"/>
              <a:t>おわりに</a:t>
            </a:r>
          </a:p>
        </p:txBody>
      </p:sp>
      <p:sp>
        <p:nvSpPr>
          <p:cNvPr id="6" name="正方形/長方形 5">
            <a:extLst>
              <a:ext uri="{FF2B5EF4-FFF2-40B4-BE49-F238E27FC236}">
                <a16:creationId xmlns:a16="http://schemas.microsoft.com/office/drawing/2014/main" id="{B855E6B1-2340-4455-A263-9A8DF6219BB6}"/>
              </a:ext>
            </a:extLst>
          </p:cNvPr>
          <p:cNvSpPr/>
          <p:nvPr/>
        </p:nvSpPr>
        <p:spPr>
          <a:xfrm>
            <a:off x="306700" y="1260000"/>
            <a:ext cx="10080000" cy="50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defTabSz="1007943"/>
            <a:r>
              <a:rPr lang="ja-JP" altLang="en-US" sz="2800" dirty="0">
                <a:solidFill>
                  <a:prstClr val="black"/>
                </a:solidFill>
              </a:rPr>
              <a:t>研究を支える図書館員と論文</a:t>
            </a:r>
            <a:endParaRPr lang="en-US" altLang="ja-JP" sz="2800" dirty="0">
              <a:solidFill>
                <a:prstClr val="black"/>
              </a:solidFill>
            </a:endParaRPr>
          </a:p>
          <a:p>
            <a:pPr lvl="0" defTabSz="1007943"/>
            <a:endParaRPr lang="en-US" altLang="ja-JP" sz="2800" dirty="0">
              <a:solidFill>
                <a:prstClr val="black"/>
              </a:solidFill>
            </a:endParaRPr>
          </a:p>
          <a:p>
            <a:pPr lvl="0" defTabSz="1007943"/>
            <a:r>
              <a:rPr lang="ja-JP" altLang="en-US" sz="2800" dirty="0">
                <a:solidFill>
                  <a:prstClr val="black"/>
                </a:solidFill>
              </a:rPr>
              <a:t>・</a:t>
            </a:r>
            <a:r>
              <a:rPr lang="ja-JP" altLang="en-US" sz="1400" dirty="0">
                <a:solidFill>
                  <a:prstClr val="black"/>
                </a:solidFill>
              </a:rPr>
              <a:t>購読誌の選定や契約</a:t>
            </a:r>
            <a:endParaRPr lang="en-US" altLang="ja-JP" sz="14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・文献の検索・管理の指導</a:t>
            </a:r>
            <a:endParaRPr lang="en-US" altLang="ja-JP" sz="28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a:t>
            </a:r>
            <a:r>
              <a:rPr lang="ja-JP" altLang="en-US" sz="1400" dirty="0">
                <a:solidFill>
                  <a:prstClr val="black"/>
                </a:solidFill>
              </a:rPr>
              <a:t>非購読論文の入手</a:t>
            </a:r>
            <a:endParaRPr lang="en-US" altLang="ja-JP" sz="14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a:t>
            </a:r>
            <a:r>
              <a:rPr lang="en-US" altLang="ja-JP" sz="1400" dirty="0">
                <a:solidFill>
                  <a:prstClr val="black"/>
                </a:solidFill>
              </a:rPr>
              <a:t>APC</a:t>
            </a:r>
            <a:r>
              <a:rPr lang="ja-JP" altLang="en-US" sz="1400" dirty="0">
                <a:solidFill>
                  <a:prstClr val="black"/>
                </a:solidFill>
              </a:rPr>
              <a:t>割引情報の提供</a:t>
            </a:r>
            <a:endParaRPr lang="en-US" altLang="ja-JP" sz="14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a:t>
            </a:r>
            <a:r>
              <a:rPr lang="ja-JP" altLang="en-US" sz="1400" dirty="0">
                <a:solidFill>
                  <a:prstClr val="black"/>
                </a:solidFill>
              </a:rPr>
              <a:t>執筆論文のアーカイブ</a:t>
            </a:r>
            <a:endParaRPr lang="en-US" altLang="ja-JP" sz="14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・執筆セミナーの企画？</a:t>
            </a:r>
            <a:endParaRPr lang="en-US" altLang="ja-JP" sz="2800" dirty="0">
              <a:solidFill>
                <a:prstClr val="black"/>
              </a:solidFill>
            </a:endParaRPr>
          </a:p>
          <a:p>
            <a:pPr lvl="0" defTabSz="1007943"/>
            <a:endParaRPr lang="en-US" altLang="ja-JP" sz="700" dirty="0">
              <a:solidFill>
                <a:prstClr val="black"/>
              </a:solidFill>
            </a:endParaRPr>
          </a:p>
          <a:p>
            <a:pPr lvl="0" defTabSz="1007943"/>
            <a:r>
              <a:rPr lang="ja-JP" altLang="en-US" sz="2800" dirty="0">
                <a:solidFill>
                  <a:prstClr val="black"/>
                </a:solidFill>
              </a:rPr>
              <a:t>・関連情報の問い合わせ対応</a:t>
            </a:r>
            <a:endParaRPr lang="en-US" altLang="ja-JP" sz="2800" dirty="0">
              <a:solidFill>
                <a:prstClr val="black"/>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59</a:t>
            </a:fld>
            <a:endParaRPr kumimoji="1" lang="ja-JP" altLang="en-US"/>
          </a:p>
        </p:txBody>
      </p:sp>
      <p:sp>
        <p:nvSpPr>
          <p:cNvPr id="5" name="正方形/長方形 4">
            <a:extLst>
              <a:ext uri="{FF2B5EF4-FFF2-40B4-BE49-F238E27FC236}">
                <a16:creationId xmlns:a16="http://schemas.microsoft.com/office/drawing/2014/main" id="{99D761A8-FF3F-4F95-BD9E-8678A4ECD287}"/>
              </a:ext>
            </a:extLst>
          </p:cNvPr>
          <p:cNvSpPr/>
          <p:nvPr/>
        </p:nvSpPr>
        <p:spPr>
          <a:xfrm>
            <a:off x="4885898" y="5202000"/>
            <a:ext cx="3394501" cy="62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dirty="0">
                <a:solidFill>
                  <a:srgbClr val="C00000"/>
                </a:solidFill>
              </a:rPr>
              <a:t>論文評価</a:t>
            </a:r>
          </a:p>
        </p:txBody>
      </p:sp>
      <p:pic>
        <p:nvPicPr>
          <p:cNvPr id="10" name="グラフィックス 9" descr="矢印: 緩い曲線">
            <a:extLst>
              <a:ext uri="{FF2B5EF4-FFF2-40B4-BE49-F238E27FC236}">
                <a16:creationId xmlns:a16="http://schemas.microsoft.com/office/drawing/2014/main" id="{1C65F8B3-DA53-4F0C-850C-9EAA1C8EB529}"/>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00000" flipH="1">
            <a:off x="2520000" y="3837060"/>
            <a:ext cx="900000" cy="900000"/>
          </a:xfrm>
          <a:prstGeom prst="rect">
            <a:avLst/>
          </a:prstGeom>
        </p:spPr>
      </p:pic>
      <p:pic>
        <p:nvPicPr>
          <p:cNvPr id="11" name="グラフィックス 10" descr="矢印: 緩い曲線">
            <a:extLst>
              <a:ext uri="{FF2B5EF4-FFF2-40B4-BE49-F238E27FC236}">
                <a16:creationId xmlns:a16="http://schemas.microsoft.com/office/drawing/2014/main" id="{48E3D6E9-9B4B-481C-9482-E12BBEDBF06F}"/>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00000" flipH="1">
            <a:off x="2340000" y="1716169"/>
            <a:ext cx="900000" cy="900000"/>
          </a:xfrm>
          <a:prstGeom prst="rect">
            <a:avLst/>
          </a:prstGeom>
        </p:spPr>
      </p:pic>
      <p:sp>
        <p:nvSpPr>
          <p:cNvPr id="12" name="正方形/長方形 11">
            <a:extLst>
              <a:ext uri="{FF2B5EF4-FFF2-40B4-BE49-F238E27FC236}">
                <a16:creationId xmlns:a16="http://schemas.microsoft.com/office/drawing/2014/main" id="{61CA0DC8-6E3A-4A54-A0F6-E93751AF3923}"/>
              </a:ext>
            </a:extLst>
          </p:cNvPr>
          <p:cNvSpPr/>
          <p:nvPr/>
        </p:nvSpPr>
        <p:spPr>
          <a:xfrm>
            <a:off x="3060000" y="3906000"/>
            <a:ext cx="1412631" cy="118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5"/>
                </a:solidFill>
              </a:rPr>
              <a:t>研究データ</a:t>
            </a:r>
            <a:endParaRPr kumimoji="1" lang="en-US" altLang="ja-JP" dirty="0">
              <a:solidFill>
                <a:schemeClr val="accent5"/>
              </a:solidFill>
            </a:endParaRPr>
          </a:p>
        </p:txBody>
      </p:sp>
      <p:sp>
        <p:nvSpPr>
          <p:cNvPr id="13" name="正方形/長方形 12">
            <a:extLst>
              <a:ext uri="{FF2B5EF4-FFF2-40B4-BE49-F238E27FC236}">
                <a16:creationId xmlns:a16="http://schemas.microsoft.com/office/drawing/2014/main" id="{275331F9-AFA9-4930-A891-76216446E743}"/>
              </a:ext>
            </a:extLst>
          </p:cNvPr>
          <p:cNvSpPr/>
          <p:nvPr/>
        </p:nvSpPr>
        <p:spPr>
          <a:xfrm>
            <a:off x="2880000" y="1746000"/>
            <a:ext cx="2107229" cy="118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accent5"/>
                </a:solidFill>
              </a:rPr>
              <a:t>APC</a:t>
            </a:r>
            <a:r>
              <a:rPr lang="ja-JP" altLang="en-US" dirty="0">
                <a:solidFill>
                  <a:schemeClr val="accent5"/>
                </a:solidFill>
              </a:rPr>
              <a:t>を含めた契約</a:t>
            </a:r>
            <a:endParaRPr kumimoji="1" lang="ja-JP" altLang="en-US" dirty="0">
              <a:solidFill>
                <a:schemeClr val="accent5"/>
              </a:solidFill>
            </a:endParaRPr>
          </a:p>
        </p:txBody>
      </p:sp>
      <p:pic>
        <p:nvPicPr>
          <p:cNvPr id="14" name="グラフィックス 13" descr="矢印: 左回転">
            <a:extLst>
              <a:ext uri="{FF2B5EF4-FFF2-40B4-BE49-F238E27FC236}">
                <a16:creationId xmlns:a16="http://schemas.microsoft.com/office/drawing/2014/main" id="{99FBE549-E224-4CA3-A2F8-AAF873064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H="1">
            <a:off x="4517501" y="3242386"/>
            <a:ext cx="2632444" cy="2546762"/>
          </a:xfrm>
          <a:prstGeom prst="rect">
            <a:avLst/>
          </a:prstGeom>
        </p:spPr>
      </p:pic>
      <p:sp>
        <p:nvSpPr>
          <p:cNvPr id="15" name="正方形/長方形 14">
            <a:extLst>
              <a:ext uri="{FF2B5EF4-FFF2-40B4-BE49-F238E27FC236}">
                <a16:creationId xmlns:a16="http://schemas.microsoft.com/office/drawing/2014/main" id="{4E107AC3-12D8-42D5-BB51-94F727A7498E}"/>
              </a:ext>
            </a:extLst>
          </p:cNvPr>
          <p:cNvSpPr/>
          <p:nvPr/>
        </p:nvSpPr>
        <p:spPr>
          <a:xfrm>
            <a:off x="5524585" y="2050796"/>
            <a:ext cx="5039998" cy="1674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C00000"/>
                </a:solidFill>
                <a:latin typeface="Spica Neue Bold" panose="02000803000000000000" pitchFamily="2" charset="-128"/>
                <a:ea typeface="Spica Neue Bold" panose="02000803000000000000" pitchFamily="2" charset="-128"/>
                <a:cs typeface="Spica Neue Bold" panose="02000803000000000000" pitchFamily="2" charset="-128"/>
              </a:rPr>
              <a:t>Research Impact Librarian</a:t>
            </a:r>
            <a:endParaRPr kumimoji="1" lang="ja-JP" altLang="en-US" sz="4400" dirty="0">
              <a:solidFill>
                <a:srgbClr val="C00000"/>
              </a:solidFill>
              <a:latin typeface="Spica Neue Bold" panose="02000803000000000000" pitchFamily="2" charset="-128"/>
              <a:ea typeface="Spica Neue Bold" panose="02000803000000000000" pitchFamily="2" charset="-128"/>
              <a:cs typeface="Spica Neue Bold" panose="02000803000000000000" pitchFamily="2" charset="-128"/>
            </a:endParaRPr>
          </a:p>
        </p:txBody>
      </p:sp>
      <p:sp>
        <p:nvSpPr>
          <p:cNvPr id="16" name="正方形/長方形 15">
            <a:extLst>
              <a:ext uri="{FF2B5EF4-FFF2-40B4-BE49-F238E27FC236}">
                <a16:creationId xmlns:a16="http://schemas.microsoft.com/office/drawing/2014/main" id="{FD7DDBC8-F61B-4642-9923-DE1058264F7A}"/>
              </a:ext>
            </a:extLst>
          </p:cNvPr>
          <p:cNvSpPr/>
          <p:nvPr/>
        </p:nvSpPr>
        <p:spPr>
          <a:xfrm>
            <a:off x="6704033" y="3384000"/>
            <a:ext cx="3681873" cy="118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C00000"/>
                </a:solidFill>
              </a:rPr>
              <a:t>論文評価の知識を用いた</a:t>
            </a:r>
            <a:endParaRPr lang="en-US" altLang="ja-JP" sz="2400" dirty="0">
              <a:solidFill>
                <a:srgbClr val="C00000"/>
              </a:solidFill>
            </a:endParaRPr>
          </a:p>
          <a:p>
            <a:r>
              <a:rPr lang="ja-JP" altLang="en-US" sz="2400" dirty="0">
                <a:solidFill>
                  <a:srgbClr val="C00000"/>
                </a:solidFill>
              </a:rPr>
              <a:t>図書館員の新たな貢献？</a:t>
            </a:r>
            <a:endParaRPr lang="en-US" altLang="ja-JP" sz="2400" dirty="0">
              <a:solidFill>
                <a:srgbClr val="C00000"/>
              </a:solidFill>
            </a:endParaRPr>
          </a:p>
        </p:txBody>
      </p:sp>
      <p:sp>
        <p:nvSpPr>
          <p:cNvPr id="17" name="タイトル 1">
            <a:extLst>
              <a:ext uri="{FF2B5EF4-FFF2-40B4-BE49-F238E27FC236}">
                <a16:creationId xmlns:a16="http://schemas.microsoft.com/office/drawing/2014/main" id="{97923C40-5B5C-49B9-9CA9-E1F8BB4E2AF0}"/>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lnSpcReduction="10000"/>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en-US" altLang="ja-JP" sz="1200" dirty="0"/>
              <a:t>Research Impact Librarian</a:t>
            </a:r>
            <a:r>
              <a:rPr lang="ja-JP" altLang="en-US" sz="1200" dirty="0"/>
              <a:t>については，大雑把にウェブを検索しただけでも，</a:t>
            </a:r>
            <a:r>
              <a:rPr lang="ja-JP" altLang="en-US" sz="1200" dirty="0">
                <a:hlinkClick r:id="rId7">
                  <a:extLst>
                    <a:ext uri="{A12FA001-AC4F-418D-AE19-62706E023703}">
                      <ahyp:hlinkClr xmlns:ahyp="http://schemas.microsoft.com/office/drawing/2018/hyperlinkcolor" val="tx"/>
                    </a:ext>
                  </a:extLst>
                </a:hlinkClick>
              </a:rPr>
              <a:t>メリーランド大学の図書館員によるポスター発表（</a:t>
            </a:r>
            <a:r>
              <a:rPr lang="en-US" altLang="ja-JP" sz="1200" dirty="0">
                <a:hlinkClick r:id="rId7">
                  <a:extLst>
                    <a:ext uri="{A12FA001-AC4F-418D-AE19-62706E023703}">
                      <ahyp:hlinkClr xmlns:ahyp="http://schemas.microsoft.com/office/drawing/2018/hyperlinkcolor" val="tx"/>
                    </a:ext>
                  </a:extLst>
                </a:hlinkClick>
              </a:rPr>
              <a:t>Pioneering a Research Impact Service</a:t>
            </a:r>
            <a:r>
              <a:rPr lang="ja-JP" altLang="en-US" sz="1200" dirty="0">
                <a:hlinkClick r:id="rId7">
                  <a:extLst>
                    <a:ext uri="{A12FA001-AC4F-418D-AE19-62706E023703}">
                      <ahyp:hlinkClr xmlns:ahyp="http://schemas.microsoft.com/office/drawing/2018/hyperlinkcolor" val="tx"/>
                    </a:ext>
                  </a:extLst>
                </a:hlinkClick>
              </a:rPr>
              <a:t>：</a:t>
            </a:r>
            <a:r>
              <a:rPr lang="en-US" altLang="ja-JP" sz="1200" dirty="0">
                <a:hlinkClick r:id="rId7">
                  <a:extLst>
                    <a:ext uri="{A12FA001-AC4F-418D-AE19-62706E023703}">
                      <ahyp:hlinkClr xmlns:ahyp="http://schemas.microsoft.com/office/drawing/2018/hyperlinkcolor" val="tx"/>
                    </a:ext>
                  </a:extLst>
                </a:hlinkClick>
              </a:rPr>
              <a:t>2015</a:t>
            </a:r>
            <a:r>
              <a:rPr lang="ja-JP" altLang="en-US" sz="1200" dirty="0">
                <a:hlinkClick r:id="rId7">
                  <a:extLst>
                    <a:ext uri="{A12FA001-AC4F-418D-AE19-62706E023703}">
                      <ahyp:hlinkClr xmlns:ahyp="http://schemas.microsoft.com/office/drawing/2018/hyperlinkcolor" val="tx"/>
                    </a:ext>
                  </a:extLst>
                </a:hlinkClick>
              </a:rPr>
              <a:t>年）</a:t>
            </a:r>
            <a:r>
              <a:rPr lang="ja-JP" altLang="en-US" sz="1200" dirty="0"/>
              <a:t>や</a:t>
            </a:r>
            <a:r>
              <a:rPr lang="ja-JP" altLang="en-US" sz="1200" dirty="0">
                <a:hlinkClick r:id="rId8">
                  <a:extLst>
                    <a:ext uri="{A12FA001-AC4F-418D-AE19-62706E023703}">
                      <ahyp:hlinkClr xmlns:ahyp="http://schemas.microsoft.com/office/drawing/2018/hyperlinkcolor" val="tx"/>
                    </a:ext>
                  </a:extLst>
                </a:hlinkClick>
              </a:rPr>
              <a:t>ビブリオメトリクスとオルトメトリクスに関するオンラインガイド（</a:t>
            </a:r>
            <a:r>
              <a:rPr lang="en-US" altLang="ja-JP" sz="1200" dirty="0" err="1">
                <a:hlinkClick r:id="rId8">
                  <a:extLst>
                    <a:ext uri="{A12FA001-AC4F-418D-AE19-62706E023703}">
                      <ahyp:hlinkClr xmlns:ahyp="http://schemas.microsoft.com/office/drawing/2018/hyperlinkcolor" val="tx"/>
                    </a:ext>
                  </a:extLst>
                </a:hlinkClick>
              </a:rPr>
              <a:t>LibGuides</a:t>
            </a:r>
            <a:r>
              <a:rPr lang="ja-JP" altLang="en-US" sz="1200" dirty="0">
                <a:hlinkClick r:id="rId8">
                  <a:extLst>
                    <a:ext uri="{A12FA001-AC4F-418D-AE19-62706E023703}">
                      <ahyp:hlinkClr xmlns:ahyp="http://schemas.microsoft.com/office/drawing/2018/hyperlinkcolor" val="tx"/>
                    </a:ext>
                  </a:extLst>
                </a:hlinkClick>
              </a:rPr>
              <a:t>）</a:t>
            </a:r>
            <a:r>
              <a:rPr lang="ja-JP" altLang="en-US" sz="1200" dirty="0"/>
              <a:t>，</a:t>
            </a:r>
            <a:r>
              <a:rPr lang="ja-JP" altLang="en-US" sz="1200" dirty="0">
                <a:hlinkClick r:id="rId9">
                  <a:extLst>
                    <a:ext uri="{A12FA001-AC4F-418D-AE19-62706E023703}">
                      <ahyp:hlinkClr xmlns:ahyp="http://schemas.microsoft.com/office/drawing/2018/hyperlinkcolor" val="tx"/>
                    </a:ext>
                  </a:extLst>
                </a:hlinkClick>
              </a:rPr>
              <a:t>バージニア工科大学の</a:t>
            </a:r>
            <a:r>
              <a:rPr lang="en-US" altLang="ja-JP" sz="1200" dirty="0">
                <a:hlinkClick r:id="rId9">
                  <a:extLst>
                    <a:ext uri="{A12FA001-AC4F-418D-AE19-62706E023703}">
                      <ahyp:hlinkClr xmlns:ahyp="http://schemas.microsoft.com/office/drawing/2018/hyperlinkcolor" val="tx"/>
                    </a:ext>
                  </a:extLst>
                </a:hlinkClick>
              </a:rPr>
              <a:t>Research Impact Librarian</a:t>
            </a:r>
            <a:r>
              <a:rPr lang="ja-JP" altLang="en-US" sz="1200" dirty="0">
                <a:hlinkClick r:id="rId9">
                  <a:extLst>
                    <a:ext uri="{A12FA001-AC4F-418D-AE19-62706E023703}">
                      <ahyp:hlinkClr xmlns:ahyp="http://schemas.microsoft.com/office/drawing/2018/hyperlinkcolor" val="tx"/>
                    </a:ext>
                  </a:extLst>
                </a:hlinkClick>
              </a:rPr>
              <a:t>へのインタビュー記事</a:t>
            </a:r>
            <a:r>
              <a:rPr lang="ja-JP" altLang="en-US" sz="1200" dirty="0"/>
              <a:t>，</a:t>
            </a:r>
            <a:r>
              <a:rPr lang="ja-JP" altLang="en-US" sz="1200" dirty="0">
                <a:hlinkClick r:id="rId10">
                  <a:extLst>
                    <a:ext uri="{A12FA001-AC4F-418D-AE19-62706E023703}">
                      <ahyp:hlinkClr xmlns:ahyp="http://schemas.microsoft.com/office/drawing/2018/hyperlinkcolor" val="tx"/>
                    </a:ext>
                  </a:extLst>
                </a:hlinkClick>
              </a:rPr>
              <a:t>オハイオ州立大学図書館の</a:t>
            </a:r>
            <a:r>
              <a:rPr lang="en-US" altLang="ja-JP" sz="1200" dirty="0">
                <a:hlinkClick r:id="rId10">
                  <a:extLst>
                    <a:ext uri="{A12FA001-AC4F-418D-AE19-62706E023703}">
                      <ahyp:hlinkClr xmlns:ahyp="http://schemas.microsoft.com/office/drawing/2018/hyperlinkcolor" val="tx"/>
                    </a:ext>
                  </a:extLst>
                </a:hlinkClick>
              </a:rPr>
              <a:t>Research Impact</a:t>
            </a:r>
            <a:r>
              <a:rPr lang="ja-JP" altLang="en-US" sz="1200" dirty="0">
                <a:hlinkClick r:id="rId10">
                  <a:extLst>
                    <a:ext uri="{A12FA001-AC4F-418D-AE19-62706E023703}">
                      <ahyp:hlinkClr xmlns:ahyp="http://schemas.microsoft.com/office/drawing/2018/hyperlinkcolor" val="tx"/>
                    </a:ext>
                  </a:extLst>
                </a:hlinkClick>
              </a:rPr>
              <a:t>に関するサポート</a:t>
            </a:r>
            <a:r>
              <a:rPr lang="ja-JP" altLang="en-US" sz="1200" dirty="0"/>
              <a:t>などが見受けられる。</a:t>
            </a:r>
            <a:endParaRPr lang="en-US" altLang="ja-JP" sz="1200" dirty="0"/>
          </a:p>
          <a:p>
            <a:pPr>
              <a:lnSpc>
                <a:spcPct val="100000"/>
              </a:lnSpc>
            </a:pPr>
            <a:r>
              <a:rPr lang="ja-JP" altLang="en-US" sz="1200" dirty="0"/>
              <a:t>また，</a:t>
            </a:r>
            <a:r>
              <a:rPr lang="en-US" altLang="ja-JP" sz="1200" dirty="0"/>
              <a:t>2015</a:t>
            </a:r>
            <a:r>
              <a:rPr lang="ja-JP" altLang="en-US" sz="1200" dirty="0"/>
              <a:t>年には</a:t>
            </a:r>
            <a:r>
              <a:rPr lang="en-US" altLang="ja-JP" sz="1200" dirty="0"/>
              <a:t>ACRL</a:t>
            </a:r>
            <a:r>
              <a:rPr lang="ja-JP" altLang="en-US" sz="1200" dirty="0"/>
              <a:t>より</a:t>
            </a:r>
            <a:r>
              <a:rPr lang="en-US" altLang="ja-JP" sz="1200" dirty="0">
                <a:hlinkClick r:id="rId11">
                  <a:extLst>
                    <a:ext uri="{A12FA001-AC4F-418D-AE19-62706E023703}">
                      <ahyp:hlinkClr xmlns:ahyp="http://schemas.microsoft.com/office/drawing/2018/hyperlinkcolor" val="tx"/>
                    </a:ext>
                  </a:extLst>
                </a:hlinkClick>
              </a:rPr>
              <a:t>"Meaningful Metrics: A 21st Century Librarian's Guide to Bibliometrics, </a:t>
            </a:r>
            <a:r>
              <a:rPr lang="en-US" altLang="ja-JP" sz="1200" dirty="0" err="1">
                <a:hlinkClick r:id="rId11">
                  <a:extLst>
                    <a:ext uri="{A12FA001-AC4F-418D-AE19-62706E023703}">
                      <ahyp:hlinkClr xmlns:ahyp="http://schemas.microsoft.com/office/drawing/2018/hyperlinkcolor" val="tx"/>
                    </a:ext>
                  </a:extLst>
                </a:hlinkClick>
              </a:rPr>
              <a:t>Altmetrics</a:t>
            </a:r>
            <a:r>
              <a:rPr lang="en-US" altLang="ja-JP" sz="1200" dirty="0">
                <a:hlinkClick r:id="rId11">
                  <a:extLst>
                    <a:ext uri="{A12FA001-AC4F-418D-AE19-62706E023703}">
                      <ahyp:hlinkClr xmlns:ahyp="http://schemas.microsoft.com/office/drawing/2018/hyperlinkcolor" val="tx"/>
                    </a:ext>
                  </a:extLst>
                </a:hlinkClick>
              </a:rPr>
              <a:t>, and Research Impact"</a:t>
            </a:r>
            <a:r>
              <a:rPr lang="ja-JP" altLang="en-US" sz="1200" dirty="0">
                <a:hlinkClick r:id="rId11">
                  <a:extLst>
                    <a:ext uri="{A12FA001-AC4F-418D-AE19-62706E023703}">
                      <ahyp:hlinkClr xmlns:ahyp="http://schemas.microsoft.com/office/drawing/2018/hyperlinkcolor" val="tx"/>
                    </a:ext>
                  </a:extLst>
                </a:hlinkClick>
              </a:rPr>
              <a:t>という書籍（オープンアクセス）</a:t>
            </a:r>
            <a:r>
              <a:rPr lang="ja-JP" altLang="en-US" sz="1200" dirty="0"/>
              <a:t>も出版されている。</a:t>
            </a:r>
            <a:endParaRPr lang="en-US" altLang="ja-JP" sz="1200" dirty="0"/>
          </a:p>
        </p:txBody>
      </p:sp>
    </p:spTree>
    <p:extLst>
      <p:ext uri="{BB962C8B-B14F-4D97-AF65-F5344CB8AC3E}">
        <p14:creationId xmlns:p14="http://schemas.microsoft.com/office/powerpoint/2010/main" val="37333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12" grpId="0"/>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t">
            <a:noAutofit/>
          </a:bodyPr>
          <a:lstStyle/>
          <a:p>
            <a:pPr marL="0" indent="0">
              <a:lnSpc>
                <a:spcPct val="100000"/>
              </a:lnSpc>
              <a:spcBef>
                <a:spcPts val="0"/>
              </a:spcBef>
              <a:buNone/>
            </a:pPr>
            <a:r>
              <a:rPr lang="ja-JP" altLang="en-US" dirty="0"/>
              <a:t>研究を支える図書館員と論文</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dirty="0"/>
              <a:t>・購読誌の選定や契約</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・文献の検索・管理の指導</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・非購読論文の入手</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a:t>
            </a:r>
            <a:r>
              <a:rPr lang="en-US" altLang="ja-JP" dirty="0"/>
              <a:t>APC</a:t>
            </a:r>
            <a:r>
              <a:rPr lang="ja-JP" altLang="en-US" dirty="0"/>
              <a:t>割引情報の提供</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・執筆論文のアーカイブ</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・執筆セミナーの企画？</a:t>
            </a:r>
            <a:endParaRPr lang="en-US" altLang="ja-JP" dirty="0"/>
          </a:p>
          <a:p>
            <a:pPr marL="0" indent="0">
              <a:lnSpc>
                <a:spcPct val="100000"/>
              </a:lnSpc>
              <a:spcBef>
                <a:spcPts val="0"/>
              </a:spcBef>
              <a:buNone/>
            </a:pPr>
            <a:endParaRPr lang="en-US" altLang="ja-JP" sz="700" dirty="0"/>
          </a:p>
          <a:p>
            <a:pPr marL="0" indent="0">
              <a:lnSpc>
                <a:spcPct val="100000"/>
              </a:lnSpc>
              <a:spcBef>
                <a:spcPts val="0"/>
              </a:spcBef>
              <a:buNone/>
            </a:pPr>
            <a:r>
              <a:rPr lang="ja-JP" altLang="en-US" dirty="0"/>
              <a:t>・関連情報の問い合わせ対応</a:t>
            </a:r>
            <a:endParaRPr lang="en-US" altLang="ja-JP" dirty="0"/>
          </a:p>
        </p:txBody>
      </p:sp>
      <p:sp>
        <p:nvSpPr>
          <p:cNvPr id="2" name="タイトル 1"/>
          <p:cNvSpPr>
            <a:spLocks noGrp="1"/>
          </p:cNvSpPr>
          <p:nvPr>
            <p:ph type="title"/>
          </p:nvPr>
        </p:nvSpPr>
        <p:spPr/>
        <p:txBody>
          <a:bodyPr>
            <a:normAutofit/>
          </a:bodyPr>
          <a:lstStyle/>
          <a:p>
            <a:pPr>
              <a:lnSpc>
                <a:spcPct val="100000"/>
              </a:lnSpc>
            </a:pPr>
            <a:r>
              <a:rPr kumimoji="1" lang="en-US" altLang="ja-JP" sz="2800" dirty="0"/>
              <a:t>1. </a:t>
            </a:r>
            <a:r>
              <a:rPr kumimoji="1" lang="ja-JP" altLang="en-US" sz="2800" dirty="0"/>
              <a:t>はじめに</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6</a:t>
            </a:fld>
            <a:endParaRPr kumimoji="1" lang="ja-JP" altLang="en-US"/>
          </a:p>
        </p:txBody>
      </p:sp>
      <p:sp>
        <p:nvSpPr>
          <p:cNvPr id="7" name="吹き出し: 四角形 6">
            <a:extLst>
              <a:ext uri="{FF2B5EF4-FFF2-40B4-BE49-F238E27FC236}">
                <a16:creationId xmlns:a16="http://schemas.microsoft.com/office/drawing/2014/main" id="{18E2E270-95B9-425C-861F-9453AE538476}"/>
              </a:ext>
            </a:extLst>
          </p:cNvPr>
          <p:cNvSpPr/>
          <p:nvPr/>
        </p:nvSpPr>
        <p:spPr>
          <a:xfrm>
            <a:off x="6246000" y="4500000"/>
            <a:ext cx="1620000" cy="540000"/>
          </a:xfrm>
          <a:prstGeom prst="wedgeRectCallout">
            <a:avLst>
              <a:gd name="adj1" fmla="val 49351"/>
              <a:gd name="adj2" fmla="val 741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あいえ</a:t>
            </a:r>
            <a:r>
              <a:rPr kumimoji="1" lang="ja-JP" altLang="en-US" dirty="0" err="1">
                <a:solidFill>
                  <a:schemeClr val="tx1"/>
                </a:solidFill>
              </a:rPr>
              <a:t>ふ</a:t>
            </a:r>
            <a:r>
              <a:rPr lang="ja-JP" altLang="en-US" dirty="0" err="1">
                <a:solidFill>
                  <a:schemeClr val="tx1"/>
                </a:solidFill>
              </a:rPr>
              <a:t>を</a:t>
            </a:r>
            <a:r>
              <a:rPr kumimoji="1" lang="en-US" altLang="ja-JP" dirty="0">
                <a:solidFill>
                  <a:schemeClr val="tx1"/>
                </a:solidFill>
              </a:rPr>
              <a:t>…</a:t>
            </a:r>
            <a:endParaRPr kumimoji="1" lang="ja-JP" altLang="en-US" dirty="0">
              <a:solidFill>
                <a:schemeClr val="tx1"/>
              </a:solidFill>
            </a:endParaRPr>
          </a:p>
        </p:txBody>
      </p:sp>
      <p:sp>
        <p:nvSpPr>
          <p:cNvPr id="8" name="吹き出し: 四角形 7">
            <a:extLst>
              <a:ext uri="{FF2B5EF4-FFF2-40B4-BE49-F238E27FC236}">
                <a16:creationId xmlns:a16="http://schemas.microsoft.com/office/drawing/2014/main" id="{CAC8C61C-B356-4D14-BB92-D9D5B467C2E4}"/>
              </a:ext>
            </a:extLst>
          </p:cNvPr>
          <p:cNvSpPr/>
          <p:nvPr/>
        </p:nvSpPr>
        <p:spPr>
          <a:xfrm>
            <a:off x="7686000" y="3060000"/>
            <a:ext cx="2700000" cy="540000"/>
          </a:xfrm>
          <a:prstGeom prst="wedgeRectCallout">
            <a:avLst>
              <a:gd name="adj1" fmla="val 49351"/>
              <a:gd name="adj2" fmla="val 741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えいちいんでっくす</a:t>
            </a:r>
            <a:r>
              <a:rPr kumimoji="1" lang="ja-JP" altLang="en-US" dirty="0">
                <a:solidFill>
                  <a:schemeClr val="tx1"/>
                </a:solidFill>
              </a:rPr>
              <a:t>が</a:t>
            </a:r>
            <a:r>
              <a:rPr kumimoji="1" lang="en-US" altLang="ja-JP" dirty="0">
                <a:solidFill>
                  <a:schemeClr val="tx1"/>
                </a:solidFill>
              </a:rPr>
              <a:t>…</a:t>
            </a:r>
            <a:endParaRPr kumimoji="1" lang="ja-JP" altLang="en-US" dirty="0">
              <a:solidFill>
                <a:schemeClr val="tx1"/>
              </a:solidFill>
            </a:endParaRPr>
          </a:p>
        </p:txBody>
      </p:sp>
      <p:sp>
        <p:nvSpPr>
          <p:cNvPr id="9" name="吹き出し: 四角形 8">
            <a:extLst>
              <a:ext uri="{FF2B5EF4-FFF2-40B4-BE49-F238E27FC236}">
                <a16:creationId xmlns:a16="http://schemas.microsoft.com/office/drawing/2014/main" id="{EC9043A3-FC30-4B67-8B48-4E1BE9AEF450}"/>
              </a:ext>
            </a:extLst>
          </p:cNvPr>
          <p:cNvSpPr/>
          <p:nvPr/>
        </p:nvSpPr>
        <p:spPr>
          <a:xfrm>
            <a:off x="6966000" y="3780000"/>
            <a:ext cx="2340000" cy="540000"/>
          </a:xfrm>
          <a:prstGeom prst="wedgeRectCallout">
            <a:avLst>
              <a:gd name="adj1" fmla="val 49351"/>
              <a:gd name="adj2" fmla="val 741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いんようはどこで</a:t>
            </a:r>
            <a:r>
              <a:rPr kumimoji="1" lang="en-US" altLang="ja-JP" dirty="0">
                <a:solidFill>
                  <a:schemeClr val="tx1"/>
                </a:solidFill>
              </a:rPr>
              <a:t>…</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EF27587C-9FE9-4DDB-B2BB-9B17C1C4375C}"/>
              </a:ext>
            </a:extLst>
          </p:cNvPr>
          <p:cNvSpPr/>
          <p:nvPr/>
        </p:nvSpPr>
        <p:spPr>
          <a:xfrm>
            <a:off x="4885898" y="5202000"/>
            <a:ext cx="3394501" cy="62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dirty="0">
                <a:solidFill>
                  <a:srgbClr val="C00000"/>
                </a:solidFill>
              </a:rPr>
              <a:t>論文評価</a:t>
            </a:r>
          </a:p>
        </p:txBody>
      </p:sp>
      <p:cxnSp>
        <p:nvCxnSpPr>
          <p:cNvPr id="12" name="直線矢印コネクタ 11">
            <a:extLst>
              <a:ext uri="{FF2B5EF4-FFF2-40B4-BE49-F238E27FC236}">
                <a16:creationId xmlns:a16="http://schemas.microsoft.com/office/drawing/2014/main" id="{24A698E2-15C1-48F4-B22C-CDB2CFCF9E9A}"/>
              </a:ext>
            </a:extLst>
          </p:cNvPr>
          <p:cNvCxnSpPr>
            <a:cxnSpLocks/>
          </p:cNvCxnSpPr>
          <p:nvPr/>
        </p:nvCxnSpPr>
        <p:spPr>
          <a:xfrm>
            <a:off x="5075714" y="5554639"/>
            <a:ext cx="751033" cy="0"/>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820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ja-JP" altLang="en-US" sz="5400" dirty="0">
                <a:solidFill>
                  <a:schemeClr val="bg1"/>
                </a:solidFill>
              </a:rPr>
              <a:t>基礎知識の習得から</a:t>
            </a:r>
            <a:endParaRPr lang="en-US" altLang="ja-JP" sz="5400" dirty="0">
              <a:solidFill>
                <a:schemeClr val="bg1"/>
              </a:solidFill>
            </a:endParaRPr>
          </a:p>
          <a:p>
            <a:pPr marL="0" indent="0" algn="ctr">
              <a:buNone/>
            </a:pPr>
            <a:r>
              <a:rPr lang="ja-JP" altLang="en-US" sz="5400" dirty="0">
                <a:solidFill>
                  <a:schemeClr val="bg1"/>
                </a:solidFill>
              </a:rPr>
              <a:t>研究支援の実務へ</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60</a:t>
            </a:fld>
            <a:endParaRPr kumimoji="1" lang="ja-JP" altLang="en-US" dirty="0"/>
          </a:p>
        </p:txBody>
      </p:sp>
    </p:spTree>
    <p:extLst>
      <p:ext uri="{BB962C8B-B14F-4D97-AF65-F5344CB8AC3E}">
        <p14:creationId xmlns:p14="http://schemas.microsoft.com/office/powerpoint/2010/main" val="212055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4" y="-163"/>
            <a:ext cx="10692000" cy="7560000"/>
          </a:xfrm>
          <a:solidFill>
            <a:schemeClr val="accent5"/>
          </a:solidFill>
        </p:spPr>
        <p:txBody>
          <a:bodyPr anchor="ctr">
            <a:normAutofit/>
          </a:bodyPr>
          <a:lstStyle/>
          <a:p>
            <a:pPr marL="0" indent="0" algn="ctr">
              <a:buNone/>
            </a:pPr>
            <a:r>
              <a:rPr lang="en-US" altLang="ja-JP" sz="5400" dirty="0">
                <a:solidFill>
                  <a:schemeClr val="bg1"/>
                </a:solidFill>
              </a:rPr>
              <a:t>2. </a:t>
            </a:r>
            <a:r>
              <a:rPr lang="ja-JP" altLang="en-US" sz="5400" dirty="0">
                <a:solidFill>
                  <a:schemeClr val="bg1"/>
                </a:solidFill>
              </a:rPr>
              <a:t>論文評価の位置付け</a:t>
            </a:r>
            <a:endParaRPr lang="en-US" altLang="ja-JP" sz="5400" dirty="0">
              <a:solidFill>
                <a:schemeClr val="bg1"/>
              </a:solidFill>
            </a:endParaRP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7</a:t>
            </a:fld>
            <a:endParaRPr kumimoji="1" lang="ja-JP" altLang="en-US" dirty="0"/>
          </a:p>
        </p:txBody>
      </p:sp>
    </p:spTree>
    <p:extLst>
      <p:ext uri="{BB962C8B-B14F-4D97-AF65-F5344CB8AC3E}">
        <p14:creationId xmlns:p14="http://schemas.microsoft.com/office/powerpoint/2010/main" val="228474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6" y="1259836"/>
            <a:ext cx="10080000" cy="5040000"/>
          </a:xfrm>
        </p:spPr>
        <p:txBody>
          <a:bodyPr anchor="ctr">
            <a:noAutofit/>
          </a:bodyPr>
          <a:lstStyle/>
          <a:p>
            <a:pPr marL="0" indent="0">
              <a:lnSpc>
                <a:spcPct val="100000"/>
              </a:lnSpc>
              <a:spcBef>
                <a:spcPts val="0"/>
              </a:spcBef>
              <a:buNone/>
            </a:pPr>
            <a:r>
              <a:rPr lang="ja-JP" altLang="en-US" sz="7200" dirty="0"/>
              <a:t>研究の価値って？</a:t>
            </a:r>
            <a:endParaRPr lang="en-US" altLang="ja-JP" sz="7200"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8</a:t>
            </a:fld>
            <a:endParaRPr kumimoji="1" lang="ja-JP" altLang="en-US"/>
          </a:p>
        </p:txBody>
      </p:sp>
      <p:pic>
        <p:nvPicPr>
          <p:cNvPr id="6" name="図 5">
            <a:extLst>
              <a:ext uri="{FF2B5EF4-FFF2-40B4-BE49-F238E27FC236}">
                <a16:creationId xmlns:a16="http://schemas.microsoft.com/office/drawing/2014/main" id="{E0009C6A-2FC0-4D0A-AF8D-A08C1FADA9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44000" y="2812634"/>
            <a:ext cx="1742734" cy="1934407"/>
          </a:xfrm>
          <a:prstGeom prst="rect">
            <a:avLst/>
          </a:prstGeom>
          <a:noFill/>
        </p:spPr>
      </p:pic>
      <p:sp>
        <p:nvSpPr>
          <p:cNvPr id="7" name="コンテンツ プレースホルダー 2">
            <a:extLst>
              <a:ext uri="{FF2B5EF4-FFF2-40B4-BE49-F238E27FC236}">
                <a16:creationId xmlns:a16="http://schemas.microsoft.com/office/drawing/2014/main" id="{B4B5294C-8FE8-4CE3-BD23-AA5D3F9083FF}"/>
              </a:ext>
            </a:extLst>
          </p:cNvPr>
          <p:cNvSpPr txBox="1">
            <a:spLocks/>
          </p:cNvSpPr>
          <p:nvPr/>
        </p:nvSpPr>
        <p:spPr>
          <a:xfrm>
            <a:off x="306700" y="1259838"/>
            <a:ext cx="10080000" cy="1552796"/>
          </a:xfrm>
          <a:prstGeom prst="rect">
            <a:avLst/>
          </a:prstGeom>
        </p:spPr>
        <p:txBody>
          <a:bodyPr vert="horz" lIns="91440" tIns="45720" rIns="91440" bIns="45720" rtlCol="0" anchor="t">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dirty="0">
                <a:solidFill>
                  <a:srgbClr val="C00000"/>
                </a:solidFill>
              </a:rPr>
              <a:t>研究</a:t>
            </a:r>
            <a:r>
              <a:rPr lang="ja-JP" altLang="en-US" dirty="0"/>
              <a:t>を支える図書館員のみなさんへ</a:t>
            </a:r>
            <a:endParaRPr lang="en-US" altLang="ja-JP" sz="6600" dirty="0"/>
          </a:p>
        </p:txBody>
      </p:sp>
    </p:spTree>
    <p:extLst>
      <p:ext uri="{BB962C8B-B14F-4D97-AF65-F5344CB8AC3E}">
        <p14:creationId xmlns:p14="http://schemas.microsoft.com/office/powerpoint/2010/main" val="392547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5905" y="1259836"/>
            <a:ext cx="10385907" cy="5040000"/>
          </a:xfrm>
        </p:spPr>
        <p:txBody>
          <a:bodyPr anchor="t">
            <a:noAutofit/>
          </a:bodyPr>
          <a:lstStyle/>
          <a:p>
            <a:pPr marL="0" indent="0">
              <a:lnSpc>
                <a:spcPct val="100000"/>
              </a:lnSpc>
              <a:spcBef>
                <a:spcPts val="0"/>
              </a:spcBef>
              <a:buNone/>
            </a:pPr>
            <a:r>
              <a:rPr lang="ja-JP" altLang="en-US" dirty="0"/>
              <a:t>たとえば，どれが最も優れた研究？</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ja-JP" altLang="en-US" sz="2400" dirty="0"/>
              <a:t>□ 細胞による酸素量の感知とその適応機序の解明</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 免疫チェックポイント阻害因子の発見とがん治療への応用</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 概日リズムを制御する分子メカニズムの発見</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 オートファジーの仕組みの解明</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 線虫の寄生によって引き起こされる感染症に対する</a:t>
            </a:r>
            <a:endParaRPr lang="en-US" altLang="ja-JP" sz="2400" dirty="0"/>
          </a:p>
          <a:p>
            <a:pPr marL="0" indent="0">
              <a:lnSpc>
                <a:spcPct val="100000"/>
              </a:lnSpc>
              <a:spcBef>
                <a:spcPts val="0"/>
              </a:spcBef>
              <a:buNone/>
            </a:pPr>
            <a:r>
              <a:rPr lang="ja-JP" altLang="en-US" sz="2400" dirty="0"/>
              <a:t>　 新たな治療法に関する発見</a:t>
            </a:r>
            <a:endParaRPr lang="en-US" altLang="ja-JP" sz="2400" dirty="0"/>
          </a:p>
          <a:p>
            <a:pPr marL="0" indent="0">
              <a:lnSpc>
                <a:spcPct val="100000"/>
              </a:lnSpc>
              <a:spcBef>
                <a:spcPts val="0"/>
              </a:spcBef>
              <a:buNone/>
            </a:pPr>
            <a:endParaRPr lang="en-US" altLang="ja-JP" sz="1200" dirty="0"/>
          </a:p>
          <a:p>
            <a:pPr marL="0" indent="0">
              <a:lnSpc>
                <a:spcPct val="100000"/>
              </a:lnSpc>
              <a:spcBef>
                <a:spcPts val="0"/>
              </a:spcBef>
              <a:buNone/>
            </a:pPr>
            <a:r>
              <a:rPr lang="ja-JP" altLang="en-US" sz="2400" dirty="0"/>
              <a:t>□ マラリアに対する新たな治療法に関する発見</a:t>
            </a:r>
            <a:endParaRPr lang="en-US" altLang="ja-JP" sz="2400" dirty="0"/>
          </a:p>
        </p:txBody>
      </p:sp>
      <p:sp>
        <p:nvSpPr>
          <p:cNvPr id="2" name="タイトル 1"/>
          <p:cNvSpPr>
            <a:spLocks noGrp="1"/>
          </p:cNvSpPr>
          <p:nvPr>
            <p:ph type="title"/>
          </p:nvPr>
        </p:nvSpPr>
        <p:spPr/>
        <p:txBody>
          <a:bodyPr/>
          <a:lstStyle/>
          <a:p>
            <a:pPr>
              <a:lnSpc>
                <a:spcPct val="100000"/>
              </a:lnSpc>
            </a:pPr>
            <a:r>
              <a:rPr kumimoji="1" lang="en-US" altLang="ja-JP" dirty="0"/>
              <a:t>2. </a:t>
            </a:r>
            <a:r>
              <a:rPr kumimoji="1" lang="ja-JP" altLang="en-US" dirty="0"/>
              <a:t>論文評価の位置付け</a:t>
            </a:r>
          </a:p>
        </p:txBody>
      </p:sp>
      <p:sp>
        <p:nvSpPr>
          <p:cNvPr id="4" name="スライド番号プレースホルダー 3"/>
          <p:cNvSpPr>
            <a:spLocks noGrp="1"/>
          </p:cNvSpPr>
          <p:nvPr>
            <p:ph type="sldNum" sz="quarter" idx="12"/>
          </p:nvPr>
        </p:nvSpPr>
        <p:spPr/>
        <p:txBody>
          <a:bodyPr/>
          <a:lstStyle/>
          <a:p>
            <a:fld id="{E552C9B2-7834-4B25-9061-54396F6F5536}" type="slidenum">
              <a:rPr kumimoji="1" lang="ja-JP" altLang="en-US" smtClean="0"/>
              <a:t>9</a:t>
            </a:fld>
            <a:endParaRPr kumimoji="1" lang="ja-JP" altLang="en-US"/>
          </a:p>
        </p:txBody>
      </p:sp>
      <p:sp>
        <p:nvSpPr>
          <p:cNvPr id="6" name="タイトル 1">
            <a:extLst>
              <a:ext uri="{FF2B5EF4-FFF2-40B4-BE49-F238E27FC236}">
                <a16:creationId xmlns:a16="http://schemas.microsoft.com/office/drawing/2014/main" id="{42808AA5-B2BF-4F60-83F2-6FA7C061EA4E}"/>
              </a:ext>
            </a:extLst>
          </p:cNvPr>
          <p:cNvSpPr txBox="1">
            <a:spLocks/>
          </p:cNvSpPr>
          <p:nvPr/>
        </p:nvSpPr>
        <p:spPr>
          <a:xfrm>
            <a:off x="305904" y="6479675"/>
            <a:ext cx="9306000" cy="1080000"/>
          </a:xfrm>
          <a:prstGeom prst="rect">
            <a:avLst/>
          </a:prstGeom>
          <a:noFill/>
        </p:spPr>
        <p:txBody>
          <a:bodyPr vert="horz" lIns="91440" tIns="45720" rIns="91440" bIns="45720" rtlCol="0" anchor="ctr">
            <a:normAutofit/>
          </a:bodyPr>
          <a:lstStyle>
            <a:lvl1pPr algn="l" defTabSz="1007943" rtl="0" eaLnBrk="1" latinLnBrk="0" hangingPunct="1">
              <a:lnSpc>
                <a:spcPct val="90000"/>
              </a:lnSpc>
              <a:spcBef>
                <a:spcPct val="0"/>
              </a:spcBef>
              <a:buNone/>
              <a:defRPr kumimoji="1" sz="3200" kern="1200">
                <a:solidFill>
                  <a:schemeClr val="bg1"/>
                </a:solidFill>
                <a:latin typeface="+mj-lt"/>
                <a:ea typeface="+mj-ea"/>
                <a:cs typeface="+mj-cs"/>
              </a:defRPr>
            </a:lvl1pPr>
          </a:lstStyle>
          <a:p>
            <a:pPr>
              <a:lnSpc>
                <a:spcPct val="100000"/>
              </a:lnSpc>
            </a:pPr>
            <a:r>
              <a:rPr lang="ja-JP" altLang="en-US" sz="1200" dirty="0"/>
              <a:t>研究の例示のために，以下の「受賞理由」から抜き出した</a:t>
            </a:r>
            <a:endParaRPr lang="ja-JP" altLang="en-US" sz="600" dirty="0"/>
          </a:p>
          <a:p>
            <a:pPr>
              <a:lnSpc>
                <a:spcPct val="100000"/>
              </a:lnSpc>
            </a:pPr>
            <a:r>
              <a:rPr lang="en-US" altLang="ja-JP" sz="1200" dirty="0"/>
              <a:t>"</a:t>
            </a:r>
            <a:r>
              <a:rPr lang="ja-JP" altLang="en-US" sz="1200" dirty="0"/>
              <a:t>ノーベル生理学・医学賞</a:t>
            </a:r>
            <a:r>
              <a:rPr lang="en-US" altLang="ja-JP" sz="1200" dirty="0"/>
              <a:t>". Wikipedia. </a:t>
            </a:r>
            <a:r>
              <a:rPr lang="en-US" altLang="ja-JP" sz="1200" dirty="0">
                <a:hlinkClick r:id="rId3">
                  <a:extLst>
                    <a:ext uri="{A12FA001-AC4F-418D-AE19-62706E023703}">
                      <ahyp:hlinkClr xmlns:ahyp="http://schemas.microsoft.com/office/drawing/2018/hyperlinkcolor" val="tx"/>
                    </a:ext>
                  </a:extLst>
                </a:hlinkClick>
              </a:rPr>
              <a:t>https://ja.wikipedia.org/wiki/%E3%83%8E%E3%83%BC%E3%83%99%E3%83%AB%E7%94%9F%E7%90%86%E5%AD%A6%E3%83%BB%E5%8C%BB%E5%AD%A6%E8%B3%9E</a:t>
            </a:r>
            <a:r>
              <a:rPr lang="en-US" altLang="ja-JP" sz="1200" dirty="0"/>
              <a:t>, (</a:t>
            </a:r>
            <a:r>
              <a:rPr lang="ja-JP" altLang="en-US" sz="1200" dirty="0"/>
              <a:t>参照 </a:t>
            </a:r>
            <a:r>
              <a:rPr lang="en-US" altLang="ja-JP" sz="1200" dirty="0"/>
              <a:t>2019-12-12).</a:t>
            </a:r>
          </a:p>
        </p:txBody>
      </p:sp>
      <p:sp>
        <p:nvSpPr>
          <p:cNvPr id="7" name="コンテンツ プレースホルダー 2">
            <a:extLst>
              <a:ext uri="{FF2B5EF4-FFF2-40B4-BE49-F238E27FC236}">
                <a16:creationId xmlns:a16="http://schemas.microsoft.com/office/drawing/2014/main" id="{CA5FB1BB-1667-4211-9B1A-F63AA8CE792A}"/>
              </a:ext>
            </a:extLst>
          </p:cNvPr>
          <p:cNvSpPr txBox="1">
            <a:spLocks/>
          </p:cNvSpPr>
          <p:nvPr/>
        </p:nvSpPr>
        <p:spPr>
          <a:xfrm>
            <a:off x="306000" y="1260000"/>
            <a:ext cx="10385907" cy="5040000"/>
          </a:xfrm>
          <a:prstGeom prst="rect">
            <a:avLst/>
          </a:prstGeom>
          <a:solidFill>
            <a:schemeClr val="bg1"/>
          </a:solidFill>
        </p:spPr>
        <p:txBody>
          <a:bodyPr vert="horz" lIns="91440" tIns="45720" rIns="91440" bIns="45720" rtlCol="0" anchor="t">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dirty="0"/>
              <a:t>たとえば，どれが最も優れた研究？</a:t>
            </a:r>
            <a:endParaRPr lang="en-US" altLang="ja-JP" dirty="0"/>
          </a:p>
          <a:p>
            <a:pPr marL="0" indent="0">
              <a:lnSpc>
                <a:spcPct val="100000"/>
              </a:lnSpc>
              <a:spcBef>
                <a:spcPts val="0"/>
              </a:spcBef>
              <a:buFont typeface="Arial" panose="020B0604020202020204" pitchFamily="34" charset="0"/>
              <a:buNone/>
            </a:pPr>
            <a:endParaRPr lang="en-US" altLang="ja-JP" dirty="0"/>
          </a:p>
          <a:p>
            <a:pPr marL="0" indent="0">
              <a:lnSpc>
                <a:spcPct val="100000"/>
              </a:lnSpc>
              <a:spcBef>
                <a:spcPts val="0"/>
              </a:spcBef>
              <a:buFont typeface="Arial" panose="020B0604020202020204" pitchFamily="34" charset="0"/>
              <a:buNone/>
            </a:pPr>
            <a:r>
              <a:rPr lang="ja-JP" altLang="en-US" sz="2400" dirty="0"/>
              <a:t>□ 細胞による酸素量の感知とその適応機序の解明（</a:t>
            </a:r>
            <a:r>
              <a:rPr lang="en-US" altLang="ja-JP" sz="2400" dirty="0"/>
              <a:t>2019</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2400" dirty="0"/>
              <a:t>□ 免疫チェックポイント阻害因子の発見とがん治療への応用（</a:t>
            </a:r>
            <a:r>
              <a:rPr lang="en-US" altLang="ja-JP" sz="2400" dirty="0"/>
              <a:t>2018</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2400" dirty="0"/>
              <a:t>□ 概日リズムを制御する分子メカニズムの発見（</a:t>
            </a:r>
            <a:r>
              <a:rPr lang="en-US" altLang="ja-JP" sz="2400" dirty="0"/>
              <a:t>2017</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2400" dirty="0"/>
              <a:t>□ オートファジーの仕組みの解明（</a:t>
            </a:r>
            <a:r>
              <a:rPr lang="en-US" altLang="ja-JP" sz="2400" dirty="0"/>
              <a:t>2016</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2400" dirty="0"/>
              <a:t>□ 線虫の寄生によって引き起こされる感染症に対する</a:t>
            </a:r>
            <a:endParaRPr lang="en-US" altLang="ja-JP" sz="2400" dirty="0"/>
          </a:p>
          <a:p>
            <a:pPr marL="0" indent="0">
              <a:lnSpc>
                <a:spcPct val="100000"/>
              </a:lnSpc>
              <a:spcBef>
                <a:spcPts val="0"/>
              </a:spcBef>
              <a:buFont typeface="Arial" panose="020B0604020202020204" pitchFamily="34" charset="0"/>
              <a:buNone/>
            </a:pPr>
            <a:r>
              <a:rPr lang="ja-JP" altLang="en-US" sz="2400" dirty="0"/>
              <a:t>　 新たな治療法に関する発見（</a:t>
            </a:r>
            <a:r>
              <a:rPr lang="en-US" altLang="ja-JP" sz="2400" dirty="0"/>
              <a:t>2015</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2400" dirty="0"/>
              <a:t>□ マラリアに対する新たな治療法に関する発見（</a:t>
            </a:r>
            <a:r>
              <a:rPr lang="en-US" altLang="ja-JP" sz="2400" dirty="0"/>
              <a:t>2015</a:t>
            </a:r>
            <a:r>
              <a:rPr lang="ja-JP" altLang="en-US" sz="2400" dirty="0"/>
              <a:t>年）</a:t>
            </a:r>
            <a:endParaRPr lang="en-US" altLang="ja-JP" sz="2400" dirty="0"/>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en-US" altLang="ja-JP" sz="2400" dirty="0"/>
              <a:t>※</a:t>
            </a:r>
            <a:r>
              <a:rPr lang="ja-JP" altLang="en-US" sz="2400" dirty="0"/>
              <a:t>近年のノーベル生理学・医学賞の受賞研究</a:t>
            </a:r>
            <a:endParaRPr lang="en-US" altLang="ja-JP" sz="2400" dirty="0"/>
          </a:p>
        </p:txBody>
      </p:sp>
    </p:spTree>
    <p:extLst>
      <p:ext uri="{BB962C8B-B14F-4D97-AF65-F5344CB8AC3E}">
        <p14:creationId xmlns:p14="http://schemas.microsoft.com/office/powerpoint/2010/main" val="253686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Spica Neue"/>
        <a:ea typeface="Spica Neue"/>
        <a:cs typeface=""/>
      </a:majorFont>
      <a:minorFont>
        <a:latin typeface="Spica Neue"/>
        <a:ea typeface="Spica Neu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14890</TotalTime>
  <Words>9149</Words>
  <Application>Microsoft Office PowerPoint</Application>
  <PresentationFormat>ユーザー設定</PresentationFormat>
  <Paragraphs>1180</Paragraphs>
  <Slides>60</Slides>
  <Notes>60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60</vt:i4>
      </vt:variant>
    </vt:vector>
  </HeadingPairs>
  <TitlesOfParts>
    <vt:vector size="65" baseType="lpstr">
      <vt:lpstr>Spica Neue</vt:lpstr>
      <vt:lpstr>Spica Neue Bold</vt:lpstr>
      <vt:lpstr>Calibri</vt:lpstr>
      <vt:lpstr>Arial</vt:lpstr>
      <vt:lpstr>Office テーマ</vt:lpstr>
      <vt:lpstr>PowerPoint プレゼンテーション</vt:lpstr>
      <vt:lpstr>研究を支える図書館員なら知っておきたい 論文評価の基礎知識</vt:lpstr>
      <vt:lpstr>PowerPoint プレゼンテーション</vt:lpstr>
      <vt:lpstr>1. はじめに</vt:lpstr>
      <vt:lpstr>1. はじめに</vt:lpstr>
      <vt:lpstr>1. はじめに</vt:lpstr>
      <vt:lpstr>PowerPoint プレゼンテーション</vt:lpstr>
      <vt:lpstr>2. 論文評価の位置付け</vt:lpstr>
      <vt:lpstr>2. 論文評価の位置付け</vt:lpstr>
      <vt:lpstr>2. 論文評価の位置付け</vt:lpstr>
      <vt:lpstr>2. 論文評価の位置付け</vt:lpstr>
      <vt:lpstr>2. 論文評価の位置付け</vt:lpstr>
      <vt:lpstr>2. 論文評価の位置付け</vt:lpstr>
      <vt:lpstr>2. 論文評価の位置付け</vt:lpstr>
      <vt:lpstr>PowerPoint プレゼンテーション</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3. 被引用数を用いた論文評価</vt:lpstr>
      <vt:lpstr>PowerPoint プレゼンテーション</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4. 被引用数を用いた評価指標</vt:lpstr>
      <vt:lpstr>PowerPoint プレゼンテーション</vt:lpstr>
      <vt:lpstr>5. 被引用数を用いない論文評価</vt:lpstr>
      <vt:lpstr>5. 被引用数を用いない論文評価</vt:lpstr>
      <vt:lpstr>5. 被引用数を用いない論文評価</vt:lpstr>
      <vt:lpstr>5. 被引用数を用いない論文評価</vt:lpstr>
      <vt:lpstr>PowerPoint プレゼンテーション</vt:lpstr>
      <vt:lpstr>6. おわりに</vt:lpstr>
      <vt:lpstr>6. おわりに</vt:lpstr>
      <vt:lpstr>6. おわりに</vt:lpstr>
      <vt:lpstr>6. おわりに</vt:lpstr>
      <vt:lpstr>6. おわりに</vt:lpstr>
      <vt:lpstr>6. おわりに</vt:lpstr>
      <vt:lpstr>6. 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editor</dc:creator>
  <cp:lastModifiedBy>千葉浩之</cp:lastModifiedBy>
  <cp:revision>1004</cp:revision>
  <cp:lastPrinted>2019-12-17T02:20:14Z</cp:lastPrinted>
  <dcterms:created xsi:type="dcterms:W3CDTF">2019-03-18T12:25:30Z</dcterms:created>
  <dcterms:modified xsi:type="dcterms:W3CDTF">2019-12-17T02:26:14Z</dcterms:modified>
</cp:coreProperties>
</file>