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265" r:id="rId3"/>
    <p:sldId id="256" r:id="rId4"/>
    <p:sldId id="296" r:id="rId5"/>
    <p:sldId id="300" r:id="rId6"/>
    <p:sldId id="301" r:id="rId7"/>
    <p:sldId id="297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42">
          <p15:clr>
            <a:srgbClr val="A4A3A4"/>
          </p15:clr>
        </p15:guide>
        <p15:guide id="4" pos="5057">
          <p15:clr>
            <a:srgbClr val="A4A3A4"/>
          </p15:clr>
        </p15:guide>
        <p15:guide id="5" orient="horz" pos="4247">
          <p15:clr>
            <a:srgbClr val="A4A3A4"/>
          </p15:clr>
        </p15:guide>
        <p15:guide id="6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351" autoAdjust="0"/>
    <p:restoredTop sz="96132" autoAdjust="0"/>
  </p:normalViewPr>
  <p:slideViewPr>
    <p:cSldViewPr>
      <p:cViewPr varScale="1">
        <p:scale>
          <a:sx n="111" d="100"/>
          <a:sy n="111" d="100"/>
        </p:scale>
        <p:origin x="522" y="108"/>
      </p:cViewPr>
      <p:guideLst>
        <p:guide orient="horz" pos="2160"/>
        <p:guide pos="2880"/>
        <p:guide orient="horz" pos="1842"/>
        <p:guide pos="5057"/>
        <p:guide orient="horz" pos="4247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5E264-BB3F-4E90-B369-498FDFE7F2F5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AAA2E-E192-459F-A990-08A062069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56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Figure E1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AAA2E-E192-459F-A990-08A0620694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412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Figure E2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1518-822A-4797-B6B5-1EC6B5F676A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04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baseline %LAV&amp; baseline </a:t>
            </a:r>
            <a:r>
              <a:rPr kumimoji="1" lang="en-US" altLang="ja-JP"/>
              <a:t>D N=96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AAA2E-E192-459F-A990-08A0620694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6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55776" y="4485599"/>
            <a:ext cx="457250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analyzable</a:t>
            </a:r>
            <a:r>
              <a:rPr lang="ja-JP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 data   (different kernel, giant bullae or pleural thickening) (N=21)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411760" y="3501008"/>
            <a:ext cx="0" cy="49186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11560" y="4017258"/>
            <a:ext cx="3600400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 patients had CT data on V1 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2398694" y="4386590"/>
            <a:ext cx="13066" cy="8443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11560" y="3068960"/>
            <a:ext cx="7992888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 patients underwent CT examination at Hokkaido university hospital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61" y="6095037"/>
            <a:ext cx="7920880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Enrolled for the present study (N=96, 70 patients with V1 data and 26 patients with V3 data)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260648"/>
            <a:ext cx="7992888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 patients with physician diagnosed COPD were enrolled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1300698"/>
            <a:ext cx="7992888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patients started follo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w-up study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55776" y="69269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patients were excluded during run-in period due to ineligibility or withdrawal of consent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55776" y="166073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patients were excluded for not meeting the GOLD criteria for </a:t>
            </a:r>
            <a:r>
              <a:rPr kumimoji="1" lang="en-US" altLang="ja-JP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spirometric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for first three visit.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1560" y="2308810"/>
            <a:ext cx="7992888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279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patients were eligible for subsequent follow-up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411760" y="692696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2411760" y="1772816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059832" y="5647907"/>
            <a:ext cx="5472608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26  patients had </a:t>
            </a:r>
            <a:r>
              <a:rPr lang="en-US" altLang="ja-JP" sz="1400">
                <a:latin typeface="Times New Roman" panose="02020603050405020304" pitchFamily="18" charset="0"/>
                <a:cs typeface="Times New Roman" panose="02020603050405020304" pitchFamily="18" charset="0"/>
              </a:rPr>
              <a:t>analyzable CT data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V3 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8208404" y="3501008"/>
            <a:ext cx="0" cy="20162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2411760" y="5805264"/>
            <a:ext cx="64807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2411760" y="2678142"/>
            <a:ext cx="0" cy="3908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555776" y="2699628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kumimoji="1"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patients underwent CT examination at each site.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55776" y="3430741"/>
            <a:ext cx="5472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scans of 30 patients was not preserved</a:t>
            </a:r>
            <a:r>
              <a:rPr lang="ja-JP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for 3D-analysis as DICOM data.</a:t>
            </a:r>
            <a:endParaRPr kumimoji="1"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8494" y="5230941"/>
            <a:ext cx="4693586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patients had analyzable CT data on V1 </a:t>
            </a: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411760" y="5589240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0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152832" y="847744"/>
            <a:ext cx="2797788" cy="435373"/>
            <a:chOff x="2152832" y="847744"/>
            <a:chExt cx="2797788" cy="435373"/>
          </a:xfrm>
        </p:grpSpPr>
        <p:sp>
          <p:nvSpPr>
            <p:cNvPr id="4" name="正方形/長方形 3"/>
            <p:cNvSpPr/>
            <p:nvPr/>
          </p:nvSpPr>
          <p:spPr>
            <a:xfrm>
              <a:off x="2152832" y="847744"/>
              <a:ext cx="2797788" cy="43537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327854" y="919753"/>
              <a:ext cx="24477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154 male patients were investigated</a:t>
              </a:r>
              <a:endPara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551600" y="1283117"/>
            <a:ext cx="5559211" cy="3111605"/>
            <a:chOff x="2551600" y="1283117"/>
            <a:chExt cx="5559211" cy="3111605"/>
          </a:xfrm>
        </p:grpSpPr>
        <p:cxnSp>
          <p:nvCxnSpPr>
            <p:cNvPr id="9" name="直線矢印コネクタ 8"/>
            <p:cNvCxnSpPr>
              <a:cxnSpLocks/>
              <a:stCxn id="4" idx="2"/>
              <a:endCxn id="18" idx="0"/>
            </p:cNvCxnSpPr>
            <p:nvPr/>
          </p:nvCxnSpPr>
          <p:spPr>
            <a:xfrm flipH="1">
              <a:off x="3551725" y="1283117"/>
              <a:ext cx="1" cy="7875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cxnSpLocks/>
              <a:endCxn id="14" idx="1"/>
            </p:cNvCxnSpPr>
            <p:nvPr/>
          </p:nvCxnSpPr>
          <p:spPr>
            <a:xfrm>
              <a:off x="3551724" y="1599966"/>
              <a:ext cx="1713423" cy="35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C0E82F35-CD4F-438A-BE5F-E02850232B22}"/>
                </a:ext>
              </a:extLst>
            </p:cNvPr>
            <p:cNvGrpSpPr/>
            <p:nvPr/>
          </p:nvGrpSpPr>
          <p:grpSpPr>
            <a:xfrm>
              <a:off x="5250655" y="1283117"/>
              <a:ext cx="2860154" cy="633715"/>
              <a:chOff x="6715124" y="559005"/>
              <a:chExt cx="3813539" cy="844951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6715124" y="559005"/>
                <a:ext cx="3813539" cy="84495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6734447" y="678426"/>
                <a:ext cx="3462604" cy="61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had lobectomy </a:t>
                </a:r>
              </a:p>
              <a:p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had malignancy within 5 years</a:t>
                </a:r>
                <a:endParaRPr lang="ja-JP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正方形/長方形 17"/>
            <p:cNvSpPr/>
            <p:nvPr/>
          </p:nvSpPr>
          <p:spPr>
            <a:xfrm>
              <a:off x="2551600" y="2070668"/>
              <a:ext cx="2000250" cy="43143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574817" y="2047543"/>
              <a:ext cx="1953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148 underwent</a:t>
              </a:r>
            </a:p>
            <a:p>
              <a:pPr algn="ctr"/>
              <a:r>
                <a:rPr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baseline evaluations </a:t>
              </a:r>
              <a:endPara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直線矢印コネクタ 19"/>
            <p:cNvCxnSpPr>
              <a:cxnSpLocks/>
              <a:stCxn id="19" idx="2"/>
              <a:endCxn id="42" idx="0"/>
            </p:cNvCxnSpPr>
            <p:nvPr/>
          </p:nvCxnSpPr>
          <p:spPr>
            <a:xfrm>
              <a:off x="3551725" y="2586622"/>
              <a:ext cx="0" cy="12477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>
              <a:off x="3551725" y="3065258"/>
              <a:ext cx="130016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グループ化 44"/>
            <p:cNvGrpSpPr/>
            <p:nvPr/>
          </p:nvGrpSpPr>
          <p:grpSpPr>
            <a:xfrm>
              <a:off x="4870116" y="2528369"/>
              <a:ext cx="3240695" cy="1332677"/>
              <a:chOff x="7010400" y="5163791"/>
              <a:chExt cx="4423989" cy="1776901"/>
            </a:xfrm>
          </p:grpSpPr>
          <p:sp>
            <p:nvSpPr>
              <p:cNvPr id="39" name="正方形/長方形 38"/>
              <p:cNvSpPr/>
              <p:nvPr/>
            </p:nvSpPr>
            <p:spPr>
              <a:xfrm>
                <a:off x="7010401" y="5163791"/>
                <a:ext cx="4423988" cy="17769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7010400" y="5241461"/>
                <a:ext cx="4304561" cy="135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 were excluded for the following reasons:</a:t>
                </a:r>
              </a:p>
              <a:p>
                <a:pPr marL="214318" indent="-214318">
                  <a:buFont typeface="Arial" panose="020B0604020202020204" pitchFamily="34" charset="0"/>
                  <a:buChar char="•"/>
                </a:pPr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had interstitial pneumonia</a:t>
                </a:r>
              </a:p>
              <a:p>
                <a:pPr marL="214318" indent="-214318">
                  <a:buFont typeface="Arial" panose="020B0604020202020204" pitchFamily="34" charset="0"/>
                  <a:buChar char="•"/>
                </a:pPr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had current asthma</a:t>
                </a:r>
              </a:p>
              <a:p>
                <a:pPr marL="214318" indent="-214318">
                  <a:buFont typeface="Arial" panose="020B0604020202020204" pitchFamily="34" charset="0"/>
                  <a:buChar char="•"/>
                </a:pPr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had bronchiectasis</a:t>
                </a:r>
              </a:p>
              <a:p>
                <a:pPr marL="214318" indent="-214318">
                  <a:buFont typeface="Arial" panose="020B0604020202020204" pitchFamily="34" charset="0"/>
                  <a:buChar char="•"/>
                </a:pPr>
                <a:r>
                  <a:rPr lang="en-US" altLang="ja-JP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 had abnormal shadows on chest CT</a:t>
                </a:r>
              </a:p>
            </p:txBody>
          </p:sp>
        </p:grp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C2AB3F98-5F7B-2E4B-A2B4-4AB026257F64}"/>
                </a:ext>
              </a:extLst>
            </p:cNvPr>
            <p:cNvSpPr/>
            <p:nvPr/>
          </p:nvSpPr>
          <p:spPr>
            <a:xfrm>
              <a:off x="2551600" y="3834352"/>
              <a:ext cx="2000250" cy="56037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0C70F06C-0571-3C4A-B56C-3B080C780B21}"/>
                </a:ext>
              </a:extLst>
            </p:cNvPr>
            <p:cNvSpPr txBox="1"/>
            <p:nvPr/>
          </p:nvSpPr>
          <p:spPr>
            <a:xfrm>
              <a:off x="2574817" y="3861048"/>
              <a:ext cx="1953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130 patients met the inclusion/exclusion criteria</a:t>
              </a:r>
              <a:endParaRPr lang="ja-JP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6E3FDA5-20BA-4282-9F8F-BB77EE9E6EA0}"/>
              </a:ext>
            </a:extLst>
          </p:cNvPr>
          <p:cNvSpPr txBox="1"/>
          <p:nvPr/>
        </p:nvSpPr>
        <p:spPr>
          <a:xfrm>
            <a:off x="47151" y="26467"/>
            <a:ext cx="224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Figure </a:t>
            </a:r>
            <a:r>
              <a:rPr lang="en-US" altLang="ja-JP" dirty="0"/>
              <a:t>E</a:t>
            </a:r>
            <a:r>
              <a:rPr kumimoji="1" lang="en-US" altLang="ja-JP" dirty="0"/>
              <a:t>2.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738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1559276" y="548680"/>
            <a:ext cx="5965052" cy="4710137"/>
            <a:chOff x="1559276" y="548680"/>
            <a:chExt cx="5965052" cy="4710137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0559" y="998930"/>
              <a:ext cx="5492964" cy="4158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5508104" y="1229851"/>
              <a:ext cx="20162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/>
                <a:t>Rho=-0.54</a:t>
              </a:r>
            </a:p>
            <a:p>
              <a:r>
                <a:rPr kumimoji="1" lang="en-US" altLang="ja-JP" sz="2400" dirty="0"/>
                <a:t>P&lt;0.01</a:t>
              </a:r>
              <a:endParaRPr kumimoji="1" lang="ja-JP" altLang="en-US" sz="2400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 rot="16200000">
              <a:off x="991343" y="2556774"/>
              <a:ext cx="159753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%LAV</a:t>
              </a:r>
              <a:endParaRPr kumimoji="1" lang="ja-JP" altLang="en-US" sz="2400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211960" y="4797152"/>
              <a:ext cx="22322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Fractal </a:t>
              </a:r>
              <a:r>
                <a:rPr kumimoji="1" lang="en-US" altLang="ja-JP" sz="2400" i="1" dirty="0"/>
                <a:t>D</a:t>
              </a:r>
              <a:endParaRPr kumimoji="1" lang="ja-JP" altLang="en-US" sz="2400" i="1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691680" y="54868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(%)</a:t>
              </a:r>
              <a:endParaRPr kumimoji="1" lang="ja-JP" altLang="en-US" dirty="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FBAC53-AE42-45DE-92CA-5E3C072E8522}"/>
              </a:ext>
            </a:extLst>
          </p:cNvPr>
          <p:cNvSpPr txBox="1"/>
          <p:nvPr/>
        </p:nvSpPr>
        <p:spPr>
          <a:xfrm>
            <a:off x="47151" y="26467"/>
            <a:ext cx="224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Figure </a:t>
            </a:r>
            <a:r>
              <a:rPr lang="en-US" altLang="ja-JP" dirty="0"/>
              <a:t>E</a:t>
            </a:r>
            <a:r>
              <a:rPr kumimoji="1" lang="en-US" altLang="ja-JP" dirty="0"/>
              <a:t>3.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461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DFBAC53-AE42-45DE-92CA-5E3C072E8522}"/>
              </a:ext>
            </a:extLst>
          </p:cNvPr>
          <p:cNvSpPr txBox="1"/>
          <p:nvPr/>
        </p:nvSpPr>
        <p:spPr>
          <a:xfrm>
            <a:off x="47151" y="26467"/>
            <a:ext cx="224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Figure E4.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79512" y="1412776"/>
            <a:ext cx="8738924" cy="4263352"/>
            <a:chOff x="179512" y="236206"/>
            <a:chExt cx="8738924" cy="426335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497226"/>
              <a:ext cx="4675061" cy="2819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1575" y="1539687"/>
              <a:ext cx="4863273" cy="282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CDD34B1-93B2-4431-A6F5-D83E51E72C18}"/>
                </a:ext>
              </a:extLst>
            </p:cNvPr>
            <p:cNvSpPr txBox="1"/>
            <p:nvPr/>
          </p:nvSpPr>
          <p:spPr>
            <a:xfrm rot="16200000">
              <a:off x="2459850" y="1956584"/>
              <a:ext cx="384086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Exacerbation (prescription)</a:t>
              </a:r>
              <a:endParaRPr kumimoji="1" lang="ja-JP" altLang="en-US" sz="20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693803" y="4134082"/>
              <a:ext cx="2496165" cy="3654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Follow-up days </a:t>
              </a:r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7573550" y="4112245"/>
              <a:ext cx="824881" cy="36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(days)</a:t>
              </a:r>
              <a:endParaRPr kumimoji="1" lang="ja-JP" altLang="en-US" dirty="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37B1567E-21FC-4D91-BDD7-2BAB5D874F19}"/>
                </a:ext>
              </a:extLst>
            </p:cNvPr>
            <p:cNvSpPr txBox="1"/>
            <p:nvPr/>
          </p:nvSpPr>
          <p:spPr>
            <a:xfrm>
              <a:off x="5132523" y="2902611"/>
              <a:ext cx="1398425" cy="639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P=0.75</a:t>
              </a:r>
            </a:p>
            <a:p>
              <a:r>
                <a:rPr kumimoji="1" lang="en-US" altLang="ja-JP" dirty="0"/>
                <a:t>(</a:t>
              </a:r>
              <a:r>
                <a:rPr kumimoji="1" lang="en-US" altLang="ja-JP" dirty="0" err="1"/>
                <a:t>logrank</a:t>
              </a:r>
              <a:r>
                <a:rPr kumimoji="1" lang="en-US" altLang="ja-JP" dirty="0"/>
                <a:t>)</a:t>
              </a:r>
              <a:endParaRPr kumimoji="1" lang="ja-JP" altLang="en-US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9DB623CB-18BF-45A5-98A5-1DD5A767D6B8}"/>
                </a:ext>
              </a:extLst>
            </p:cNvPr>
            <p:cNvSpPr txBox="1"/>
            <p:nvPr/>
          </p:nvSpPr>
          <p:spPr>
            <a:xfrm>
              <a:off x="1032767" y="1182118"/>
              <a:ext cx="3157753" cy="5786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200" dirty="0"/>
                <a:t> </a:t>
              </a:r>
              <a:endParaRPr kumimoji="1" lang="ja-JP" altLang="en-US" sz="3200" dirty="0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1CDD34B1-93B2-4431-A6F5-D83E51E72C18}"/>
                </a:ext>
              </a:extLst>
            </p:cNvPr>
            <p:cNvSpPr txBox="1"/>
            <p:nvPr/>
          </p:nvSpPr>
          <p:spPr>
            <a:xfrm rot="16200000">
              <a:off x="-1271814" y="2087156"/>
              <a:ext cx="35259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/>
                <a:t>Exacerbation (prescription)</a:t>
              </a:r>
              <a:endParaRPr kumimoji="1" lang="ja-JP" altLang="en-US" sz="20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1696821" y="4093588"/>
              <a:ext cx="2323904" cy="3654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Follow-up days</a:t>
              </a:r>
              <a:endParaRPr kumimoji="1" lang="ja-JP" altLang="en-US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603800" y="4099678"/>
              <a:ext cx="824881" cy="36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/>
                <a:t>(days)</a:t>
              </a:r>
              <a:endParaRPr kumimoji="1" lang="ja-JP" altLang="en-US" dirty="0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7B1567E-21FC-4D91-BDD7-2BAB5D874F19}"/>
                </a:ext>
              </a:extLst>
            </p:cNvPr>
            <p:cNvSpPr txBox="1"/>
            <p:nvPr/>
          </p:nvSpPr>
          <p:spPr>
            <a:xfrm>
              <a:off x="1241229" y="2902611"/>
              <a:ext cx="1398425" cy="639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P=0.01</a:t>
              </a:r>
            </a:p>
            <a:p>
              <a:r>
                <a:rPr kumimoji="1" lang="en-US" altLang="ja-JP" dirty="0"/>
                <a:t>(</a:t>
              </a:r>
              <a:r>
                <a:rPr kumimoji="1" lang="en-US" altLang="ja-JP" dirty="0" err="1"/>
                <a:t>logrank</a:t>
              </a:r>
              <a:r>
                <a:rPr kumimoji="1" lang="en-US" altLang="ja-JP" dirty="0"/>
                <a:t>)</a:t>
              </a:r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DB623CB-18BF-45A5-98A5-1DD5A767D6B8}"/>
                </a:ext>
              </a:extLst>
            </p:cNvPr>
            <p:cNvSpPr txBox="1"/>
            <p:nvPr/>
          </p:nvSpPr>
          <p:spPr>
            <a:xfrm>
              <a:off x="4854573" y="1194146"/>
              <a:ext cx="3196420" cy="5786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200" dirty="0"/>
                <a:t>   </a:t>
              </a:r>
              <a:endParaRPr kumimoji="1" lang="ja-JP" altLang="en-US" sz="3200" dirty="0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615842" y="1400196"/>
              <a:ext cx="416924" cy="2893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507137" y="1429690"/>
              <a:ext cx="416924" cy="2893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7956376" y="1497226"/>
              <a:ext cx="962060" cy="691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256363" y="1773429"/>
              <a:ext cx="1250773" cy="9136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High </a:t>
              </a:r>
              <a:r>
                <a:rPr lang="en-US" altLang="ja-JP" i="1" dirty="0"/>
                <a:t>D</a:t>
              </a:r>
            </a:p>
            <a:p>
              <a:r>
                <a:rPr lang="en-US" altLang="ja-JP" dirty="0"/>
                <a:t>	</a:t>
              </a:r>
            </a:p>
            <a:p>
              <a:r>
                <a:rPr lang="en-US" altLang="ja-JP" dirty="0"/>
                <a:t>Low </a:t>
              </a:r>
              <a:r>
                <a:rPr lang="en-US" altLang="ja-JP" i="1" dirty="0"/>
                <a:t>D</a:t>
              </a:r>
              <a:r>
                <a:rPr lang="en-US" altLang="ja-JP" dirty="0"/>
                <a:t>	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939195" y="1937777"/>
              <a:ext cx="1459235" cy="1461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Low </a:t>
              </a:r>
              <a:r>
                <a:rPr lang="en-US" altLang="ja-JP" dirty="0" err="1"/>
                <a:t>pLAV</a:t>
              </a:r>
              <a:r>
                <a:rPr lang="en-US" altLang="ja-JP" dirty="0"/>
                <a:t>	</a:t>
              </a:r>
            </a:p>
            <a:p>
              <a:endParaRPr lang="en-US" altLang="ja-JP" dirty="0"/>
            </a:p>
            <a:p>
              <a:endParaRPr lang="en-US" altLang="ja-JP" dirty="0"/>
            </a:p>
            <a:p>
              <a:r>
                <a:rPr lang="en-US" altLang="ja-JP" dirty="0"/>
                <a:t>High </a:t>
              </a:r>
              <a:r>
                <a:rPr lang="en-US" altLang="ja-JP" dirty="0" err="1"/>
                <a:t>pLAV</a:t>
              </a:r>
              <a:r>
                <a:rPr lang="en-US" altLang="ja-JP" dirty="0"/>
                <a:t>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37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32CB5CA-9C71-4271-85F9-38C10BC514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035" y="908720"/>
            <a:ext cx="4191930" cy="558924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698924-2663-48F8-929D-AA772904A31E}"/>
              </a:ext>
            </a:extLst>
          </p:cNvPr>
          <p:cNvSpPr txBox="1"/>
          <p:nvPr/>
        </p:nvSpPr>
        <p:spPr>
          <a:xfrm>
            <a:off x="3923928" y="6313294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%FEV</a:t>
            </a:r>
            <a:r>
              <a:rPr kumimoji="1" lang="en-US" altLang="ja-JP" baseline="-25000" dirty="0"/>
              <a:t>1 </a:t>
            </a:r>
            <a:r>
              <a:rPr kumimoji="1" lang="en-US" altLang="ja-JP" dirty="0"/>
              <a:t>(%)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CC63A1-617F-4877-9CDC-FA44EEFA867A}"/>
              </a:ext>
            </a:extLst>
          </p:cNvPr>
          <p:cNvSpPr txBox="1"/>
          <p:nvPr/>
        </p:nvSpPr>
        <p:spPr>
          <a:xfrm>
            <a:off x="47151" y="26467"/>
            <a:ext cx="224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Figure E5.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268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D1ABCCC-5E82-45B1-80C6-EA485CAC0AB4}"/>
              </a:ext>
            </a:extLst>
          </p:cNvPr>
          <p:cNvSpPr txBox="1"/>
          <p:nvPr/>
        </p:nvSpPr>
        <p:spPr>
          <a:xfrm>
            <a:off x="47151" y="26467"/>
            <a:ext cx="224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Figure E6.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458252" y="260648"/>
            <a:ext cx="8075586" cy="6120680"/>
            <a:chOff x="458252" y="260648"/>
            <a:chExt cx="8075586" cy="612068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4BE9BA4-DEA1-4655-A8DE-A3455AADA866}"/>
                </a:ext>
              </a:extLst>
            </p:cNvPr>
            <p:cNvSpPr txBox="1"/>
            <p:nvPr/>
          </p:nvSpPr>
          <p:spPr>
            <a:xfrm rot="16200000">
              <a:off x="-477702" y="1610785"/>
              <a:ext cx="2241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 Exacerbation</a:t>
              </a:r>
              <a:endParaRPr kumimoji="1" lang="ja-JP" altLang="en-US" dirty="0"/>
            </a:p>
          </p:txBody>
        </p: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B3AA1A0D-796B-48A5-80D5-85F96A3EDF51}"/>
                </a:ext>
              </a:extLst>
            </p:cNvPr>
            <p:cNvGrpSpPr/>
            <p:nvPr/>
          </p:nvGrpSpPr>
          <p:grpSpPr>
            <a:xfrm>
              <a:off x="535214" y="260648"/>
              <a:ext cx="7912460" cy="2907477"/>
              <a:chOff x="535214" y="602823"/>
              <a:chExt cx="7912460" cy="2907477"/>
            </a:xfrm>
          </p:grpSpPr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3E820A52-9642-41B3-AAA4-52733B278B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35214" y="1014637"/>
                <a:ext cx="3483969" cy="2320042"/>
              </a:xfrm>
              <a:prstGeom prst="rect">
                <a:avLst/>
              </a:prstGeom>
            </p:spPr>
          </p:pic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D0199B0-127F-4377-8017-103DAD1AEDD7}"/>
                  </a:ext>
                </a:extLst>
              </p:cNvPr>
              <p:cNvSpPr txBox="1"/>
              <p:nvPr/>
            </p:nvSpPr>
            <p:spPr>
              <a:xfrm>
                <a:off x="1276711" y="2269740"/>
                <a:ext cx="15619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P=0.015</a:t>
                </a:r>
              </a:p>
              <a:p>
                <a:r>
                  <a:rPr lang="en-US" altLang="ja-JP" dirty="0"/>
                  <a:t>(</a:t>
                </a:r>
                <a:r>
                  <a:rPr lang="en-US" altLang="ja-JP" dirty="0" err="1"/>
                  <a:t>logrank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0FD93CC6-120C-41E4-97A7-94FFEA5E8C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1292" y="1014637"/>
                <a:ext cx="3483969" cy="2320042"/>
              </a:xfrm>
              <a:prstGeom prst="rect">
                <a:avLst/>
              </a:prstGeom>
            </p:spPr>
          </p:pic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181B378-18B6-47E6-B74F-C3FFFC764DEE}"/>
                  </a:ext>
                </a:extLst>
              </p:cNvPr>
              <p:cNvSpPr txBox="1"/>
              <p:nvPr/>
            </p:nvSpPr>
            <p:spPr>
              <a:xfrm>
                <a:off x="5411848" y="2269740"/>
                <a:ext cx="13203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P=0.27</a:t>
                </a:r>
              </a:p>
              <a:p>
                <a:r>
                  <a:rPr lang="en-US" altLang="ja-JP" dirty="0"/>
                  <a:t>(</a:t>
                </a:r>
                <a:r>
                  <a:rPr lang="en-US" altLang="ja-JP" dirty="0" err="1"/>
                  <a:t>logrank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92D0C292-CCD3-4D2C-B22B-296BFC001C69}"/>
                  </a:ext>
                </a:extLst>
              </p:cNvPr>
              <p:cNvSpPr txBox="1"/>
              <p:nvPr/>
            </p:nvSpPr>
            <p:spPr>
              <a:xfrm>
                <a:off x="4440504" y="1924867"/>
                <a:ext cx="610984" cy="30285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増悪</a:t>
                </a: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869890F1-045A-4FC5-9109-E21A2284EB13}"/>
                  </a:ext>
                </a:extLst>
              </p:cNvPr>
              <p:cNvSpPr/>
              <p:nvPr/>
            </p:nvSpPr>
            <p:spPr>
              <a:xfrm>
                <a:off x="2964066" y="1801348"/>
                <a:ext cx="129614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/>
                  <a:t>High </a:t>
                </a:r>
                <a:r>
                  <a:rPr lang="en-US" altLang="ja-JP" i="1" dirty="0"/>
                  <a:t>D</a:t>
                </a:r>
              </a:p>
              <a:p>
                <a:endParaRPr lang="en-US" altLang="ja-JP" dirty="0"/>
              </a:p>
              <a:p>
                <a:r>
                  <a:rPr lang="en-US" altLang="ja-JP" dirty="0"/>
                  <a:t>	</a:t>
                </a:r>
              </a:p>
              <a:p>
                <a:r>
                  <a:rPr lang="en-US" altLang="ja-JP" dirty="0"/>
                  <a:t>Low </a:t>
                </a:r>
                <a:r>
                  <a:rPr lang="en-US" altLang="ja-JP" i="1" dirty="0"/>
                  <a:t>D</a:t>
                </a:r>
                <a:r>
                  <a:rPr lang="en-US" altLang="ja-JP" dirty="0"/>
                  <a:t>	</a:t>
                </a: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3D2A8BB-A447-4910-B8D4-BDE780D19E79}"/>
                  </a:ext>
                </a:extLst>
              </p:cNvPr>
              <p:cNvSpPr txBox="1"/>
              <p:nvPr/>
            </p:nvSpPr>
            <p:spPr>
              <a:xfrm rot="16200000">
                <a:off x="3564038" y="1538777"/>
                <a:ext cx="22412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 Exacerbation</a:t>
                </a:r>
                <a:endParaRPr kumimoji="1" lang="ja-JP" altLang="en-US" dirty="0"/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9318CC02-3AD1-455A-906A-8C04BA49FC76}"/>
                  </a:ext>
                </a:extLst>
              </p:cNvPr>
              <p:cNvSpPr/>
              <p:nvPr/>
            </p:nvSpPr>
            <p:spPr>
              <a:xfrm>
                <a:off x="6935506" y="1747504"/>
                <a:ext cx="1512168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/>
                  <a:t>Low </a:t>
                </a:r>
                <a:r>
                  <a:rPr lang="en-US" altLang="ja-JP" dirty="0" err="1"/>
                  <a:t>pLAV</a:t>
                </a:r>
                <a:r>
                  <a:rPr lang="en-US" altLang="ja-JP" dirty="0"/>
                  <a:t>	</a:t>
                </a:r>
              </a:p>
              <a:p>
                <a:endParaRPr lang="en-US" altLang="ja-JP" dirty="0"/>
              </a:p>
              <a:p>
                <a:endParaRPr lang="en-US" altLang="ja-JP" dirty="0"/>
              </a:p>
              <a:p>
                <a:r>
                  <a:rPr lang="en-US" altLang="ja-JP" dirty="0"/>
                  <a:t>High </a:t>
                </a:r>
                <a:r>
                  <a:rPr lang="en-US" altLang="ja-JP" dirty="0" err="1"/>
                  <a:t>pLAV</a:t>
                </a:r>
                <a:r>
                  <a:rPr lang="en-US" altLang="ja-JP" dirty="0"/>
                  <a:t>	</a:t>
                </a: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CC53AB2-4D9E-4E89-955E-491A778FD200}"/>
                  </a:ext>
                </a:extLst>
              </p:cNvPr>
              <p:cNvSpPr txBox="1"/>
              <p:nvPr/>
            </p:nvSpPr>
            <p:spPr>
              <a:xfrm>
                <a:off x="1167771" y="3140968"/>
                <a:ext cx="263141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/>
                  <a:t> Follow-up</a:t>
                </a:r>
                <a:r>
                  <a:rPr kumimoji="1" lang="ja-JP" altLang="en-US" dirty="0"/>
                  <a:t> </a:t>
                </a:r>
                <a:r>
                  <a:rPr kumimoji="1" lang="en-US" altLang="ja-JP" dirty="0"/>
                  <a:t>days</a:t>
                </a:r>
                <a:endParaRPr kumimoji="1" lang="ja-JP" altLang="en-US" dirty="0"/>
              </a:p>
            </p:txBody>
          </p: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47C8323-D4A4-4D4F-9F1D-2DBD28A8F292}"/>
                  </a:ext>
                </a:extLst>
              </p:cNvPr>
              <p:cNvSpPr txBox="1"/>
              <p:nvPr/>
            </p:nvSpPr>
            <p:spPr>
              <a:xfrm>
                <a:off x="5364089" y="3140968"/>
                <a:ext cx="253954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/>
                  <a:t> </a:t>
                </a:r>
                <a:r>
                  <a:rPr lang="en-US" altLang="ja-JP" dirty="0"/>
                  <a:t>Follow-up</a:t>
                </a:r>
                <a:r>
                  <a:rPr lang="ja-JP" altLang="en-US" dirty="0"/>
                  <a:t> </a:t>
                </a:r>
                <a:r>
                  <a:rPr lang="en-US" altLang="ja-JP" dirty="0"/>
                  <a:t>days</a:t>
                </a:r>
                <a:endParaRPr kumimoji="1" lang="ja-JP" altLang="en-US" dirty="0"/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A502BE16-2B98-4D4A-9067-659EDFF92B99}"/>
                </a:ext>
              </a:extLst>
            </p:cNvPr>
            <p:cNvGrpSpPr/>
            <p:nvPr/>
          </p:nvGrpSpPr>
          <p:grpSpPr>
            <a:xfrm>
              <a:off x="458252" y="3508932"/>
              <a:ext cx="8075586" cy="2872396"/>
              <a:chOff x="458252" y="3162209"/>
              <a:chExt cx="8075586" cy="2872396"/>
            </a:xfrm>
          </p:grpSpPr>
          <p:pic>
            <p:nvPicPr>
              <p:cNvPr id="4" name="図 3">
                <a:extLst>
                  <a:ext uri="{FF2B5EF4-FFF2-40B4-BE49-F238E27FC236}">
                    <a16:creationId xmlns:a16="http://schemas.microsoft.com/office/drawing/2014/main" id="{BB972D48-738D-4624-8AD4-D4A50B4125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214" y="3499715"/>
                <a:ext cx="3483969" cy="2320042"/>
              </a:xfrm>
              <a:prstGeom prst="rect">
                <a:avLst/>
              </a:prstGeom>
            </p:spPr>
          </p:pic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A067BDE2-ED72-4319-8F30-CB47DC3BCF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91293" y="3523320"/>
                <a:ext cx="3483969" cy="2320042"/>
              </a:xfrm>
              <a:prstGeom prst="rect">
                <a:avLst/>
              </a:prstGeom>
            </p:spPr>
          </p:pic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52D2935-FA7D-4430-896F-EC251024F993}"/>
                  </a:ext>
                </a:extLst>
              </p:cNvPr>
              <p:cNvSpPr txBox="1"/>
              <p:nvPr/>
            </p:nvSpPr>
            <p:spPr>
              <a:xfrm>
                <a:off x="5411849" y="4751886"/>
                <a:ext cx="160982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P&lt;0.01</a:t>
                </a:r>
              </a:p>
              <a:p>
                <a:r>
                  <a:rPr lang="en-US" altLang="ja-JP" dirty="0"/>
                  <a:t>(</a:t>
                </a:r>
                <a:r>
                  <a:rPr lang="en-US" altLang="ja-JP" dirty="0" err="1"/>
                  <a:t>logrank</a:t>
                </a:r>
                <a:r>
                  <a:rPr lang="en-US" altLang="ja-JP" dirty="0"/>
                  <a:t>)</a:t>
                </a:r>
                <a:endParaRPr lang="ja-JP" altLang="en-US" dirty="0"/>
              </a:p>
              <a:p>
                <a:endParaRPr kumimoji="1" lang="ja-JP" altLang="en-US" dirty="0"/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7FC8E860-06FA-4D50-BEFE-295545AE349D}"/>
                  </a:ext>
                </a:extLst>
              </p:cNvPr>
              <p:cNvSpPr txBox="1"/>
              <p:nvPr/>
            </p:nvSpPr>
            <p:spPr>
              <a:xfrm>
                <a:off x="1276711" y="4751886"/>
                <a:ext cx="14267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/>
                  <a:t>P=0.055</a:t>
                </a:r>
              </a:p>
              <a:p>
                <a:r>
                  <a:rPr lang="en-US" altLang="ja-JP" dirty="0"/>
                  <a:t>(</a:t>
                </a:r>
                <a:r>
                  <a:rPr lang="en-US" altLang="ja-JP" dirty="0" err="1"/>
                  <a:t>logrank</a:t>
                </a:r>
                <a:r>
                  <a:rPr lang="en-US" altLang="ja-JP" dirty="0"/>
                  <a:t>)</a:t>
                </a:r>
                <a:endParaRPr kumimoji="1" lang="ja-JP" altLang="en-US" dirty="0"/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3122328-D5B6-4FC4-BB71-C78A2F475B06}"/>
                  </a:ext>
                </a:extLst>
              </p:cNvPr>
              <p:cNvSpPr txBox="1"/>
              <p:nvPr/>
            </p:nvSpPr>
            <p:spPr>
              <a:xfrm>
                <a:off x="4440504" y="4390329"/>
                <a:ext cx="610984" cy="30285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生存</a:t>
                </a: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86D7E9F2-2F36-44BA-90D5-F6DE71A652CA}"/>
                  </a:ext>
                </a:extLst>
              </p:cNvPr>
              <p:cNvSpPr/>
              <p:nvPr/>
            </p:nvSpPr>
            <p:spPr>
              <a:xfrm>
                <a:off x="3197620" y="3542950"/>
                <a:ext cx="129614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/>
                  <a:t>High </a:t>
                </a:r>
                <a:r>
                  <a:rPr lang="en-US" altLang="ja-JP" i="1" dirty="0"/>
                  <a:t>D</a:t>
                </a:r>
              </a:p>
              <a:p>
                <a:endParaRPr lang="en-US" altLang="ja-JP" dirty="0"/>
              </a:p>
              <a:p>
                <a:r>
                  <a:rPr lang="en-US" altLang="ja-JP" dirty="0"/>
                  <a:t>	</a:t>
                </a:r>
              </a:p>
              <a:p>
                <a:r>
                  <a:rPr lang="en-US" altLang="ja-JP" dirty="0"/>
                  <a:t>Low </a:t>
                </a:r>
                <a:r>
                  <a:rPr lang="en-US" altLang="ja-JP" i="1" dirty="0"/>
                  <a:t>D</a:t>
                </a:r>
                <a:r>
                  <a:rPr lang="en-US" altLang="ja-JP" dirty="0"/>
                  <a:t>	</a:t>
                </a: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F7D9DC6B-6CFC-4C12-8BDA-4DA7B4867892}"/>
                  </a:ext>
                </a:extLst>
              </p:cNvPr>
              <p:cNvSpPr txBox="1"/>
              <p:nvPr/>
            </p:nvSpPr>
            <p:spPr>
              <a:xfrm rot="16200000">
                <a:off x="-477702" y="4098163"/>
                <a:ext cx="22412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/>
                  <a:t>  Mortality</a:t>
                </a:r>
                <a:endParaRPr kumimoji="1" lang="ja-JP" altLang="en-US" dirty="0"/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2E784FD-10AA-4E86-85D1-33D8B06A2AE5}"/>
                  </a:ext>
                </a:extLst>
              </p:cNvPr>
              <p:cNvSpPr txBox="1"/>
              <p:nvPr/>
            </p:nvSpPr>
            <p:spPr>
              <a:xfrm rot="16200000">
                <a:off x="3564038" y="4098163"/>
                <a:ext cx="22412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/>
                  <a:t>  Mortality</a:t>
                </a:r>
                <a:endParaRPr kumimoji="1" lang="ja-JP" altLang="en-US" dirty="0"/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F5934729-818D-4784-B6AC-89B7CDE59D57}"/>
                  </a:ext>
                </a:extLst>
              </p:cNvPr>
              <p:cNvSpPr/>
              <p:nvPr/>
            </p:nvSpPr>
            <p:spPr>
              <a:xfrm>
                <a:off x="7021670" y="3736223"/>
                <a:ext cx="1512168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/>
                  <a:t>Low </a:t>
                </a:r>
                <a:r>
                  <a:rPr lang="en-US" altLang="ja-JP" dirty="0" err="1"/>
                  <a:t>pLAV</a:t>
                </a:r>
                <a:r>
                  <a:rPr lang="en-US" altLang="ja-JP" dirty="0"/>
                  <a:t>	</a:t>
                </a:r>
              </a:p>
              <a:p>
                <a:endParaRPr lang="en-US" altLang="ja-JP" dirty="0"/>
              </a:p>
              <a:p>
                <a:endParaRPr lang="en-US" altLang="ja-JP" dirty="0"/>
              </a:p>
              <a:p>
                <a:r>
                  <a:rPr lang="en-US" altLang="ja-JP" dirty="0"/>
                  <a:t>High </a:t>
                </a:r>
                <a:r>
                  <a:rPr lang="en-US" altLang="ja-JP" dirty="0" err="1"/>
                  <a:t>pLAV</a:t>
                </a:r>
                <a:r>
                  <a:rPr lang="en-US" altLang="ja-JP" dirty="0"/>
                  <a:t>	</a:t>
                </a:r>
              </a:p>
            </p:txBody>
          </p: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71AA1B9-AB29-4AF1-A088-35A0CD2C1FCA}"/>
                  </a:ext>
                </a:extLst>
              </p:cNvPr>
              <p:cNvSpPr txBox="1"/>
              <p:nvPr/>
            </p:nvSpPr>
            <p:spPr>
              <a:xfrm>
                <a:off x="1387772" y="5665273"/>
                <a:ext cx="263141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/>
                  <a:t> </a:t>
                </a:r>
                <a:r>
                  <a:rPr lang="en-US" altLang="ja-JP" dirty="0"/>
                  <a:t>Follow-up</a:t>
                </a:r>
                <a:r>
                  <a:rPr lang="ja-JP" altLang="en-US" dirty="0"/>
                  <a:t> </a:t>
                </a:r>
                <a:r>
                  <a:rPr lang="en-US" altLang="ja-JP" dirty="0"/>
                  <a:t>days</a:t>
                </a:r>
                <a:endParaRPr kumimoji="1" lang="ja-JP" altLang="en-US" dirty="0"/>
              </a:p>
            </p:txBody>
          </p: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089B118C-6A40-416D-9EDB-215415D3CDB5}"/>
                  </a:ext>
                </a:extLst>
              </p:cNvPr>
              <p:cNvSpPr txBox="1"/>
              <p:nvPr/>
            </p:nvSpPr>
            <p:spPr>
              <a:xfrm>
                <a:off x="5584090" y="5665273"/>
                <a:ext cx="253954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/>
                  <a:t> </a:t>
                </a:r>
                <a:r>
                  <a:rPr lang="en-US" altLang="ja-JP" dirty="0"/>
                  <a:t>Follow-up</a:t>
                </a:r>
                <a:r>
                  <a:rPr lang="ja-JP" altLang="en-US" dirty="0"/>
                  <a:t> </a:t>
                </a:r>
                <a:r>
                  <a:rPr lang="en-US" altLang="ja-JP" dirty="0"/>
                  <a:t>days</a:t>
                </a:r>
                <a:endParaRPr kumimoji="1" lang="ja-JP" altLang="en-US" dirty="0"/>
              </a:p>
            </p:txBody>
          </p:sp>
        </p:grp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3D2A8BB-A447-4910-B8D4-BDE780D19E79}"/>
                </a:ext>
              </a:extLst>
            </p:cNvPr>
            <p:cNvSpPr txBox="1"/>
            <p:nvPr/>
          </p:nvSpPr>
          <p:spPr>
            <a:xfrm rot="16200000">
              <a:off x="-468410" y="1196603"/>
              <a:ext cx="2241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 Exacerbation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8945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23021"/>
            <a:ext cx="4032448" cy="2655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30561" y="1628800"/>
            <a:ext cx="8789912" cy="3442603"/>
            <a:chOff x="30561" y="170483"/>
            <a:chExt cx="8789912" cy="3442603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99736"/>
              <a:ext cx="4145818" cy="2729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71E71A6-1D60-49AA-A32A-EC409BD651A2}"/>
                </a:ext>
              </a:extLst>
            </p:cNvPr>
            <p:cNvSpPr txBox="1"/>
            <p:nvPr/>
          </p:nvSpPr>
          <p:spPr>
            <a:xfrm>
              <a:off x="5076056" y="332656"/>
              <a:ext cx="35700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800" dirty="0"/>
                <a:t>             </a:t>
              </a:r>
              <a:r>
                <a:rPr kumimoji="1" lang="en-US" altLang="ja-JP" sz="2800" dirty="0"/>
                <a:t>Exacerbation</a:t>
              </a:r>
              <a:endParaRPr kumimoji="1" lang="ja-JP" altLang="en-US" sz="2800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DB623CB-18BF-45A5-98A5-1DD5A767D6B8}"/>
                </a:ext>
              </a:extLst>
            </p:cNvPr>
            <p:cNvSpPr txBox="1"/>
            <p:nvPr/>
          </p:nvSpPr>
          <p:spPr>
            <a:xfrm>
              <a:off x="395536" y="330405"/>
              <a:ext cx="453650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dirty="0"/>
                <a:t>Exacerbation</a:t>
              </a:r>
              <a:endParaRPr kumimoji="1" lang="ja-JP" altLang="en-US" sz="2800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CDD34B1-93B2-4431-A6F5-D83E51E72C18}"/>
                </a:ext>
              </a:extLst>
            </p:cNvPr>
            <p:cNvSpPr txBox="1"/>
            <p:nvPr/>
          </p:nvSpPr>
          <p:spPr>
            <a:xfrm rot="16200000">
              <a:off x="-828449" y="1119658"/>
              <a:ext cx="224124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/>
                <a:t> Exacerbation</a:t>
              </a:r>
              <a:endParaRPr kumimoji="1" lang="ja-JP" altLang="en-US" sz="28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7B1567E-21FC-4D91-BDD7-2BAB5D874F19}"/>
                </a:ext>
              </a:extLst>
            </p:cNvPr>
            <p:cNvSpPr txBox="1"/>
            <p:nvPr/>
          </p:nvSpPr>
          <p:spPr>
            <a:xfrm>
              <a:off x="5631979" y="1772306"/>
              <a:ext cx="144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P=0.51 (</a:t>
              </a:r>
              <a:r>
                <a:rPr kumimoji="1" lang="en-US" altLang="ja-JP" dirty="0" err="1"/>
                <a:t>logrank</a:t>
              </a:r>
              <a:r>
                <a:rPr kumimoji="1" lang="en-US" altLang="ja-JP" dirty="0"/>
                <a:t>)</a:t>
              </a:r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94EF363-9958-49B0-8BEA-4375F186427A}"/>
                </a:ext>
              </a:extLst>
            </p:cNvPr>
            <p:cNvSpPr txBox="1"/>
            <p:nvPr/>
          </p:nvSpPr>
          <p:spPr>
            <a:xfrm>
              <a:off x="1312733" y="1700896"/>
              <a:ext cx="1449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P&lt;0.01 (</a:t>
              </a:r>
              <a:r>
                <a:rPr kumimoji="1" lang="en-US" altLang="ja-JP" dirty="0" err="1"/>
                <a:t>logrank</a:t>
              </a:r>
              <a:r>
                <a:rPr kumimoji="1" lang="en-US" altLang="ja-JP" dirty="0"/>
                <a:t>)</a:t>
              </a:r>
              <a:endParaRPr kumimoji="1" lang="ja-JP" altLang="en-US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CDD34B1-93B2-4431-A6F5-D83E51E72C18}"/>
                </a:ext>
              </a:extLst>
            </p:cNvPr>
            <p:cNvSpPr txBox="1"/>
            <p:nvPr/>
          </p:nvSpPr>
          <p:spPr>
            <a:xfrm rot="16200000">
              <a:off x="3393700" y="1087174"/>
              <a:ext cx="2356602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/>
                <a:t>Exacerbation</a:t>
              </a:r>
              <a:endParaRPr kumimoji="1" lang="ja-JP" altLang="en-US" sz="28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167771" y="3140968"/>
              <a:ext cx="263141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/>
                <a:t> Follow-up days</a:t>
              </a:r>
              <a:endParaRPr kumimoji="1" lang="ja-JP" altLang="en-US" sz="24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707905" y="3151421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/>
                <a:t>(days)</a:t>
              </a:r>
              <a:endParaRPr kumimoji="1" lang="ja-JP" altLang="en-US" sz="24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364089" y="3140968"/>
              <a:ext cx="253954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/>
                <a:t> Follow-up days</a:t>
              </a:r>
              <a:endParaRPr kumimoji="1" lang="ja-JP" altLang="en-US" sz="24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740353" y="3151421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/>
                <a:t>(days)</a:t>
              </a:r>
              <a:endParaRPr kumimoji="1" lang="ja-JP" altLang="en-US" sz="2400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164288" y="836712"/>
              <a:ext cx="151216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Low </a:t>
              </a:r>
              <a:r>
                <a:rPr lang="en-US" altLang="ja-JP" sz="2400" dirty="0" err="1"/>
                <a:t>pLAV</a:t>
              </a:r>
              <a:r>
                <a:rPr lang="en-US" altLang="ja-JP" sz="2400" dirty="0"/>
                <a:t>	</a:t>
              </a:r>
            </a:p>
            <a:p>
              <a:r>
                <a:rPr lang="en-US" altLang="ja-JP" sz="2400" dirty="0"/>
                <a:t>High </a:t>
              </a:r>
              <a:r>
                <a:rPr lang="en-US" altLang="ja-JP" sz="2400" dirty="0" err="1"/>
                <a:t>pLAV</a:t>
              </a:r>
              <a:r>
                <a:rPr lang="en-US" altLang="ja-JP" sz="2400" dirty="0"/>
                <a:t>	</a:t>
              </a: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3203848" y="2583061"/>
            <a:ext cx="1296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High </a:t>
            </a:r>
            <a:r>
              <a:rPr lang="en-US" altLang="ja-JP" sz="2400" i="1" dirty="0"/>
              <a:t>D</a:t>
            </a:r>
          </a:p>
          <a:p>
            <a:r>
              <a:rPr lang="en-US" altLang="ja-JP" sz="2400" dirty="0"/>
              <a:t>	</a:t>
            </a:r>
          </a:p>
          <a:p>
            <a:r>
              <a:rPr lang="en-US" altLang="ja-JP" sz="2400" dirty="0"/>
              <a:t>Low </a:t>
            </a:r>
            <a:r>
              <a:rPr lang="en-US" altLang="ja-JP" sz="2400" i="1" dirty="0"/>
              <a:t>D</a:t>
            </a:r>
            <a:r>
              <a:rPr lang="en-US" altLang="ja-JP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55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5241</TotalTime>
  <Words>374</Words>
  <Application>Microsoft Office PowerPoint</Application>
  <PresentationFormat>画面に合わせる (4:3)</PresentationFormat>
  <Paragraphs>110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Kaoruko Shimizu</dc:creator>
  <cp:lastModifiedBy>石森久美</cp:lastModifiedBy>
  <cp:revision>251</cp:revision>
  <dcterms:created xsi:type="dcterms:W3CDTF">2018-12-01T07:49:36Z</dcterms:created>
  <dcterms:modified xsi:type="dcterms:W3CDTF">2020-04-20T05:57:11Z</dcterms:modified>
</cp:coreProperties>
</file>