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189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66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84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5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21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9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24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397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273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420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DEF3-32F7-4B60-8452-82C4D9D5905C}" type="datetimeFigureOut">
              <a:rPr lang="th-TH" smtClean="0"/>
              <a:t>31/05/62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6145C-B875-41B7-90C3-7535E3860E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160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564C71-106F-4783-A6F5-846F112CA41B}"/>
              </a:ext>
            </a:extLst>
          </p:cNvPr>
          <p:cNvSpPr/>
          <p:nvPr/>
        </p:nvSpPr>
        <p:spPr>
          <a:xfrm>
            <a:off x="1844759" y="4158426"/>
            <a:ext cx="620543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Table explanation:</a:t>
            </a:r>
          </a:p>
          <a:p>
            <a:pPr algn="just"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The lower WSCA concentration [1-5 wt.%] yielded only beads. The solutions at 7 and 9 wt.% yielded fibers and beads. The solutions at 11 wt.% and more concentrations gave uniform fibers. In the concentration range of 11 – 17 wt.%, the fiber diameter was increased with an increase in WSCA concentration.  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139D2F-A2C3-4AC2-8F35-4A29B15A81F4}"/>
              </a:ext>
            </a:extLst>
          </p:cNvPr>
          <p:cNvSpPr/>
          <p:nvPr/>
        </p:nvSpPr>
        <p:spPr>
          <a:xfrm>
            <a:off x="2509414" y="1082751"/>
            <a:ext cx="4606495" cy="27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Table S1.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 Effect of WSCA concentrations on fiber morphology and diameter.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7E8FD6E-8237-47CE-AC7C-D1CBF6AAD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091525"/>
              </p:ext>
            </p:extLst>
          </p:nvPr>
        </p:nvGraphicFramePr>
        <p:xfrm>
          <a:off x="2028091" y="1349744"/>
          <a:ext cx="5334936" cy="2799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312">
                  <a:extLst>
                    <a:ext uri="{9D8B030D-6E8A-4147-A177-3AD203B41FA5}">
                      <a16:colId xmlns:a16="http://schemas.microsoft.com/office/drawing/2014/main" val="875271736"/>
                    </a:ext>
                  </a:extLst>
                </a:gridCol>
                <a:gridCol w="1778312">
                  <a:extLst>
                    <a:ext uri="{9D8B030D-6E8A-4147-A177-3AD203B41FA5}">
                      <a16:colId xmlns:a16="http://schemas.microsoft.com/office/drawing/2014/main" val="4026470758"/>
                    </a:ext>
                  </a:extLst>
                </a:gridCol>
                <a:gridCol w="1778312">
                  <a:extLst>
                    <a:ext uri="{9D8B030D-6E8A-4147-A177-3AD203B41FA5}">
                      <a16:colId xmlns:a16="http://schemas.microsoft.com/office/drawing/2014/main" val="897459328"/>
                    </a:ext>
                  </a:extLst>
                </a:gridCol>
              </a:tblGrid>
              <a:tr h="3191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WSCA concentration wt.%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morphology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diameter (µm)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4654061"/>
                  </a:ext>
                </a:extLst>
              </a:tr>
              <a:tr h="2756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beads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6291214"/>
                  </a:ext>
                </a:extLst>
              </a:tr>
              <a:tr h="2756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beads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32652"/>
                  </a:ext>
                </a:extLst>
              </a:tr>
              <a:tr h="2756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beads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5384768"/>
                  </a:ext>
                </a:extLst>
              </a:tr>
              <a:tr h="2756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fibers with beads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518397"/>
                  </a:ext>
                </a:extLst>
              </a:tr>
              <a:tr h="2756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fibers with beads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220706"/>
                  </a:ext>
                </a:extLst>
              </a:tr>
              <a:tr h="2756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uniform fibers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874433"/>
                  </a:ext>
                </a:extLst>
              </a:tr>
              <a:tr h="2756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uniform fibers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108613"/>
                  </a:ext>
                </a:extLst>
              </a:tr>
              <a:tr h="2756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uniform fibers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2289251"/>
                  </a:ext>
                </a:extLst>
              </a:tr>
              <a:tr h="2756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uniform fibers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3290430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7A537C-17B4-48A3-B23F-5787ED8577F6}"/>
              </a:ext>
            </a:extLst>
          </p:cNvPr>
          <p:cNvCxnSpPr/>
          <p:nvPr/>
        </p:nvCxnSpPr>
        <p:spPr>
          <a:xfrm>
            <a:off x="1915894" y="1355197"/>
            <a:ext cx="553127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4B7805-ED0A-445B-9DA7-3A42390E5E07}"/>
              </a:ext>
            </a:extLst>
          </p:cNvPr>
          <p:cNvCxnSpPr/>
          <p:nvPr/>
        </p:nvCxnSpPr>
        <p:spPr>
          <a:xfrm>
            <a:off x="1929919" y="1748819"/>
            <a:ext cx="553127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E31B86-F17B-472A-A1F2-C3C7595E1384}"/>
              </a:ext>
            </a:extLst>
          </p:cNvPr>
          <p:cNvCxnSpPr/>
          <p:nvPr/>
        </p:nvCxnSpPr>
        <p:spPr>
          <a:xfrm>
            <a:off x="2114902" y="4151775"/>
            <a:ext cx="553127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0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65006E-B92D-4819-8908-ACC78A61BCED}"/>
              </a:ext>
            </a:extLst>
          </p:cNvPr>
          <p:cNvSpPr/>
          <p:nvPr/>
        </p:nvSpPr>
        <p:spPr>
          <a:xfrm>
            <a:off x="1268730" y="4132693"/>
            <a:ext cx="6897634" cy="101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Cordia New" panose="020B0304020202020204" pitchFamily="34" charset="-34"/>
              </a:rPr>
              <a:t>Table explanation;</a:t>
            </a: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Cordia New" panose="020B0304020202020204" pitchFamily="34" charset="-34"/>
              </a:rPr>
              <a:t>Ra value of both saponified fibers was almost identical, while the </a:t>
            </a:r>
            <a:r>
              <a:rPr lang="en-US" sz="1200" dirty="0" err="1">
                <a:latin typeface="Times New Roman" panose="02020603050405020304" pitchFamily="18" charset="0"/>
                <a:ea typeface="MS Mincho" panose="02020609040205080304" pitchFamily="49" charset="-128"/>
                <a:cs typeface="Cordia New" panose="020B0304020202020204" pitchFamily="34" charset="-34"/>
              </a:rPr>
              <a:t>Rp+Rv</a:t>
            </a:r>
            <a:r>
              <a:rPr 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Cordia New" panose="020B0304020202020204" pitchFamily="34" charset="-34"/>
              </a:rPr>
              <a:t> and </a:t>
            </a:r>
            <a:r>
              <a:rPr lang="en-US" sz="1200" dirty="0" err="1">
                <a:latin typeface="Times New Roman" panose="02020603050405020304" pitchFamily="18" charset="0"/>
                <a:ea typeface="MS Mincho" panose="02020609040205080304" pitchFamily="49" charset="-128"/>
                <a:cs typeface="Cordia New" panose="020B0304020202020204" pitchFamily="34" charset="-34"/>
              </a:rPr>
              <a:t>Rz</a:t>
            </a:r>
            <a:r>
              <a:rPr 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Cordia New" panose="020B0304020202020204" pitchFamily="34" charset="-34"/>
              </a:rPr>
              <a:t> of saponified WSCA fibers were much smaller than those of CDA fibers. Therefore, smaller fiber diameter give smaller roughness or more flat surface.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Cordia New" panose="020B0304020202020204" pitchFamily="34" charset="-34"/>
              </a:rPr>
              <a:t>  </a:t>
            </a:r>
            <a:endParaRPr lang="en-US" sz="1200" dirty="0"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418C9E-E805-40C8-812B-06AC6307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98198"/>
              </p:ext>
            </p:extLst>
          </p:nvPr>
        </p:nvGraphicFramePr>
        <p:xfrm>
          <a:off x="1527545" y="2266523"/>
          <a:ext cx="6230620" cy="1810450"/>
        </p:xfrm>
        <a:graphic>
          <a:graphicData uri="http://schemas.openxmlformats.org/drawingml/2006/table">
            <a:tbl>
              <a:tblPr firstRow="1" firstCol="1" bandRow="1"/>
              <a:tblGrid>
                <a:gridCol w="1080770">
                  <a:extLst>
                    <a:ext uri="{9D8B030D-6E8A-4147-A177-3AD203B41FA5}">
                      <a16:colId xmlns:a16="http://schemas.microsoft.com/office/drawing/2014/main" val="2596978666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3515327677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1569338171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311789299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663106064"/>
                    </a:ext>
                  </a:extLst>
                </a:gridCol>
              </a:tblGrid>
              <a:tr h="1638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Saponified fibers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diameter (µm)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 roughness (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279128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Rv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55788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WSCA at </a:t>
                      </a:r>
                      <a:b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 (w/w)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1.16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4526349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CDA at </a:t>
                      </a:r>
                      <a:b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 (w/w)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844551"/>
                  </a:ext>
                </a:extLst>
              </a:tr>
              <a:tr h="191135">
                <a:tc gridSpan="5"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Ra: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Arithmetic average roughness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Maximum peak height in the assessed profile obtained from 3-D microscopic observation</a:t>
                      </a: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depth in the assessed profile obtained from 3-D microscopic observation</a:t>
                      </a: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10-point average roughness</a:t>
                      </a: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detailed explanation is available at http://www.iso.org/obp/ui/#iso:std:iso:4287:ed-1:vl:fr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46293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F47A66-9427-4BCE-8315-9A6CDFA724A0}"/>
              </a:ext>
            </a:extLst>
          </p:cNvPr>
          <p:cNvCxnSpPr/>
          <p:nvPr/>
        </p:nvCxnSpPr>
        <p:spPr>
          <a:xfrm>
            <a:off x="4262120" y="2458720"/>
            <a:ext cx="349604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C365C9-0C07-40CD-8ADF-DCA310108F30}"/>
              </a:ext>
            </a:extLst>
          </p:cNvPr>
          <p:cNvSpPr txBox="1"/>
          <p:nvPr/>
        </p:nvSpPr>
        <p:spPr>
          <a:xfrm>
            <a:off x="1527545" y="1949193"/>
            <a:ext cx="6336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S2.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Average diameter and surface roughness of saponification of WSCA At 11 wt.% and CDA 9 wt.%</a:t>
            </a:r>
            <a:endParaRPr lang="th-TH" sz="1100" dirty="0">
              <a:latin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70C0DD-20A5-4F2D-B516-275AA935A020}"/>
              </a:ext>
            </a:extLst>
          </p:cNvPr>
          <p:cNvCxnSpPr>
            <a:cxnSpLocks/>
          </p:cNvCxnSpPr>
          <p:nvPr/>
        </p:nvCxnSpPr>
        <p:spPr>
          <a:xfrm>
            <a:off x="1527545" y="2266523"/>
            <a:ext cx="623062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504EB5-8BF7-4F43-8C8D-66E25E2F4E04}"/>
              </a:ext>
            </a:extLst>
          </p:cNvPr>
          <p:cNvGrpSpPr/>
          <p:nvPr/>
        </p:nvGrpSpPr>
        <p:grpSpPr>
          <a:xfrm>
            <a:off x="1876300" y="1197237"/>
            <a:ext cx="5391399" cy="2968204"/>
            <a:chOff x="1693455" y="1202847"/>
            <a:chExt cx="5391399" cy="29682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D05A9B-BFE3-4892-AFF3-E582014D8A52}"/>
                </a:ext>
              </a:extLst>
            </p:cNvPr>
            <p:cNvGrpSpPr/>
            <p:nvPr/>
          </p:nvGrpSpPr>
          <p:grpSpPr>
            <a:xfrm>
              <a:off x="1693455" y="1202847"/>
              <a:ext cx="5391399" cy="2968204"/>
              <a:chOff x="1361327" y="2336030"/>
              <a:chExt cx="5391399" cy="2968204"/>
            </a:xfrm>
          </p:grpSpPr>
          <p:sp>
            <p:nvSpPr>
              <p:cNvPr id="21" name="TextBox 1">
                <a:extLst>
                  <a:ext uri="{FF2B5EF4-FFF2-40B4-BE49-F238E27FC236}">
                    <a16:creationId xmlns:a16="http://schemas.microsoft.com/office/drawing/2014/main" id="{E22B0BEE-88CB-4D4A-97BB-74B9276206EC}"/>
                  </a:ext>
                </a:extLst>
              </p:cNvPr>
              <p:cNvSpPr txBox="1"/>
              <p:nvPr/>
            </p:nvSpPr>
            <p:spPr>
              <a:xfrm>
                <a:off x="1907676" y="4691117"/>
                <a:ext cx="448966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Fig. S1. </a:t>
                </a:r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Appearance of PU sheet (a), hand writing image of PU sheet structure (b), and cross section (c).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47637E1-BF23-4EA3-AE47-5CE9B37B769A}"/>
                  </a:ext>
                </a:extLst>
              </p:cNvPr>
              <p:cNvGrpSpPr/>
              <p:nvPr/>
            </p:nvGrpSpPr>
            <p:grpSpPr>
              <a:xfrm>
                <a:off x="1361327" y="2336030"/>
                <a:ext cx="5391399" cy="2272874"/>
                <a:chOff x="1097319" y="2336030"/>
                <a:chExt cx="5391399" cy="2272874"/>
              </a:xfrm>
            </p:grpSpPr>
            <p:pic>
              <p:nvPicPr>
                <p:cNvPr id="35" name="Picture 34" descr="pu sheet thickness overall 2 0211.BMP">
                  <a:extLst>
                    <a:ext uri="{FF2B5EF4-FFF2-40B4-BE49-F238E27FC236}">
                      <a16:creationId xmlns:a16="http://schemas.microsoft.com/office/drawing/2014/main" id="{873F1757-6F03-4D08-A23A-9A634FBC3A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19639" y="2790834"/>
                  <a:ext cx="1633067" cy="1371600"/>
                </a:xfrm>
                <a:prstGeom prst="rect">
                  <a:avLst/>
                </a:prstGeom>
              </p:spPr>
            </p:pic>
            <p:sp>
              <p:nvSpPr>
                <p:cNvPr id="31" name="TextBox 11">
                  <a:extLst>
                    <a:ext uri="{FF2B5EF4-FFF2-40B4-BE49-F238E27FC236}">
                      <a16:creationId xmlns:a16="http://schemas.microsoft.com/office/drawing/2014/main" id="{44C86268-5931-4118-9EE4-7DE0702605D6}"/>
                    </a:ext>
                  </a:extLst>
                </p:cNvPr>
                <p:cNvSpPr txBox="1"/>
                <p:nvPr/>
              </p:nvSpPr>
              <p:spPr>
                <a:xfrm>
                  <a:off x="3221905" y="2759576"/>
                  <a:ext cx="338455" cy="252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</a:rPr>
                    <a:t>(a)</a:t>
                  </a:r>
                  <a:endParaRPr lang="en-US" sz="120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</p:txBody>
            </p:sp>
            <p:sp>
              <p:nvSpPr>
                <p:cNvPr id="32" name="TextBox 12">
                  <a:extLst>
                    <a:ext uri="{FF2B5EF4-FFF2-40B4-BE49-F238E27FC236}">
                      <a16:creationId xmlns:a16="http://schemas.microsoft.com/office/drawing/2014/main" id="{F347E428-80AE-4CF8-AE5E-34061331F93C}"/>
                    </a:ext>
                  </a:extLst>
                </p:cNvPr>
                <p:cNvSpPr txBox="1"/>
                <p:nvPr/>
              </p:nvSpPr>
              <p:spPr>
                <a:xfrm>
                  <a:off x="3888498" y="2729212"/>
                  <a:ext cx="34015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</a:rPr>
                    <a:t>(a)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</p:txBody>
            </p:sp>
            <p:sp>
              <p:nvSpPr>
                <p:cNvPr id="33" name="TextBox 13">
                  <a:extLst>
                    <a:ext uri="{FF2B5EF4-FFF2-40B4-BE49-F238E27FC236}">
                      <a16:creationId xmlns:a16="http://schemas.microsoft.com/office/drawing/2014/main" id="{E5523D40-9C22-4885-9FEF-7996C7D7B8CA}"/>
                    </a:ext>
                  </a:extLst>
                </p:cNvPr>
                <p:cNvSpPr txBox="1"/>
                <p:nvPr/>
              </p:nvSpPr>
              <p:spPr>
                <a:xfrm>
                  <a:off x="3202070" y="2757919"/>
                  <a:ext cx="34817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</a:rPr>
                    <a:t>(b)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9AA1FD2-2F3D-418E-8374-1BE99BDBD780}"/>
                    </a:ext>
                  </a:extLst>
                </p:cNvPr>
                <p:cNvCxnSpPr/>
                <p:nvPr/>
              </p:nvCxnSpPr>
              <p:spPr>
                <a:xfrm>
                  <a:off x="5865532" y="3768767"/>
                  <a:ext cx="142813" cy="27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71D1F4E-4976-4A80-92EC-3FBC66E934A9}"/>
                    </a:ext>
                  </a:extLst>
                </p:cNvPr>
                <p:cNvGrpSpPr/>
                <p:nvPr/>
              </p:nvGrpSpPr>
              <p:grpSpPr>
                <a:xfrm>
                  <a:off x="5490211" y="3516672"/>
                  <a:ext cx="998507" cy="397485"/>
                  <a:chOff x="2540178" y="757096"/>
                  <a:chExt cx="1118184" cy="397485"/>
                </a:xfrm>
              </p:grpSpPr>
              <p:sp>
                <p:nvSpPr>
                  <p:cNvPr id="26" name="TextBox 6">
                    <a:extLst>
                      <a:ext uri="{FF2B5EF4-FFF2-40B4-BE49-F238E27FC236}">
                        <a16:creationId xmlns:a16="http://schemas.microsoft.com/office/drawing/2014/main" id="{132EB9A1-2271-4DAD-B9C5-F063C545E893}"/>
                      </a:ext>
                    </a:extLst>
                  </p:cNvPr>
                  <p:cNvSpPr txBox="1"/>
                  <p:nvPr/>
                </p:nvSpPr>
                <p:spPr>
                  <a:xfrm>
                    <a:off x="2540178" y="757096"/>
                    <a:ext cx="690486" cy="2520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1100" kern="12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rPr>
                      <a:t>100 </a:t>
                    </a:r>
                    <a:r>
                      <a:rPr lang="en-US" sz="1100" i="1" kern="12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rPr>
                      <a:t>µ</a:t>
                    </a:r>
                    <a:r>
                      <a:rPr lang="en-US" sz="1100" kern="12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rPr>
                      <a:t>m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</a:endParaRPr>
                  </a:p>
                </p:txBody>
              </p: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99DA2BD3-CAA2-4391-BBC2-CC1DC8321B19}"/>
                      </a:ext>
                    </a:extLst>
                  </p:cNvPr>
                  <p:cNvCxnSpPr/>
                  <p:nvPr/>
                </p:nvCxnSpPr>
                <p:spPr>
                  <a:xfrm>
                    <a:off x="3498432" y="1154304"/>
                    <a:ext cx="159930" cy="277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91011A6-DA5C-405A-A224-6547B0F5AC92}"/>
                    </a:ext>
                  </a:extLst>
                </p:cNvPr>
                <p:cNvSpPr txBox="1"/>
                <p:nvPr/>
              </p:nvSpPr>
              <p:spPr>
                <a:xfrm>
                  <a:off x="3334944" y="2336030"/>
                  <a:ext cx="2601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Embossed PU sheet with rough surface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F9EF24-D5DA-4959-A41F-09439995F539}"/>
                    </a:ext>
                  </a:extLst>
                </p:cNvPr>
                <p:cNvSpPr txBox="1"/>
                <p:nvPr/>
              </p:nvSpPr>
              <p:spPr>
                <a:xfrm>
                  <a:off x="3875537" y="4331905"/>
                  <a:ext cx="81188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PET sheet</a:t>
                  </a:r>
                </a:p>
              </p:txBody>
            </p:sp>
            <p:sp>
              <p:nvSpPr>
                <p:cNvPr id="4" name="Arrow: Right 3">
                  <a:extLst>
                    <a:ext uri="{FF2B5EF4-FFF2-40B4-BE49-F238E27FC236}">
                      <a16:creationId xmlns:a16="http://schemas.microsoft.com/office/drawing/2014/main" id="{1B2390B8-C2E4-45ED-BE85-F15BDD6B6609}"/>
                    </a:ext>
                  </a:extLst>
                </p:cNvPr>
                <p:cNvSpPr/>
                <p:nvPr/>
              </p:nvSpPr>
              <p:spPr>
                <a:xfrm rot="19629432">
                  <a:off x="4671931" y="4051681"/>
                  <a:ext cx="513568" cy="213134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row: Right 18">
                  <a:extLst>
                    <a:ext uri="{FF2B5EF4-FFF2-40B4-BE49-F238E27FC236}">
                      <a16:creationId xmlns:a16="http://schemas.microsoft.com/office/drawing/2014/main" id="{3C396008-2FB6-4307-AB3E-238ADE1742A5}"/>
                    </a:ext>
                  </a:extLst>
                </p:cNvPr>
                <p:cNvSpPr/>
                <p:nvPr/>
              </p:nvSpPr>
              <p:spPr>
                <a:xfrm rot="5175031">
                  <a:off x="5455612" y="2720438"/>
                  <a:ext cx="301601" cy="213134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2A610A1B-4B95-418C-8871-B489FB26AF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829" b="29450"/>
                <a:stretch/>
              </p:blipFill>
              <p:spPr>
                <a:xfrm>
                  <a:off x="1097319" y="2794371"/>
                  <a:ext cx="1904993" cy="1364526"/>
                </a:xfrm>
                <a:prstGeom prst="rect">
                  <a:avLst/>
                </a:prstGeom>
              </p:spPr>
            </p:pic>
            <p:sp>
              <p:nvSpPr>
                <p:cNvPr id="44" name="TextBox 13">
                  <a:extLst>
                    <a:ext uri="{FF2B5EF4-FFF2-40B4-BE49-F238E27FC236}">
                      <a16:creationId xmlns:a16="http://schemas.microsoft.com/office/drawing/2014/main" id="{EAE6C7AE-A593-458A-A938-618040EEE9DB}"/>
                    </a:ext>
                  </a:extLst>
                </p:cNvPr>
                <p:cNvSpPr txBox="1"/>
                <p:nvPr/>
              </p:nvSpPr>
              <p:spPr>
                <a:xfrm>
                  <a:off x="1097319" y="2772394"/>
                  <a:ext cx="36178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</a:rPr>
                    <a:t>(a)</a:t>
                  </a:r>
                  <a:endPara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</p:txBody>
            </p:sp>
          </p:grp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E00856-4458-42DA-89DF-6683E5C6E78D}"/>
                </a:ext>
              </a:extLst>
            </p:cNvPr>
            <p:cNvSpPr/>
            <p:nvPr/>
          </p:nvSpPr>
          <p:spPr>
            <a:xfrm rot="7724384">
              <a:off x="3749185" y="2217159"/>
              <a:ext cx="900215" cy="4712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5DE1056-3657-48E1-B96C-137901CC059B}"/>
                </a:ext>
              </a:extLst>
            </p:cNvPr>
            <p:cNvSpPr/>
            <p:nvPr/>
          </p:nvSpPr>
          <p:spPr>
            <a:xfrm rot="7724384">
              <a:off x="3729350" y="2032918"/>
              <a:ext cx="900215" cy="47128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78D12034-BE0C-4832-9CCD-FF64705E1493}"/>
                </a:ext>
              </a:extLst>
            </p:cNvPr>
            <p:cNvSpPr/>
            <p:nvPr/>
          </p:nvSpPr>
          <p:spPr>
            <a:xfrm rot="14094891">
              <a:off x="4081603" y="2909320"/>
              <a:ext cx="513568" cy="21313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39833962-5EBF-4AF1-954B-AE8D5639E0B1}"/>
                </a:ext>
              </a:extLst>
            </p:cNvPr>
            <p:cNvSpPr/>
            <p:nvPr/>
          </p:nvSpPr>
          <p:spPr>
            <a:xfrm rot="7615221">
              <a:off x="4207490" y="1625297"/>
              <a:ext cx="538179" cy="21313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13">
              <a:extLst>
                <a:ext uri="{FF2B5EF4-FFF2-40B4-BE49-F238E27FC236}">
                  <a16:creationId xmlns:a16="http://schemas.microsoft.com/office/drawing/2014/main" id="{BDE07F52-1DE4-4DA5-AC79-97A884575E3A}"/>
                </a:ext>
              </a:extLst>
            </p:cNvPr>
            <p:cNvSpPr txBox="1"/>
            <p:nvPr/>
          </p:nvSpPr>
          <p:spPr>
            <a:xfrm>
              <a:off x="5013475" y="1619174"/>
              <a:ext cx="340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(c)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sp>
        <p:nvSpPr>
          <p:cNvPr id="49" name="TextBox 1">
            <a:extLst>
              <a:ext uri="{FF2B5EF4-FFF2-40B4-BE49-F238E27FC236}">
                <a16:creationId xmlns:a16="http://schemas.microsoft.com/office/drawing/2014/main" id="{FB23E19C-40C5-4DAD-8B9B-85519C604366}"/>
              </a:ext>
            </a:extLst>
          </p:cNvPr>
          <p:cNvSpPr txBox="1"/>
          <p:nvPr/>
        </p:nvSpPr>
        <p:spPr>
          <a:xfrm>
            <a:off x="1976038" y="4333024"/>
            <a:ext cx="5090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Figure explanation: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PU sheet was attached and supported by PET sheet, and then embossing was used on the PU sheet to give rough surface.</a:t>
            </a:r>
          </a:p>
        </p:txBody>
      </p:sp>
    </p:spTree>
    <p:extLst>
      <p:ext uri="{BB962C8B-B14F-4D97-AF65-F5344CB8AC3E}">
        <p14:creationId xmlns:p14="http://schemas.microsoft.com/office/powerpoint/2010/main" val="406122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EFD6D6-6464-4BB7-8738-32347E4B1A92}"/>
              </a:ext>
            </a:extLst>
          </p:cNvPr>
          <p:cNvGrpSpPr/>
          <p:nvPr/>
        </p:nvGrpSpPr>
        <p:grpSpPr>
          <a:xfrm>
            <a:off x="3025140" y="1968354"/>
            <a:ext cx="2960370" cy="2413146"/>
            <a:chOff x="533400" y="0"/>
            <a:chExt cx="2667000" cy="2286000"/>
          </a:xfrm>
        </p:grpSpPr>
        <p:pic>
          <p:nvPicPr>
            <p:cNvPr id="6" name="図 11" descr="DSCF3421.JPG">
              <a:extLst>
                <a:ext uri="{FF2B5EF4-FFF2-40B4-BE49-F238E27FC236}">
                  <a16:creationId xmlns:a16="http://schemas.microsoft.com/office/drawing/2014/main" id="{3EDDEB2A-2ECD-45B7-AACC-A4E7045CA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99" t="11840" r="11936" b="16610"/>
            <a:stretch/>
          </p:blipFill>
          <p:spPr>
            <a:xfrm>
              <a:off x="533400" y="0"/>
              <a:ext cx="2667000" cy="2286000"/>
            </a:xfrm>
            <a:prstGeom prst="rect">
              <a:avLst/>
            </a:prstGeom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6DAB0B72-D874-4C34-BB67-30F5FA83003F}"/>
                </a:ext>
              </a:extLst>
            </p:cNvPr>
            <p:cNvSpPr txBox="1"/>
            <p:nvPr/>
          </p:nvSpPr>
          <p:spPr>
            <a:xfrm>
              <a:off x="762001" y="1997154"/>
              <a:ext cx="448616" cy="2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(a)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79C66F9A-B2BC-4BAA-9DAF-5C9C52FD4892}"/>
                </a:ext>
              </a:extLst>
            </p:cNvPr>
            <p:cNvSpPr txBox="1"/>
            <p:nvPr/>
          </p:nvSpPr>
          <p:spPr>
            <a:xfrm>
              <a:off x="2557180" y="1997154"/>
              <a:ext cx="458494" cy="2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(b)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E73879F-3879-4753-833E-7CD1A50425CE}"/>
              </a:ext>
            </a:extLst>
          </p:cNvPr>
          <p:cNvSpPr txBox="1"/>
          <p:nvPr/>
        </p:nvSpPr>
        <p:spPr>
          <a:xfrm>
            <a:off x="2411648" y="4435018"/>
            <a:ext cx="48375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Fig. S2.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Peeling-off test by rubbing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CA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electrospun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fibers-deposited PU sheet with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 finger before (a) and after (b) the fixation treatment with DMF/ethanol solution. </a:t>
            </a:r>
            <a:endParaRPr lang="en-US" sz="1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6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970975-8997-431D-9699-21FE167CA1D1}"/>
              </a:ext>
            </a:extLst>
          </p:cNvPr>
          <p:cNvGrpSpPr/>
          <p:nvPr/>
        </p:nvGrpSpPr>
        <p:grpSpPr>
          <a:xfrm>
            <a:off x="1488307" y="1412695"/>
            <a:ext cx="6813056" cy="3622086"/>
            <a:chOff x="1488307" y="1412695"/>
            <a:chExt cx="6813056" cy="3622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C4E61C-4B4C-463B-91DF-3208E95EB80C}"/>
                </a:ext>
              </a:extLst>
            </p:cNvPr>
            <p:cNvGrpSpPr/>
            <p:nvPr/>
          </p:nvGrpSpPr>
          <p:grpSpPr>
            <a:xfrm>
              <a:off x="1488307" y="1412695"/>
              <a:ext cx="6411595" cy="1554480"/>
              <a:chOff x="0" y="0"/>
              <a:chExt cx="7128638" cy="1728716"/>
            </a:xfrm>
          </p:grpSpPr>
          <p:pic>
            <p:nvPicPr>
              <p:cNvPr id="6" name="図 16">
                <a:extLst>
                  <a:ext uri="{FF2B5EF4-FFF2-40B4-BE49-F238E27FC236}">
                    <a16:creationId xmlns:a16="http://schemas.microsoft.com/office/drawing/2014/main" id="{66FDD59A-02EA-4FA5-8CEF-582126DEA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049" t="7979" r="2478" b="49466"/>
              <a:stretch/>
            </p:blipFill>
            <p:spPr bwMode="auto">
              <a:xfrm>
                <a:off x="0" y="0"/>
                <a:ext cx="3565477" cy="1728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正方形/長方形 1">
                <a:extLst>
                  <a:ext uri="{FF2B5EF4-FFF2-40B4-BE49-F238E27FC236}">
                    <a16:creationId xmlns:a16="http://schemas.microsoft.com/office/drawing/2014/main" id="{44EA8238-8D00-40CE-BC3E-C54C087595D1}"/>
                  </a:ext>
                </a:extLst>
              </p:cNvPr>
              <p:cNvSpPr/>
              <p:nvPr/>
            </p:nvSpPr>
            <p:spPr>
              <a:xfrm>
                <a:off x="152062" y="80034"/>
                <a:ext cx="3267228" cy="14294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8" name="図 15">
                <a:extLst>
                  <a:ext uri="{FF2B5EF4-FFF2-40B4-BE49-F238E27FC236}">
                    <a16:creationId xmlns:a16="http://schemas.microsoft.com/office/drawing/2014/main" id="{FA915C6B-5E29-411F-9DBB-C53DABCDC7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131" t="5828" r="17396" b="44630"/>
              <a:stretch/>
            </p:blipFill>
            <p:spPr bwMode="auto">
              <a:xfrm>
                <a:off x="3563161" y="0"/>
                <a:ext cx="3565477" cy="1728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AE21B932-FC89-4C71-B5D8-CBF8B5F5B88E}"/>
                  </a:ext>
                </a:extLst>
              </p:cNvPr>
              <p:cNvSpPr txBox="1"/>
              <p:nvPr/>
            </p:nvSpPr>
            <p:spPr>
              <a:xfrm>
                <a:off x="141892" y="70937"/>
                <a:ext cx="505075" cy="3373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100" b="1" kern="1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(a)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384CFC22-B4DD-4C15-9C54-3BAFDEBAD574}"/>
                  </a:ext>
                </a:extLst>
              </p:cNvPr>
              <p:cNvSpPr txBox="1"/>
              <p:nvPr/>
            </p:nvSpPr>
            <p:spPr>
              <a:xfrm>
                <a:off x="3594521" y="70927"/>
                <a:ext cx="495234" cy="3604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100" b="1" kern="1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(b)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3DA80D36-0C42-455A-8450-EE26D23EB358}"/>
                </a:ext>
              </a:extLst>
            </p:cNvPr>
            <p:cNvSpPr txBox="1"/>
            <p:nvPr/>
          </p:nvSpPr>
          <p:spPr>
            <a:xfrm>
              <a:off x="1488307" y="2923400"/>
              <a:ext cx="6305550" cy="13569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Fig. S3. </a:t>
              </a:r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Fiber adhesion strength roughly estimated with tribology test machine before (a) and after (b) the fixation treatment with DMF/ethanol solution.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(a – 1, 2, 3 and 4), rubbing test under 5 gf load at one-time scan (reciprocating), at three-time scans, at six-time scans and at twelve-time scans, respectively. 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(b), rubbing test under 150 gf loading at twenty-time scans.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E9E26B5-4AC9-443F-B4DE-81ABD60C6CC5}"/>
                </a:ext>
              </a:extLst>
            </p:cNvPr>
            <p:cNvSpPr/>
            <p:nvPr/>
          </p:nvSpPr>
          <p:spPr>
            <a:xfrm>
              <a:off x="4068294" y="1540012"/>
              <a:ext cx="373380" cy="1108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  <a:p>
              <a:pPr algn="ctr">
                <a:lnSpc>
                  <a:spcPct val="15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  <a:p>
              <a:pPr algn="ctr">
                <a:lnSpc>
                  <a:spcPct val="15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</a:p>
            <a:p>
              <a:pPr algn="ctr">
                <a:lnSpc>
                  <a:spcPct val="15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7754CECC-BFFE-4542-8CE6-CE32F395128E}"/>
                </a:ext>
              </a:extLst>
            </p:cNvPr>
            <p:cNvSpPr txBox="1"/>
            <p:nvPr/>
          </p:nvSpPr>
          <p:spPr>
            <a:xfrm>
              <a:off x="1488307" y="4211094"/>
              <a:ext cx="6813056" cy="82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Figure explanation: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Rubbing test for the fixed sample was carried out at least four replicates under 150 gf loading in Figure (b). However, no peeling-off was observed for any replicates.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51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1EF75F-5747-4F6B-9B5A-14736037316D}"/>
              </a:ext>
            </a:extLst>
          </p:cNvPr>
          <p:cNvGrpSpPr/>
          <p:nvPr/>
        </p:nvGrpSpPr>
        <p:grpSpPr>
          <a:xfrm>
            <a:off x="2815436" y="1483376"/>
            <a:ext cx="3888411" cy="3402887"/>
            <a:chOff x="2142258" y="1348740"/>
            <a:chExt cx="3888411" cy="3402887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007F88CC-5A11-4321-8583-81F19F4FCEDD}"/>
                </a:ext>
              </a:extLst>
            </p:cNvPr>
            <p:cNvSpPr txBox="1"/>
            <p:nvPr/>
          </p:nvSpPr>
          <p:spPr>
            <a:xfrm>
              <a:off x="2142258" y="3674024"/>
              <a:ext cx="3888411" cy="1077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Fig. S4. </a:t>
              </a:r>
              <a:r>
                <a:rPr lang="en-US" sz="11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Electrospun fiber morphology of CDA at 17 wt.% concentration fixed with 90% (a), 80% (b), 60 % (c) and 50 wt.% (d) DMF solution spray, respectively. Arrows show the dissolving part of fibers and PU sheet.</a:t>
              </a:r>
              <a:endPara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9106F1-B39F-42AC-8F59-F05EE52848FB}"/>
                </a:ext>
              </a:extLst>
            </p:cNvPr>
            <p:cNvGrpSpPr/>
            <p:nvPr/>
          </p:nvGrpSpPr>
          <p:grpSpPr>
            <a:xfrm>
              <a:off x="2255521" y="1348740"/>
              <a:ext cx="3369776" cy="2265748"/>
              <a:chOff x="83900" y="0"/>
              <a:chExt cx="4636650" cy="3117476"/>
            </a:xfrm>
          </p:grpSpPr>
          <p:pic>
            <p:nvPicPr>
              <p:cNvPr id="6" name="Picture 5" descr="C:\Users\Momotaz\Desktop\DMF\C.bmp">
                <a:extLst>
                  <a:ext uri="{FF2B5EF4-FFF2-40B4-BE49-F238E27FC236}">
                    <a16:creationId xmlns:a16="http://schemas.microsoft.com/office/drawing/2014/main" id="{38708538-2734-4476-B5B9-BC1E8578B1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6222" t="8889" r="9111" b="27778"/>
              <a:stretch>
                <a:fillRect/>
              </a:stretch>
            </p:blipFill>
            <p:spPr bwMode="auto">
              <a:xfrm>
                <a:off x="2434550" y="0"/>
                <a:ext cx="2286000" cy="1551213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C:\Users\Momotaz\Desktop\DMF\30%.bmp">
                <a:extLst>
                  <a:ext uri="{FF2B5EF4-FFF2-40B4-BE49-F238E27FC236}">
                    <a16:creationId xmlns:a16="http://schemas.microsoft.com/office/drawing/2014/main" id="{5F100C20-0AF7-464F-B1DF-C18600A4B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33" t="8889" r="9111" b="27778"/>
              <a:stretch>
                <a:fillRect/>
              </a:stretch>
            </p:blipFill>
            <p:spPr bwMode="auto">
              <a:xfrm>
                <a:off x="83900" y="1586753"/>
                <a:ext cx="2293178" cy="1524000"/>
              </a:xfrm>
              <a:prstGeom prst="rect">
                <a:avLst/>
              </a:prstGeom>
              <a:noFill/>
            </p:spPr>
          </p:pic>
          <p:pic>
            <p:nvPicPr>
              <p:cNvPr id="8" name="Picture 7" descr="C:\Users\Momotaz\Desktop\DMF\80%.bmp">
                <a:extLst>
                  <a:ext uri="{FF2B5EF4-FFF2-40B4-BE49-F238E27FC236}">
                    <a16:creationId xmlns:a16="http://schemas.microsoft.com/office/drawing/2014/main" id="{759B4B4A-4C79-45E3-A3AD-DC7F1EFD1C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33" t="8889" r="9111" b="27778"/>
              <a:stretch>
                <a:fillRect/>
              </a:stretch>
            </p:blipFill>
            <p:spPr bwMode="auto">
              <a:xfrm>
                <a:off x="91078" y="1"/>
                <a:ext cx="2286000" cy="1532965"/>
              </a:xfrm>
              <a:prstGeom prst="rect">
                <a:avLst/>
              </a:prstGeom>
              <a:noFill/>
            </p:spPr>
          </p:pic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29E2155C-537F-4BE8-9926-193198C0D01F}"/>
                  </a:ext>
                </a:extLst>
              </p:cNvPr>
              <p:cNvSpPr txBox="1"/>
              <p:nvPr/>
            </p:nvSpPr>
            <p:spPr>
              <a:xfrm>
                <a:off x="2446694" y="1"/>
                <a:ext cx="353695" cy="25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1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(b)</a:t>
                </a:r>
                <a:endParaRPr lang="en-US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FD6A5467-D601-4EF8-BB43-3B211035742B}"/>
                  </a:ext>
                </a:extLst>
              </p:cNvPr>
              <p:cNvSpPr txBox="1"/>
              <p:nvPr/>
            </p:nvSpPr>
            <p:spPr>
              <a:xfrm>
                <a:off x="91077" y="1"/>
                <a:ext cx="346075" cy="25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1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(a)</a:t>
                </a:r>
                <a:endParaRPr lang="en-US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33ABB885-E2E5-477E-B70B-EEB9FAF6FDE9}"/>
                  </a:ext>
                </a:extLst>
              </p:cNvPr>
              <p:cNvSpPr txBox="1"/>
              <p:nvPr/>
            </p:nvSpPr>
            <p:spPr>
              <a:xfrm>
                <a:off x="95084" y="1571668"/>
                <a:ext cx="338455" cy="25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1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(c)</a:t>
                </a:r>
                <a:endParaRPr lang="en-US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9C07B83-0173-49D0-B3FD-C08F733D8083}"/>
                  </a:ext>
                </a:extLst>
              </p:cNvPr>
              <p:cNvCxnSpPr/>
              <p:nvPr/>
            </p:nvCxnSpPr>
            <p:spPr>
              <a:xfrm rot="5400000" flipH="1" flipV="1">
                <a:off x="1582074" y="1028699"/>
                <a:ext cx="228600" cy="228600"/>
              </a:xfrm>
              <a:prstGeom prst="straightConnector1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82732A0-1F1F-4A5E-B4E5-62EA6ED8E172}"/>
                  </a:ext>
                </a:extLst>
              </p:cNvPr>
              <p:cNvCxnSpPr/>
              <p:nvPr/>
            </p:nvCxnSpPr>
            <p:spPr>
              <a:xfrm rot="16200000" flipH="1">
                <a:off x="1112600" y="800100"/>
                <a:ext cx="304800" cy="76200"/>
              </a:xfrm>
              <a:prstGeom prst="straightConnector1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951D3F1-BBDE-4108-B3D3-7F106D49F951}"/>
                  </a:ext>
                </a:extLst>
              </p:cNvPr>
              <p:cNvCxnSpPr/>
              <p:nvPr/>
            </p:nvCxnSpPr>
            <p:spPr>
              <a:xfrm rot="10800000" flipV="1">
                <a:off x="312500" y="1066800"/>
                <a:ext cx="304800" cy="152400"/>
              </a:xfrm>
              <a:prstGeom prst="straightConnector1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F99B9C9-BDA0-406B-BA48-5642EDC49A88}"/>
                  </a:ext>
                </a:extLst>
              </p:cNvPr>
              <p:cNvCxnSpPr/>
              <p:nvPr/>
            </p:nvCxnSpPr>
            <p:spPr>
              <a:xfrm rot="5400000" flipH="1" flipV="1">
                <a:off x="783603" y="134698"/>
                <a:ext cx="228600" cy="228600"/>
              </a:xfrm>
              <a:prstGeom prst="straightConnector1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B20B15D-FE19-41A0-AD09-E4AE1DDA3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22887" y="340636"/>
                <a:ext cx="206863" cy="192764"/>
              </a:xfrm>
              <a:prstGeom prst="straightConnector1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79A6273-AF58-4DD1-9BA6-835B35803885}"/>
                  </a:ext>
                </a:extLst>
              </p:cNvPr>
              <p:cNvCxnSpPr/>
              <p:nvPr/>
            </p:nvCxnSpPr>
            <p:spPr>
              <a:xfrm rot="5400000" flipH="1" flipV="1">
                <a:off x="2488889" y="587100"/>
                <a:ext cx="228600" cy="228600"/>
              </a:xfrm>
              <a:prstGeom prst="straightConnector1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ADE600E-CA4F-45E3-92A3-2EB672DE7146}"/>
                  </a:ext>
                </a:extLst>
              </p:cNvPr>
              <p:cNvCxnSpPr/>
              <p:nvPr/>
            </p:nvCxnSpPr>
            <p:spPr>
              <a:xfrm rot="5400000" flipH="1" flipV="1">
                <a:off x="4099922" y="533400"/>
                <a:ext cx="228600" cy="228600"/>
              </a:xfrm>
              <a:prstGeom prst="straightConnector1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47D5105-8340-4CD4-8AF8-7D1DA57D5E91}"/>
                  </a:ext>
                </a:extLst>
              </p:cNvPr>
              <p:cNvCxnSpPr/>
              <p:nvPr/>
            </p:nvCxnSpPr>
            <p:spPr>
              <a:xfrm rot="16200000" flipH="1">
                <a:off x="3299822" y="723900"/>
                <a:ext cx="228600" cy="152400"/>
              </a:xfrm>
              <a:prstGeom prst="straightConnector1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8823E34-7108-4697-9165-68C144717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3997" y="2606359"/>
                <a:ext cx="172233" cy="314772"/>
              </a:xfrm>
              <a:prstGeom prst="straightConnector1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 descr="C:\Users\Momotaz\Desktop\New folder (2)\17% cda.bmp">
                <a:extLst>
                  <a:ext uri="{FF2B5EF4-FFF2-40B4-BE49-F238E27FC236}">
                    <a16:creationId xmlns:a16="http://schemas.microsoft.com/office/drawing/2014/main" id="{9889FB42-5BCC-4659-B9B7-DFF12ED9B5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5333" t="8889" r="7333" b="27778"/>
              <a:stretch>
                <a:fillRect/>
              </a:stretch>
            </p:blipFill>
            <p:spPr bwMode="auto">
              <a:xfrm>
                <a:off x="2434550" y="1593476"/>
                <a:ext cx="2286000" cy="1524000"/>
              </a:xfrm>
              <a:prstGeom prst="rect">
                <a:avLst/>
              </a:prstGeom>
              <a:noFill/>
            </p:spPr>
          </p:pic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8D1F237F-B7F8-492C-8793-69A495B5C9CF}"/>
                  </a:ext>
                </a:extLst>
              </p:cNvPr>
              <p:cNvSpPr txBox="1"/>
              <p:nvPr/>
            </p:nvSpPr>
            <p:spPr>
              <a:xfrm>
                <a:off x="2446694" y="1571668"/>
                <a:ext cx="353695" cy="25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1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(d)</a:t>
                </a:r>
                <a:endParaRPr lang="en-US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92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1249</TotalTime>
  <Words>609</Words>
  <Application>Microsoft Office PowerPoint</Application>
  <PresentationFormat>画面に合わせる (4:3)</PresentationFormat>
  <Paragraphs>88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MS Mincho</vt:lpstr>
      <vt:lpstr>Arial</vt:lpstr>
      <vt:lpstr>Calibri</vt:lpstr>
      <vt:lpstr>Calibri Light</vt:lpstr>
      <vt:lpstr>Cordia New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Nutthira Pakkang</dc:creator>
  <cp:lastModifiedBy>松尾真木子</cp:lastModifiedBy>
  <cp:revision>128</cp:revision>
  <dcterms:created xsi:type="dcterms:W3CDTF">2018-06-05T06:45:37Z</dcterms:created>
  <dcterms:modified xsi:type="dcterms:W3CDTF">2019-05-31T03:30:04Z</dcterms:modified>
</cp:coreProperties>
</file>