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2" autoAdjust="0"/>
    <p:restoredTop sz="94660"/>
  </p:normalViewPr>
  <p:slideViewPr>
    <p:cSldViewPr snapToGrid="0">
      <p:cViewPr varScale="1">
        <p:scale>
          <a:sx n="50" d="100"/>
          <a:sy n="50" d="100"/>
        </p:scale>
        <p:origin x="42" y="13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D69F54-BB93-4F32-96AD-8AB468A6994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a:extLst>
              <a:ext uri="{FF2B5EF4-FFF2-40B4-BE49-F238E27FC236}">
                <a16:creationId xmlns:a16="http://schemas.microsoft.com/office/drawing/2014/main" id="{4854EC93-EB52-4C5C-8CEC-0657E1C79B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B69A922-358F-429A-99CE-7325E554C258}"/>
              </a:ext>
            </a:extLst>
          </p:cNvPr>
          <p:cNvSpPr>
            <a:spLocks noGrp="1"/>
          </p:cNvSpPr>
          <p:nvPr>
            <p:ph type="dt" sz="half" idx="10"/>
          </p:nvPr>
        </p:nvSpPr>
        <p:spPr/>
        <p:txBody>
          <a:bodyPr/>
          <a:lstStyle/>
          <a:p>
            <a:fld id="{B6A17810-BC8C-4160-A738-B38A92759E37}" type="datetimeFigureOut">
              <a:rPr kumimoji="1" lang="ja-JP" altLang="en-US" smtClean="0"/>
              <a:t>2018/6/13</a:t>
            </a:fld>
            <a:endParaRPr kumimoji="1" lang="ja-JP" altLang="en-US"/>
          </a:p>
        </p:txBody>
      </p:sp>
      <p:sp>
        <p:nvSpPr>
          <p:cNvPr id="5" name="フッター プレースホルダー 4">
            <a:extLst>
              <a:ext uri="{FF2B5EF4-FFF2-40B4-BE49-F238E27FC236}">
                <a16:creationId xmlns:a16="http://schemas.microsoft.com/office/drawing/2014/main" id="{77979875-4566-4A21-BEFC-387D48311B0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52D8926-BDA1-4344-A8E3-2BAEA7B6ABAF}"/>
              </a:ext>
            </a:extLst>
          </p:cNvPr>
          <p:cNvSpPr>
            <a:spLocks noGrp="1"/>
          </p:cNvSpPr>
          <p:nvPr>
            <p:ph type="sldNum" sz="quarter" idx="12"/>
          </p:nvPr>
        </p:nvSpPr>
        <p:spPr/>
        <p:txBody>
          <a:bodyPr/>
          <a:lstStyle/>
          <a:p>
            <a:fld id="{1BC36094-38E4-407F-AB26-4608E3B1865F}" type="slidenum">
              <a:rPr kumimoji="1" lang="ja-JP" altLang="en-US" smtClean="0"/>
              <a:t>‹#›</a:t>
            </a:fld>
            <a:endParaRPr kumimoji="1" lang="ja-JP" altLang="en-US"/>
          </a:p>
        </p:txBody>
      </p:sp>
    </p:spTree>
    <p:extLst>
      <p:ext uri="{BB962C8B-B14F-4D97-AF65-F5344CB8AC3E}">
        <p14:creationId xmlns:p14="http://schemas.microsoft.com/office/powerpoint/2010/main" val="3581582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DBBA2F-86CB-44AE-AED9-CFE51726823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678C80E-F57C-4674-8144-9F2779B5D96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5216916-EEBE-47A1-BC6C-E57246A118C9}"/>
              </a:ext>
            </a:extLst>
          </p:cNvPr>
          <p:cNvSpPr>
            <a:spLocks noGrp="1"/>
          </p:cNvSpPr>
          <p:nvPr>
            <p:ph type="dt" sz="half" idx="10"/>
          </p:nvPr>
        </p:nvSpPr>
        <p:spPr/>
        <p:txBody>
          <a:bodyPr/>
          <a:lstStyle/>
          <a:p>
            <a:fld id="{B6A17810-BC8C-4160-A738-B38A92759E37}" type="datetimeFigureOut">
              <a:rPr kumimoji="1" lang="ja-JP" altLang="en-US" smtClean="0"/>
              <a:t>2018/6/13</a:t>
            </a:fld>
            <a:endParaRPr kumimoji="1" lang="ja-JP" altLang="en-US"/>
          </a:p>
        </p:txBody>
      </p:sp>
      <p:sp>
        <p:nvSpPr>
          <p:cNvPr id="5" name="フッター プレースホルダー 4">
            <a:extLst>
              <a:ext uri="{FF2B5EF4-FFF2-40B4-BE49-F238E27FC236}">
                <a16:creationId xmlns:a16="http://schemas.microsoft.com/office/drawing/2014/main" id="{0FAF7E3D-C441-45E2-A042-5EDBC4C36AD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3BC30D-28AA-47D0-9F2A-73DDC9A97792}"/>
              </a:ext>
            </a:extLst>
          </p:cNvPr>
          <p:cNvSpPr>
            <a:spLocks noGrp="1"/>
          </p:cNvSpPr>
          <p:nvPr>
            <p:ph type="sldNum" sz="quarter" idx="12"/>
          </p:nvPr>
        </p:nvSpPr>
        <p:spPr/>
        <p:txBody>
          <a:bodyPr/>
          <a:lstStyle/>
          <a:p>
            <a:fld id="{1BC36094-38E4-407F-AB26-4608E3B1865F}" type="slidenum">
              <a:rPr kumimoji="1" lang="ja-JP" altLang="en-US" smtClean="0"/>
              <a:t>‹#›</a:t>
            </a:fld>
            <a:endParaRPr kumimoji="1" lang="ja-JP" altLang="en-US"/>
          </a:p>
        </p:txBody>
      </p:sp>
    </p:spTree>
    <p:extLst>
      <p:ext uri="{BB962C8B-B14F-4D97-AF65-F5344CB8AC3E}">
        <p14:creationId xmlns:p14="http://schemas.microsoft.com/office/powerpoint/2010/main" val="2749421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66BC576-0C38-4BDC-A812-0393034AACC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08B0AD-BDC4-4C03-B07E-4856F87C584A}"/>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BFC28D3-D2C7-4189-ACE1-9DCC227D3EC9}"/>
              </a:ext>
            </a:extLst>
          </p:cNvPr>
          <p:cNvSpPr>
            <a:spLocks noGrp="1"/>
          </p:cNvSpPr>
          <p:nvPr>
            <p:ph type="dt" sz="half" idx="10"/>
          </p:nvPr>
        </p:nvSpPr>
        <p:spPr/>
        <p:txBody>
          <a:bodyPr/>
          <a:lstStyle/>
          <a:p>
            <a:fld id="{B6A17810-BC8C-4160-A738-B38A92759E37}" type="datetimeFigureOut">
              <a:rPr kumimoji="1" lang="ja-JP" altLang="en-US" smtClean="0"/>
              <a:t>2018/6/13</a:t>
            </a:fld>
            <a:endParaRPr kumimoji="1" lang="ja-JP" altLang="en-US"/>
          </a:p>
        </p:txBody>
      </p:sp>
      <p:sp>
        <p:nvSpPr>
          <p:cNvPr id="5" name="フッター プレースホルダー 4">
            <a:extLst>
              <a:ext uri="{FF2B5EF4-FFF2-40B4-BE49-F238E27FC236}">
                <a16:creationId xmlns:a16="http://schemas.microsoft.com/office/drawing/2014/main" id="{C19A1756-90E2-4647-8F41-A0EBE863911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E1ECD86-50D6-45CA-8F02-7D8AA60E360D}"/>
              </a:ext>
            </a:extLst>
          </p:cNvPr>
          <p:cNvSpPr>
            <a:spLocks noGrp="1"/>
          </p:cNvSpPr>
          <p:nvPr>
            <p:ph type="sldNum" sz="quarter" idx="12"/>
          </p:nvPr>
        </p:nvSpPr>
        <p:spPr/>
        <p:txBody>
          <a:bodyPr/>
          <a:lstStyle/>
          <a:p>
            <a:fld id="{1BC36094-38E4-407F-AB26-4608E3B1865F}" type="slidenum">
              <a:rPr kumimoji="1" lang="ja-JP" altLang="en-US" smtClean="0"/>
              <a:t>‹#›</a:t>
            </a:fld>
            <a:endParaRPr kumimoji="1" lang="ja-JP" altLang="en-US"/>
          </a:p>
        </p:txBody>
      </p:sp>
    </p:spTree>
    <p:extLst>
      <p:ext uri="{BB962C8B-B14F-4D97-AF65-F5344CB8AC3E}">
        <p14:creationId xmlns:p14="http://schemas.microsoft.com/office/powerpoint/2010/main" val="1405602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55FBF8-5B18-416E-B993-577E657FF4A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624E186-DDED-4844-8F0A-2B98C83BC69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D9184E6-B1EF-468C-8C75-716CF69D0A9E}"/>
              </a:ext>
            </a:extLst>
          </p:cNvPr>
          <p:cNvSpPr>
            <a:spLocks noGrp="1"/>
          </p:cNvSpPr>
          <p:nvPr>
            <p:ph type="dt" sz="half" idx="10"/>
          </p:nvPr>
        </p:nvSpPr>
        <p:spPr/>
        <p:txBody>
          <a:bodyPr/>
          <a:lstStyle/>
          <a:p>
            <a:fld id="{B6A17810-BC8C-4160-A738-B38A92759E37}" type="datetimeFigureOut">
              <a:rPr kumimoji="1" lang="ja-JP" altLang="en-US" smtClean="0"/>
              <a:t>2018/6/13</a:t>
            </a:fld>
            <a:endParaRPr kumimoji="1" lang="ja-JP" altLang="en-US"/>
          </a:p>
        </p:txBody>
      </p:sp>
      <p:sp>
        <p:nvSpPr>
          <p:cNvPr id="5" name="フッター プレースホルダー 4">
            <a:extLst>
              <a:ext uri="{FF2B5EF4-FFF2-40B4-BE49-F238E27FC236}">
                <a16:creationId xmlns:a16="http://schemas.microsoft.com/office/drawing/2014/main" id="{C1358941-2380-4053-8627-7792AA2B946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2C746E5-E95B-46BF-ADC2-2D549DF2CBC4}"/>
              </a:ext>
            </a:extLst>
          </p:cNvPr>
          <p:cNvSpPr>
            <a:spLocks noGrp="1"/>
          </p:cNvSpPr>
          <p:nvPr>
            <p:ph type="sldNum" sz="quarter" idx="12"/>
          </p:nvPr>
        </p:nvSpPr>
        <p:spPr/>
        <p:txBody>
          <a:bodyPr/>
          <a:lstStyle/>
          <a:p>
            <a:fld id="{1BC36094-38E4-407F-AB26-4608E3B1865F}" type="slidenum">
              <a:rPr kumimoji="1" lang="ja-JP" altLang="en-US" smtClean="0"/>
              <a:t>‹#›</a:t>
            </a:fld>
            <a:endParaRPr kumimoji="1" lang="ja-JP" altLang="en-US"/>
          </a:p>
        </p:txBody>
      </p:sp>
    </p:spTree>
    <p:extLst>
      <p:ext uri="{BB962C8B-B14F-4D97-AF65-F5344CB8AC3E}">
        <p14:creationId xmlns:p14="http://schemas.microsoft.com/office/powerpoint/2010/main" val="2119563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79E11D-C38C-461D-8229-F34BB5B2862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21D7E53-BF21-409D-A46B-D607C87B9B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44541BD-2C8A-4486-B7C4-38C97C367A82}"/>
              </a:ext>
            </a:extLst>
          </p:cNvPr>
          <p:cNvSpPr>
            <a:spLocks noGrp="1"/>
          </p:cNvSpPr>
          <p:nvPr>
            <p:ph type="dt" sz="half" idx="10"/>
          </p:nvPr>
        </p:nvSpPr>
        <p:spPr/>
        <p:txBody>
          <a:bodyPr/>
          <a:lstStyle/>
          <a:p>
            <a:fld id="{B6A17810-BC8C-4160-A738-B38A92759E37}" type="datetimeFigureOut">
              <a:rPr kumimoji="1" lang="ja-JP" altLang="en-US" smtClean="0"/>
              <a:t>2018/6/13</a:t>
            </a:fld>
            <a:endParaRPr kumimoji="1" lang="ja-JP" altLang="en-US"/>
          </a:p>
        </p:txBody>
      </p:sp>
      <p:sp>
        <p:nvSpPr>
          <p:cNvPr id="5" name="フッター プレースホルダー 4">
            <a:extLst>
              <a:ext uri="{FF2B5EF4-FFF2-40B4-BE49-F238E27FC236}">
                <a16:creationId xmlns:a16="http://schemas.microsoft.com/office/drawing/2014/main" id="{47019E24-22C7-492F-9DDF-8D3BE2D0D82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75BE099-485B-4154-8024-A17922EA9F23}"/>
              </a:ext>
            </a:extLst>
          </p:cNvPr>
          <p:cNvSpPr>
            <a:spLocks noGrp="1"/>
          </p:cNvSpPr>
          <p:nvPr>
            <p:ph type="sldNum" sz="quarter" idx="12"/>
          </p:nvPr>
        </p:nvSpPr>
        <p:spPr/>
        <p:txBody>
          <a:bodyPr/>
          <a:lstStyle/>
          <a:p>
            <a:fld id="{1BC36094-38E4-407F-AB26-4608E3B1865F}" type="slidenum">
              <a:rPr kumimoji="1" lang="ja-JP" altLang="en-US" smtClean="0"/>
              <a:t>‹#›</a:t>
            </a:fld>
            <a:endParaRPr kumimoji="1" lang="ja-JP" altLang="en-US"/>
          </a:p>
        </p:txBody>
      </p:sp>
    </p:spTree>
    <p:extLst>
      <p:ext uri="{BB962C8B-B14F-4D97-AF65-F5344CB8AC3E}">
        <p14:creationId xmlns:p14="http://schemas.microsoft.com/office/powerpoint/2010/main" val="3085487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4DA91D-8258-43C7-9315-05A390C8597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4FAE9A3-A862-4D89-B3A2-5F3C541D421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B1987DC-2D4F-415E-B61E-F3244DA0EDA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CEA0CFB-F0A1-4042-8B34-410F8B2AD20A}"/>
              </a:ext>
            </a:extLst>
          </p:cNvPr>
          <p:cNvSpPr>
            <a:spLocks noGrp="1"/>
          </p:cNvSpPr>
          <p:nvPr>
            <p:ph type="dt" sz="half" idx="10"/>
          </p:nvPr>
        </p:nvSpPr>
        <p:spPr/>
        <p:txBody>
          <a:bodyPr/>
          <a:lstStyle/>
          <a:p>
            <a:fld id="{B6A17810-BC8C-4160-A738-B38A92759E37}" type="datetimeFigureOut">
              <a:rPr kumimoji="1" lang="ja-JP" altLang="en-US" smtClean="0"/>
              <a:t>2018/6/13</a:t>
            </a:fld>
            <a:endParaRPr kumimoji="1" lang="ja-JP" altLang="en-US"/>
          </a:p>
        </p:txBody>
      </p:sp>
      <p:sp>
        <p:nvSpPr>
          <p:cNvPr id="6" name="フッター プレースホルダー 5">
            <a:extLst>
              <a:ext uri="{FF2B5EF4-FFF2-40B4-BE49-F238E27FC236}">
                <a16:creationId xmlns:a16="http://schemas.microsoft.com/office/drawing/2014/main" id="{E322C60F-0DAD-4694-AF4C-5656E403EB9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2AD6F22-2E60-421C-BF3A-96DEDC261248}"/>
              </a:ext>
            </a:extLst>
          </p:cNvPr>
          <p:cNvSpPr>
            <a:spLocks noGrp="1"/>
          </p:cNvSpPr>
          <p:nvPr>
            <p:ph type="sldNum" sz="quarter" idx="12"/>
          </p:nvPr>
        </p:nvSpPr>
        <p:spPr/>
        <p:txBody>
          <a:bodyPr/>
          <a:lstStyle/>
          <a:p>
            <a:fld id="{1BC36094-38E4-407F-AB26-4608E3B1865F}" type="slidenum">
              <a:rPr kumimoji="1" lang="ja-JP" altLang="en-US" smtClean="0"/>
              <a:t>‹#›</a:t>
            </a:fld>
            <a:endParaRPr kumimoji="1" lang="ja-JP" altLang="en-US"/>
          </a:p>
        </p:txBody>
      </p:sp>
    </p:spTree>
    <p:extLst>
      <p:ext uri="{BB962C8B-B14F-4D97-AF65-F5344CB8AC3E}">
        <p14:creationId xmlns:p14="http://schemas.microsoft.com/office/powerpoint/2010/main" val="1716536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901079-E95A-4E89-ABA6-BE139EBF741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09E7CB3-292F-436B-A08E-6A9745A4FF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BC4C895-C547-491D-B55E-2D134819476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059D6DE-7ED2-47D8-A83C-C89F8A703B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9802953-E71D-4E3E-80C5-173ADF0ECAD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8FF8522-4190-4DB6-872F-458DC18ABD3E}"/>
              </a:ext>
            </a:extLst>
          </p:cNvPr>
          <p:cNvSpPr>
            <a:spLocks noGrp="1"/>
          </p:cNvSpPr>
          <p:nvPr>
            <p:ph type="dt" sz="half" idx="10"/>
          </p:nvPr>
        </p:nvSpPr>
        <p:spPr/>
        <p:txBody>
          <a:bodyPr/>
          <a:lstStyle/>
          <a:p>
            <a:fld id="{B6A17810-BC8C-4160-A738-B38A92759E37}" type="datetimeFigureOut">
              <a:rPr kumimoji="1" lang="ja-JP" altLang="en-US" smtClean="0"/>
              <a:t>2018/6/13</a:t>
            </a:fld>
            <a:endParaRPr kumimoji="1" lang="ja-JP" altLang="en-US"/>
          </a:p>
        </p:txBody>
      </p:sp>
      <p:sp>
        <p:nvSpPr>
          <p:cNvPr id="8" name="フッター プレースホルダー 7">
            <a:extLst>
              <a:ext uri="{FF2B5EF4-FFF2-40B4-BE49-F238E27FC236}">
                <a16:creationId xmlns:a16="http://schemas.microsoft.com/office/drawing/2014/main" id="{5ED41B81-0659-4AB6-B017-EAC5E2D1739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E5CAA44-1C8D-436F-B53E-504DCC8126D0}"/>
              </a:ext>
            </a:extLst>
          </p:cNvPr>
          <p:cNvSpPr>
            <a:spLocks noGrp="1"/>
          </p:cNvSpPr>
          <p:nvPr>
            <p:ph type="sldNum" sz="quarter" idx="12"/>
          </p:nvPr>
        </p:nvSpPr>
        <p:spPr/>
        <p:txBody>
          <a:bodyPr/>
          <a:lstStyle/>
          <a:p>
            <a:fld id="{1BC36094-38E4-407F-AB26-4608E3B1865F}" type="slidenum">
              <a:rPr kumimoji="1" lang="ja-JP" altLang="en-US" smtClean="0"/>
              <a:t>‹#›</a:t>
            </a:fld>
            <a:endParaRPr kumimoji="1" lang="ja-JP" altLang="en-US"/>
          </a:p>
        </p:txBody>
      </p:sp>
    </p:spTree>
    <p:extLst>
      <p:ext uri="{BB962C8B-B14F-4D97-AF65-F5344CB8AC3E}">
        <p14:creationId xmlns:p14="http://schemas.microsoft.com/office/powerpoint/2010/main" val="1443134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1BC8EB-CDF9-4F44-BD22-FE228374ECD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F59B41F-5DD4-4292-A1AA-5E22C69935EA}"/>
              </a:ext>
            </a:extLst>
          </p:cNvPr>
          <p:cNvSpPr>
            <a:spLocks noGrp="1"/>
          </p:cNvSpPr>
          <p:nvPr>
            <p:ph type="dt" sz="half" idx="10"/>
          </p:nvPr>
        </p:nvSpPr>
        <p:spPr/>
        <p:txBody>
          <a:bodyPr/>
          <a:lstStyle/>
          <a:p>
            <a:fld id="{B6A17810-BC8C-4160-A738-B38A92759E37}" type="datetimeFigureOut">
              <a:rPr kumimoji="1" lang="ja-JP" altLang="en-US" smtClean="0"/>
              <a:t>2018/6/13</a:t>
            </a:fld>
            <a:endParaRPr kumimoji="1" lang="ja-JP" altLang="en-US"/>
          </a:p>
        </p:txBody>
      </p:sp>
      <p:sp>
        <p:nvSpPr>
          <p:cNvPr id="4" name="フッター プレースホルダー 3">
            <a:extLst>
              <a:ext uri="{FF2B5EF4-FFF2-40B4-BE49-F238E27FC236}">
                <a16:creationId xmlns:a16="http://schemas.microsoft.com/office/drawing/2014/main" id="{BAC705D8-D16F-4A4A-9E66-293E0B5B602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A6438F1-782D-48D8-993C-BE3918E59572}"/>
              </a:ext>
            </a:extLst>
          </p:cNvPr>
          <p:cNvSpPr>
            <a:spLocks noGrp="1"/>
          </p:cNvSpPr>
          <p:nvPr>
            <p:ph type="sldNum" sz="quarter" idx="12"/>
          </p:nvPr>
        </p:nvSpPr>
        <p:spPr/>
        <p:txBody>
          <a:bodyPr/>
          <a:lstStyle/>
          <a:p>
            <a:fld id="{1BC36094-38E4-407F-AB26-4608E3B1865F}" type="slidenum">
              <a:rPr kumimoji="1" lang="ja-JP" altLang="en-US" smtClean="0"/>
              <a:t>‹#›</a:t>
            </a:fld>
            <a:endParaRPr kumimoji="1" lang="ja-JP" altLang="en-US"/>
          </a:p>
        </p:txBody>
      </p:sp>
    </p:spTree>
    <p:extLst>
      <p:ext uri="{BB962C8B-B14F-4D97-AF65-F5344CB8AC3E}">
        <p14:creationId xmlns:p14="http://schemas.microsoft.com/office/powerpoint/2010/main" val="107280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DC1D37D-93AC-4E62-8B74-D063C1C9ECE9}"/>
              </a:ext>
            </a:extLst>
          </p:cNvPr>
          <p:cNvSpPr>
            <a:spLocks noGrp="1"/>
          </p:cNvSpPr>
          <p:nvPr>
            <p:ph type="dt" sz="half" idx="10"/>
          </p:nvPr>
        </p:nvSpPr>
        <p:spPr/>
        <p:txBody>
          <a:bodyPr/>
          <a:lstStyle/>
          <a:p>
            <a:fld id="{B6A17810-BC8C-4160-A738-B38A92759E37}" type="datetimeFigureOut">
              <a:rPr kumimoji="1" lang="ja-JP" altLang="en-US" smtClean="0"/>
              <a:t>2018/6/13</a:t>
            </a:fld>
            <a:endParaRPr kumimoji="1" lang="ja-JP" altLang="en-US"/>
          </a:p>
        </p:txBody>
      </p:sp>
      <p:sp>
        <p:nvSpPr>
          <p:cNvPr id="3" name="フッター プレースホルダー 2">
            <a:extLst>
              <a:ext uri="{FF2B5EF4-FFF2-40B4-BE49-F238E27FC236}">
                <a16:creationId xmlns:a16="http://schemas.microsoft.com/office/drawing/2014/main" id="{0F323464-0245-47AA-8299-BB879828E46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A9F13B9-B851-470C-B041-1D94E2C8D36F}"/>
              </a:ext>
            </a:extLst>
          </p:cNvPr>
          <p:cNvSpPr>
            <a:spLocks noGrp="1"/>
          </p:cNvSpPr>
          <p:nvPr>
            <p:ph type="sldNum" sz="quarter" idx="12"/>
          </p:nvPr>
        </p:nvSpPr>
        <p:spPr/>
        <p:txBody>
          <a:bodyPr/>
          <a:lstStyle/>
          <a:p>
            <a:fld id="{1BC36094-38E4-407F-AB26-4608E3B1865F}" type="slidenum">
              <a:rPr kumimoji="1" lang="ja-JP" altLang="en-US" smtClean="0"/>
              <a:t>‹#›</a:t>
            </a:fld>
            <a:endParaRPr kumimoji="1" lang="ja-JP" altLang="en-US"/>
          </a:p>
        </p:txBody>
      </p:sp>
    </p:spTree>
    <p:extLst>
      <p:ext uri="{BB962C8B-B14F-4D97-AF65-F5344CB8AC3E}">
        <p14:creationId xmlns:p14="http://schemas.microsoft.com/office/powerpoint/2010/main" val="1754488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B74892-759E-4785-8E86-EEE46892C1A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C5423DD-A4F9-4969-976B-9651861029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9EB130C-CE12-450E-A468-FDB3EC82B9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A5135BB-1F19-488E-9297-3B1FA0985EB5}"/>
              </a:ext>
            </a:extLst>
          </p:cNvPr>
          <p:cNvSpPr>
            <a:spLocks noGrp="1"/>
          </p:cNvSpPr>
          <p:nvPr>
            <p:ph type="dt" sz="half" idx="10"/>
          </p:nvPr>
        </p:nvSpPr>
        <p:spPr/>
        <p:txBody>
          <a:bodyPr/>
          <a:lstStyle/>
          <a:p>
            <a:fld id="{B6A17810-BC8C-4160-A738-B38A92759E37}" type="datetimeFigureOut">
              <a:rPr kumimoji="1" lang="ja-JP" altLang="en-US" smtClean="0"/>
              <a:t>2018/6/13</a:t>
            </a:fld>
            <a:endParaRPr kumimoji="1" lang="ja-JP" altLang="en-US"/>
          </a:p>
        </p:txBody>
      </p:sp>
      <p:sp>
        <p:nvSpPr>
          <p:cNvPr id="6" name="フッター プレースホルダー 5">
            <a:extLst>
              <a:ext uri="{FF2B5EF4-FFF2-40B4-BE49-F238E27FC236}">
                <a16:creationId xmlns:a16="http://schemas.microsoft.com/office/drawing/2014/main" id="{980E7E85-176C-4EB6-8E39-8C81E3FA1E7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74D55CA-59FF-416B-A6D4-7AD635F48B13}"/>
              </a:ext>
            </a:extLst>
          </p:cNvPr>
          <p:cNvSpPr>
            <a:spLocks noGrp="1"/>
          </p:cNvSpPr>
          <p:nvPr>
            <p:ph type="sldNum" sz="quarter" idx="12"/>
          </p:nvPr>
        </p:nvSpPr>
        <p:spPr/>
        <p:txBody>
          <a:bodyPr/>
          <a:lstStyle/>
          <a:p>
            <a:fld id="{1BC36094-38E4-407F-AB26-4608E3B1865F}" type="slidenum">
              <a:rPr kumimoji="1" lang="ja-JP" altLang="en-US" smtClean="0"/>
              <a:t>‹#›</a:t>
            </a:fld>
            <a:endParaRPr kumimoji="1" lang="ja-JP" altLang="en-US"/>
          </a:p>
        </p:txBody>
      </p:sp>
    </p:spTree>
    <p:extLst>
      <p:ext uri="{BB962C8B-B14F-4D97-AF65-F5344CB8AC3E}">
        <p14:creationId xmlns:p14="http://schemas.microsoft.com/office/powerpoint/2010/main" val="978210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33255A-9422-45BC-BB13-68CFACE3CAC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64FAC30-926E-4D33-99BC-30B0407D43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C0A0467-253A-4945-912A-0D18A5038C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B7FA647-F3CD-43B5-A171-E39B8E927D78}"/>
              </a:ext>
            </a:extLst>
          </p:cNvPr>
          <p:cNvSpPr>
            <a:spLocks noGrp="1"/>
          </p:cNvSpPr>
          <p:nvPr>
            <p:ph type="dt" sz="half" idx="10"/>
          </p:nvPr>
        </p:nvSpPr>
        <p:spPr/>
        <p:txBody>
          <a:bodyPr/>
          <a:lstStyle/>
          <a:p>
            <a:fld id="{B6A17810-BC8C-4160-A738-B38A92759E37}" type="datetimeFigureOut">
              <a:rPr kumimoji="1" lang="ja-JP" altLang="en-US" smtClean="0"/>
              <a:t>2018/6/13</a:t>
            </a:fld>
            <a:endParaRPr kumimoji="1" lang="ja-JP" altLang="en-US"/>
          </a:p>
        </p:txBody>
      </p:sp>
      <p:sp>
        <p:nvSpPr>
          <p:cNvPr id="6" name="フッター プレースホルダー 5">
            <a:extLst>
              <a:ext uri="{FF2B5EF4-FFF2-40B4-BE49-F238E27FC236}">
                <a16:creationId xmlns:a16="http://schemas.microsoft.com/office/drawing/2014/main" id="{F6959A29-5FBC-4A1F-93C1-E93503C672B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78363EB-46D0-4C08-9F01-59A30C63EB2B}"/>
              </a:ext>
            </a:extLst>
          </p:cNvPr>
          <p:cNvSpPr>
            <a:spLocks noGrp="1"/>
          </p:cNvSpPr>
          <p:nvPr>
            <p:ph type="sldNum" sz="quarter" idx="12"/>
          </p:nvPr>
        </p:nvSpPr>
        <p:spPr/>
        <p:txBody>
          <a:bodyPr/>
          <a:lstStyle/>
          <a:p>
            <a:fld id="{1BC36094-38E4-407F-AB26-4608E3B1865F}" type="slidenum">
              <a:rPr kumimoji="1" lang="ja-JP" altLang="en-US" smtClean="0"/>
              <a:t>‹#›</a:t>
            </a:fld>
            <a:endParaRPr kumimoji="1" lang="ja-JP" altLang="en-US"/>
          </a:p>
        </p:txBody>
      </p:sp>
    </p:spTree>
    <p:extLst>
      <p:ext uri="{BB962C8B-B14F-4D97-AF65-F5344CB8AC3E}">
        <p14:creationId xmlns:p14="http://schemas.microsoft.com/office/powerpoint/2010/main" val="3191368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4D30ABB-0429-4FAE-9980-87D0E444BA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7F596BA-1DF5-46CF-A45F-F713F6E324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32F2B66-A1FB-42C3-AA0F-B41C97BC33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A17810-BC8C-4160-A738-B38A92759E37}" type="datetimeFigureOut">
              <a:rPr kumimoji="1" lang="ja-JP" altLang="en-US" smtClean="0"/>
              <a:t>2018/6/13</a:t>
            </a:fld>
            <a:endParaRPr kumimoji="1" lang="ja-JP" altLang="en-US"/>
          </a:p>
        </p:txBody>
      </p:sp>
      <p:sp>
        <p:nvSpPr>
          <p:cNvPr id="5" name="フッター プレースホルダー 4">
            <a:extLst>
              <a:ext uri="{FF2B5EF4-FFF2-40B4-BE49-F238E27FC236}">
                <a16:creationId xmlns:a16="http://schemas.microsoft.com/office/drawing/2014/main" id="{B5146A32-CA45-4692-8E3A-569C351B33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1C6A871-AC04-4910-A686-4E6BA75DB2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36094-38E4-407F-AB26-4608E3B1865F}" type="slidenum">
              <a:rPr kumimoji="1" lang="ja-JP" altLang="en-US" smtClean="0"/>
              <a:t>‹#›</a:t>
            </a:fld>
            <a:endParaRPr kumimoji="1" lang="ja-JP" altLang="en-US"/>
          </a:p>
        </p:txBody>
      </p:sp>
    </p:spTree>
    <p:extLst>
      <p:ext uri="{BB962C8B-B14F-4D97-AF65-F5344CB8AC3E}">
        <p14:creationId xmlns:p14="http://schemas.microsoft.com/office/powerpoint/2010/main" val="397382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D9007B5-275F-424F-B549-F2FEBC53639D}" type="slidenum">
              <a:rPr kumimoji="1" lang="ja-JP" altLang="en-US" smtClean="0"/>
              <a:t>1</a:t>
            </a:fld>
            <a:endParaRPr kumimoji="1" lang="ja-JP" altLang="en-US"/>
          </a:p>
        </p:txBody>
      </p:sp>
      <p:sp>
        <p:nvSpPr>
          <p:cNvPr id="29" name="正方形/長方形 28"/>
          <p:cNvSpPr/>
          <p:nvPr/>
        </p:nvSpPr>
        <p:spPr>
          <a:xfrm>
            <a:off x="2516350" y="2553350"/>
            <a:ext cx="1099969" cy="323912"/>
          </a:xfrm>
          <a:prstGeom prst="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4-OH-CB187</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6600344" y="4085944"/>
            <a:ext cx="1171531" cy="32391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Neonatal TSH</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4727401" y="1245550"/>
            <a:ext cx="1069982" cy="32391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Maternal FT4</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6634339" y="1245550"/>
            <a:ext cx="1069982" cy="32391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Maternal TSH</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35" name="正方形/長方形 34"/>
          <p:cNvSpPr/>
          <p:nvPr/>
        </p:nvSpPr>
        <p:spPr>
          <a:xfrm>
            <a:off x="4831626" y="4098787"/>
            <a:ext cx="1069981" cy="323912"/>
          </a:xfrm>
          <a:prstGeom prst="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Neonatal FT4</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cxnSp>
        <p:nvCxnSpPr>
          <p:cNvPr id="46" name="直線矢印コネクタ 45"/>
          <p:cNvCxnSpPr>
            <a:stCxn id="29" idx="3"/>
            <a:endCxn id="35" idx="1"/>
          </p:cNvCxnSpPr>
          <p:nvPr/>
        </p:nvCxnSpPr>
        <p:spPr>
          <a:xfrm>
            <a:off x="3616319" y="2715306"/>
            <a:ext cx="1215307" cy="1545437"/>
          </a:xfrm>
          <a:prstGeom prst="straightConnector1">
            <a:avLst/>
          </a:prstGeom>
          <a:ln w="19050">
            <a:prstDash val="dash"/>
            <a:headEnd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endCxn id="47" idx="1"/>
          </p:cNvCxnSpPr>
          <p:nvPr/>
        </p:nvCxnSpPr>
        <p:spPr>
          <a:xfrm>
            <a:off x="5086144" y="1569462"/>
            <a:ext cx="617734" cy="821585"/>
          </a:xfrm>
          <a:prstGeom prst="straightConnector1">
            <a:avLst/>
          </a:prstGeom>
          <a:ln w="38100">
            <a:prstDash val="solid"/>
            <a:headEnd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a:endCxn id="47" idx="7"/>
          </p:cNvCxnSpPr>
          <p:nvPr/>
        </p:nvCxnSpPr>
        <p:spPr>
          <a:xfrm flipH="1">
            <a:off x="6701169" y="1571659"/>
            <a:ext cx="652296" cy="819388"/>
          </a:xfrm>
          <a:prstGeom prst="straightConnector1">
            <a:avLst/>
          </a:prstGeom>
          <a:ln w="38100">
            <a:headEnd w="lg" len="lg"/>
            <a:tailEnd type="triangle" w="lg" len="med"/>
          </a:ln>
        </p:spPr>
        <p:style>
          <a:lnRef idx="1">
            <a:schemeClr val="accent1"/>
          </a:lnRef>
          <a:fillRef idx="0">
            <a:schemeClr val="accent1"/>
          </a:fillRef>
          <a:effectRef idx="0">
            <a:schemeClr val="accent1"/>
          </a:effectRef>
          <a:fontRef idx="minor">
            <a:schemeClr val="tx1"/>
          </a:fontRef>
        </p:style>
      </p:cxnSp>
      <p:sp>
        <p:nvSpPr>
          <p:cNvPr id="77" name="円弧 76"/>
          <p:cNvSpPr/>
          <p:nvPr/>
        </p:nvSpPr>
        <p:spPr>
          <a:xfrm rot="18923713">
            <a:off x="5445902" y="729313"/>
            <a:ext cx="1625975" cy="1622037"/>
          </a:xfrm>
          <a:prstGeom prst="arc">
            <a:avLst>
              <a:gd name="adj1" fmla="val 14891437"/>
              <a:gd name="adj2" fmla="val 1248738"/>
            </a:avLst>
          </a:prstGeom>
          <a:ln w="38100">
            <a:headEnd type="triangle" w="lg" len="med"/>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1" name="円弧 80"/>
          <p:cNvSpPr/>
          <p:nvPr/>
        </p:nvSpPr>
        <p:spPr>
          <a:xfrm rot="18923713">
            <a:off x="5387802" y="3646852"/>
            <a:ext cx="1625737" cy="1526007"/>
          </a:xfrm>
          <a:prstGeom prst="arc">
            <a:avLst>
              <a:gd name="adj1" fmla="val 14891437"/>
              <a:gd name="adj2" fmla="val 1248738"/>
            </a:avLst>
          </a:prstGeom>
          <a:ln w="38100">
            <a:headEnd type="triangle" w="lg" len="med"/>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83" name="直線矢印コネクタ 82"/>
          <p:cNvCxnSpPr>
            <a:cxnSpLocks/>
            <a:stCxn id="29" idx="3"/>
            <a:endCxn id="25" idx="1"/>
          </p:cNvCxnSpPr>
          <p:nvPr/>
        </p:nvCxnSpPr>
        <p:spPr>
          <a:xfrm flipV="1">
            <a:off x="3616319" y="1407506"/>
            <a:ext cx="1111082" cy="1307800"/>
          </a:xfrm>
          <a:prstGeom prst="straightConnector1">
            <a:avLst/>
          </a:prstGeom>
          <a:ln w="38100">
            <a:headEnd w="lg" len="lg"/>
            <a:tailEnd type="triangle" w="lg" len="med"/>
          </a:ln>
        </p:spPr>
        <p:style>
          <a:lnRef idx="1">
            <a:schemeClr val="accent1"/>
          </a:lnRef>
          <a:fillRef idx="0">
            <a:schemeClr val="accent1"/>
          </a:fillRef>
          <a:effectRef idx="0">
            <a:schemeClr val="accent1"/>
          </a:effectRef>
          <a:fontRef idx="minor">
            <a:schemeClr val="tx1"/>
          </a:fontRef>
        </p:style>
      </p:cxnSp>
      <p:sp>
        <p:nvSpPr>
          <p:cNvPr id="93" name="テキスト ボックス 92"/>
          <p:cNvSpPr txBox="1"/>
          <p:nvPr/>
        </p:nvSpPr>
        <p:spPr>
          <a:xfrm>
            <a:off x="3874682" y="2015063"/>
            <a:ext cx="582092" cy="215444"/>
          </a:xfrm>
          <a:prstGeom prst="rect">
            <a:avLst/>
          </a:prstGeom>
          <a:solidFill>
            <a:schemeClr val="bg1"/>
          </a:solidFill>
        </p:spPr>
        <p:txBody>
          <a:bodyPr wrap="square" rtlCol="0">
            <a:spAutoFit/>
          </a:bodyPr>
          <a:lstStyle/>
          <a:p>
            <a:r>
              <a:rPr lang="en-US" altLang="ja-JP" sz="800" b="1" dirty="0">
                <a:latin typeface="Meiryo UI" panose="020B0604030504040204" pitchFamily="50" charset="-128"/>
                <a:ea typeface="Meiryo UI" panose="020B0604030504040204" pitchFamily="50" charset="-128"/>
              </a:rPr>
              <a:t>0.13</a:t>
            </a:r>
            <a:endParaRPr kumimoji="1" lang="ja-JP" altLang="en-US" sz="800" b="1" dirty="0">
              <a:latin typeface="Meiryo UI" panose="020B0604030504040204" pitchFamily="50" charset="-128"/>
              <a:ea typeface="Meiryo UI" panose="020B0604030504040204" pitchFamily="50" charset="-128"/>
            </a:endParaRPr>
          </a:p>
        </p:txBody>
      </p:sp>
      <p:sp>
        <p:nvSpPr>
          <p:cNvPr id="95" name="テキスト ボックス 94"/>
          <p:cNvSpPr txBox="1"/>
          <p:nvPr/>
        </p:nvSpPr>
        <p:spPr>
          <a:xfrm>
            <a:off x="6006399" y="598061"/>
            <a:ext cx="537613" cy="215444"/>
          </a:xfrm>
          <a:prstGeom prst="rect">
            <a:avLst/>
          </a:prstGeom>
          <a:solidFill>
            <a:schemeClr val="bg1"/>
          </a:solidFill>
        </p:spPr>
        <p:txBody>
          <a:bodyPr wrap="square" rtlCol="0">
            <a:spAutoFit/>
          </a:bodyPr>
          <a:lstStyle/>
          <a:p>
            <a:r>
              <a:rPr kumimoji="1" lang="en-US" altLang="ja-JP" sz="800" b="1" dirty="0">
                <a:latin typeface="Meiryo UI" panose="020B0604030504040204" pitchFamily="50" charset="-128"/>
                <a:ea typeface="Meiryo UI" panose="020B0604030504040204" pitchFamily="50" charset="-128"/>
              </a:rPr>
              <a:t>-0.47</a:t>
            </a:r>
            <a:endParaRPr kumimoji="1" lang="ja-JP" altLang="en-US" sz="800" b="1" dirty="0">
              <a:latin typeface="Meiryo UI" panose="020B0604030504040204" pitchFamily="50" charset="-128"/>
              <a:ea typeface="Meiryo UI" panose="020B0604030504040204" pitchFamily="50" charset="-128"/>
            </a:endParaRPr>
          </a:p>
        </p:txBody>
      </p:sp>
      <p:sp>
        <p:nvSpPr>
          <p:cNvPr id="96" name="テキスト ボックス 95"/>
          <p:cNvSpPr txBox="1"/>
          <p:nvPr/>
        </p:nvSpPr>
        <p:spPr>
          <a:xfrm>
            <a:off x="6009504" y="3535805"/>
            <a:ext cx="473872" cy="215444"/>
          </a:xfrm>
          <a:prstGeom prst="rect">
            <a:avLst/>
          </a:prstGeom>
          <a:solidFill>
            <a:schemeClr val="bg1"/>
          </a:solidFill>
        </p:spPr>
        <p:txBody>
          <a:bodyPr wrap="square" rtlCol="0">
            <a:spAutoFit/>
          </a:bodyPr>
          <a:lstStyle/>
          <a:p>
            <a:r>
              <a:rPr lang="en-US" altLang="ja-JP" sz="800" b="1" dirty="0">
                <a:latin typeface="Meiryo UI" panose="020B0604030504040204" pitchFamily="50" charset="-128"/>
                <a:ea typeface="Meiryo UI" panose="020B0604030504040204" pitchFamily="50" charset="-128"/>
              </a:rPr>
              <a:t>0.17</a:t>
            </a:r>
            <a:endParaRPr kumimoji="1" lang="ja-JP" altLang="en-US" sz="800" b="1" dirty="0">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6825175" y="1869363"/>
            <a:ext cx="475149" cy="215444"/>
          </a:xfrm>
          <a:prstGeom prst="rect">
            <a:avLst/>
          </a:prstGeom>
          <a:solidFill>
            <a:schemeClr val="bg1"/>
          </a:solidFill>
        </p:spPr>
        <p:txBody>
          <a:bodyPr wrap="square" rtlCol="0">
            <a:spAutoFit/>
          </a:bodyPr>
          <a:lstStyle/>
          <a:p>
            <a:r>
              <a:rPr lang="en-US" altLang="ja-JP" sz="800" b="1" dirty="0">
                <a:latin typeface="Meiryo UI" panose="020B0604030504040204" pitchFamily="50" charset="-128"/>
                <a:ea typeface="Meiryo UI" panose="020B0604030504040204" pitchFamily="50" charset="-128"/>
              </a:rPr>
              <a:t>1.12</a:t>
            </a:r>
            <a:endParaRPr kumimoji="1" lang="ja-JP" altLang="en-US" sz="800" b="1" dirty="0">
              <a:latin typeface="Meiryo UI" panose="020B0604030504040204" pitchFamily="50" charset="-128"/>
              <a:ea typeface="Meiryo UI" panose="020B0604030504040204" pitchFamily="50" charset="-128"/>
            </a:endParaRPr>
          </a:p>
        </p:txBody>
      </p:sp>
      <p:sp>
        <p:nvSpPr>
          <p:cNvPr id="47" name="楕円 46"/>
          <p:cNvSpPr/>
          <p:nvPr/>
        </p:nvSpPr>
        <p:spPr>
          <a:xfrm>
            <a:off x="5497332" y="2320395"/>
            <a:ext cx="1410383" cy="482443"/>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latin typeface="Meiryo UI" panose="020B0604030504040204" pitchFamily="50" charset="-128"/>
                <a:ea typeface="Meiryo UI" panose="020B0604030504040204" pitchFamily="50" charset="-128"/>
              </a:rPr>
              <a:t>Maternal TH parameters</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cxnSp>
        <p:nvCxnSpPr>
          <p:cNvPr id="50" name="直線矢印コネクタ 49"/>
          <p:cNvCxnSpPr>
            <a:stCxn id="47" idx="3"/>
          </p:cNvCxnSpPr>
          <p:nvPr/>
        </p:nvCxnSpPr>
        <p:spPr>
          <a:xfrm flipH="1">
            <a:off x="5200682" y="2732186"/>
            <a:ext cx="503196" cy="1353758"/>
          </a:xfrm>
          <a:prstGeom prst="straightConnector1">
            <a:avLst/>
          </a:prstGeom>
          <a:ln w="19050">
            <a:prstDash val="dash"/>
            <a:headEnd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stCxn id="47" idx="5"/>
          </p:cNvCxnSpPr>
          <p:nvPr/>
        </p:nvCxnSpPr>
        <p:spPr>
          <a:xfrm>
            <a:off x="6701169" y="2732186"/>
            <a:ext cx="679902" cy="1366601"/>
          </a:xfrm>
          <a:prstGeom prst="straightConnector1">
            <a:avLst/>
          </a:prstGeom>
          <a:ln w="38100">
            <a:headEnd w="lg" len="lg"/>
            <a:tailEnd type="triangle" w="lg" len="med"/>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5162623" y="1878212"/>
            <a:ext cx="582092" cy="215444"/>
          </a:xfrm>
          <a:prstGeom prst="rect">
            <a:avLst/>
          </a:prstGeom>
          <a:solidFill>
            <a:schemeClr val="bg1"/>
          </a:solidFill>
        </p:spPr>
        <p:txBody>
          <a:bodyPr wrap="square" rtlCol="0">
            <a:spAutoFit/>
          </a:bodyPr>
          <a:lstStyle/>
          <a:p>
            <a:r>
              <a:rPr lang="en-US" altLang="ja-JP" sz="800" b="1" dirty="0">
                <a:latin typeface="Meiryo UI" panose="020B0604030504040204" pitchFamily="50" charset="-128"/>
                <a:ea typeface="Meiryo UI" panose="020B0604030504040204" pitchFamily="50" charset="-128"/>
              </a:rPr>
              <a:t>0.38</a:t>
            </a:r>
            <a:endParaRPr kumimoji="1" lang="ja-JP" altLang="en-US" sz="800" b="1"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6750739" y="3117310"/>
            <a:ext cx="475149" cy="215444"/>
          </a:xfrm>
          <a:prstGeom prst="rect">
            <a:avLst/>
          </a:prstGeom>
          <a:solidFill>
            <a:schemeClr val="bg1"/>
          </a:solidFill>
        </p:spPr>
        <p:txBody>
          <a:bodyPr wrap="square" rtlCol="0">
            <a:spAutoFit/>
          </a:bodyPr>
          <a:lstStyle/>
          <a:p>
            <a:r>
              <a:rPr lang="en-US" altLang="ja-JP" sz="800" b="1" dirty="0">
                <a:latin typeface="Meiryo UI" panose="020B0604030504040204" pitchFamily="50" charset="-128"/>
                <a:ea typeface="Meiryo UI" panose="020B0604030504040204" pitchFamily="50" charset="-128"/>
              </a:rPr>
              <a:t>0.17</a:t>
            </a:r>
            <a:endParaRPr kumimoji="1" lang="ja-JP" altLang="en-US" sz="800" b="1" dirty="0">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5249592" y="3148301"/>
            <a:ext cx="475149" cy="215444"/>
          </a:xfrm>
          <a:prstGeom prst="rect">
            <a:avLst/>
          </a:prstGeom>
          <a:solidFill>
            <a:schemeClr val="bg1"/>
          </a:solidFill>
        </p:spPr>
        <p:txBody>
          <a:bodyPr wrap="square" rtlCol="0">
            <a:spAutoFit/>
          </a:bodyPr>
          <a:lstStyle/>
          <a:p>
            <a:r>
              <a:rPr lang="en-US" altLang="ja-JP" sz="800" dirty="0">
                <a:latin typeface="Meiryo UI" panose="020B0604030504040204" pitchFamily="50" charset="-128"/>
                <a:ea typeface="Meiryo UI" panose="020B0604030504040204" pitchFamily="50" charset="-128"/>
              </a:rPr>
              <a:t>-0.02</a:t>
            </a:r>
            <a:endParaRPr kumimoji="1" lang="ja-JP" altLang="en-US" sz="800" dirty="0">
              <a:latin typeface="Meiryo UI" panose="020B0604030504040204" pitchFamily="50" charset="-128"/>
              <a:ea typeface="Meiryo UI" panose="020B0604030504040204" pitchFamily="50" charset="-128"/>
            </a:endParaRPr>
          </a:p>
        </p:txBody>
      </p:sp>
      <p:sp>
        <p:nvSpPr>
          <p:cNvPr id="51" name="テキスト ボックス 10"/>
          <p:cNvSpPr txBox="1">
            <a:spLocks noChangeArrowheads="1"/>
          </p:cNvSpPr>
          <p:nvPr/>
        </p:nvSpPr>
        <p:spPr bwMode="auto">
          <a:xfrm>
            <a:off x="622701" y="5053836"/>
            <a:ext cx="19911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400" dirty="0">
                <a:latin typeface="Times New Roman" pitchFamily="18" charset="0"/>
                <a:cs typeface="Times New Roman" pitchFamily="18" charset="0"/>
              </a:rPr>
              <a:t>Supplemental Figure 1.</a:t>
            </a:r>
            <a:endParaRPr lang="ja-JP" altLang="en-US" sz="1400" dirty="0">
              <a:latin typeface="Times New Roman" pitchFamily="18" charset="0"/>
              <a:cs typeface="Times New Roman" pitchFamily="18" charset="0"/>
            </a:endParaRPr>
          </a:p>
        </p:txBody>
      </p:sp>
      <p:sp>
        <p:nvSpPr>
          <p:cNvPr id="52" name="テキスト ボックス 51"/>
          <p:cNvSpPr txBox="1"/>
          <p:nvPr/>
        </p:nvSpPr>
        <p:spPr>
          <a:xfrm>
            <a:off x="3888240" y="3197486"/>
            <a:ext cx="582092" cy="215444"/>
          </a:xfrm>
          <a:prstGeom prst="rect">
            <a:avLst/>
          </a:prstGeom>
          <a:solidFill>
            <a:schemeClr val="bg1"/>
          </a:solid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rPr>
              <a:t>0.11</a:t>
            </a:r>
            <a:endParaRPr kumimoji="1" lang="ja-JP" altLang="en-US"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22776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45C5264-1004-486C-A124-1A78D8201A83}"/>
              </a:ext>
            </a:extLst>
          </p:cNvPr>
          <p:cNvSpPr/>
          <p:nvPr/>
        </p:nvSpPr>
        <p:spPr>
          <a:xfrm>
            <a:off x="532661" y="348659"/>
            <a:ext cx="10978460" cy="2123658"/>
          </a:xfrm>
          <a:prstGeom prst="rect">
            <a:avLst/>
          </a:prstGeom>
        </p:spPr>
        <p:txBody>
          <a:bodyPr wrap="square">
            <a:spAutoFit/>
          </a:bodyPr>
          <a:lstStyle/>
          <a:p>
            <a:pPr algn="just">
              <a:lnSpc>
                <a:spcPct val="200000"/>
              </a:lnSpc>
              <a:spcAft>
                <a:spcPts val="0"/>
              </a:spcAft>
            </a:pP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Supplemental  Figure 1.</a:t>
            </a:r>
            <a:endParaRPr lang="ja-JP" altLang="ja-JP" sz="1200" kern="100" dirty="0">
              <a:latin typeface="Times New Roman" panose="02020603050405020304" pitchFamily="18" charset="0"/>
              <a:ea typeface="Meiryo UI" panose="020B0604030504040204" pitchFamily="50" charset="-128"/>
              <a:cs typeface="Times New Roman" panose="02020603050405020304" pitchFamily="18" charset="0"/>
            </a:endParaRPr>
          </a:p>
          <a:p>
            <a:pPr algn="just">
              <a:lnSpc>
                <a:spcPct val="200000"/>
              </a:lnSpc>
            </a:pP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Estimated pathway for the relationships between maternal 4-OH-CB187 exposure, maternal and neonatal TSH and FT4 using a structural equation model among the all mother-neonate pairs. “Maternal TH parameters” in oval represents the latent variables which were not measured in this study. Values on the arrows indicate the standardized coefficients for the relationships between the two constructs. The two-sided arrows represent the correlation coefficients. Arrows with the bold lines indicate the significant associations, and those with the dotted lines indicate the non-significant associations. Measurement errors were omitted for simplicity. </a:t>
            </a:r>
            <a:endParaRPr lang="ja-JP" altLang="ja-JP" sz="1200" kern="100" dirty="0">
              <a:latin typeface="Times New Roman" panose="02020603050405020304" pitchFamily="18" charset="0"/>
              <a:ea typeface="Meiryo UI" panose="020B0604030504040204" pitchFamily="50" charset="-128"/>
              <a:cs typeface="Times New Roman" panose="02020603050405020304" pitchFamily="18" charset="0"/>
            </a:endParaRPr>
          </a:p>
          <a:p>
            <a:pPr algn="just">
              <a:spcAft>
                <a:spcPts val="0"/>
              </a:spcAft>
            </a:pP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a:t>
            </a:r>
            <a:endParaRPr lang="ja-JP" altLang="ja-JP" sz="1200" kern="100" dirty="0">
              <a:effectLst/>
              <a:latin typeface="Times New Roman" panose="02020603050405020304" pitchFamily="18" charset="0"/>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1278759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3381</TotalTime>
  <Words>28</Words>
  <Application>Microsoft Office PowerPoint</Application>
  <PresentationFormat>ワイド画面</PresentationFormat>
  <Paragraphs>19</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游ゴシック</vt:lpstr>
      <vt:lpstr>游ゴシック Light</vt:lpstr>
      <vt:lpstr>Arial</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伊藤佐智子</dc:creator>
  <cp:lastModifiedBy>伊藤佐智子</cp:lastModifiedBy>
  <cp:revision>7</cp:revision>
  <dcterms:created xsi:type="dcterms:W3CDTF">2018-06-07T00:34:21Z</dcterms:created>
  <dcterms:modified xsi:type="dcterms:W3CDTF">2018-06-14T08:10:34Z</dcterms:modified>
</cp:coreProperties>
</file>