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1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6.xml" ContentType="application/vnd.openxmlformats-officedocument.drawingml.chart+xml"/>
  <Override PartName="/ppt/theme/themeOverride6.xml" ContentType="application/vnd.openxmlformats-officedocument.themeOverride+xml"/>
  <Override PartName="/ppt/charts/chart17.xml" ContentType="application/vnd.openxmlformats-officedocument.drawingml.chart+xml"/>
  <Override PartName="/ppt/theme/themeOverride7.xml" ContentType="application/vnd.openxmlformats-officedocument.themeOverride+xml"/>
  <Override PartName="/ppt/charts/chart18.xml" ContentType="application/vnd.openxmlformats-officedocument.drawingml.chart+xml"/>
  <Override PartName="/ppt/theme/themeOverride8.xml" ContentType="application/vnd.openxmlformats-officedocument.themeOverr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heme/themeOverride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"/>
  </p:notesMasterIdLst>
  <p:handoutMasterIdLst>
    <p:handoutMasterId r:id="rId11"/>
  </p:handoutMasterIdLst>
  <p:sldIdLst>
    <p:sldId id="338" r:id="rId3"/>
    <p:sldId id="309" r:id="rId4"/>
    <p:sldId id="340" r:id="rId5"/>
    <p:sldId id="341" r:id="rId6"/>
    <p:sldId id="333" r:id="rId7"/>
    <p:sldId id="342" r:id="rId8"/>
    <p:sldId id="325" r:id="rId9"/>
  </p:sldIdLst>
  <p:sldSz cx="6858000" cy="1026001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2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  <a:srgbClr val="CC3300"/>
    <a:srgbClr val="FF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89" autoAdjust="0"/>
    <p:restoredTop sz="50000" autoAdjust="0"/>
  </p:normalViewPr>
  <p:slideViewPr>
    <p:cSldViewPr snapToGrid="0" snapToObjects="1">
      <p:cViewPr varScale="1">
        <p:scale>
          <a:sx n="95" d="100"/>
          <a:sy n="95" d="100"/>
        </p:scale>
        <p:origin x="1104" y="200"/>
      </p:cViewPr>
      <p:guideLst>
        <p:guide orient="horz" pos="3232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Owner\Desktop\190318%20CIR&#33256;&#24202;&#26908;&#20307;&#12522;&#12496;&#12452;&#12473;&#29992;&#26908;&#35342;\190324%20&#12522;&#12496;&#12452;&#12473;&#23455;&#39443;&#32080;&#26524;(&#21271;&#26449;&#20808;&#29983;&#36865;&#20184;)\190323%20i.v.%20&#32954;&#36578;&#31227;&#12514;&#12487;&#12523;\190329%20WT_IL-6KO%20CT26%20i.v.(&#29983;&#23384;&#29575;)ver3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itamura\Desktop\190320%20CIR&#12522;&#12495;&#12441;&#12452;&#12473;&#12486;&#12441;&#12540;&#12479;(&#38917;&#12373;&#12435;)\190122%20qPCR%20IL6%20mice%20liver%20tissue%20from%20WT%20or%20IL6KO%20bc%20mice(ct26%20i.s%20model)ver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huihuixiang\Desktop\180125%20&#25285;&#12363;&#12441;&#12435;&#12510;&#12454;&#12473;&#22823;&#33144;&#12363;&#12441;&#12435;&#32925;&#36578;&#31227;&#12514;&#12486;&#12441;&#12523;&#12398;&#33131;&#30221;&#37327;&#12398;&#35413;&#20385;&#12395;&#12388;&#12365;&#12414;&#12375;&#12390;\180127%20tumor%20area(HE%20staining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itamura\Desktop\180306%20CT26-GFP%20pCC9%20IL-6%20KO%20%20and%20IL-6RaKO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kitamura\Desktop\180427%20CT26-IL-6KO%20MTT&#12450;&#12483;&#12475;&#12452;&#12414;&#12392;&#12417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Users\huihuixiang\Desktop\190123&#23454;&#39564;&#25968;&#25454;&#25972;&#29702;\190218%20%20IVIS%20Control%20or%20ip%20CD8%20IL-12%20antibody%20WT%20B:c%20mice%20ct26%20Mock%20liver%20i.s.%20d14\190218%20WT%20Bc%20CT26%20anti-CD8%20anti-IL-12%20d14\VBD20190218193148\190218%20IVIS%233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huihuixiang\Desktop\190123&#23454;&#39564;&#25968;&#25454;&#25972;&#29702;\190516%20WT%20Bc%20ct26%20clodoronate%20lipsome%20is%20d14\XI20190516135730\190516%20IVIS%23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admin\Desktop\&#20462;&#24489;170605-22\&#22823;&#33144;&#30284;&#32925;&#36578;&#31227;&#12514;&#12487;&#12523;&#12487;&#12540;&#12479;\&#22823;&#33144;&#30284;&#32925;&#36578;&#31227;&#12514;&#12487;&#12523;&#38306;&#36899;&#12487;&#12540;&#12479;\160223%20WT%20cont-IgG&amp;aCD4\160223%20WT%20cont-IgG&amp;aCD4&#12522;&#12531;&#12497;&#29699;&#35299;&#26512;(160709&#26356;&#26032;).xlsx" TargetMode="External"/><Relationship Id="rId1" Type="http://schemas.openxmlformats.org/officeDocument/2006/relationships/themeOverride" Target="../theme/themeOverride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admin\Desktop\&#30740;&#31350;&#12414;&#12392;&#12417;&#12394;&#12393;(170412&#12496;&#12483;&#12463;&#12450;&#12483;&#12503;)\&#35914;&#23798;&#35299;&#26512;&#20998;\160719~%20in%20vivo&#12487;&#12540;&#12479;\170512%20WT%20control%20IgG%20vs%20anti-CD4\170512%20WT%20cont%20IgG%20vs%20anti-CD4%20liver%20radiant.xlsx" TargetMode="External"/><Relationship Id="rId1" Type="http://schemas.openxmlformats.org/officeDocument/2006/relationships/themeOverride" Target="../theme/themeOverride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admin\Desktop\&#30740;&#31350;&#12414;&#12392;&#12417;&#12394;&#12393;\&#35914;&#23798;&#35299;&#26512;&#20998;\160719~&#12487;&#12540;&#12479;\160721%20IL-6KO%20control%20IgG%20vs%20anti-CD4\160721%20IL-6KO%20anti-CD4%20radiation%231&#28204;&#23450;.xlsx" TargetMode="External"/><Relationship Id="rId1" Type="http://schemas.openxmlformats.org/officeDocument/2006/relationships/themeOverride" Target="../theme/themeOverride8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_____.xlsm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Users\huihuixiang\Desktop\190123&#23454;&#39564;&#25968;&#25454;&#25972;&#29702;\190129%20%20IVIS%20IL-6KO%20mice%20ct26%20Mock%20i.v.%20lung%20meta%20d21\WT%20or%20IL-6KO%20CT26%20mock%20i.v%20tail%20lung%20meta%20d21.xlsx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huihuixiang\Desktop\190123&#35542;&#25991;\IL-6%20is%20&#35542;&#25991;\190325CIR%20revise\190325&#12288;CIR&#12522;&#12495;&#12441;&#12452;&#12473;&#23455;&#39443;(i.v.&#32954;&#36578;&#31227;&#12514;&#12486;&#12441;&#12523;)&#12414;&#12392;&#12417;ver1\190327HE&#20889;&#30495;(WT%20v.s%20IL-6KO)&#25285;&#12363;&#12441;&#12435;&#12510;&#12454;&#12473;&#22823;&#33144;&#12363;&#12441;&#12435;i.v.&#32954;&#36578;&#31227;&#12514;&#12486;&#12441;&#12523;&#12398;&#33131;&#30221;&#38754;&#31309;&#12398;&#35299;&#26512;\190327HE&#20889;&#30495;(WT%20v.s%20IL-6KO)&#25285;&#12363;&#12441;&#12435;&#12510;&#12454;&#12473;&#22823;&#33144;&#12363;&#12441;&#12435;i.v.&#32954;&#36578;&#31227;&#12514;&#12486;&#12441;&#12523;&#12398;&#33131;&#30221;&#38754;&#31309;&#12398;&#35299;&#26512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/C:\Users\admin\Desktop\&#30740;&#31350;&#12414;&#12392;&#12417;&#12394;&#12393;(170412&#12496;&#12483;&#12463;&#12450;&#12483;&#12503;)\&#35914;&#23798;&#35299;&#26512;&#20998;\160719~%20in%20vivo&#12487;&#12540;&#12479;\171008%20WT%20vs%20IL-6KO%204T1-GFP&#20840;&#12390;&#9792;&#29983;&#23384;&#29575;\171015%20&#22823;&#33144;&#30284;&#32925;&#36578;&#31227;&#12514;&#12487;&#12523;(&#9794;&#9792;&#21512;&#31639;%20WT%20day1&#27515;&#20129;-1&#21305;&#12288;4T1&#32925;&#36578;&#31227;&#12514;&#12487;&#12523;WT&amp;IL-6KO&#29983;&#23384;&#29575;)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huihuixiang\Desktop\190123&#35542;&#25991;\IL-6%20is%20&#35542;&#25991;\190325CIR%20revise\190325&#12288;CIR&#12522;&#12495;&#12441;&#12452;&#12473;&#23455;&#39443;(4T1)&#12414;&#12392;&#12417;ver1\190121HE&#20889;&#30495;(WT%20v.s%20IL-6KO)&#25285;&#12363;&#12441;&#12435;&#12510;&#12454;&#12473;4T1&#32925;&#36578;&#31227;&#12514;&#12486;&#12441;&#12523;&#12398;&#33131;&#30221;&#38754;&#31309;&#12398;&#35299;&#26512;\190121%20HE&#20889;&#30495;(WT%20v.s%20IL-6KO)&#25285;&#12363;&#12441;&#12435;&#12510;&#12454;&#12473;4T1&#32925;&#36578;&#31227;&#12514;&#12486;&#12441;&#12523;&#12398;&#33131;&#30221;&#38754;&#31309;&#12398;&#35299;&#26512;(HE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itamura\Desktop\&#12510;&#12454;&#12473;&#32925;&#36578;&#31227;&#35542;&#25991;(&#35914;&#23798;&#20808;&#29983;)\190329%20WT%20CT26+aIL-6(&#29983;&#23384;&#29575;)ver3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Users\huihuixiang\Desktop\&#23454;&#39564;\190123%20%20IVIS%20Control%20or%20ip%20IL-6%20antibody%20WT%20B:c%20mice%20ct26%20Mock%20liver%20i.s.%20d14%20\190123%20WT%20CT26%20mock%20bc%20control%20or%20anti-IL6%20d14\190123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huihuixiang\Desktop\190123&#35542;&#25991;\IL-6%20is%20&#35542;&#25991;\190325CIR%20revise\190325&#12288;CIR&#12522;&#12495;&#12441;&#12452;&#12473;&#23455;&#39443;(&#25239;IL-6&#25239;&#20307;)&#12414;&#12392;&#12417;ver1\190326%20HE&#20889;&#30495;(Control%20v.s%20anti-IL6)&#25285;&#12363;&#12441;&#12435;&#12510;&#12454;&#12473;&#22823;&#33144;&#12363;&#12441;&#12435;&#32925;&#36578;&#31227;&#12514;&#12486;&#12441;&#12523;&#12398;&#33131;&#30221;&#38754;&#31309;&#12398;&#35299;&#2651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80308368707285"/>
          <c:y val="7.1696383457170526E-2"/>
          <c:w val="0.81008418944479477"/>
          <c:h val="0.76302066888179743"/>
        </c:manualLayout>
      </c:layout>
      <c:scatterChart>
        <c:scatterStyle val="lineMarker"/>
        <c:varyColors val="0"/>
        <c:ser>
          <c:idx val="0"/>
          <c:order val="0"/>
          <c:tx>
            <c:strRef>
              <c:f>'[190329 WT_IL-6KO CT26 i.v.(生存率)ver3.xlsx]Sheet1'!$A$9</c:f>
              <c:strCache>
                <c:ptCount val="1"/>
                <c:pt idx="0">
                  <c:v>WT B/c + CT26 i.v.</c:v>
                </c:pt>
              </c:strCache>
            </c:strRef>
          </c:tx>
          <c:spPr>
            <a:ln w="381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'[190329 WT_IL-6KO CT26 i.v.(生存率)ver3.xlsx]Sheet1'!$B$8:$BF$8</c:f>
              <c:numCache>
                <c:formatCode>General</c:formatCode>
                <c:ptCount val="5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6</c:v>
                </c:pt>
                <c:pt idx="12">
                  <c:v>6</c:v>
                </c:pt>
                <c:pt idx="13">
                  <c:v>7</c:v>
                </c:pt>
                <c:pt idx="14">
                  <c:v>7</c:v>
                </c:pt>
                <c:pt idx="15">
                  <c:v>8</c:v>
                </c:pt>
                <c:pt idx="16">
                  <c:v>8</c:v>
                </c:pt>
                <c:pt idx="17">
                  <c:v>9</c:v>
                </c:pt>
                <c:pt idx="18">
                  <c:v>9</c:v>
                </c:pt>
                <c:pt idx="19">
                  <c:v>10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13</c:v>
                </c:pt>
                <c:pt idx="26">
                  <c:v>13</c:v>
                </c:pt>
                <c:pt idx="27">
                  <c:v>14</c:v>
                </c:pt>
                <c:pt idx="28">
                  <c:v>14</c:v>
                </c:pt>
                <c:pt idx="29">
                  <c:v>15</c:v>
                </c:pt>
                <c:pt idx="30">
                  <c:v>15</c:v>
                </c:pt>
                <c:pt idx="31">
                  <c:v>16</c:v>
                </c:pt>
                <c:pt idx="32">
                  <c:v>16</c:v>
                </c:pt>
                <c:pt idx="33">
                  <c:v>17</c:v>
                </c:pt>
                <c:pt idx="34">
                  <c:v>17</c:v>
                </c:pt>
                <c:pt idx="35">
                  <c:v>18</c:v>
                </c:pt>
                <c:pt idx="36">
                  <c:v>18</c:v>
                </c:pt>
                <c:pt idx="37">
                  <c:v>19</c:v>
                </c:pt>
                <c:pt idx="38">
                  <c:v>19</c:v>
                </c:pt>
                <c:pt idx="39">
                  <c:v>20</c:v>
                </c:pt>
                <c:pt idx="40">
                  <c:v>20</c:v>
                </c:pt>
                <c:pt idx="41">
                  <c:v>21</c:v>
                </c:pt>
                <c:pt idx="42">
                  <c:v>21</c:v>
                </c:pt>
                <c:pt idx="43">
                  <c:v>22</c:v>
                </c:pt>
                <c:pt idx="44">
                  <c:v>22</c:v>
                </c:pt>
                <c:pt idx="45">
                  <c:v>23</c:v>
                </c:pt>
                <c:pt idx="46">
                  <c:v>23</c:v>
                </c:pt>
                <c:pt idx="47">
                  <c:v>24</c:v>
                </c:pt>
                <c:pt idx="48">
                  <c:v>24</c:v>
                </c:pt>
                <c:pt idx="49">
                  <c:v>25</c:v>
                </c:pt>
                <c:pt idx="50">
                  <c:v>25</c:v>
                </c:pt>
                <c:pt idx="51">
                  <c:v>26</c:v>
                </c:pt>
                <c:pt idx="52">
                  <c:v>26</c:v>
                </c:pt>
                <c:pt idx="53">
                  <c:v>27</c:v>
                </c:pt>
                <c:pt idx="54">
                  <c:v>27</c:v>
                </c:pt>
                <c:pt idx="55">
                  <c:v>28</c:v>
                </c:pt>
                <c:pt idx="56">
                  <c:v>28</c:v>
                </c:pt>
              </c:numCache>
            </c:numRef>
          </c:xVal>
          <c:yVal>
            <c:numRef>
              <c:f>'[190329 WT_IL-6KO CT26 i.v.(生存率)ver3.xlsx]Sheet1'!$B$9:$BF$9</c:f>
              <c:numCache>
                <c:formatCode>General</c:formatCode>
                <c:ptCount val="5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80</c:v>
                </c:pt>
                <c:pt idx="33">
                  <c:v>80</c:v>
                </c:pt>
                <c:pt idx="34">
                  <c:v>73.333333333333329</c:v>
                </c:pt>
                <c:pt idx="35">
                  <c:v>73.333333333333329</c:v>
                </c:pt>
                <c:pt idx="36">
                  <c:v>53.333333333333336</c:v>
                </c:pt>
                <c:pt idx="37">
                  <c:v>53.333333333333336</c:v>
                </c:pt>
                <c:pt idx="38">
                  <c:v>40</c:v>
                </c:pt>
                <c:pt idx="39">
                  <c:v>40</c:v>
                </c:pt>
                <c:pt idx="40">
                  <c:v>40</c:v>
                </c:pt>
                <c:pt idx="41">
                  <c:v>40</c:v>
                </c:pt>
                <c:pt idx="42">
                  <c:v>33.333333333333329</c:v>
                </c:pt>
                <c:pt idx="43">
                  <c:v>33.333333333333329</c:v>
                </c:pt>
                <c:pt idx="44">
                  <c:v>26.666666666666668</c:v>
                </c:pt>
                <c:pt idx="45">
                  <c:v>26.666666666666668</c:v>
                </c:pt>
                <c:pt idx="46">
                  <c:v>20</c:v>
                </c:pt>
                <c:pt idx="47">
                  <c:v>20</c:v>
                </c:pt>
                <c:pt idx="48">
                  <c:v>6.666666666666667</c:v>
                </c:pt>
                <c:pt idx="49">
                  <c:v>6.666666666666667</c:v>
                </c:pt>
                <c:pt idx="50">
                  <c:v>6.666666666666667</c:v>
                </c:pt>
                <c:pt idx="51">
                  <c:v>6.666666666666667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4E9-5741-95CC-593B08CF5EAE}"/>
            </c:ext>
          </c:extLst>
        </c:ser>
        <c:ser>
          <c:idx val="1"/>
          <c:order val="1"/>
          <c:tx>
            <c:strRef>
              <c:f>'[190329 WT_IL-6KO CT26 i.v.(生存率)ver3.xlsx]Sheet1'!$A$10</c:f>
              <c:strCache>
                <c:ptCount val="1"/>
                <c:pt idx="0">
                  <c:v>IL-6KO + CT26 i.v.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'[190329 WT_IL-6KO CT26 i.v.(生存率)ver3.xlsx]Sheet1'!$B$8:$BF$8</c:f>
              <c:numCache>
                <c:formatCode>General</c:formatCode>
                <c:ptCount val="57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6</c:v>
                </c:pt>
                <c:pt idx="12">
                  <c:v>6</c:v>
                </c:pt>
                <c:pt idx="13">
                  <c:v>7</c:v>
                </c:pt>
                <c:pt idx="14">
                  <c:v>7</c:v>
                </c:pt>
                <c:pt idx="15">
                  <c:v>8</c:v>
                </c:pt>
                <c:pt idx="16">
                  <c:v>8</c:v>
                </c:pt>
                <c:pt idx="17">
                  <c:v>9</c:v>
                </c:pt>
                <c:pt idx="18">
                  <c:v>9</c:v>
                </c:pt>
                <c:pt idx="19">
                  <c:v>10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13</c:v>
                </c:pt>
                <c:pt idx="26">
                  <c:v>13</c:v>
                </c:pt>
                <c:pt idx="27">
                  <c:v>14</c:v>
                </c:pt>
                <c:pt idx="28">
                  <c:v>14</c:v>
                </c:pt>
                <c:pt idx="29">
                  <c:v>15</c:v>
                </c:pt>
                <c:pt idx="30">
                  <c:v>15</c:v>
                </c:pt>
                <c:pt idx="31">
                  <c:v>16</c:v>
                </c:pt>
                <c:pt idx="32">
                  <c:v>16</c:v>
                </c:pt>
                <c:pt idx="33">
                  <c:v>17</c:v>
                </c:pt>
                <c:pt idx="34">
                  <c:v>17</c:v>
                </c:pt>
                <c:pt idx="35">
                  <c:v>18</c:v>
                </c:pt>
                <c:pt idx="36">
                  <c:v>18</c:v>
                </c:pt>
                <c:pt idx="37">
                  <c:v>19</c:v>
                </c:pt>
                <c:pt idx="38">
                  <c:v>19</c:v>
                </c:pt>
                <c:pt idx="39">
                  <c:v>20</c:v>
                </c:pt>
                <c:pt idx="40">
                  <c:v>20</c:v>
                </c:pt>
                <c:pt idx="41">
                  <c:v>21</c:v>
                </c:pt>
                <c:pt idx="42">
                  <c:v>21</c:v>
                </c:pt>
                <c:pt idx="43">
                  <c:v>22</c:v>
                </c:pt>
                <c:pt idx="44">
                  <c:v>22</c:v>
                </c:pt>
                <c:pt idx="45">
                  <c:v>23</c:v>
                </c:pt>
                <c:pt idx="46">
                  <c:v>23</c:v>
                </c:pt>
                <c:pt idx="47">
                  <c:v>24</c:v>
                </c:pt>
                <c:pt idx="48">
                  <c:v>24</c:v>
                </c:pt>
                <c:pt idx="49">
                  <c:v>25</c:v>
                </c:pt>
                <c:pt idx="50">
                  <c:v>25</c:v>
                </c:pt>
                <c:pt idx="51">
                  <c:v>26</c:v>
                </c:pt>
                <c:pt idx="52">
                  <c:v>26</c:v>
                </c:pt>
                <c:pt idx="53">
                  <c:v>27</c:v>
                </c:pt>
                <c:pt idx="54">
                  <c:v>27</c:v>
                </c:pt>
                <c:pt idx="55">
                  <c:v>28</c:v>
                </c:pt>
                <c:pt idx="56">
                  <c:v>28</c:v>
                </c:pt>
              </c:numCache>
            </c:numRef>
          </c:xVal>
          <c:yVal>
            <c:numRef>
              <c:f>'[190329 WT_IL-6KO CT26 i.v.(生存率)ver3.xlsx]Sheet1'!$B$10:$BF$10</c:f>
              <c:numCache>
                <c:formatCode>General</c:formatCode>
                <c:ptCount val="5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93.333333333333329</c:v>
                </c:pt>
                <c:pt idx="37">
                  <c:v>93.333333333333329</c:v>
                </c:pt>
                <c:pt idx="38">
                  <c:v>86.666666666666671</c:v>
                </c:pt>
                <c:pt idx="39">
                  <c:v>86.666666666666671</c:v>
                </c:pt>
                <c:pt idx="40">
                  <c:v>80</c:v>
                </c:pt>
                <c:pt idx="41">
                  <c:v>80</c:v>
                </c:pt>
                <c:pt idx="42">
                  <c:v>73.333333333333329</c:v>
                </c:pt>
                <c:pt idx="43">
                  <c:v>73.333333333333329</c:v>
                </c:pt>
                <c:pt idx="44">
                  <c:v>60</c:v>
                </c:pt>
                <c:pt idx="45">
                  <c:v>60</c:v>
                </c:pt>
                <c:pt idx="46">
                  <c:v>46.666666666666664</c:v>
                </c:pt>
                <c:pt idx="47">
                  <c:v>46.666666666666664</c:v>
                </c:pt>
                <c:pt idx="48">
                  <c:v>33.333333333333329</c:v>
                </c:pt>
                <c:pt idx="49">
                  <c:v>33.333333333333329</c:v>
                </c:pt>
                <c:pt idx="50">
                  <c:v>13.333333333333334</c:v>
                </c:pt>
                <c:pt idx="51">
                  <c:v>13.333333333333334</c:v>
                </c:pt>
                <c:pt idx="52">
                  <c:v>6.666666666666667</c:v>
                </c:pt>
                <c:pt idx="53">
                  <c:v>6.666666666666667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4E9-5741-95CC-593B08CF5E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246864"/>
        <c:axId val="147250768"/>
      </c:scatterChart>
      <c:valAx>
        <c:axId val="147246864"/>
        <c:scaling>
          <c:orientation val="minMax"/>
          <c:max val="3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147250768"/>
        <c:crosses val="autoZero"/>
        <c:crossBetween val="midCat"/>
        <c:majorUnit val="5"/>
      </c:valAx>
      <c:valAx>
        <c:axId val="147250768"/>
        <c:scaling>
          <c:orientation val="minMax"/>
          <c:max val="11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ja-JP"/>
          </a:p>
        </c:txPr>
        <c:crossAx val="147246864"/>
        <c:crosses val="autoZero"/>
        <c:crossBetween val="midCat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 b="1">
          <a:latin typeface="Helvetica"/>
          <a:cs typeface="Helvetica"/>
        </a:defRPr>
      </a:pPr>
      <a:endParaRPr lang="ja-JP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67022966676399"/>
          <c:y val="5.5555555555555497E-2"/>
          <c:w val="0.83467662309039303"/>
          <c:h val="0.898148148148148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'190122 IL-6(vs b-actin)  '!$M$139:$M$142</c:f>
                <c:numCache>
                  <c:formatCode>General</c:formatCode>
                  <c:ptCount val="4"/>
                  <c:pt idx="0">
                    <c:v>2.6937654192248299E-5</c:v>
                  </c:pt>
                  <c:pt idx="1">
                    <c:v>2.1812378022857301E-5</c:v>
                  </c:pt>
                  <c:pt idx="2">
                    <c:v>2.9183900007600301E-5</c:v>
                  </c:pt>
                  <c:pt idx="3">
                    <c:v>1.0682586063803101E-5</c:v>
                  </c:pt>
                </c:numCache>
              </c:numRef>
            </c:plus>
            <c:minus>
              <c:numRef>
                <c:f>'190122 IL-6(vs b-actin)  '!$M$139:$M$142</c:f>
                <c:numCache>
                  <c:formatCode>General</c:formatCode>
                  <c:ptCount val="4"/>
                  <c:pt idx="0">
                    <c:v>2.6937654192248299E-5</c:v>
                  </c:pt>
                  <c:pt idx="1">
                    <c:v>2.1812378022857301E-5</c:v>
                  </c:pt>
                  <c:pt idx="2">
                    <c:v>2.9183900007600301E-5</c:v>
                  </c:pt>
                  <c:pt idx="3">
                    <c:v>1.0682586063803101E-5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'190122 IL-6(vs b-actin)  '!$K$139:$K$142</c:f>
              <c:strCache>
                <c:ptCount val="4"/>
                <c:pt idx="0">
                  <c:v>CT26-bearing liver (Whole) from WT mice 170705</c:v>
                </c:pt>
                <c:pt idx="1">
                  <c:v>CT26-bearing liver (Whole) from IL-6KO mice 170705</c:v>
                </c:pt>
                <c:pt idx="2">
                  <c:v>CT26-GFP cells isolated from CT26-bearing WT mice 170705</c:v>
                </c:pt>
                <c:pt idx="3">
                  <c:v>CT26-GFP cells isolated from CT26-bearing IL-6KO mice 170705</c:v>
                </c:pt>
              </c:strCache>
            </c:strRef>
          </c:cat>
          <c:val>
            <c:numRef>
              <c:f>'190122 IL-6(vs b-actin)  '!$L$139:$L$142</c:f>
              <c:numCache>
                <c:formatCode>0.000000000000000_ </c:formatCode>
                <c:ptCount val="4"/>
                <c:pt idx="0">
                  <c:v>3.01633606110847E-4</c:v>
                </c:pt>
                <c:pt idx="1">
                  <c:v>9.47502274379259E-5</c:v>
                </c:pt>
                <c:pt idx="2">
                  <c:v>1.7129117220858299E-4</c:v>
                </c:pt>
                <c:pt idx="3">
                  <c:v>1.0039666650963599E-4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C1-8E4B-90B1-B6DD7C008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2820944"/>
        <c:axId val="2128627488"/>
      </c:barChart>
      <c:catAx>
        <c:axId val="-21328209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28627488"/>
        <c:crosses val="autoZero"/>
        <c:auto val="1"/>
        <c:lblAlgn val="ctr"/>
        <c:lblOffset val="100"/>
        <c:noMultiLvlLbl val="0"/>
      </c:catAx>
      <c:valAx>
        <c:axId val="2128627488"/>
        <c:scaling>
          <c:orientation val="minMax"/>
          <c:max val="4.4999999999999999E-4"/>
        </c:scaling>
        <c:delete val="0"/>
        <c:axPos val="l"/>
        <c:numFmt formatCode="0.00000_ 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200" b="1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ja-JP"/>
          </a:p>
        </c:txPr>
        <c:crossAx val="-2132820944"/>
        <c:crosses val="autoZero"/>
        <c:crossBetween val="between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62256458351598"/>
          <c:y val="6.8878625931905704E-2"/>
          <c:w val="0.67929191782026399"/>
          <c:h val="0.885297158823563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'area ver3'!$D$39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'area ver3'!$E$40:$E$41</c:f>
                <c:numCache>
                  <c:formatCode>General</c:formatCode>
                  <c:ptCount val="2"/>
                  <c:pt idx="0">
                    <c:v>9.2640312098491107E-2</c:v>
                  </c:pt>
                  <c:pt idx="1">
                    <c:v>2.2585929505936499E-2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'area ver3'!$C$40:$C$41</c:f>
              <c:strCache>
                <c:ptCount val="2"/>
                <c:pt idx="0">
                  <c:v>WT B/c CT26-pCC9-Mock</c:v>
                </c:pt>
                <c:pt idx="1">
                  <c:v>WT B/c CT26-pCC9-IL-6KO</c:v>
                </c:pt>
              </c:strCache>
            </c:strRef>
          </c:cat>
          <c:val>
            <c:numRef>
              <c:f>'area ver3'!$D$40:$D$41</c:f>
              <c:numCache>
                <c:formatCode>General</c:formatCode>
                <c:ptCount val="2"/>
                <c:pt idx="0">
                  <c:v>0.18915221448416</c:v>
                </c:pt>
                <c:pt idx="1">
                  <c:v>3.7524779191943601E-2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29-E648-BB7F-7DCEA9B89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2516864"/>
        <c:axId val="352512944"/>
      </c:barChart>
      <c:catAx>
        <c:axId val="3525168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52512944"/>
        <c:crosses val="autoZero"/>
        <c:auto val="1"/>
        <c:lblAlgn val="ctr"/>
        <c:lblOffset val="100"/>
        <c:noMultiLvlLbl val="0"/>
      </c:catAx>
      <c:valAx>
        <c:axId val="352512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52516864"/>
        <c:crosses val="autoZero"/>
        <c:crossBetween val="between"/>
        <c:majorUnit val="0.1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 b="1">
          <a:latin typeface="Helvetica" charset="0"/>
          <a:ea typeface="Helvetica" charset="0"/>
          <a:cs typeface="Helvetica" charset="0"/>
        </a:defRPr>
      </a:pPr>
      <a:endParaRPr lang="ja-JP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35195386871999"/>
          <c:y val="5.96665795044347E-2"/>
          <c:w val="0.60449467319320505"/>
          <c:h val="0.83153889833073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'180306 IL-6(vs b-actin)'!$L$67</c:f>
              <c:strCache>
                <c:ptCount val="1"/>
                <c:pt idx="0">
                  <c:v>IL-6 (vs b-actin)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'180306 IL-6(vs b-actin)'!$M$68:$M$79</c:f>
                <c:numCache>
                  <c:formatCode>General</c:formatCode>
                  <c:ptCount val="12"/>
                  <c:pt idx="0">
                    <c:v>0.17576430816885699</c:v>
                  </c:pt>
                  <c:pt idx="1">
                    <c:v>4.2863804158154804E-3</c:v>
                  </c:pt>
                  <c:pt idx="2">
                    <c:v>0.24921440026147701</c:v>
                  </c:pt>
                  <c:pt idx="3">
                    <c:v>10321.02793673172</c:v>
                  </c:pt>
                  <c:pt idx="4">
                    <c:v>2801.721724168634</c:v>
                  </c:pt>
                  <c:pt idx="5">
                    <c:v>41.1926808001704</c:v>
                  </c:pt>
                  <c:pt idx="6">
                    <c:v>60.971259026046312</c:v>
                  </c:pt>
                  <c:pt idx="7">
                    <c:v>20.760894163035911</c:v>
                  </c:pt>
                  <c:pt idx="8">
                    <c:v>0.379360803034197</c:v>
                  </c:pt>
                  <c:pt idx="9">
                    <c:v>0.11165149953032801</c:v>
                  </c:pt>
                  <c:pt idx="10">
                    <c:v>0.143920049339892</c:v>
                  </c:pt>
                  <c:pt idx="11">
                    <c:v>0.146761305872874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</c:errBars>
          <c:cat>
            <c:strRef>
              <c:f>'180306 IL-6(vs b-actin)'!$K$68:$K$69</c:f>
              <c:strCache>
                <c:ptCount val="2"/>
                <c:pt idx="0">
                  <c:v>CT26-GFP pCC9-Mock</c:v>
                </c:pt>
                <c:pt idx="1">
                  <c:v>CT26-GFP pCC9-IL-6KO</c:v>
                </c:pt>
              </c:strCache>
            </c:strRef>
          </c:cat>
          <c:val>
            <c:numRef>
              <c:f>'180306 IL-6(vs b-actin)'!$L$68:$L$69</c:f>
              <c:numCache>
                <c:formatCode>0.00_ </c:formatCode>
                <c:ptCount val="2"/>
                <c:pt idx="0">
                  <c:v>1</c:v>
                </c:pt>
                <c:pt idx="1">
                  <c:v>2.5961184154679798E-2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E-4837-91E1-CBDA1F214F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352513336"/>
        <c:axId val="352513728"/>
      </c:barChart>
      <c:catAx>
        <c:axId val="3525133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2513728"/>
        <c:crosses val="autoZero"/>
        <c:auto val="1"/>
        <c:lblAlgn val="ctr"/>
        <c:lblOffset val="100"/>
        <c:tickLblSkip val="1"/>
        <c:noMultiLvlLbl val="0"/>
      </c:catAx>
      <c:valAx>
        <c:axId val="352513728"/>
        <c:scaling>
          <c:orientation val="minMax"/>
          <c:min val="0"/>
        </c:scaling>
        <c:delete val="0"/>
        <c:axPos val="l"/>
        <c:numFmt formatCode="#,##0.0_);[Red]\(#,##0.0\)" sourceLinked="0"/>
        <c:majorTickMark val="out"/>
        <c:minorTickMark val="none"/>
        <c:tickLblPos val="nextTo"/>
        <c:spPr>
          <a:ln w="95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ja-JP"/>
          </a:p>
        </c:txPr>
        <c:crossAx val="352513336"/>
        <c:crosses val="autoZero"/>
        <c:crossBetween val="between"/>
      </c:valAx>
      <c:spPr>
        <a:ln w="12700">
          <a:solidFill>
            <a:srgbClr val="000000"/>
          </a:solidFill>
        </a:ln>
      </c:spPr>
    </c:plotArea>
    <c:plotVisOnly val="0"/>
    <c:dispBlanksAs val="zero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Helvetica" charset="0"/>
          <a:ea typeface="Helvetica" charset="0"/>
          <a:cs typeface="Helvetica" charset="0"/>
        </a:defRPr>
      </a:pPr>
      <a:endParaRPr lang="ja-JP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32477884708901"/>
          <c:y val="6.3046536336171105E-2"/>
          <c:w val="0.76992521954057103"/>
          <c:h val="0.83199949350359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Sheet1!$B$21</c:f>
              <c:strCache>
                <c:ptCount val="1"/>
                <c:pt idx="0">
                  <c:v>Mock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Sheet1!$F$22:$F$24</c:f>
                <c:numCache>
                  <c:formatCode>General</c:formatCode>
                  <c:ptCount val="3"/>
                  <c:pt idx="0">
                    <c:v>4.9916597106239797E-3</c:v>
                  </c:pt>
                  <c:pt idx="1">
                    <c:v>1.4407752542757399E-2</c:v>
                  </c:pt>
                  <c:pt idx="2">
                    <c:v>1.7708284313657601E-2</c:v>
                  </c:pt>
                </c:numCache>
              </c:numRef>
            </c:plus>
            <c:minus>
              <c:numRef>
                <c:f>Sheet1!$F$22:$F$24</c:f>
                <c:numCache>
                  <c:formatCode>General</c:formatCode>
                  <c:ptCount val="3"/>
                  <c:pt idx="0">
                    <c:v>4.9916597106239797E-3</c:v>
                  </c:pt>
                  <c:pt idx="1">
                    <c:v>1.4407752542757399E-2</c:v>
                  </c:pt>
                  <c:pt idx="2">
                    <c:v>1.7708284313657601E-2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Sheet1!$A$22:$A$24</c:f>
              <c:strCache>
                <c:ptCount val="3"/>
                <c:pt idx="0">
                  <c:v>0h</c:v>
                </c:pt>
                <c:pt idx="1">
                  <c:v>24h</c:v>
                </c:pt>
                <c:pt idx="2">
                  <c:v>48h</c:v>
                </c:pt>
              </c:strCache>
            </c:strRef>
          </c:cat>
          <c:val>
            <c:numRef>
              <c:f>Sheet1!$B$22:$B$24</c:f>
              <c:numCache>
                <c:formatCode>General</c:formatCode>
                <c:ptCount val="3"/>
                <c:pt idx="0">
                  <c:v>3.6749999999999998E-2</c:v>
                </c:pt>
                <c:pt idx="1">
                  <c:v>0.22725000000000001</c:v>
                </c:pt>
                <c:pt idx="2">
                  <c:v>1.3107500000000001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75-6347-B9D6-0B156E336C4D}"/>
            </c:ext>
          </c:extLst>
        </c:ser>
        <c:ser>
          <c:idx val="1"/>
          <c:order val="1"/>
          <c:tx>
            <c:strRef>
              <c:f>Sheet1!$C$21</c:f>
              <c:strCache>
                <c:ptCount val="1"/>
                <c:pt idx="0">
                  <c:v>IL-6KO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Sheet1!$G$22:$G$24</c:f>
                <c:numCache>
                  <c:formatCode>General</c:formatCode>
                  <c:ptCount val="3"/>
                  <c:pt idx="0">
                    <c:v>4.2960252947734499E-2</c:v>
                  </c:pt>
                  <c:pt idx="1">
                    <c:v>9.9791449199484704E-3</c:v>
                  </c:pt>
                  <c:pt idx="2">
                    <c:v>3.2458948432340401E-2</c:v>
                  </c:pt>
                </c:numCache>
              </c:numRef>
            </c:plus>
            <c:minus>
              <c:numRef>
                <c:f>Sheet1!$G$22:$G$24</c:f>
                <c:numCache>
                  <c:formatCode>General</c:formatCode>
                  <c:ptCount val="3"/>
                  <c:pt idx="0">
                    <c:v>4.2960252947734499E-2</c:v>
                  </c:pt>
                  <c:pt idx="1">
                    <c:v>9.9791449199484704E-3</c:v>
                  </c:pt>
                  <c:pt idx="2">
                    <c:v>3.2458948432340401E-2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Sheet1!$A$22:$A$24</c:f>
              <c:strCache>
                <c:ptCount val="3"/>
                <c:pt idx="0">
                  <c:v>0h</c:v>
                </c:pt>
                <c:pt idx="1">
                  <c:v>24h</c:v>
                </c:pt>
                <c:pt idx="2">
                  <c:v>48h</c:v>
                </c:pt>
              </c:strCache>
            </c:strRef>
          </c:cat>
          <c:val>
            <c:numRef>
              <c:f>Sheet1!$C$22:$C$24</c:f>
              <c:numCache>
                <c:formatCode>General</c:formatCode>
                <c:ptCount val="3"/>
                <c:pt idx="0">
                  <c:v>7.9250000000000001E-2</c:v>
                </c:pt>
                <c:pt idx="1">
                  <c:v>0.15525</c:v>
                </c:pt>
                <c:pt idx="2">
                  <c:v>0.85824999999999996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75-6347-B9D6-0B156E336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2514512"/>
        <c:axId val="352515296"/>
      </c:barChart>
      <c:catAx>
        <c:axId val="352514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2515296"/>
        <c:crosses val="autoZero"/>
        <c:auto val="1"/>
        <c:lblAlgn val="ctr"/>
        <c:lblOffset val="100"/>
        <c:noMultiLvlLbl val="0"/>
      </c:catAx>
      <c:valAx>
        <c:axId val="352515296"/>
        <c:scaling>
          <c:orientation val="minMax"/>
          <c:max val="1.5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352514512"/>
        <c:crosses val="autoZero"/>
        <c:crossBetween val="between"/>
        <c:majorUnit val="0.3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  <a:latin typeface="Helvetica" charset="0"/>
          <a:ea typeface="Helvetica" charset="0"/>
          <a:cs typeface="Helvetica" charset="0"/>
        </a:defRPr>
      </a:pPr>
      <a:endParaRPr lang="ja-JP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'il-12'!$D$33:$F$33</c:f>
                <c:numCache>
                  <c:formatCode>General</c:formatCode>
                  <c:ptCount val="3"/>
                  <c:pt idx="0">
                    <c:v>1344119538.3348</c:v>
                  </c:pt>
                  <c:pt idx="1">
                    <c:v>584700778.17632496</c:v>
                  </c:pt>
                  <c:pt idx="2">
                    <c:v>1263049088.5155599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'il-12'!$D$31:$F$31</c:f>
              <c:strCache>
                <c:ptCount val="3"/>
                <c:pt idx="0">
                  <c:v>control</c:v>
                </c:pt>
                <c:pt idx="1">
                  <c:v>anti-cd8</c:v>
                </c:pt>
                <c:pt idx="2">
                  <c:v>anti-il12</c:v>
                </c:pt>
              </c:strCache>
            </c:strRef>
          </c:cat>
          <c:val>
            <c:numRef>
              <c:f>'il-12'!$D$32:$F$32</c:f>
              <c:numCache>
                <c:formatCode>0.00E+00</c:formatCode>
                <c:ptCount val="3"/>
                <c:pt idx="0">
                  <c:v>6918666666.6666698</c:v>
                </c:pt>
                <c:pt idx="1">
                  <c:v>8465000000</c:v>
                </c:pt>
                <c:pt idx="2">
                  <c:v>5952000000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D6-7544-8969-4CDB227B41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040921760"/>
        <c:axId val="-2043529920"/>
      </c:barChart>
      <c:catAx>
        <c:axId val="-20409217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43529920"/>
        <c:crosses val="autoZero"/>
        <c:auto val="1"/>
        <c:lblAlgn val="ctr"/>
        <c:lblOffset val="100"/>
        <c:noMultiLvlLbl val="0"/>
      </c:catAx>
      <c:valAx>
        <c:axId val="-204352992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E+00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1" i="0" u="none" strike="noStrike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-2040921760"/>
        <c:crosses val="autoZero"/>
        <c:crossBetween val="between"/>
        <c:majorUnit val="2000000000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146016232375179"/>
          <c:y val="2.885145411815563E-2"/>
          <c:w val="0.42927378513222053"/>
          <c:h val="0.954662000671469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'ct26'!$D$25:$E$25</c:f>
                <c:numCache>
                  <c:formatCode>General</c:formatCode>
                  <c:ptCount val="2"/>
                  <c:pt idx="0">
                    <c:v>288697650.37722999</c:v>
                  </c:pt>
                  <c:pt idx="1">
                    <c:v>633225868.07552326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'ct26'!$D$23:$E$23</c:f>
              <c:strCache>
                <c:ptCount val="2"/>
                <c:pt idx="0">
                  <c:v>control</c:v>
                </c:pt>
                <c:pt idx="1">
                  <c:v>cholonlindosn</c:v>
                </c:pt>
              </c:strCache>
            </c:strRef>
          </c:cat>
          <c:val>
            <c:numRef>
              <c:f>'ct26'!$D$24:$E$24</c:f>
              <c:numCache>
                <c:formatCode>0.00E+00</c:formatCode>
                <c:ptCount val="2"/>
                <c:pt idx="0">
                  <c:v>4686333333.333333</c:v>
                </c:pt>
                <c:pt idx="1">
                  <c:v>5880000000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EF-D448-BD8B-9341093B5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5734528"/>
        <c:axId val="61841792"/>
      </c:barChart>
      <c:catAx>
        <c:axId val="45734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841792"/>
        <c:crosses val="autoZero"/>
        <c:auto val="1"/>
        <c:lblAlgn val="ctr"/>
        <c:lblOffset val="100"/>
        <c:noMultiLvlLbl val="0"/>
      </c:catAx>
      <c:valAx>
        <c:axId val="61841792"/>
        <c:scaling>
          <c:orientation val="minMax"/>
          <c:max val="90000000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E+0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1" i="0" u="none" strike="noStrike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4573452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0444478977620698"/>
          <c:y val="4.33955234751379E-2"/>
          <c:w val="0.56633329818349298"/>
          <c:h val="0.8835667413254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'[160223 WT cont-IgG&amp;aCD4リンパ球解析(160709更新).xlsx]Sheet1'!$T$23:$T$24</c:f>
                <c:numCache>
                  <c:formatCode>General</c:formatCode>
                  <c:ptCount val="2"/>
                  <c:pt idx="0">
                    <c:v>4.3660622991432456</c:v>
                  </c:pt>
                  <c:pt idx="1">
                    <c:v>5.4497706373754866</c:v>
                  </c:pt>
                </c:numCache>
              </c:numRef>
            </c:plus>
            <c:minus>
              <c:numRef>
                <c:f>'[160223 WT cont-IgG&amp;aCD4リンパ球解析(160709更新).xlsx]Sheet1'!$T$23:$T$24</c:f>
                <c:numCache>
                  <c:formatCode>General</c:formatCode>
                  <c:ptCount val="2"/>
                  <c:pt idx="0">
                    <c:v>4.3660622991432456</c:v>
                  </c:pt>
                  <c:pt idx="1">
                    <c:v>5.4497706373754866</c:v>
                  </c:pt>
                </c:numCache>
              </c:numRef>
            </c:minus>
          </c:errBars>
          <c:cat>
            <c:strRef>
              <c:f>'[160223 WT cont-IgG&amp;aCD4リンパ球解析(160709更新).xlsx]Sheet1'!$C$20:$C$21</c:f>
              <c:strCache>
                <c:ptCount val="2"/>
                <c:pt idx="0">
                  <c:v>cont-IgG</c:v>
                </c:pt>
                <c:pt idx="1">
                  <c:v>anti-CD4</c:v>
                </c:pt>
              </c:strCache>
            </c:strRef>
          </c:cat>
          <c:val>
            <c:numRef>
              <c:f>'[160223 WT cont-IgG&amp;aCD4リンパ球解析(160709更新).xlsx]Sheet1'!$T$20:$T$21</c:f>
              <c:numCache>
                <c:formatCode>General</c:formatCode>
                <c:ptCount val="2"/>
                <c:pt idx="0">
                  <c:v>46.45</c:v>
                </c:pt>
                <c:pt idx="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56-D640-9089-18C75F92E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2516080"/>
        <c:axId val="353732624"/>
      </c:barChart>
      <c:catAx>
        <c:axId val="3525160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53732624"/>
        <c:crosses val="autoZero"/>
        <c:auto val="1"/>
        <c:lblAlgn val="ctr"/>
        <c:lblOffset val="100"/>
        <c:noMultiLvlLbl val="0"/>
      </c:catAx>
      <c:valAx>
        <c:axId val="353732624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900" b="1"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352516080"/>
        <c:crosses val="autoZero"/>
        <c:crossBetween val="between"/>
        <c:majorUnit val="20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4019992912628098"/>
          <c:y val="3.5593615480975102E-2"/>
          <c:w val="0.46399081310541102"/>
          <c:h val="0.924769738566684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'[170512 WT cont IgG vs anti-CD4 liver radiant.xlsx]Sheet1'!$K$17:$K$18</c:f>
                <c:numCache>
                  <c:formatCode>General</c:formatCode>
                  <c:ptCount val="2"/>
                  <c:pt idx="0">
                    <c:v>2061201995.6003001</c:v>
                  </c:pt>
                  <c:pt idx="1">
                    <c:v>415838410.12265003</c:v>
                  </c:pt>
                </c:numCache>
              </c:numRef>
            </c:plus>
            <c:minus>
              <c:numRef>
                <c:f>'[170512 WT cont IgG vs anti-CD4 liver radiant.xlsx]Sheet1'!$K$17:$K$18</c:f>
                <c:numCache>
                  <c:formatCode>General</c:formatCode>
                  <c:ptCount val="2"/>
                  <c:pt idx="0">
                    <c:v>2061201995.6003001</c:v>
                  </c:pt>
                  <c:pt idx="1">
                    <c:v>415838410.12265003</c:v>
                  </c:pt>
                </c:numCache>
              </c:numRef>
            </c:minus>
          </c:errBars>
          <c:cat>
            <c:strRef>
              <c:f>'[170512 WT cont IgG vs anti-CD4 liver radiant.xlsx]Sheet1'!$J$15:$J$16</c:f>
              <c:strCache>
                <c:ptCount val="2"/>
                <c:pt idx="0">
                  <c:v>control IgG</c:v>
                </c:pt>
                <c:pt idx="1">
                  <c:v>anti-CD4Ab</c:v>
                </c:pt>
              </c:strCache>
            </c:strRef>
          </c:cat>
          <c:val>
            <c:numRef>
              <c:f>'[170512 WT cont IgG vs anti-CD4 liver radiant.xlsx]Sheet1'!$K$15:$K$16</c:f>
              <c:numCache>
                <c:formatCode>0.00E+00</c:formatCode>
                <c:ptCount val="2"/>
                <c:pt idx="0">
                  <c:v>6258500000</c:v>
                </c:pt>
                <c:pt idx="1">
                  <c:v>2676250000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CC-9F4E-8951-D8FD9B603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3732232"/>
        <c:axId val="353734192"/>
      </c:barChart>
      <c:catAx>
        <c:axId val="3537322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53734192"/>
        <c:crosses val="autoZero"/>
        <c:auto val="1"/>
        <c:lblAlgn val="ctr"/>
        <c:lblOffset val="100"/>
        <c:noMultiLvlLbl val="0"/>
      </c:catAx>
      <c:valAx>
        <c:axId val="353734192"/>
        <c:scaling>
          <c:orientation val="minMax"/>
        </c:scaling>
        <c:delete val="0"/>
        <c:axPos val="l"/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 b="1"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353732232"/>
        <c:crosses val="autoZero"/>
        <c:crossBetween val="between"/>
        <c:majorUnit val="3000000000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33432433095396"/>
          <c:y val="5.63595987035952E-2"/>
          <c:w val="0.45862602660865698"/>
          <c:h val="0.8726655231124732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Sheet1!$E$16:$E$17</c:f>
                <c:numCache>
                  <c:formatCode>General</c:formatCode>
                  <c:ptCount val="2"/>
                  <c:pt idx="0">
                    <c:v>73081575.425456405</c:v>
                  </c:pt>
                  <c:pt idx="1">
                    <c:v>147106537.35756701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Sheet1!$D$14:$D$15</c:f>
              <c:strCache>
                <c:ptCount val="2"/>
                <c:pt idx="0">
                  <c:v>control IgG</c:v>
                </c:pt>
                <c:pt idx="1">
                  <c:v>anti-CD4</c:v>
                </c:pt>
              </c:strCache>
            </c:strRef>
          </c:cat>
          <c:val>
            <c:numRef>
              <c:f>Sheet1!$E$14:$E$15</c:f>
              <c:numCache>
                <c:formatCode>0.00E+00</c:formatCode>
                <c:ptCount val="2"/>
                <c:pt idx="0">
                  <c:v>2683750000</c:v>
                </c:pt>
                <c:pt idx="1">
                  <c:v>2422500000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48-A947-A60E-47FCDAF1C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3735368"/>
        <c:axId val="353733016"/>
      </c:barChart>
      <c:catAx>
        <c:axId val="3537353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53733016"/>
        <c:crosses val="autoZero"/>
        <c:auto val="1"/>
        <c:lblAlgn val="ctr"/>
        <c:lblOffset val="100"/>
        <c:noMultiLvlLbl val="0"/>
      </c:catAx>
      <c:valAx>
        <c:axId val="353733016"/>
        <c:scaling>
          <c:orientation val="minMax"/>
          <c:min val="0"/>
        </c:scaling>
        <c:delete val="0"/>
        <c:axPos val="l"/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 b="1"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353735368"/>
        <c:crosses val="autoZero"/>
        <c:crossBetween val="between"/>
        <c:majorUnit val="1000000000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2262121579644601"/>
          <c:y val="4.9175720865159499E-2"/>
          <c:w val="0.49422345388863198"/>
          <c:h val="0.8631341814020629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00"/>
            </a:solidFill>
            <a:ln w="8974">
              <a:noFill/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Sheet1!$AQ$23:$AQ$24</c:f>
                <c:numCache>
                  <c:formatCode>General</c:formatCode>
                  <c:ptCount val="2"/>
                  <c:pt idx="0">
                    <c:v>2.7638539919628301E-2</c:v>
                  </c:pt>
                  <c:pt idx="1">
                    <c:v>7.3508313966668001E-2</c:v>
                  </c:pt>
                </c:numCache>
              </c:numRef>
            </c:plus>
            <c:spPr>
              <a:ln w="9525">
                <a:solidFill>
                  <a:srgbClr val="000000"/>
                </a:solidFill>
                <a:prstDash val="solid"/>
              </a:ln>
            </c:spPr>
          </c:errBars>
          <c:cat>
            <c:strRef>
              <c:f>Sheet1!$C$20:$C$21</c:f>
              <c:strCache>
                <c:ptCount val="2"/>
                <c:pt idx="0">
                  <c:v>cont-IgG</c:v>
                </c:pt>
                <c:pt idx="1">
                  <c:v>anti-CD4</c:v>
                </c:pt>
              </c:strCache>
            </c:strRef>
          </c:cat>
          <c:val>
            <c:numRef>
              <c:f>Sheet1!$AQ$20:$AQ$21</c:f>
              <c:numCache>
                <c:formatCode>General</c:formatCode>
                <c:ptCount val="2"/>
                <c:pt idx="0">
                  <c:v>7.0333333333333303E-2</c:v>
                </c:pt>
                <c:pt idx="1">
                  <c:v>0.18583333333333299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9C-CC4A-B72C-CBB2327F3F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3733408"/>
        <c:axId val="353734976"/>
      </c:barChart>
      <c:catAx>
        <c:axId val="353733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3734976"/>
        <c:crosses val="autoZero"/>
        <c:auto val="1"/>
        <c:lblAlgn val="ctr"/>
        <c:lblOffset val="100"/>
        <c:noMultiLvlLbl val="0"/>
      </c:catAx>
      <c:valAx>
        <c:axId val="353734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9525">
            <a:solidFill>
              <a:schemeClr val="tx1"/>
            </a:solidFill>
            <a:prstDash val="solid"/>
          </a:ln>
        </c:spPr>
        <c:txPr>
          <a:bodyPr/>
          <a:lstStyle/>
          <a:p>
            <a:pPr>
              <a:defRPr lang="ja-JP" sz="900" b="1"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353733408"/>
        <c:crosses val="autoZero"/>
        <c:crossBetween val="between"/>
        <c:majorUnit val="0.1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'#2'!$D$17:$E$17</c:f>
                <c:numCache>
                  <c:formatCode>General</c:formatCode>
                  <c:ptCount val="2"/>
                  <c:pt idx="0">
                    <c:v>180167040.54848701</c:v>
                  </c:pt>
                  <c:pt idx="1">
                    <c:v>94219141.721131504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'#2'!$D$15:$E$15</c:f>
              <c:strCache>
                <c:ptCount val="2"/>
                <c:pt idx="0">
                  <c:v>WT</c:v>
                </c:pt>
                <c:pt idx="1">
                  <c:v>IL6KO</c:v>
                </c:pt>
              </c:strCache>
            </c:strRef>
          </c:cat>
          <c:val>
            <c:numRef>
              <c:f>'#2'!$D$16:$E$16</c:f>
              <c:numCache>
                <c:formatCode>0.00E+00</c:formatCode>
                <c:ptCount val="2"/>
                <c:pt idx="0">
                  <c:v>784325000</c:v>
                </c:pt>
                <c:pt idx="1">
                  <c:v>467800000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D1-A844-859F-5C7070FFC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127391088"/>
        <c:axId val="2144518672"/>
      </c:barChart>
      <c:catAx>
        <c:axId val="2127391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144518672"/>
        <c:crosses val="autoZero"/>
        <c:auto val="1"/>
        <c:lblAlgn val="ctr"/>
        <c:lblOffset val="100"/>
        <c:noMultiLvlLbl val="0"/>
      </c:catAx>
      <c:valAx>
        <c:axId val="21445186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E+00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2127391088"/>
        <c:crosses val="autoZero"/>
        <c:crossBetween val="between"/>
        <c:majorUnit val="300000000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Helvetica" charset="0"/>
          <a:ea typeface="Helvetica" charset="0"/>
          <a:cs typeface="Helvetica" charset="0"/>
        </a:defRPr>
      </a:pPr>
      <a:endParaRPr lang="ja-JP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3784648870110747"/>
          <c:y val="4.139846401919324E-2"/>
          <c:w val="0.61734004929803865"/>
          <c:h val="0.8987166216347408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'[170612  5月12日 WT cont IgG vs anti-CD4 perforin.xls]Sheet1'!$AJ$20:$AJ$21</c:f>
                <c:numCache>
                  <c:formatCode>General</c:formatCode>
                  <c:ptCount val="2"/>
                  <c:pt idx="0">
                    <c:v>174.50955083700529</c:v>
                  </c:pt>
                  <c:pt idx="1">
                    <c:v>167.21518073029932</c:v>
                  </c:pt>
                </c:numCache>
              </c:numRef>
            </c:plus>
            <c:minus>
              <c:numRef>
                <c:f>'[170612  5月12日 WT cont IgG vs anti-CD4 perforin.xls]Sheet1'!$AJ$20:$AJ$21</c:f>
                <c:numCache>
                  <c:formatCode>General</c:formatCode>
                  <c:ptCount val="2"/>
                  <c:pt idx="0">
                    <c:v>174.50955083700529</c:v>
                  </c:pt>
                  <c:pt idx="1">
                    <c:v>167.21518073029932</c:v>
                  </c:pt>
                </c:numCache>
              </c:numRef>
            </c:minus>
          </c:errBars>
          <c:val>
            <c:numRef>
              <c:f>'[170612  5月12日 WT cont IgG vs anti-CD4 perforin.xls]Sheet1'!$AJ$16:$AJ$17</c:f>
              <c:numCache>
                <c:formatCode>General</c:formatCode>
                <c:ptCount val="2"/>
                <c:pt idx="0">
                  <c:v>151.75</c:v>
                </c:pt>
                <c:pt idx="1">
                  <c:v>456.25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78-AB43-8C7A-B46DF1641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53730272"/>
        <c:axId val="353729096"/>
      </c:barChart>
      <c:catAx>
        <c:axId val="353730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3729096"/>
        <c:crosses val="autoZero"/>
        <c:auto val="1"/>
        <c:lblAlgn val="ctr"/>
        <c:lblOffset val="100"/>
        <c:noMultiLvlLbl val="0"/>
      </c:catAx>
      <c:valAx>
        <c:axId val="353729096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 b="1">
                <a:latin typeface="Helvetica" pitchFamily="34" charset="0"/>
                <a:cs typeface="Helvetica" panose="020B0604020202020204" pitchFamily="34" charset="0"/>
              </a:defRPr>
            </a:pPr>
            <a:endParaRPr lang="ja-JP"/>
          </a:p>
        </c:txPr>
        <c:crossAx val="353730272"/>
        <c:crosses val="autoZero"/>
        <c:crossBetween val="between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'wt vs IL-6ko area % '!$C$17:$D$17</c:f>
                <c:numCache>
                  <c:formatCode>General</c:formatCode>
                  <c:ptCount val="2"/>
                  <c:pt idx="0">
                    <c:v>4.4389915164697098E-2</c:v>
                  </c:pt>
                  <c:pt idx="1">
                    <c:v>0.170010935587353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</c:errBars>
          <c:val>
            <c:numRef>
              <c:f>'wt vs IL-6ko area % '!$C$16:$C$17</c:f>
              <c:numCache>
                <c:formatCode>General</c:formatCode>
                <c:ptCount val="2"/>
                <c:pt idx="0">
                  <c:v>0.55252551949067297</c:v>
                </c:pt>
                <c:pt idx="1">
                  <c:v>4.4389915164697098E-2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'wt vs IL-6ko area % '!#REF!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0-BB64-9041-ADF0-E254BDCDA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-2130629648"/>
        <c:axId val="-2088229024"/>
      </c:barChart>
      <c:catAx>
        <c:axId val="-2130629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/>
            </a:pPr>
            <a:endParaRPr lang="ja-JP"/>
          </a:p>
        </c:txPr>
        <c:crossAx val="-2088229024"/>
        <c:crosses val="autoZero"/>
        <c:auto val="1"/>
        <c:lblAlgn val="ctr"/>
        <c:lblOffset val="100"/>
        <c:noMultiLvlLbl val="0"/>
      </c:catAx>
      <c:valAx>
        <c:axId val="-2088229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 b="1"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-2130629648"/>
        <c:crosses val="autoZero"/>
        <c:crossBetween val="between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016808540894054"/>
          <c:y val="6.6558515035220742E-2"/>
          <c:w val="0.78154023850605936"/>
          <c:h val="0.7899671495374969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WT mice</c:v>
                </c:pt>
              </c:strCache>
            </c:strRef>
          </c:tx>
          <c:spPr>
            <a:ln w="381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Sheet1!$B$5:$AK$5</c:f>
              <c:numCache>
                <c:formatCode>General</c:formatCode>
                <c:ptCount val="36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14</c:v>
                </c:pt>
                <c:pt idx="17">
                  <c:v>15</c:v>
                </c:pt>
                <c:pt idx="18">
                  <c:v>16</c:v>
                </c:pt>
                <c:pt idx="19">
                  <c:v>16</c:v>
                </c:pt>
                <c:pt idx="20">
                  <c:v>17</c:v>
                </c:pt>
                <c:pt idx="21">
                  <c:v>17</c:v>
                </c:pt>
                <c:pt idx="22">
                  <c:v>18</c:v>
                </c:pt>
                <c:pt idx="23">
                  <c:v>18</c:v>
                </c:pt>
                <c:pt idx="24">
                  <c:v>19</c:v>
                </c:pt>
                <c:pt idx="25">
                  <c:v>19</c:v>
                </c:pt>
                <c:pt idx="26">
                  <c:v>20</c:v>
                </c:pt>
                <c:pt idx="27">
                  <c:v>20</c:v>
                </c:pt>
                <c:pt idx="28">
                  <c:v>21</c:v>
                </c:pt>
                <c:pt idx="29">
                  <c:v>21</c:v>
                </c:pt>
                <c:pt idx="30">
                  <c:v>22</c:v>
                </c:pt>
                <c:pt idx="31">
                  <c:v>22</c:v>
                </c:pt>
                <c:pt idx="32">
                  <c:v>23</c:v>
                </c:pt>
                <c:pt idx="33">
                  <c:v>23</c:v>
                </c:pt>
                <c:pt idx="34">
                  <c:v>24</c:v>
                </c:pt>
                <c:pt idx="35">
                  <c:v>24</c:v>
                </c:pt>
              </c:numCache>
            </c:numRef>
          </c:xVal>
          <c:yVal>
            <c:numRef>
              <c:f>Sheet1!$B$6:$AK$6</c:f>
              <c:numCache>
                <c:formatCode>General</c:formatCode>
                <c:ptCount val="3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95</c:v>
                </c:pt>
                <c:pt idx="17">
                  <c:v>95</c:v>
                </c:pt>
                <c:pt idx="18">
                  <c:v>95</c:v>
                </c:pt>
                <c:pt idx="19">
                  <c:v>85</c:v>
                </c:pt>
                <c:pt idx="20">
                  <c:v>85</c:v>
                </c:pt>
                <c:pt idx="21">
                  <c:v>60</c:v>
                </c:pt>
                <c:pt idx="22">
                  <c:v>60</c:v>
                </c:pt>
                <c:pt idx="23">
                  <c:v>35</c:v>
                </c:pt>
                <c:pt idx="24">
                  <c:v>35</c:v>
                </c:pt>
                <c:pt idx="25">
                  <c:v>20</c:v>
                </c:pt>
                <c:pt idx="26">
                  <c:v>20</c:v>
                </c:pt>
                <c:pt idx="27">
                  <c:v>15</c:v>
                </c:pt>
                <c:pt idx="28">
                  <c:v>15</c:v>
                </c:pt>
                <c:pt idx="29">
                  <c:v>10</c:v>
                </c:pt>
                <c:pt idx="30">
                  <c:v>10</c:v>
                </c:pt>
                <c:pt idx="31">
                  <c:v>5</c:v>
                </c:pt>
                <c:pt idx="32">
                  <c:v>5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BFE-BD42-8D13-8B909CB8E468}"/>
            </c:ext>
          </c:extLst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IL-6KO mice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Sheet1!$B$5:$AK$5</c:f>
              <c:numCache>
                <c:formatCode>General</c:formatCode>
                <c:ptCount val="36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14</c:v>
                </c:pt>
                <c:pt idx="17">
                  <c:v>15</c:v>
                </c:pt>
                <c:pt idx="18">
                  <c:v>16</c:v>
                </c:pt>
                <c:pt idx="19">
                  <c:v>16</c:v>
                </c:pt>
                <c:pt idx="20">
                  <c:v>17</c:v>
                </c:pt>
                <c:pt idx="21">
                  <c:v>17</c:v>
                </c:pt>
                <c:pt idx="22">
                  <c:v>18</c:v>
                </c:pt>
                <c:pt idx="23">
                  <c:v>18</c:v>
                </c:pt>
                <c:pt idx="24">
                  <c:v>19</c:v>
                </c:pt>
                <c:pt idx="25">
                  <c:v>19</c:v>
                </c:pt>
                <c:pt idx="26">
                  <c:v>20</c:v>
                </c:pt>
                <c:pt idx="27">
                  <c:v>20</c:v>
                </c:pt>
                <c:pt idx="28">
                  <c:v>21</c:v>
                </c:pt>
                <c:pt idx="29">
                  <c:v>21</c:v>
                </c:pt>
                <c:pt idx="30">
                  <c:v>22</c:v>
                </c:pt>
                <c:pt idx="31">
                  <c:v>22</c:v>
                </c:pt>
                <c:pt idx="32">
                  <c:v>23</c:v>
                </c:pt>
                <c:pt idx="33">
                  <c:v>23</c:v>
                </c:pt>
                <c:pt idx="34">
                  <c:v>24</c:v>
                </c:pt>
                <c:pt idx="35">
                  <c:v>24</c:v>
                </c:pt>
              </c:numCache>
            </c:numRef>
          </c:xVal>
          <c:yVal>
            <c:numRef>
              <c:f>Sheet1!$B$7:$AK$7</c:f>
              <c:numCache>
                <c:formatCode>General</c:formatCode>
                <c:ptCount val="3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90.909090909090907</c:v>
                </c:pt>
                <c:pt idx="20">
                  <c:v>90.909090909090907</c:v>
                </c:pt>
                <c:pt idx="21">
                  <c:v>81.818181818181827</c:v>
                </c:pt>
                <c:pt idx="22">
                  <c:v>81.818181818181827</c:v>
                </c:pt>
                <c:pt idx="23">
                  <c:v>77.272727272727266</c:v>
                </c:pt>
                <c:pt idx="24">
                  <c:v>77.272727272727266</c:v>
                </c:pt>
                <c:pt idx="25">
                  <c:v>72.727272727272734</c:v>
                </c:pt>
                <c:pt idx="26">
                  <c:v>72.727272727272734</c:v>
                </c:pt>
                <c:pt idx="27">
                  <c:v>50</c:v>
                </c:pt>
                <c:pt idx="28">
                  <c:v>50</c:v>
                </c:pt>
                <c:pt idx="29">
                  <c:v>40.909090909090914</c:v>
                </c:pt>
                <c:pt idx="30">
                  <c:v>40.909090909090914</c:v>
                </c:pt>
                <c:pt idx="31">
                  <c:v>9.0909090909090917</c:v>
                </c:pt>
                <c:pt idx="32">
                  <c:v>9.0909090909090917</c:v>
                </c:pt>
                <c:pt idx="33">
                  <c:v>9.0909090909090917</c:v>
                </c:pt>
                <c:pt idx="34">
                  <c:v>9.0909090909090917</c:v>
                </c:pt>
                <c:pt idx="3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BFE-BD42-8D13-8B909CB8E4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225984"/>
        <c:axId val="57228672"/>
      </c:scatterChart>
      <c:valAx>
        <c:axId val="57225984"/>
        <c:scaling>
          <c:orientation val="minMax"/>
          <c:max val="25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7228672"/>
        <c:crosses val="autoZero"/>
        <c:crossBetween val="midCat"/>
      </c:valAx>
      <c:valAx>
        <c:axId val="57228672"/>
        <c:scaling>
          <c:orientation val="minMax"/>
          <c:max val="11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57225984"/>
        <c:crosses val="autoZero"/>
        <c:crossBetween val="midCat"/>
      </c:valAx>
      <c:spPr>
        <a:ln w="19050">
          <a:solidFill>
            <a:sysClr val="windowText" lastClr="000000"/>
          </a:solidFill>
        </a:ln>
      </c:spPr>
    </c:plotArea>
    <c:plotVisOnly val="1"/>
    <c:dispBlanksAs val="gap"/>
    <c:showDLblsOverMax val="0"/>
  </c:chart>
  <c:txPr>
    <a:bodyPr/>
    <a:lstStyle/>
    <a:p>
      <a:pPr>
        <a:defRPr b="1">
          <a:latin typeface="Helvetica"/>
          <a:cs typeface="Helvetica"/>
        </a:defRPr>
      </a:pPr>
      <a:endParaRPr lang="ja-JP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458603692686541"/>
          <c:y val="4.0686700695109719E-2"/>
          <c:w val="0.46355732980299902"/>
          <c:h val="0.874472388345274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Sheet1!$G$16:$H$16</c:f>
                <c:numCache>
                  <c:formatCode>General</c:formatCode>
                  <c:ptCount val="2"/>
                  <c:pt idx="0">
                    <c:v>545879947.11902106</c:v>
                  </c:pt>
                  <c:pt idx="1">
                    <c:v>320154129.54804498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Sheet1!$G$14:$H$14</c:f>
              <c:strCache>
                <c:ptCount val="2"/>
                <c:pt idx="0">
                  <c:v>WT</c:v>
                </c:pt>
                <c:pt idx="1">
                  <c:v>IL-6KO</c:v>
                </c:pt>
              </c:strCache>
            </c:strRef>
          </c:cat>
          <c:val>
            <c:numRef>
              <c:f>Sheet1!$G$15:$H$15</c:f>
              <c:numCache>
                <c:formatCode>0.00E+00</c:formatCode>
                <c:ptCount val="2"/>
                <c:pt idx="0">
                  <c:v>3432750000</c:v>
                </c:pt>
                <c:pt idx="1">
                  <c:v>1748000000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E4-1D40-B9E5-E4C2443F3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95997000"/>
        <c:axId val="405014792"/>
      </c:barChart>
      <c:catAx>
        <c:axId val="39599700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405014792"/>
        <c:crosses val="autoZero"/>
        <c:auto val="1"/>
        <c:lblAlgn val="ctr"/>
        <c:lblOffset val="100"/>
        <c:noMultiLvlLbl val="0"/>
      </c:catAx>
      <c:valAx>
        <c:axId val="405014792"/>
        <c:scaling>
          <c:orientation val="minMax"/>
          <c:max val="4500000000"/>
          <c:min val="0"/>
        </c:scaling>
        <c:delete val="0"/>
        <c:axPos val="l"/>
        <c:numFmt formatCode="0.00E+0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900" b="1"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395997000"/>
        <c:crosses val="autoZero"/>
        <c:crossBetween val="between"/>
        <c:majorUnit val="1000000000"/>
      </c:valAx>
      <c:spPr>
        <a:ln w="12700">
          <a:solidFill>
            <a:sysClr val="windowText" lastClr="000000"/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'wt vs IL-6ko area % '!$D$22:$D$23</c:f>
                <c:numCache>
                  <c:formatCode>General</c:formatCode>
                  <c:ptCount val="2"/>
                  <c:pt idx="0">
                    <c:v>9.3043434851269605E-2</c:v>
                  </c:pt>
                  <c:pt idx="1">
                    <c:v>9.3043434851269605E-2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'wt vs IL-6ko area % '!$B$22:$B$23</c:f>
              <c:strCache>
                <c:ptCount val="2"/>
                <c:pt idx="0">
                  <c:v>IL-6+/+  </c:v>
                </c:pt>
                <c:pt idx="1">
                  <c:v>IL-6-/- </c:v>
                </c:pt>
              </c:strCache>
            </c:strRef>
          </c:cat>
          <c:val>
            <c:numRef>
              <c:f>'wt vs IL-6ko area % '!$C$22:$C$23</c:f>
              <c:numCache>
                <c:formatCode>General</c:formatCode>
                <c:ptCount val="2"/>
                <c:pt idx="0">
                  <c:v>0.63012502187161201</c:v>
                </c:pt>
                <c:pt idx="1">
                  <c:v>6.5408847206490095E-2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DC-3C4B-AA57-438559D7A7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1816060320"/>
        <c:axId val="1777925952"/>
      </c:barChart>
      <c:catAx>
        <c:axId val="18160603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777925952"/>
        <c:crosses val="autoZero"/>
        <c:auto val="1"/>
        <c:lblAlgn val="ctr"/>
        <c:lblOffset val="100"/>
        <c:noMultiLvlLbl val="0"/>
      </c:catAx>
      <c:valAx>
        <c:axId val="1777925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 sz="900" b="1"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1816060320"/>
        <c:crosses val="autoZero"/>
        <c:crossBetween val="between"/>
        <c:majorUnit val="0.2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63136940083967"/>
          <c:y val="6.00183727034121E-2"/>
          <c:w val="0.83059726184922811"/>
          <c:h val="0.8654797317002040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Sheet1!$A$9</c:f>
              <c:strCache>
                <c:ptCount val="1"/>
                <c:pt idx="0">
                  <c:v>WT B/c + CT26+cont IgG</c:v>
                </c:pt>
              </c:strCache>
            </c:strRef>
          </c:tx>
          <c:spPr>
            <a:ln w="381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Sheet1!$B$8:$CC$8</c:f>
              <c:numCache>
                <c:formatCode>General</c:formatCode>
                <c:ptCount val="80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6</c:v>
                </c:pt>
                <c:pt idx="12">
                  <c:v>6</c:v>
                </c:pt>
                <c:pt idx="13">
                  <c:v>7</c:v>
                </c:pt>
                <c:pt idx="14">
                  <c:v>7</c:v>
                </c:pt>
                <c:pt idx="15">
                  <c:v>8</c:v>
                </c:pt>
                <c:pt idx="16">
                  <c:v>8</c:v>
                </c:pt>
                <c:pt idx="17">
                  <c:v>9</c:v>
                </c:pt>
                <c:pt idx="18">
                  <c:v>9</c:v>
                </c:pt>
                <c:pt idx="19">
                  <c:v>10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13</c:v>
                </c:pt>
                <c:pt idx="26">
                  <c:v>13</c:v>
                </c:pt>
                <c:pt idx="27">
                  <c:v>14</c:v>
                </c:pt>
                <c:pt idx="28">
                  <c:v>14</c:v>
                </c:pt>
                <c:pt idx="29">
                  <c:v>15</c:v>
                </c:pt>
                <c:pt idx="30">
                  <c:v>15</c:v>
                </c:pt>
                <c:pt idx="31">
                  <c:v>16</c:v>
                </c:pt>
                <c:pt idx="32">
                  <c:v>16</c:v>
                </c:pt>
                <c:pt idx="33">
                  <c:v>17</c:v>
                </c:pt>
                <c:pt idx="34">
                  <c:v>17</c:v>
                </c:pt>
                <c:pt idx="35">
                  <c:v>18</c:v>
                </c:pt>
                <c:pt idx="36">
                  <c:v>18</c:v>
                </c:pt>
                <c:pt idx="37">
                  <c:v>19</c:v>
                </c:pt>
                <c:pt idx="38">
                  <c:v>19</c:v>
                </c:pt>
                <c:pt idx="39">
                  <c:v>20</c:v>
                </c:pt>
                <c:pt idx="40">
                  <c:v>20</c:v>
                </c:pt>
                <c:pt idx="41">
                  <c:v>21</c:v>
                </c:pt>
                <c:pt idx="42">
                  <c:v>21</c:v>
                </c:pt>
                <c:pt idx="43">
                  <c:v>22</c:v>
                </c:pt>
                <c:pt idx="44">
                  <c:v>22</c:v>
                </c:pt>
                <c:pt idx="45">
                  <c:v>23</c:v>
                </c:pt>
                <c:pt idx="46">
                  <c:v>23</c:v>
                </c:pt>
                <c:pt idx="47">
                  <c:v>24</c:v>
                </c:pt>
                <c:pt idx="48">
                  <c:v>24</c:v>
                </c:pt>
                <c:pt idx="49">
                  <c:v>25</c:v>
                </c:pt>
                <c:pt idx="50">
                  <c:v>25</c:v>
                </c:pt>
                <c:pt idx="51">
                  <c:v>26</c:v>
                </c:pt>
                <c:pt idx="52">
                  <c:v>26</c:v>
                </c:pt>
                <c:pt idx="53">
                  <c:v>27</c:v>
                </c:pt>
                <c:pt idx="54">
                  <c:v>27</c:v>
                </c:pt>
                <c:pt idx="55">
                  <c:v>28</c:v>
                </c:pt>
                <c:pt idx="56">
                  <c:v>28</c:v>
                </c:pt>
                <c:pt idx="57">
                  <c:v>29</c:v>
                </c:pt>
                <c:pt idx="58">
                  <c:v>29</c:v>
                </c:pt>
                <c:pt idx="59">
                  <c:v>30</c:v>
                </c:pt>
                <c:pt idx="60">
                  <c:v>30</c:v>
                </c:pt>
                <c:pt idx="61">
                  <c:v>31</c:v>
                </c:pt>
                <c:pt idx="62">
                  <c:v>31</c:v>
                </c:pt>
                <c:pt idx="63">
                  <c:v>32</c:v>
                </c:pt>
                <c:pt idx="64">
                  <c:v>32</c:v>
                </c:pt>
                <c:pt idx="65">
                  <c:v>33</c:v>
                </c:pt>
                <c:pt idx="66">
                  <c:v>33</c:v>
                </c:pt>
                <c:pt idx="67">
                  <c:v>34</c:v>
                </c:pt>
                <c:pt idx="68">
                  <c:v>34</c:v>
                </c:pt>
                <c:pt idx="69">
                  <c:v>35</c:v>
                </c:pt>
                <c:pt idx="70">
                  <c:v>35</c:v>
                </c:pt>
                <c:pt idx="71">
                  <c:v>36</c:v>
                </c:pt>
                <c:pt idx="72">
                  <c:v>36</c:v>
                </c:pt>
                <c:pt idx="73">
                  <c:v>37</c:v>
                </c:pt>
                <c:pt idx="74">
                  <c:v>37</c:v>
                </c:pt>
                <c:pt idx="75">
                  <c:v>38</c:v>
                </c:pt>
                <c:pt idx="76">
                  <c:v>38</c:v>
                </c:pt>
                <c:pt idx="77">
                  <c:v>39</c:v>
                </c:pt>
                <c:pt idx="78">
                  <c:v>39</c:v>
                </c:pt>
                <c:pt idx="79">
                  <c:v>40</c:v>
                </c:pt>
              </c:numCache>
            </c:numRef>
          </c:xVal>
          <c:yVal>
            <c:numRef>
              <c:f>Sheet1!$B$9:$CC$9</c:f>
              <c:numCache>
                <c:formatCode>General</c:formatCode>
                <c:ptCount val="8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87.5</c:v>
                </c:pt>
                <c:pt idx="39">
                  <c:v>87.5</c:v>
                </c:pt>
                <c:pt idx="40">
                  <c:v>87.5</c:v>
                </c:pt>
                <c:pt idx="41">
                  <c:v>87.5</c:v>
                </c:pt>
                <c:pt idx="42">
                  <c:v>81.25</c:v>
                </c:pt>
                <c:pt idx="43">
                  <c:v>81.25</c:v>
                </c:pt>
                <c:pt idx="44">
                  <c:v>62.5</c:v>
                </c:pt>
                <c:pt idx="45">
                  <c:v>62.5</c:v>
                </c:pt>
                <c:pt idx="46">
                  <c:v>56.25</c:v>
                </c:pt>
                <c:pt idx="47">
                  <c:v>56.25</c:v>
                </c:pt>
                <c:pt idx="48">
                  <c:v>50</c:v>
                </c:pt>
                <c:pt idx="49">
                  <c:v>50</c:v>
                </c:pt>
                <c:pt idx="50">
                  <c:v>37.5</c:v>
                </c:pt>
                <c:pt idx="51">
                  <c:v>37.5</c:v>
                </c:pt>
                <c:pt idx="52">
                  <c:v>31.25</c:v>
                </c:pt>
                <c:pt idx="53">
                  <c:v>31.25</c:v>
                </c:pt>
                <c:pt idx="54">
                  <c:v>18.75</c:v>
                </c:pt>
                <c:pt idx="55">
                  <c:v>18.75</c:v>
                </c:pt>
                <c:pt idx="56">
                  <c:v>12.5</c:v>
                </c:pt>
                <c:pt idx="57">
                  <c:v>12.5</c:v>
                </c:pt>
                <c:pt idx="58">
                  <c:v>12.5</c:v>
                </c:pt>
                <c:pt idx="59">
                  <c:v>12.5</c:v>
                </c:pt>
                <c:pt idx="60">
                  <c:v>6.25</c:v>
                </c:pt>
                <c:pt idx="61">
                  <c:v>6.25</c:v>
                </c:pt>
                <c:pt idx="62">
                  <c:v>6.25</c:v>
                </c:pt>
                <c:pt idx="63">
                  <c:v>6.25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82F-154E-90AF-E2105BA767D7}"/>
            </c:ext>
          </c:extLst>
        </c:ser>
        <c:ser>
          <c:idx val="1"/>
          <c:order val="1"/>
          <c:tx>
            <c:strRef>
              <c:f>Sheet1!$A$10</c:f>
              <c:strCache>
                <c:ptCount val="1"/>
                <c:pt idx="0">
                  <c:v>WT B/c + CT26+anti-IL-6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Sheet1!$B$8:$CC$8</c:f>
              <c:numCache>
                <c:formatCode>General</c:formatCode>
                <c:ptCount val="80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6</c:v>
                </c:pt>
                <c:pt idx="12">
                  <c:v>6</c:v>
                </c:pt>
                <c:pt idx="13">
                  <c:v>7</c:v>
                </c:pt>
                <c:pt idx="14">
                  <c:v>7</c:v>
                </c:pt>
                <c:pt idx="15">
                  <c:v>8</c:v>
                </c:pt>
                <c:pt idx="16">
                  <c:v>8</c:v>
                </c:pt>
                <c:pt idx="17">
                  <c:v>9</c:v>
                </c:pt>
                <c:pt idx="18">
                  <c:v>9</c:v>
                </c:pt>
                <c:pt idx="19">
                  <c:v>10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12</c:v>
                </c:pt>
                <c:pt idx="24">
                  <c:v>12</c:v>
                </c:pt>
                <c:pt idx="25">
                  <c:v>13</c:v>
                </c:pt>
                <c:pt idx="26">
                  <c:v>13</c:v>
                </c:pt>
                <c:pt idx="27">
                  <c:v>14</c:v>
                </c:pt>
                <c:pt idx="28">
                  <c:v>14</c:v>
                </c:pt>
                <c:pt idx="29">
                  <c:v>15</c:v>
                </c:pt>
                <c:pt idx="30">
                  <c:v>15</c:v>
                </c:pt>
                <c:pt idx="31">
                  <c:v>16</c:v>
                </c:pt>
                <c:pt idx="32">
                  <c:v>16</c:v>
                </c:pt>
                <c:pt idx="33">
                  <c:v>17</c:v>
                </c:pt>
                <c:pt idx="34">
                  <c:v>17</c:v>
                </c:pt>
                <c:pt idx="35">
                  <c:v>18</c:v>
                </c:pt>
                <c:pt idx="36">
                  <c:v>18</c:v>
                </c:pt>
                <c:pt idx="37">
                  <c:v>19</c:v>
                </c:pt>
                <c:pt idx="38">
                  <c:v>19</c:v>
                </c:pt>
                <c:pt idx="39">
                  <c:v>20</c:v>
                </c:pt>
                <c:pt idx="40">
                  <c:v>20</c:v>
                </c:pt>
                <c:pt idx="41">
                  <c:v>21</c:v>
                </c:pt>
                <c:pt idx="42">
                  <c:v>21</c:v>
                </c:pt>
                <c:pt idx="43">
                  <c:v>22</c:v>
                </c:pt>
                <c:pt idx="44">
                  <c:v>22</c:v>
                </c:pt>
                <c:pt idx="45">
                  <c:v>23</c:v>
                </c:pt>
                <c:pt idx="46">
                  <c:v>23</c:v>
                </c:pt>
                <c:pt idx="47">
                  <c:v>24</c:v>
                </c:pt>
                <c:pt idx="48">
                  <c:v>24</c:v>
                </c:pt>
                <c:pt idx="49">
                  <c:v>25</c:v>
                </c:pt>
                <c:pt idx="50">
                  <c:v>25</c:v>
                </c:pt>
                <c:pt idx="51">
                  <c:v>26</c:v>
                </c:pt>
                <c:pt idx="52">
                  <c:v>26</c:v>
                </c:pt>
                <c:pt idx="53">
                  <c:v>27</c:v>
                </c:pt>
                <c:pt idx="54">
                  <c:v>27</c:v>
                </c:pt>
                <c:pt idx="55">
                  <c:v>28</c:v>
                </c:pt>
                <c:pt idx="56">
                  <c:v>28</c:v>
                </c:pt>
                <c:pt idx="57">
                  <c:v>29</c:v>
                </c:pt>
                <c:pt idx="58">
                  <c:v>29</c:v>
                </c:pt>
                <c:pt idx="59">
                  <c:v>30</c:v>
                </c:pt>
                <c:pt idx="60">
                  <c:v>30</c:v>
                </c:pt>
                <c:pt idx="61">
                  <c:v>31</c:v>
                </c:pt>
                <c:pt idx="62">
                  <c:v>31</c:v>
                </c:pt>
                <c:pt idx="63">
                  <c:v>32</c:v>
                </c:pt>
                <c:pt idx="64">
                  <c:v>32</c:v>
                </c:pt>
                <c:pt idx="65">
                  <c:v>33</c:v>
                </c:pt>
                <c:pt idx="66">
                  <c:v>33</c:v>
                </c:pt>
                <c:pt idx="67">
                  <c:v>34</c:v>
                </c:pt>
                <c:pt idx="68">
                  <c:v>34</c:v>
                </c:pt>
                <c:pt idx="69">
                  <c:v>35</c:v>
                </c:pt>
                <c:pt idx="70">
                  <c:v>35</c:v>
                </c:pt>
                <c:pt idx="71">
                  <c:v>36</c:v>
                </c:pt>
                <c:pt idx="72">
                  <c:v>36</c:v>
                </c:pt>
                <c:pt idx="73">
                  <c:v>37</c:v>
                </c:pt>
                <c:pt idx="74">
                  <c:v>37</c:v>
                </c:pt>
                <c:pt idx="75">
                  <c:v>38</c:v>
                </c:pt>
                <c:pt idx="76">
                  <c:v>38</c:v>
                </c:pt>
                <c:pt idx="77">
                  <c:v>39</c:v>
                </c:pt>
                <c:pt idx="78">
                  <c:v>39</c:v>
                </c:pt>
                <c:pt idx="79">
                  <c:v>40</c:v>
                </c:pt>
              </c:numCache>
            </c:numRef>
          </c:xVal>
          <c:yVal>
            <c:numRef>
              <c:f>Sheet1!$B$10:$CC$10</c:f>
              <c:numCache>
                <c:formatCode>General</c:formatCode>
                <c:ptCount val="8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86.666666666666671</c:v>
                </c:pt>
                <c:pt idx="39">
                  <c:v>86.666666666666671</c:v>
                </c:pt>
                <c:pt idx="40">
                  <c:v>86.666666666666671</c:v>
                </c:pt>
                <c:pt idx="41">
                  <c:v>86.666666666666671</c:v>
                </c:pt>
                <c:pt idx="42">
                  <c:v>86.666666666666671</c:v>
                </c:pt>
                <c:pt idx="43">
                  <c:v>86.666666666666671</c:v>
                </c:pt>
                <c:pt idx="44">
                  <c:v>86.666666666666671</c:v>
                </c:pt>
                <c:pt idx="45">
                  <c:v>86.666666666666671</c:v>
                </c:pt>
                <c:pt idx="46">
                  <c:v>80</c:v>
                </c:pt>
                <c:pt idx="47">
                  <c:v>80</c:v>
                </c:pt>
                <c:pt idx="48">
                  <c:v>73.333333333333329</c:v>
                </c:pt>
                <c:pt idx="49">
                  <c:v>73.333333333333329</c:v>
                </c:pt>
                <c:pt idx="50">
                  <c:v>66.666666666666657</c:v>
                </c:pt>
                <c:pt idx="51">
                  <c:v>66.666666666666657</c:v>
                </c:pt>
                <c:pt idx="52">
                  <c:v>66.666666666666657</c:v>
                </c:pt>
                <c:pt idx="53">
                  <c:v>66.666666666666657</c:v>
                </c:pt>
                <c:pt idx="54">
                  <c:v>53.333333333333336</c:v>
                </c:pt>
                <c:pt idx="55">
                  <c:v>53.333333333333336</c:v>
                </c:pt>
                <c:pt idx="56">
                  <c:v>46.666666666666664</c:v>
                </c:pt>
                <c:pt idx="57">
                  <c:v>46.666666666666664</c:v>
                </c:pt>
                <c:pt idx="58">
                  <c:v>40</c:v>
                </c:pt>
                <c:pt idx="59">
                  <c:v>40</c:v>
                </c:pt>
                <c:pt idx="60">
                  <c:v>40</c:v>
                </c:pt>
                <c:pt idx="61">
                  <c:v>40</c:v>
                </c:pt>
                <c:pt idx="62">
                  <c:v>40</c:v>
                </c:pt>
                <c:pt idx="63">
                  <c:v>40</c:v>
                </c:pt>
                <c:pt idx="64">
                  <c:v>33.333333333333329</c:v>
                </c:pt>
                <c:pt idx="65">
                  <c:v>33.333333333333329</c:v>
                </c:pt>
                <c:pt idx="66">
                  <c:v>26.666666666666668</c:v>
                </c:pt>
                <c:pt idx="67">
                  <c:v>26.666666666666668</c:v>
                </c:pt>
                <c:pt idx="68">
                  <c:v>26.666666666666668</c:v>
                </c:pt>
                <c:pt idx="69">
                  <c:v>26.666666666666668</c:v>
                </c:pt>
                <c:pt idx="70">
                  <c:v>20</c:v>
                </c:pt>
                <c:pt idx="71">
                  <c:v>20</c:v>
                </c:pt>
                <c:pt idx="72">
                  <c:v>20</c:v>
                </c:pt>
                <c:pt idx="73">
                  <c:v>20</c:v>
                </c:pt>
                <c:pt idx="74">
                  <c:v>20</c:v>
                </c:pt>
                <c:pt idx="75">
                  <c:v>20</c:v>
                </c:pt>
                <c:pt idx="76">
                  <c:v>13.333333333333334</c:v>
                </c:pt>
                <c:pt idx="77">
                  <c:v>13.333333333333334</c:v>
                </c:pt>
                <c:pt idx="78">
                  <c:v>13.333333333333334</c:v>
                </c:pt>
                <c:pt idx="79">
                  <c:v>13.333333333333334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82F-154E-90AF-E2105BA767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246864"/>
        <c:axId val="147250768"/>
      </c:scatterChart>
      <c:valAx>
        <c:axId val="147246864"/>
        <c:scaling>
          <c:orientation val="minMax"/>
          <c:max val="4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>
                <a:latin typeface="Helvetica" pitchFamily="2" charset="0"/>
              </a:defRPr>
            </a:pPr>
            <a:endParaRPr lang="ja-JP"/>
          </a:p>
        </c:txPr>
        <c:crossAx val="147250768"/>
        <c:crosses val="autoZero"/>
        <c:crossBetween val="midCat"/>
        <c:majorUnit val="10"/>
      </c:valAx>
      <c:valAx>
        <c:axId val="147250768"/>
        <c:scaling>
          <c:orientation val="minMax"/>
          <c:max val="11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>
                <a:latin typeface="Helvetica" pitchFamily="2" charset="0"/>
              </a:defRPr>
            </a:pPr>
            <a:endParaRPr lang="ja-JP"/>
          </a:p>
        </c:txPr>
        <c:crossAx val="147246864"/>
        <c:crosses val="autoZero"/>
        <c:crossBetween val="midCat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200" b="1">
          <a:latin typeface="Helvetica"/>
          <a:cs typeface="Helvetica"/>
        </a:defRPr>
      </a:pPr>
      <a:endParaRPr lang="ja-JP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'#3'!$D$18:$E$18</c:f>
                <c:numCache>
                  <c:formatCode>General</c:formatCode>
                  <c:ptCount val="2"/>
                  <c:pt idx="0">
                    <c:v>1681389207.3718901</c:v>
                  </c:pt>
                  <c:pt idx="1">
                    <c:v>965835217.13937604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0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'#3'!$D$16:$E$16</c:f>
              <c:strCache>
                <c:ptCount val="2"/>
                <c:pt idx="0">
                  <c:v>Control </c:v>
                </c:pt>
                <c:pt idx="1">
                  <c:v>anti-il-6 antibody</c:v>
                </c:pt>
              </c:strCache>
            </c:strRef>
          </c:cat>
          <c:val>
            <c:numRef>
              <c:f>'#3'!$D$17:$E$17</c:f>
              <c:numCache>
                <c:formatCode>0.00E+00</c:formatCode>
                <c:ptCount val="2"/>
                <c:pt idx="0">
                  <c:v>6862500000</c:v>
                </c:pt>
                <c:pt idx="1">
                  <c:v>4423500000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3-9743-A44B-E8128025C8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2087610416"/>
        <c:axId val="-2092423744"/>
      </c:barChart>
      <c:catAx>
        <c:axId val="-20876104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92423744"/>
        <c:crosses val="autoZero"/>
        <c:auto val="1"/>
        <c:lblAlgn val="ctr"/>
        <c:lblOffset val="100"/>
        <c:noMultiLvlLbl val="0"/>
      </c:catAx>
      <c:valAx>
        <c:axId val="-209242374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E+00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1" i="0" u="none" strike="noStrike" kern="1200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-2087610416"/>
        <c:crosses val="autoZero"/>
        <c:crossBetween val="between"/>
        <c:majorUnit val="3000000000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'wt vs IL-6ko area % '!$D$22:$D$23</c:f>
                <c:numCache>
                  <c:formatCode>General</c:formatCode>
                  <c:ptCount val="2"/>
                  <c:pt idx="0">
                    <c:v>4.6668161541157299E-2</c:v>
                  </c:pt>
                  <c:pt idx="1">
                    <c:v>0.130634396988315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'wt vs IL-6ko area % '!$B$22:$B$23</c:f>
              <c:strCache>
                <c:ptCount val="2"/>
                <c:pt idx="0">
                  <c:v>Control</c:v>
                </c:pt>
                <c:pt idx="1">
                  <c:v>Anti-IL6</c:v>
                </c:pt>
              </c:strCache>
            </c:strRef>
          </c:cat>
          <c:val>
            <c:numRef>
              <c:f>'wt vs IL-6ko area % '!$C$22:$C$23</c:f>
              <c:numCache>
                <c:formatCode>General</c:formatCode>
                <c:ptCount val="2"/>
                <c:pt idx="0">
                  <c:v>0.48623247448594298</c:v>
                </c:pt>
                <c:pt idx="1">
                  <c:v>0.130634396988315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5-694C-844B-39D73B7CE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1772330528"/>
        <c:axId val="2147461056"/>
      </c:barChart>
      <c:catAx>
        <c:axId val="177233052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147461056"/>
        <c:crosses val="autoZero"/>
        <c:auto val="1"/>
        <c:lblAlgn val="ctr"/>
        <c:lblOffset val="100"/>
        <c:noMultiLvlLbl val="0"/>
      </c:catAx>
      <c:valAx>
        <c:axId val="2147461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lang="ja-JP" b="1">
                <a:latin typeface="Helvetica" charset="0"/>
                <a:ea typeface="Helvetica" charset="0"/>
                <a:cs typeface="Helvetica" charset="0"/>
              </a:defRPr>
            </a:pPr>
            <a:endParaRPr lang="ja-JP"/>
          </a:p>
        </c:txPr>
        <c:crossAx val="1772330528"/>
        <c:crosses val="autoZero"/>
        <c:crossBetween val="between"/>
      </c:valAx>
      <c:spPr>
        <a:ln w="12700"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7E2FA-AF89-A44E-B575-D5856F5358B4}" type="datetimeFigureOut">
              <a:rPr kumimoji="1" lang="ja-JP" altLang="en-US" smtClean="0"/>
              <a:t>2019/10/9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2BAC8-7150-9646-8EA3-6E8DA82B75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512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9E279-1BE0-1240-A41D-6BAE53ED7136}" type="datetimeFigureOut">
              <a:rPr kumimoji="1" lang="ja-JP" altLang="en-US" smtClean="0"/>
              <a:t>2019/10/9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97125" y="1143000"/>
            <a:ext cx="2063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8FC5F-B5E5-2340-977F-A56EB401D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6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EA882-F4EB-4E5C-9C54-C9C2171D903C}" type="slidenum">
              <a:rPr lang="ja-JP" altLang="en-US" smtClean="0">
                <a:solidFill>
                  <a:prstClr val="black"/>
                </a:solidFill>
              </a:rPr>
              <a:pPr/>
              <a:t>2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1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187256"/>
            <a:ext cx="5829300" cy="2199252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814007"/>
            <a:ext cx="4800600" cy="26220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7005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137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48626"/>
            <a:ext cx="1157288" cy="1167076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76" y="548626"/>
            <a:ext cx="3357563" cy="1167076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98860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4350" y="3187256"/>
            <a:ext cx="5829300" cy="2199252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8700" y="5814007"/>
            <a:ext cx="4800600" cy="26220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6982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7746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593009"/>
            <a:ext cx="5829300" cy="203775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348633"/>
            <a:ext cx="5829300" cy="224437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16545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7" y="3192005"/>
            <a:ext cx="2257425" cy="902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2" y="3192005"/>
            <a:ext cx="2257425" cy="902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6137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410876"/>
            <a:ext cx="6172200" cy="17100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96629"/>
            <a:ext cx="3030141" cy="957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253754"/>
            <a:ext cx="3030141" cy="59113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71" y="2296629"/>
            <a:ext cx="3031331" cy="957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71" y="3253754"/>
            <a:ext cx="3031331" cy="59113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539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042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4268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2" y="408501"/>
            <a:ext cx="2256235" cy="17385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9" y="408502"/>
            <a:ext cx="3833813" cy="8756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2" y="2147004"/>
            <a:ext cx="2256235" cy="70181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80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59883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7182011"/>
            <a:ext cx="4114800" cy="8478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916751"/>
            <a:ext cx="4114800" cy="61560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8029887"/>
            <a:ext cx="4114800" cy="1204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9421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462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3729037" y="548626"/>
            <a:ext cx="1157288" cy="1167076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57176" y="548626"/>
            <a:ext cx="3357563" cy="1167076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06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1735" y="6593009"/>
            <a:ext cx="5829300" cy="203775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41735" y="4348633"/>
            <a:ext cx="5829300" cy="224437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456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7177" y="3192005"/>
            <a:ext cx="2257425" cy="902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628902" y="3192005"/>
            <a:ext cx="2257425" cy="902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4339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0" y="410876"/>
            <a:ext cx="6172200" cy="17100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296629"/>
            <a:ext cx="3030141" cy="957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2900" y="3253754"/>
            <a:ext cx="3030141" cy="59113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83771" y="2296629"/>
            <a:ext cx="3031331" cy="957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83771" y="3253754"/>
            <a:ext cx="3031331" cy="59113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693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454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897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902" y="408501"/>
            <a:ext cx="2256235" cy="173850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81289" y="408502"/>
            <a:ext cx="3833813" cy="8756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42902" y="2147004"/>
            <a:ext cx="2256235" cy="70181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719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44216" y="7182011"/>
            <a:ext cx="4114800" cy="8478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344216" y="916751"/>
            <a:ext cx="4114800" cy="615600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344216" y="8029887"/>
            <a:ext cx="4114800" cy="1204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389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410876"/>
            <a:ext cx="6172200" cy="171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94005"/>
            <a:ext cx="6172200" cy="6771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509513"/>
            <a:ext cx="1600200" cy="54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9509513"/>
            <a:ext cx="2171700" cy="54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509513"/>
            <a:ext cx="1600200" cy="54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802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2900" y="410876"/>
            <a:ext cx="6172200" cy="1710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42900" y="2394005"/>
            <a:ext cx="6172200" cy="6771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42900" y="9509513"/>
            <a:ext cx="1600200" cy="54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CC90-A78C-834C-ABE1-79BD607D55E6}" type="datetimeFigureOut">
              <a:rPr kumimoji="1" lang="ja-JP" altLang="en-US" smtClean="0"/>
              <a:t>2019/10/9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343150" y="9509513"/>
            <a:ext cx="2171700" cy="54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914900" y="9509513"/>
            <a:ext cx="1600200" cy="54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BC4CF-363E-7A40-8DAF-C9000A285BF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122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chart" Target="../charts/chart4.xml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chart" Target="../charts/char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chart" Target="../charts/chart12.xml"/><Relationship Id="rId7" Type="http://schemas.openxmlformats.org/officeDocument/2006/relationships/image" Target="../media/image11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chart" Target="../charts/char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13.emf"/><Relationship Id="rId7" Type="http://schemas.openxmlformats.org/officeDocument/2006/relationships/chart" Target="../charts/chart14.xm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microsoft.com/office/2007/relationships/hdphoto" Target="../media/hdphoto6.wdp"/><Relationship Id="rId1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1.emf"/><Relationship Id="rId12" Type="http://schemas.openxmlformats.org/officeDocument/2006/relationships/image" Target="../media/image24.png"/><Relationship Id="rId17" Type="http://schemas.openxmlformats.org/officeDocument/2006/relationships/image" Target="../media/image28.jpeg"/><Relationship Id="rId2" Type="http://schemas.openxmlformats.org/officeDocument/2006/relationships/image" Target="../media/image19.png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18.xml"/><Relationship Id="rId11" Type="http://schemas.microsoft.com/office/2007/relationships/hdphoto" Target="../media/hdphoto5.wdp"/><Relationship Id="rId5" Type="http://schemas.openxmlformats.org/officeDocument/2006/relationships/chart" Target="../charts/chart17.xml"/><Relationship Id="rId15" Type="http://schemas.openxmlformats.org/officeDocument/2006/relationships/image" Target="../media/image26.JPG"/><Relationship Id="rId10" Type="http://schemas.openxmlformats.org/officeDocument/2006/relationships/image" Target="../media/image23.png"/><Relationship Id="rId19" Type="http://schemas.openxmlformats.org/officeDocument/2006/relationships/chart" Target="../charts/chart20.xml"/><Relationship Id="rId4" Type="http://schemas.openxmlformats.org/officeDocument/2006/relationships/chart" Target="../charts/chart16.xml"/><Relationship Id="rId9" Type="http://schemas.openxmlformats.org/officeDocument/2006/relationships/chart" Target="../charts/chart19.xml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グラフ 41">
            <a:extLst>
              <a:ext uri="{FF2B5EF4-FFF2-40B4-BE49-F238E27FC236}">
                <a16:creationId xmlns:a16="http://schemas.microsoft.com/office/drawing/2014/main" id="{6FB6D92B-313B-E34E-9D0F-A8D829467E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715949"/>
              </p:ext>
            </p:extLst>
          </p:nvPr>
        </p:nvGraphicFramePr>
        <p:xfrm>
          <a:off x="791253" y="6481775"/>
          <a:ext cx="2965930" cy="217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テキスト ボックス 22">
            <a:extLst>
              <a:ext uri="{FF2B5EF4-FFF2-40B4-BE49-F238E27FC236}">
                <a16:creationId xmlns:a16="http://schemas.microsoft.com/office/drawing/2014/main" id="{82DF463E-ABF2-4746-A9F7-2B596FF302A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22450" y="4843437"/>
            <a:ext cx="143800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000000"/>
                </a:solidFill>
                <a:latin typeface="Helvetica" pitchFamily="2" charset="0"/>
              </a:rPr>
              <a:t>Photon flux ratio</a:t>
            </a:r>
          </a:p>
        </p:txBody>
      </p:sp>
      <p:graphicFrame>
        <p:nvGraphicFramePr>
          <p:cNvPr id="7" name="グラフ 2">
            <a:extLst>
              <a:ext uri="{FF2B5EF4-FFF2-40B4-BE49-F238E27FC236}">
                <a16:creationId xmlns:a16="http://schemas.microsoft.com/office/drawing/2014/main" id="{9B494B66-9031-C647-A929-1437D76CE2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649124"/>
              </p:ext>
            </p:extLst>
          </p:nvPr>
        </p:nvGraphicFramePr>
        <p:xfrm>
          <a:off x="4920003" y="4172385"/>
          <a:ext cx="1395665" cy="163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AFE172-B14F-ED4B-A859-95545C019F8C}"/>
              </a:ext>
            </a:extLst>
          </p:cNvPr>
          <p:cNvSpPr/>
          <p:nvPr/>
        </p:nvSpPr>
        <p:spPr>
          <a:xfrm rot="19170312">
            <a:off x="5759480" y="5765561"/>
            <a:ext cx="5547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1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1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-/-</a:t>
            </a:r>
            <a:r>
              <a:rPr lang="en-US" altLang="en-US" sz="1100" b="1" i="1" dirty="0">
                <a:solidFill>
                  <a:prstClr val="black"/>
                </a:solidFill>
              </a:rPr>
              <a:t> </a:t>
            </a:r>
            <a:endParaRPr lang="ja-JP" altLang="en-US" sz="1100" i="1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DB86FBB-DA02-0C48-ABDC-686748628D6B}"/>
              </a:ext>
            </a:extLst>
          </p:cNvPr>
          <p:cNvSpPr/>
          <p:nvPr/>
        </p:nvSpPr>
        <p:spPr>
          <a:xfrm rot="19170312">
            <a:off x="5494503" y="5779496"/>
            <a:ext cx="5068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1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1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r>
              <a:rPr lang="en-US" altLang="en-US" sz="1100" b="1" i="1" dirty="0">
                <a:solidFill>
                  <a:prstClr val="black"/>
                </a:solidFill>
              </a:rPr>
              <a:t> </a:t>
            </a:r>
            <a:endParaRPr lang="ja-JP" altLang="en-US" sz="1100" i="1" dirty="0"/>
          </a:p>
        </p:txBody>
      </p:sp>
      <p:sp>
        <p:nvSpPr>
          <p:cNvPr id="10" name="テキスト ボックス 22">
            <a:extLst>
              <a:ext uri="{FF2B5EF4-FFF2-40B4-BE49-F238E27FC236}">
                <a16:creationId xmlns:a16="http://schemas.microsoft.com/office/drawing/2014/main" id="{CC72CCFC-3BD3-4C4E-82D1-758545771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855" y="4822368"/>
            <a:ext cx="244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pitchFamily="2" charset="0"/>
              </a:rPr>
              <a:t>*</a:t>
            </a:r>
          </a:p>
        </p:txBody>
      </p:sp>
      <p:sp>
        <p:nvSpPr>
          <p:cNvPr id="17" name="テキスト ボックス 22">
            <a:extLst>
              <a:ext uri="{FF2B5EF4-FFF2-40B4-BE49-F238E27FC236}">
                <a16:creationId xmlns:a16="http://schemas.microsoft.com/office/drawing/2014/main" id="{183F468A-B656-CE47-8556-F408E6741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479" y="4015395"/>
            <a:ext cx="8781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No</a:t>
            </a:r>
            <a:r>
              <a:rPr lang="ja-JP" altLang="en-US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 </a:t>
            </a:r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tumor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6D451B6-24A9-644E-AB11-9767370FCC26}"/>
              </a:ext>
            </a:extLst>
          </p:cNvPr>
          <p:cNvSpPr/>
          <p:nvPr/>
        </p:nvSpPr>
        <p:spPr>
          <a:xfrm>
            <a:off x="562907" y="4520623"/>
            <a:ext cx="598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</a:rPr>
              <a:t> </a:t>
            </a:r>
            <a:endParaRPr lang="ja-JP" altLang="en-US" sz="1400" i="1" dirty="0"/>
          </a:p>
        </p:txBody>
      </p:sp>
      <p:sp>
        <p:nvSpPr>
          <p:cNvPr id="19" name="テキスト ボックス 22">
            <a:extLst>
              <a:ext uri="{FF2B5EF4-FFF2-40B4-BE49-F238E27FC236}">
                <a16:creationId xmlns:a16="http://schemas.microsoft.com/office/drawing/2014/main" id="{343CE0DD-F0E4-8D47-BFF0-6A5086546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92" y="4006292"/>
            <a:ext cx="2427981" cy="28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CT26-inoculated lung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0943536-FE17-DC43-9284-A16258B0397D}"/>
              </a:ext>
            </a:extLst>
          </p:cNvPr>
          <p:cNvSpPr/>
          <p:nvPr/>
        </p:nvSpPr>
        <p:spPr>
          <a:xfrm>
            <a:off x="562319" y="5501199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-/-</a:t>
            </a:r>
            <a:r>
              <a:rPr lang="en-US" altLang="en-US" sz="1400" b="1" i="1" dirty="0">
                <a:solidFill>
                  <a:prstClr val="black"/>
                </a:solidFill>
              </a:rPr>
              <a:t> </a:t>
            </a:r>
            <a:endParaRPr lang="ja-JP" altLang="en-US" sz="1400" i="1" dirty="0"/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5654D9FE-4C45-F04C-92E0-C7F05C2D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754" y="26055"/>
            <a:ext cx="4631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/>
              <a:t>Supplementary </a:t>
            </a:r>
            <a:r>
              <a:rPr lang="en-US" altLang="ja-JP" sz="1800" dirty="0">
                <a:latin typeface="Helvetica"/>
                <a:cs typeface="Helvetica"/>
              </a:rPr>
              <a:t>Figure S1. Toyoshima et al.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F413DC7E-6740-C748-B1C8-72AFDBB56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2128" y="3656922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D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F6550BD3-9FED-BB47-8A98-E3D4E82D4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237" y="1404544"/>
            <a:ext cx="4842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A</a:t>
            </a: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B8E852E8-E950-6B4E-820E-7A02F8C40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263" y="3656923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C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CB7649F2-2832-1146-A262-95610792FF85}"/>
              </a:ext>
            </a:extLst>
          </p:cNvPr>
          <p:cNvSpPr/>
          <p:nvPr/>
        </p:nvSpPr>
        <p:spPr>
          <a:xfrm>
            <a:off x="553658" y="2120406"/>
            <a:ext cx="598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</a:rPr>
              <a:t> </a:t>
            </a:r>
            <a:endParaRPr lang="ja-JP" altLang="en-US" sz="1400" i="1" dirty="0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F26EFAE-1286-AF47-85B9-8EABFAE6F85A}"/>
              </a:ext>
            </a:extLst>
          </p:cNvPr>
          <p:cNvSpPr/>
          <p:nvPr/>
        </p:nvSpPr>
        <p:spPr>
          <a:xfrm>
            <a:off x="553070" y="2963694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-/-</a:t>
            </a:r>
            <a:r>
              <a:rPr lang="en-US" altLang="en-US" sz="1400" b="1" i="1" dirty="0">
                <a:solidFill>
                  <a:prstClr val="black"/>
                </a:solidFill>
              </a:rPr>
              <a:t> </a:t>
            </a:r>
            <a:endParaRPr lang="ja-JP" altLang="en-US" sz="1400" i="1" dirty="0"/>
          </a:p>
        </p:txBody>
      </p:sp>
      <p:sp>
        <p:nvSpPr>
          <p:cNvPr id="38" name="テキスト ボックス 49">
            <a:extLst>
              <a:ext uri="{FF2B5EF4-FFF2-40B4-BE49-F238E27FC236}">
                <a16:creationId xmlns:a16="http://schemas.microsoft.com/office/drawing/2014/main" id="{59D417E3-DC49-6641-9226-54DE0CB27629}"/>
              </a:ext>
            </a:extLst>
          </p:cNvPr>
          <p:cNvSpPr txBox="1"/>
          <p:nvPr/>
        </p:nvSpPr>
        <p:spPr>
          <a:xfrm rot="19210462">
            <a:off x="2982018" y="3223676"/>
            <a:ext cx="575296" cy="26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b="1" i="1" dirty="0">
                <a:latin typeface="Helvetica"/>
                <a:cs typeface="Helvetica"/>
              </a:rPr>
              <a:t>Il6</a:t>
            </a:r>
            <a:r>
              <a:rPr lang="en-US" altLang="ja-JP" sz="1100" b="1" i="1" baseline="30000" dirty="0">
                <a:latin typeface="Helvetica"/>
                <a:cs typeface="Helvetica"/>
              </a:rPr>
              <a:t>+/+ </a:t>
            </a:r>
            <a:endParaRPr lang="en-US" altLang="ja-JP" sz="1100" b="1" i="1" dirty="0">
              <a:latin typeface="Helvetica"/>
              <a:cs typeface="Helvetica"/>
            </a:endParaRPr>
          </a:p>
        </p:txBody>
      </p:sp>
      <p:sp>
        <p:nvSpPr>
          <p:cNvPr id="39" name="テキスト ボックス 49">
            <a:extLst>
              <a:ext uri="{FF2B5EF4-FFF2-40B4-BE49-F238E27FC236}">
                <a16:creationId xmlns:a16="http://schemas.microsoft.com/office/drawing/2014/main" id="{79DAA9CA-D8BC-AD45-A1ED-75533C35BCA2}"/>
              </a:ext>
            </a:extLst>
          </p:cNvPr>
          <p:cNvSpPr txBox="1"/>
          <p:nvPr/>
        </p:nvSpPr>
        <p:spPr>
          <a:xfrm rot="19210462">
            <a:off x="3350693" y="3205235"/>
            <a:ext cx="520282" cy="266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" b="1" i="1" dirty="0">
                <a:latin typeface="Helvetica"/>
                <a:cs typeface="Helvetica"/>
              </a:rPr>
              <a:t>Il6</a:t>
            </a:r>
            <a:r>
              <a:rPr lang="en-US" altLang="ja-JP" sz="1100" b="1" i="1" baseline="30000" dirty="0">
                <a:latin typeface="Helvetica"/>
                <a:cs typeface="Helvetica"/>
              </a:rPr>
              <a:t>-/-</a:t>
            </a:r>
            <a:endParaRPr lang="en-US" altLang="ja-JP" sz="1100" b="1" i="1" dirty="0">
              <a:latin typeface="Helvetica"/>
              <a:cs typeface="Helvetica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C27F345-A850-3743-ACE3-89D377B3F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53" y="6253605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E</a:t>
            </a:r>
          </a:p>
        </p:txBody>
      </p:sp>
      <p:sp>
        <p:nvSpPr>
          <p:cNvPr id="52" name="テキスト ボックス 22">
            <a:extLst>
              <a:ext uri="{FF2B5EF4-FFF2-40B4-BE49-F238E27FC236}">
                <a16:creationId xmlns:a16="http://schemas.microsoft.com/office/drawing/2014/main" id="{FC3D1E6F-94F7-4A49-AC5E-28358FC354C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5303" y="7339476"/>
            <a:ext cx="16514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Survival (%)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196E7E3B-35CE-B34F-BF80-97E39ADC3E0C}"/>
              </a:ext>
            </a:extLst>
          </p:cNvPr>
          <p:cNvSpPr/>
          <p:nvPr/>
        </p:nvSpPr>
        <p:spPr>
          <a:xfrm>
            <a:off x="1211794" y="8483991"/>
            <a:ext cx="23619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Days after inoculation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id="{3DD1F7E4-C8A8-6C47-8D93-E12A1ACD4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441" y="1404544"/>
            <a:ext cx="4842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B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475AC357-14AC-D341-9128-DDCE853A8073}"/>
              </a:ext>
            </a:extLst>
          </p:cNvPr>
          <p:cNvSpPr/>
          <p:nvPr/>
        </p:nvSpPr>
        <p:spPr>
          <a:xfrm>
            <a:off x="2987925" y="7204739"/>
            <a:ext cx="554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solidFill>
                  <a:prstClr val="black"/>
                </a:solidFill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n=15</a:t>
            </a: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B61B5CB3-B88D-9F44-B9FB-A0FBE09B61B8}"/>
              </a:ext>
            </a:extLst>
          </p:cNvPr>
          <p:cNvSpPr/>
          <p:nvPr/>
        </p:nvSpPr>
        <p:spPr>
          <a:xfrm>
            <a:off x="2398024" y="7822017"/>
            <a:ext cx="51260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solidFill>
                  <a:prstClr val="black"/>
                </a:solidFill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n=15</a:t>
            </a: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87B7B146-D1C5-8B42-8DAB-90A0D9210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960" y="1783252"/>
            <a:ext cx="1113384" cy="834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03C82C9F-61ED-3645-93E3-0E48B69B6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006" y="2667564"/>
            <a:ext cx="1115337" cy="835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3" name="正方形/長方形 83">
            <a:extLst>
              <a:ext uri="{FF2B5EF4-FFF2-40B4-BE49-F238E27FC236}">
                <a16:creationId xmlns:a16="http://schemas.microsoft.com/office/drawing/2014/main" id="{FF8B5D52-FE72-0441-BA85-03A92CFDEED6}"/>
              </a:ext>
            </a:extLst>
          </p:cNvPr>
          <p:cNvSpPr/>
          <p:nvPr/>
        </p:nvSpPr>
        <p:spPr>
          <a:xfrm rot="16200000">
            <a:off x="1919564" y="2292191"/>
            <a:ext cx="1564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ja-JP" sz="1400" b="1" i="0" u="none" strike="noStrike" kern="1200" baseline="0">
                <a:solidFill>
                  <a:prstClr val="black"/>
                </a:solidFill>
                <a:latin typeface="HG丸ｺﾞｼｯｸM-PRO"/>
                <a:ea typeface="HG丸ｺﾞｼｯｸM-PRO"/>
                <a:cs typeface="HG丸ｺﾞｼｯｸM-PRO"/>
              </a:defRPr>
            </a:pPr>
            <a:r>
              <a:rPr lang="en-US" altLang="zh-CN" sz="1200" b="1" dirty="0">
                <a:latin typeface="Helvetica" charset="0"/>
                <a:ea typeface="Helvetica" charset="0"/>
                <a:cs typeface="Helvetica" charset="0"/>
              </a:rPr>
              <a:t>Tumor area /  Total tissue area</a:t>
            </a:r>
            <a:endParaRPr lang="en-US" altLang="zh-CN" sz="1200" dirty="0">
              <a:latin typeface="Helvetica" charset="0"/>
              <a:ea typeface="Helvetica" charset="0"/>
              <a:cs typeface="Helvetica" charset="0"/>
            </a:endParaRPr>
          </a:p>
        </p:txBody>
      </p:sp>
      <p:graphicFrame>
        <p:nvGraphicFramePr>
          <p:cNvPr id="41" name="グラフ 1">
            <a:extLst>
              <a:ext uri="{FF2B5EF4-FFF2-40B4-BE49-F238E27FC236}">
                <a16:creationId xmlns:a16="http://schemas.microsoft.com/office/drawing/2014/main" id="{181A514E-7E56-D540-8812-EF667B78D7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037321"/>
              </p:ext>
            </p:extLst>
          </p:nvPr>
        </p:nvGraphicFramePr>
        <p:xfrm>
          <a:off x="2836548" y="1632109"/>
          <a:ext cx="1061720" cy="1636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テキスト ボックス 22">
            <a:extLst>
              <a:ext uri="{FF2B5EF4-FFF2-40B4-BE49-F238E27FC236}">
                <a16:creationId xmlns:a16="http://schemas.microsoft.com/office/drawing/2014/main" id="{A8AE7B83-0D5F-A54D-B546-730A57404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551" y="2485303"/>
            <a:ext cx="244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pitchFamily="2" charset="0"/>
              </a:rPr>
              <a:t>*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1194075-18FB-1746-9FE8-3EEBC72D0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600" y="6930440"/>
            <a:ext cx="1020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50" b="1" dirty="0">
                <a:latin typeface="Helvetica" charset="0"/>
                <a:cs typeface="Helvetica" charset="0"/>
              </a:rPr>
              <a:t>Log rank test</a:t>
            </a:r>
            <a:r>
              <a:rPr lang="ja-JP" altLang="en-US" sz="1050" b="1" dirty="0">
                <a:latin typeface="Helvetica" charset="0"/>
                <a:cs typeface="Helvetica" charset="0"/>
              </a:rPr>
              <a:t>　</a:t>
            </a:r>
            <a:r>
              <a:rPr lang="en-US" altLang="ja-JP" sz="1050" b="1" dirty="0">
                <a:latin typeface="Helvetica" charset="0"/>
                <a:cs typeface="Helvetica" charset="0"/>
              </a:rPr>
              <a:t>*P=0.0263</a:t>
            </a:r>
            <a:endParaRPr lang="en-US" altLang="ja-JP" sz="1050" b="1" dirty="0">
              <a:latin typeface="Helvetica" charset="0"/>
              <a:ea typeface="ＭＳ Ｐゴシック" panose="020B0600070205080204" pitchFamily="50" charset="-128"/>
              <a:cs typeface="Helvetica" charset="0"/>
            </a:endParaRPr>
          </a:p>
        </p:txBody>
      </p: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5547E845-8837-4010-8ED5-D741C69C2851}"/>
              </a:ext>
            </a:extLst>
          </p:cNvPr>
          <p:cNvCxnSpPr/>
          <p:nvPr/>
        </p:nvCxnSpPr>
        <p:spPr>
          <a:xfrm flipH="1">
            <a:off x="1316160" y="7843945"/>
            <a:ext cx="334942" cy="0"/>
          </a:xfrm>
          <a:prstGeom prst="line">
            <a:avLst/>
          </a:prstGeom>
          <a:ln w="31750" cmpd="sng">
            <a:solidFill>
              <a:srgbClr val="0000FF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5E75D45-AE39-45A8-9891-35766128FE5F}"/>
              </a:ext>
            </a:extLst>
          </p:cNvPr>
          <p:cNvSpPr/>
          <p:nvPr/>
        </p:nvSpPr>
        <p:spPr>
          <a:xfrm>
            <a:off x="1646819" y="7690057"/>
            <a:ext cx="751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endParaRPr lang="ja-JP" altLang="en-US" sz="1400" i="1" dirty="0"/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32A0107A-4119-460F-AB58-1A6149CC543F}"/>
              </a:ext>
            </a:extLst>
          </p:cNvPr>
          <p:cNvCxnSpPr/>
          <p:nvPr/>
        </p:nvCxnSpPr>
        <p:spPr>
          <a:xfrm flipH="1">
            <a:off x="1310907" y="8117563"/>
            <a:ext cx="334942" cy="0"/>
          </a:xfrm>
          <a:prstGeom prst="line">
            <a:avLst/>
          </a:prstGeom>
          <a:ln w="31750" cmpd="sng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2FD428FB-E7EE-4049-A84F-B3C3C3CEFE16}"/>
              </a:ext>
            </a:extLst>
          </p:cNvPr>
          <p:cNvSpPr/>
          <p:nvPr/>
        </p:nvSpPr>
        <p:spPr>
          <a:xfrm>
            <a:off x="1409468" y="7963674"/>
            <a:ext cx="952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b="1" i="1" dirty="0">
                <a:solidFill>
                  <a:prstClr val="black"/>
                </a:solidFill>
                <a:latin typeface="Helvetica"/>
                <a:cs typeface="Helvetica"/>
              </a:rPr>
              <a:t>Il6</a:t>
            </a:r>
            <a:r>
              <a:rPr lang="en-US" altLang="ja-JP" sz="1400" b="1" i="1" baseline="30000" dirty="0">
                <a:solidFill>
                  <a:prstClr val="black"/>
                </a:solidFill>
                <a:latin typeface="Helvetica"/>
                <a:cs typeface="Helvetica"/>
              </a:rPr>
              <a:t>-/-</a:t>
            </a:r>
            <a:endParaRPr lang="ja-JP" altLang="en-US" sz="1400" b="1" i="1" baseline="300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6CC82F15-6549-4B02-8813-8D56F4F8CC3E}"/>
              </a:ext>
            </a:extLst>
          </p:cNvPr>
          <p:cNvSpPr/>
          <p:nvPr/>
        </p:nvSpPr>
        <p:spPr>
          <a:xfrm>
            <a:off x="1406439" y="1782822"/>
            <a:ext cx="878328" cy="828960"/>
          </a:xfrm>
          <a:custGeom>
            <a:avLst/>
            <a:gdLst>
              <a:gd name="connsiteX0" fmla="*/ 342986 w 878328"/>
              <a:gd name="connsiteY0" fmla="*/ 1528 h 828960"/>
              <a:gd name="connsiteX1" fmla="*/ 323936 w 878328"/>
              <a:gd name="connsiteY1" fmla="*/ 49153 h 828960"/>
              <a:gd name="connsiteX2" fmla="*/ 295361 w 878328"/>
              <a:gd name="connsiteY2" fmla="*/ 106303 h 828960"/>
              <a:gd name="connsiteX3" fmla="*/ 282661 w 878328"/>
              <a:gd name="connsiteY3" fmla="*/ 179328 h 828960"/>
              <a:gd name="connsiteX4" fmla="*/ 250911 w 878328"/>
              <a:gd name="connsiteY4" fmla="*/ 246003 h 828960"/>
              <a:gd name="connsiteX5" fmla="*/ 228686 w 878328"/>
              <a:gd name="connsiteY5" fmla="*/ 303153 h 828960"/>
              <a:gd name="connsiteX6" fmla="*/ 215986 w 878328"/>
              <a:gd name="connsiteY6" fmla="*/ 328553 h 828960"/>
              <a:gd name="connsiteX7" fmla="*/ 165186 w 878328"/>
              <a:gd name="connsiteY7" fmla="*/ 376178 h 828960"/>
              <a:gd name="connsiteX8" fmla="*/ 120736 w 878328"/>
              <a:gd name="connsiteY8" fmla="*/ 420628 h 828960"/>
              <a:gd name="connsiteX9" fmla="*/ 101686 w 878328"/>
              <a:gd name="connsiteY9" fmla="*/ 468253 h 828960"/>
              <a:gd name="connsiteX10" fmla="*/ 47711 w 878328"/>
              <a:gd name="connsiteY10" fmla="*/ 512703 h 828960"/>
              <a:gd name="connsiteX11" fmla="*/ 38186 w 878328"/>
              <a:gd name="connsiteY11" fmla="*/ 541278 h 828960"/>
              <a:gd name="connsiteX12" fmla="*/ 35011 w 878328"/>
              <a:gd name="connsiteY12" fmla="*/ 601603 h 828960"/>
              <a:gd name="connsiteX13" fmla="*/ 86 w 878328"/>
              <a:gd name="connsiteY13" fmla="*/ 696853 h 828960"/>
              <a:gd name="connsiteX14" fmla="*/ 25486 w 878328"/>
              <a:gd name="connsiteY14" fmla="*/ 785753 h 828960"/>
              <a:gd name="connsiteX15" fmla="*/ 38186 w 878328"/>
              <a:gd name="connsiteY15" fmla="*/ 823853 h 828960"/>
              <a:gd name="connsiteX16" fmla="*/ 123911 w 878328"/>
              <a:gd name="connsiteY16" fmla="*/ 823853 h 828960"/>
              <a:gd name="connsiteX17" fmla="*/ 409661 w 878328"/>
              <a:gd name="connsiteY17" fmla="*/ 814328 h 828960"/>
              <a:gd name="connsiteX18" fmla="*/ 568411 w 878328"/>
              <a:gd name="connsiteY18" fmla="*/ 820678 h 828960"/>
              <a:gd name="connsiteX19" fmla="*/ 746211 w 878328"/>
              <a:gd name="connsiteY19" fmla="*/ 807978 h 828960"/>
              <a:gd name="connsiteX20" fmla="*/ 863686 w 878328"/>
              <a:gd name="connsiteY20" fmla="*/ 817503 h 828960"/>
              <a:gd name="connsiteX21" fmla="*/ 866861 w 878328"/>
              <a:gd name="connsiteY21" fmla="*/ 623828 h 828960"/>
              <a:gd name="connsiteX22" fmla="*/ 870036 w 878328"/>
              <a:gd name="connsiteY22" fmla="*/ 309503 h 828960"/>
              <a:gd name="connsiteX23" fmla="*/ 876386 w 878328"/>
              <a:gd name="connsiteY23" fmla="*/ 160278 h 828960"/>
              <a:gd name="connsiteX24" fmla="*/ 831936 w 878328"/>
              <a:gd name="connsiteY24" fmla="*/ 68203 h 828960"/>
              <a:gd name="connsiteX25" fmla="*/ 708111 w 878328"/>
              <a:gd name="connsiteY25" fmla="*/ 4703 h 828960"/>
              <a:gd name="connsiteX26" fmla="*/ 523961 w 878328"/>
              <a:gd name="connsiteY26" fmla="*/ 4703 h 828960"/>
              <a:gd name="connsiteX27" fmla="*/ 342986 w 878328"/>
              <a:gd name="connsiteY27" fmla="*/ 1528 h 82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78328" h="828960">
                <a:moveTo>
                  <a:pt x="342986" y="1528"/>
                </a:moveTo>
                <a:cubicBezTo>
                  <a:pt x="337429" y="16609"/>
                  <a:pt x="331873" y="31691"/>
                  <a:pt x="323936" y="49153"/>
                </a:cubicBezTo>
                <a:cubicBezTo>
                  <a:pt x="315999" y="66615"/>
                  <a:pt x="302240" y="84607"/>
                  <a:pt x="295361" y="106303"/>
                </a:cubicBezTo>
                <a:cubicBezTo>
                  <a:pt x="288482" y="127999"/>
                  <a:pt x="290069" y="156045"/>
                  <a:pt x="282661" y="179328"/>
                </a:cubicBezTo>
                <a:cubicBezTo>
                  <a:pt x="275253" y="202611"/>
                  <a:pt x="259907" y="225366"/>
                  <a:pt x="250911" y="246003"/>
                </a:cubicBezTo>
                <a:cubicBezTo>
                  <a:pt x="241915" y="266641"/>
                  <a:pt x="234507" y="289395"/>
                  <a:pt x="228686" y="303153"/>
                </a:cubicBezTo>
                <a:cubicBezTo>
                  <a:pt x="222865" y="316911"/>
                  <a:pt x="226569" y="316382"/>
                  <a:pt x="215986" y="328553"/>
                </a:cubicBezTo>
                <a:cubicBezTo>
                  <a:pt x="205403" y="340724"/>
                  <a:pt x="181061" y="360832"/>
                  <a:pt x="165186" y="376178"/>
                </a:cubicBezTo>
                <a:cubicBezTo>
                  <a:pt x="149311" y="391524"/>
                  <a:pt x="131319" y="405282"/>
                  <a:pt x="120736" y="420628"/>
                </a:cubicBezTo>
                <a:cubicBezTo>
                  <a:pt x="110153" y="435974"/>
                  <a:pt x="113857" y="452907"/>
                  <a:pt x="101686" y="468253"/>
                </a:cubicBezTo>
                <a:cubicBezTo>
                  <a:pt x="89515" y="483599"/>
                  <a:pt x="58294" y="500532"/>
                  <a:pt x="47711" y="512703"/>
                </a:cubicBezTo>
                <a:cubicBezTo>
                  <a:pt x="37128" y="524874"/>
                  <a:pt x="40303" y="526461"/>
                  <a:pt x="38186" y="541278"/>
                </a:cubicBezTo>
                <a:cubicBezTo>
                  <a:pt x="36069" y="556095"/>
                  <a:pt x="41361" y="575674"/>
                  <a:pt x="35011" y="601603"/>
                </a:cubicBezTo>
                <a:cubicBezTo>
                  <a:pt x="28661" y="627532"/>
                  <a:pt x="1673" y="666161"/>
                  <a:pt x="86" y="696853"/>
                </a:cubicBezTo>
                <a:cubicBezTo>
                  <a:pt x="-1502" y="727545"/>
                  <a:pt x="19136" y="764586"/>
                  <a:pt x="25486" y="785753"/>
                </a:cubicBezTo>
                <a:cubicBezTo>
                  <a:pt x="31836" y="806920"/>
                  <a:pt x="21782" y="817503"/>
                  <a:pt x="38186" y="823853"/>
                </a:cubicBezTo>
                <a:cubicBezTo>
                  <a:pt x="54590" y="830203"/>
                  <a:pt x="123911" y="823853"/>
                  <a:pt x="123911" y="823853"/>
                </a:cubicBezTo>
                <a:lnTo>
                  <a:pt x="409661" y="814328"/>
                </a:lnTo>
                <a:cubicBezTo>
                  <a:pt x="483744" y="813799"/>
                  <a:pt x="512319" y="821736"/>
                  <a:pt x="568411" y="820678"/>
                </a:cubicBezTo>
                <a:cubicBezTo>
                  <a:pt x="624503" y="819620"/>
                  <a:pt x="696999" y="808507"/>
                  <a:pt x="746211" y="807978"/>
                </a:cubicBezTo>
                <a:cubicBezTo>
                  <a:pt x="795423" y="807449"/>
                  <a:pt x="843578" y="848195"/>
                  <a:pt x="863686" y="817503"/>
                </a:cubicBezTo>
                <a:cubicBezTo>
                  <a:pt x="883794" y="786811"/>
                  <a:pt x="865803" y="708495"/>
                  <a:pt x="866861" y="623828"/>
                </a:cubicBezTo>
                <a:cubicBezTo>
                  <a:pt x="867919" y="539161"/>
                  <a:pt x="868448" y="386761"/>
                  <a:pt x="870036" y="309503"/>
                </a:cubicBezTo>
                <a:cubicBezTo>
                  <a:pt x="871624" y="232245"/>
                  <a:pt x="882736" y="200495"/>
                  <a:pt x="876386" y="160278"/>
                </a:cubicBezTo>
                <a:cubicBezTo>
                  <a:pt x="870036" y="120061"/>
                  <a:pt x="859982" y="94132"/>
                  <a:pt x="831936" y="68203"/>
                </a:cubicBezTo>
                <a:cubicBezTo>
                  <a:pt x="803890" y="42274"/>
                  <a:pt x="759440" y="15286"/>
                  <a:pt x="708111" y="4703"/>
                </a:cubicBezTo>
                <a:cubicBezTo>
                  <a:pt x="656782" y="-5880"/>
                  <a:pt x="523961" y="4703"/>
                  <a:pt x="523961" y="4703"/>
                </a:cubicBezTo>
                <a:lnTo>
                  <a:pt x="342986" y="1528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56238FDA-B55F-4C8C-A7F5-23642E7C16FF}"/>
              </a:ext>
            </a:extLst>
          </p:cNvPr>
          <p:cNvSpPr/>
          <p:nvPr/>
        </p:nvSpPr>
        <p:spPr>
          <a:xfrm>
            <a:off x="1793257" y="2666454"/>
            <a:ext cx="487414" cy="633489"/>
          </a:xfrm>
          <a:custGeom>
            <a:avLst/>
            <a:gdLst>
              <a:gd name="connsiteX0" fmla="*/ 159368 w 487414"/>
              <a:gd name="connsiteY0" fmla="*/ 16421 h 633489"/>
              <a:gd name="connsiteX1" fmla="*/ 67293 w 487414"/>
              <a:gd name="connsiteY1" fmla="*/ 108496 h 633489"/>
              <a:gd name="connsiteX2" fmla="*/ 29193 w 487414"/>
              <a:gd name="connsiteY2" fmla="*/ 219621 h 633489"/>
              <a:gd name="connsiteX3" fmla="*/ 22843 w 487414"/>
              <a:gd name="connsiteY3" fmla="*/ 305346 h 633489"/>
              <a:gd name="connsiteX4" fmla="*/ 29193 w 487414"/>
              <a:gd name="connsiteY4" fmla="*/ 368846 h 633489"/>
              <a:gd name="connsiteX5" fmla="*/ 3793 w 487414"/>
              <a:gd name="connsiteY5" fmla="*/ 438696 h 633489"/>
              <a:gd name="connsiteX6" fmla="*/ 3793 w 487414"/>
              <a:gd name="connsiteY6" fmla="*/ 508546 h 633489"/>
              <a:gd name="connsiteX7" fmla="*/ 38718 w 487414"/>
              <a:gd name="connsiteY7" fmla="*/ 597446 h 633489"/>
              <a:gd name="connsiteX8" fmla="*/ 95868 w 487414"/>
              <a:gd name="connsiteY8" fmla="*/ 632371 h 633489"/>
              <a:gd name="connsiteX9" fmla="*/ 257793 w 487414"/>
              <a:gd name="connsiteY9" fmla="*/ 619671 h 633489"/>
              <a:gd name="connsiteX10" fmla="*/ 324468 w 487414"/>
              <a:gd name="connsiteY10" fmla="*/ 568871 h 633489"/>
              <a:gd name="connsiteX11" fmla="*/ 413368 w 487414"/>
              <a:gd name="connsiteY11" fmla="*/ 495846 h 633489"/>
              <a:gd name="connsiteX12" fmla="*/ 470518 w 487414"/>
              <a:gd name="connsiteY12" fmla="*/ 413296 h 633489"/>
              <a:gd name="connsiteX13" fmla="*/ 486393 w 487414"/>
              <a:gd name="connsiteY13" fmla="*/ 203746 h 633489"/>
              <a:gd name="connsiteX14" fmla="*/ 473693 w 487414"/>
              <a:gd name="connsiteY14" fmla="*/ 35471 h 633489"/>
              <a:gd name="connsiteX15" fmla="*/ 480043 w 487414"/>
              <a:gd name="connsiteY15" fmla="*/ 6896 h 633489"/>
              <a:gd name="connsiteX16" fmla="*/ 353043 w 487414"/>
              <a:gd name="connsiteY16" fmla="*/ 10071 h 633489"/>
              <a:gd name="connsiteX17" fmla="*/ 213343 w 487414"/>
              <a:gd name="connsiteY17" fmla="*/ 546 h 633489"/>
              <a:gd name="connsiteX18" fmla="*/ 159368 w 487414"/>
              <a:gd name="connsiteY18" fmla="*/ 16421 h 63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7414" h="633489">
                <a:moveTo>
                  <a:pt x="159368" y="16421"/>
                </a:moveTo>
                <a:cubicBezTo>
                  <a:pt x="135026" y="34413"/>
                  <a:pt x="88989" y="74629"/>
                  <a:pt x="67293" y="108496"/>
                </a:cubicBezTo>
                <a:cubicBezTo>
                  <a:pt x="45597" y="142363"/>
                  <a:pt x="36601" y="186813"/>
                  <a:pt x="29193" y="219621"/>
                </a:cubicBezTo>
                <a:cubicBezTo>
                  <a:pt x="21785" y="252429"/>
                  <a:pt x="22843" y="280475"/>
                  <a:pt x="22843" y="305346"/>
                </a:cubicBezTo>
                <a:cubicBezTo>
                  <a:pt x="22843" y="330217"/>
                  <a:pt x="32368" y="346621"/>
                  <a:pt x="29193" y="368846"/>
                </a:cubicBezTo>
                <a:cubicBezTo>
                  <a:pt x="26018" y="391071"/>
                  <a:pt x="8026" y="415413"/>
                  <a:pt x="3793" y="438696"/>
                </a:cubicBezTo>
                <a:cubicBezTo>
                  <a:pt x="-440" y="461979"/>
                  <a:pt x="-2028" y="482088"/>
                  <a:pt x="3793" y="508546"/>
                </a:cubicBezTo>
                <a:cubicBezTo>
                  <a:pt x="9614" y="535004"/>
                  <a:pt x="23372" y="576809"/>
                  <a:pt x="38718" y="597446"/>
                </a:cubicBezTo>
                <a:cubicBezTo>
                  <a:pt x="54064" y="618083"/>
                  <a:pt x="59356" y="628667"/>
                  <a:pt x="95868" y="632371"/>
                </a:cubicBezTo>
                <a:cubicBezTo>
                  <a:pt x="132380" y="636075"/>
                  <a:pt x="219693" y="630254"/>
                  <a:pt x="257793" y="619671"/>
                </a:cubicBezTo>
                <a:cubicBezTo>
                  <a:pt x="295893" y="609088"/>
                  <a:pt x="298539" y="589509"/>
                  <a:pt x="324468" y="568871"/>
                </a:cubicBezTo>
                <a:cubicBezTo>
                  <a:pt x="350397" y="548234"/>
                  <a:pt x="389026" y="521775"/>
                  <a:pt x="413368" y="495846"/>
                </a:cubicBezTo>
                <a:cubicBezTo>
                  <a:pt x="437710" y="469917"/>
                  <a:pt x="458347" y="461979"/>
                  <a:pt x="470518" y="413296"/>
                </a:cubicBezTo>
                <a:cubicBezTo>
                  <a:pt x="482689" y="364613"/>
                  <a:pt x="485864" y="266717"/>
                  <a:pt x="486393" y="203746"/>
                </a:cubicBezTo>
                <a:cubicBezTo>
                  <a:pt x="486922" y="140775"/>
                  <a:pt x="474751" y="68279"/>
                  <a:pt x="473693" y="35471"/>
                </a:cubicBezTo>
                <a:cubicBezTo>
                  <a:pt x="472635" y="2663"/>
                  <a:pt x="500151" y="11129"/>
                  <a:pt x="480043" y="6896"/>
                </a:cubicBezTo>
                <a:cubicBezTo>
                  <a:pt x="459935" y="2663"/>
                  <a:pt x="397493" y="11129"/>
                  <a:pt x="353043" y="10071"/>
                </a:cubicBezTo>
                <a:cubicBezTo>
                  <a:pt x="308593" y="9013"/>
                  <a:pt x="247739" y="-2629"/>
                  <a:pt x="213343" y="546"/>
                </a:cubicBezTo>
                <a:cubicBezTo>
                  <a:pt x="178947" y="3721"/>
                  <a:pt x="183710" y="-1571"/>
                  <a:pt x="159368" y="16421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03803853-308D-4857-91B0-2DD866DEC8AC}"/>
              </a:ext>
            </a:extLst>
          </p:cNvPr>
          <p:cNvSpPr/>
          <p:nvPr/>
        </p:nvSpPr>
        <p:spPr>
          <a:xfrm>
            <a:off x="1181687" y="3340428"/>
            <a:ext cx="390144" cy="114104"/>
          </a:xfrm>
          <a:custGeom>
            <a:avLst/>
            <a:gdLst>
              <a:gd name="connsiteX0" fmla="*/ 5763 w 390144"/>
              <a:gd name="connsiteY0" fmla="*/ 101272 h 114104"/>
              <a:gd name="connsiteX1" fmla="*/ 18463 w 390144"/>
              <a:gd name="connsiteY1" fmla="*/ 34597 h 114104"/>
              <a:gd name="connsiteX2" fmla="*/ 110538 w 390144"/>
              <a:gd name="connsiteY2" fmla="*/ 31422 h 114104"/>
              <a:gd name="connsiteX3" fmla="*/ 231188 w 390144"/>
              <a:gd name="connsiteY3" fmla="*/ 18722 h 114104"/>
              <a:gd name="connsiteX4" fmla="*/ 345488 w 390144"/>
              <a:gd name="connsiteY4" fmla="*/ 6022 h 114104"/>
              <a:gd name="connsiteX5" fmla="*/ 386763 w 390144"/>
              <a:gd name="connsiteY5" fmla="*/ 2847 h 114104"/>
              <a:gd name="connsiteX6" fmla="*/ 374063 w 390144"/>
              <a:gd name="connsiteY6" fmla="*/ 47297 h 114104"/>
              <a:gd name="connsiteX7" fmla="*/ 266113 w 390144"/>
              <a:gd name="connsiteY7" fmla="*/ 98097 h 114104"/>
              <a:gd name="connsiteX8" fmla="*/ 183563 w 390144"/>
              <a:gd name="connsiteY8" fmla="*/ 110797 h 114104"/>
              <a:gd name="connsiteX9" fmla="*/ 88313 w 390144"/>
              <a:gd name="connsiteY9" fmla="*/ 113972 h 114104"/>
              <a:gd name="connsiteX10" fmla="*/ 5763 w 390144"/>
              <a:gd name="connsiteY10" fmla="*/ 101272 h 11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0144" h="114104">
                <a:moveTo>
                  <a:pt x="5763" y="101272"/>
                </a:moveTo>
                <a:cubicBezTo>
                  <a:pt x="-5879" y="88043"/>
                  <a:pt x="1001" y="46239"/>
                  <a:pt x="18463" y="34597"/>
                </a:cubicBezTo>
                <a:cubicBezTo>
                  <a:pt x="35925" y="22955"/>
                  <a:pt x="75084" y="34068"/>
                  <a:pt x="110538" y="31422"/>
                </a:cubicBezTo>
                <a:cubicBezTo>
                  <a:pt x="145992" y="28776"/>
                  <a:pt x="231188" y="18722"/>
                  <a:pt x="231188" y="18722"/>
                </a:cubicBezTo>
                <a:lnTo>
                  <a:pt x="345488" y="6022"/>
                </a:lnTo>
                <a:cubicBezTo>
                  <a:pt x="371417" y="3376"/>
                  <a:pt x="382001" y="-4032"/>
                  <a:pt x="386763" y="2847"/>
                </a:cubicBezTo>
                <a:cubicBezTo>
                  <a:pt x="391525" y="9726"/>
                  <a:pt x="394171" y="31422"/>
                  <a:pt x="374063" y="47297"/>
                </a:cubicBezTo>
                <a:cubicBezTo>
                  <a:pt x="353955" y="63172"/>
                  <a:pt x="297863" y="87514"/>
                  <a:pt x="266113" y="98097"/>
                </a:cubicBezTo>
                <a:cubicBezTo>
                  <a:pt x="234363" y="108680"/>
                  <a:pt x="213196" y="108151"/>
                  <a:pt x="183563" y="110797"/>
                </a:cubicBezTo>
                <a:cubicBezTo>
                  <a:pt x="153930" y="113443"/>
                  <a:pt x="113713" y="114501"/>
                  <a:pt x="88313" y="113972"/>
                </a:cubicBezTo>
                <a:cubicBezTo>
                  <a:pt x="62913" y="113443"/>
                  <a:pt x="17405" y="114501"/>
                  <a:pt x="5763" y="101272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DB75546B-3EE3-4E7F-B9CB-C0C18CDD5412}"/>
              </a:ext>
            </a:extLst>
          </p:cNvPr>
          <p:cNvCxnSpPr/>
          <p:nvPr/>
        </p:nvCxnSpPr>
        <p:spPr>
          <a:xfrm>
            <a:off x="1962594" y="2555957"/>
            <a:ext cx="259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9E42FCF6-AAA8-4593-A1D2-B4ADBA6BB10F}"/>
              </a:ext>
            </a:extLst>
          </p:cNvPr>
          <p:cNvCxnSpPr/>
          <p:nvPr/>
        </p:nvCxnSpPr>
        <p:spPr>
          <a:xfrm>
            <a:off x="1960956" y="3444454"/>
            <a:ext cx="259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图片 2">
            <a:extLst>
              <a:ext uri="{FF2B5EF4-FFF2-40B4-BE49-F238E27FC236}">
                <a16:creationId xmlns:a16="http://schemas.microsoft.com/office/drawing/2014/main" id="{00FC9DE1-EDA6-4C39-9031-A7861CD353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25874" r="74430" b="32457"/>
          <a:stretch/>
        </p:blipFill>
        <p:spPr bwMode="auto">
          <a:xfrm>
            <a:off x="1174919" y="4296147"/>
            <a:ext cx="813865" cy="173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2">
            <a:extLst>
              <a:ext uri="{FF2B5EF4-FFF2-40B4-BE49-F238E27FC236}">
                <a16:creationId xmlns:a16="http://schemas.microsoft.com/office/drawing/2014/main" id="{7E9BB058-4FC8-4AA2-B4AA-1EC6CD0BD1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2" t="25874" r="35083" b="32457"/>
          <a:stretch/>
        </p:blipFill>
        <p:spPr bwMode="auto">
          <a:xfrm>
            <a:off x="2022894" y="4300373"/>
            <a:ext cx="2429735" cy="17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51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グラフ 78">
            <a:extLst>
              <a:ext uri="{FF2B5EF4-FFF2-40B4-BE49-F238E27FC236}">
                <a16:creationId xmlns:a16="http://schemas.microsoft.com/office/drawing/2014/main" id="{451D3834-8BEA-3547-A430-971F02E2D3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434565"/>
              </p:ext>
            </p:extLst>
          </p:nvPr>
        </p:nvGraphicFramePr>
        <p:xfrm>
          <a:off x="1253353" y="6434242"/>
          <a:ext cx="3101221" cy="2098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75614" y="44644"/>
            <a:ext cx="44655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r>
              <a:rPr lang="en-US" altLang="ja-JP" sz="1800" dirty="0">
                <a:latin typeface="Helvetica"/>
                <a:cs typeface="Helvetica"/>
              </a:rPr>
              <a:t>Supplementary Fig. S2. Toyoshima et al.</a:t>
            </a:r>
          </a:p>
        </p:txBody>
      </p:sp>
      <p:sp>
        <p:nvSpPr>
          <p:cNvPr id="9" name="テキスト ボックス 22"/>
          <p:cNvSpPr txBox="1">
            <a:spLocks noChangeArrowheads="1"/>
          </p:cNvSpPr>
          <p:nvPr/>
        </p:nvSpPr>
        <p:spPr bwMode="auto">
          <a:xfrm rot="16200000">
            <a:off x="3767228" y="4925084"/>
            <a:ext cx="1410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Photon flux ratio</a:t>
            </a:r>
          </a:p>
        </p:txBody>
      </p:sp>
      <p:sp>
        <p:nvSpPr>
          <p:cNvPr id="13" name="テキスト ボックス 22"/>
          <p:cNvSpPr txBox="1">
            <a:spLocks noChangeArrowheads="1"/>
          </p:cNvSpPr>
          <p:nvPr/>
        </p:nvSpPr>
        <p:spPr bwMode="auto">
          <a:xfrm>
            <a:off x="1038601" y="4610969"/>
            <a:ext cx="5581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endParaRPr lang="ja-JP" altLang="en-US" sz="1400" b="1" i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6" name="テキスト ボックス 22"/>
          <p:cNvSpPr txBox="1">
            <a:spLocks noChangeArrowheads="1"/>
          </p:cNvSpPr>
          <p:nvPr/>
        </p:nvSpPr>
        <p:spPr bwMode="auto">
          <a:xfrm>
            <a:off x="2201469" y="4099809"/>
            <a:ext cx="12715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prstClr val="black"/>
                </a:solidFill>
                <a:latin typeface="Helvetica"/>
                <a:cs typeface="Helvetica"/>
              </a:rPr>
              <a:t>4T1</a:t>
            </a:r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-inoculated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3" name="テキスト ボックス 22"/>
          <p:cNvSpPr txBox="1">
            <a:spLocks noChangeArrowheads="1"/>
          </p:cNvSpPr>
          <p:nvPr/>
        </p:nvSpPr>
        <p:spPr bwMode="auto">
          <a:xfrm>
            <a:off x="1069058" y="5466722"/>
            <a:ext cx="4972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-/-</a:t>
            </a:r>
            <a:endParaRPr lang="ja-JP" altLang="en-US" sz="1400" b="1" i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2" name="正方形/長方形 101"/>
          <p:cNvSpPr/>
          <p:nvPr/>
        </p:nvSpPr>
        <p:spPr>
          <a:xfrm rot="19237556">
            <a:off x="4964561" y="5877466"/>
            <a:ext cx="673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2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endParaRPr lang="ja-JP" altLang="en-US" sz="1200" i="1" dirty="0">
              <a:solidFill>
                <a:prstClr val="black"/>
              </a:solidFill>
            </a:endParaRPr>
          </a:p>
        </p:txBody>
      </p:sp>
      <p:sp>
        <p:nvSpPr>
          <p:cNvPr id="103" name="正方形/長方形 102"/>
          <p:cNvSpPr/>
          <p:nvPr/>
        </p:nvSpPr>
        <p:spPr>
          <a:xfrm rot="19237556">
            <a:off x="5289940" y="5859194"/>
            <a:ext cx="6876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="1" i="1" dirty="0">
                <a:solidFill>
                  <a:srgbClr val="000000"/>
                </a:solidFill>
                <a:latin typeface="Helvetica"/>
                <a:cs typeface="Helvetica"/>
              </a:rPr>
              <a:t>Il6</a:t>
            </a:r>
            <a:r>
              <a:rPr lang="en-US" altLang="ja-JP" sz="12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-/-</a:t>
            </a:r>
            <a:endParaRPr lang="ja-JP" altLang="en-US" sz="1200" b="1" i="1" baseline="30000" dirty="0">
              <a:solidFill>
                <a:prstClr val="black"/>
              </a:solidFill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997772" y="2054590"/>
            <a:ext cx="670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endParaRPr lang="ja-JP" altLang="en-US" sz="1400" i="1" dirty="0">
              <a:solidFill>
                <a:prstClr val="black"/>
              </a:solidFill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1010545" y="2910343"/>
            <a:ext cx="6447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/>
                <a:cs typeface="Helvetica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-/-</a:t>
            </a:r>
            <a:endParaRPr lang="ja-JP" altLang="en-US" sz="1400" b="1" i="1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138" name="グラフ 1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204773"/>
              </p:ext>
            </p:extLst>
          </p:nvPr>
        </p:nvGraphicFramePr>
        <p:xfrm>
          <a:off x="4610455" y="4280062"/>
          <a:ext cx="1303902" cy="160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9" name="テキスト ボックス 22"/>
          <p:cNvSpPr txBox="1">
            <a:spLocks noChangeArrowheads="1"/>
          </p:cNvSpPr>
          <p:nvPr/>
        </p:nvSpPr>
        <p:spPr bwMode="auto">
          <a:xfrm>
            <a:off x="5551141" y="4908959"/>
            <a:ext cx="243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prstClr val="black"/>
                </a:solidFill>
                <a:latin typeface="Helvetica" charset="0"/>
                <a:cs typeface="Helvetica" charset="0"/>
              </a:rPr>
              <a:t>*</a:t>
            </a:r>
          </a:p>
        </p:txBody>
      </p:sp>
      <p:cxnSp>
        <p:nvCxnSpPr>
          <p:cNvPr id="54" name="直線コネクタ 53"/>
          <p:cNvCxnSpPr/>
          <p:nvPr/>
        </p:nvCxnSpPr>
        <p:spPr>
          <a:xfrm flipH="1">
            <a:off x="1773360" y="7790605"/>
            <a:ext cx="334942" cy="0"/>
          </a:xfrm>
          <a:prstGeom prst="line">
            <a:avLst/>
          </a:prstGeom>
          <a:ln w="31750" cmpd="sng">
            <a:solidFill>
              <a:srgbClr val="0000FF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正方形/長方形 54"/>
          <p:cNvSpPr/>
          <p:nvPr/>
        </p:nvSpPr>
        <p:spPr>
          <a:xfrm>
            <a:off x="2104019" y="7636717"/>
            <a:ext cx="7516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 flipH="1">
            <a:off x="1768107" y="8064223"/>
            <a:ext cx="334942" cy="0"/>
          </a:xfrm>
          <a:prstGeom prst="line">
            <a:avLst/>
          </a:prstGeom>
          <a:ln w="31750" cmpd="sng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正方形/長方形 58"/>
          <p:cNvSpPr/>
          <p:nvPr/>
        </p:nvSpPr>
        <p:spPr>
          <a:xfrm>
            <a:off x="1924313" y="7910335"/>
            <a:ext cx="952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b="1" i="1" dirty="0">
                <a:solidFill>
                  <a:prstClr val="black"/>
                </a:solidFill>
                <a:latin typeface="Helvetica"/>
                <a:cs typeface="Helvetica"/>
              </a:rPr>
              <a:t>Il6</a:t>
            </a:r>
            <a:r>
              <a:rPr lang="en-US" altLang="ja-JP" sz="1400" b="1" i="1" baseline="30000" dirty="0">
                <a:solidFill>
                  <a:prstClr val="black"/>
                </a:solidFill>
                <a:latin typeface="Helvetica"/>
                <a:cs typeface="Helvetica"/>
              </a:rPr>
              <a:t>-/-</a:t>
            </a:r>
            <a:endParaRPr lang="ja-JP" altLang="en-US" sz="1400" b="1" i="1" baseline="300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60" name="テキスト ボックス 22"/>
          <p:cNvSpPr txBox="1">
            <a:spLocks noChangeArrowheads="1"/>
          </p:cNvSpPr>
          <p:nvPr/>
        </p:nvSpPr>
        <p:spPr bwMode="auto">
          <a:xfrm rot="16200000">
            <a:off x="387061" y="7279050"/>
            <a:ext cx="16372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Survival (%)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1682022" y="8464341"/>
            <a:ext cx="24019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Days after inoculation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2" name="テキスト ボックス 61"/>
          <p:cNvSpPr txBox="1">
            <a:spLocks noChangeArrowheads="1"/>
          </p:cNvSpPr>
          <p:nvPr/>
        </p:nvSpPr>
        <p:spPr bwMode="auto">
          <a:xfrm>
            <a:off x="1796478" y="6880550"/>
            <a:ext cx="10208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50" b="1" dirty="0">
                <a:latin typeface="Helvetica" charset="0"/>
                <a:cs typeface="Helvetica" charset="0"/>
              </a:rPr>
              <a:t>Log rank test</a:t>
            </a:r>
            <a:r>
              <a:rPr lang="ja-JP" altLang="en-US" sz="1050" b="1" dirty="0">
                <a:latin typeface="Helvetica" charset="0"/>
                <a:cs typeface="Helvetica" charset="0"/>
              </a:rPr>
              <a:t>　</a:t>
            </a:r>
            <a:r>
              <a:rPr lang="en-US" altLang="ja-JP" sz="1050" b="1" dirty="0">
                <a:latin typeface="Helvetica" charset="0"/>
                <a:cs typeface="Helvetica" charset="0"/>
              </a:rPr>
              <a:t>*P=0.0037</a:t>
            </a:r>
            <a:endParaRPr lang="en-US" altLang="ja-JP" sz="1050" b="1" dirty="0">
              <a:latin typeface="Helvetica" charset="0"/>
              <a:ea typeface="ＭＳ Ｐゴシック" panose="020B0600070205080204" pitchFamily="50" charset="-128"/>
              <a:cs typeface="Helvetica" charset="0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3588213" y="7115962"/>
            <a:ext cx="4956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b="1" dirty="0">
                <a:solidFill>
                  <a:srgbClr val="000000"/>
                </a:solidFill>
                <a:latin typeface="Helvetica"/>
                <a:cs typeface="Helvetica"/>
              </a:rPr>
              <a:t>n=22</a:t>
            </a:r>
            <a:endParaRPr lang="ja-JP" altLang="en-US" sz="1050" dirty="0"/>
          </a:p>
        </p:txBody>
      </p:sp>
      <p:sp>
        <p:nvSpPr>
          <p:cNvPr id="71" name="正方形/長方形 70"/>
          <p:cNvSpPr/>
          <p:nvPr/>
        </p:nvSpPr>
        <p:spPr>
          <a:xfrm>
            <a:off x="3054294" y="7831284"/>
            <a:ext cx="4956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b="1" dirty="0">
                <a:solidFill>
                  <a:srgbClr val="000000"/>
                </a:solidFill>
                <a:latin typeface="Helvetica"/>
                <a:cs typeface="Helvetica"/>
              </a:rPr>
              <a:t>n=20</a:t>
            </a:r>
            <a:endParaRPr lang="ja-JP" altLang="en-US" sz="1050" dirty="0"/>
          </a:p>
        </p:txBody>
      </p:sp>
      <p:sp>
        <p:nvSpPr>
          <p:cNvPr id="64" name="テキスト ボックス 22"/>
          <p:cNvSpPr txBox="1">
            <a:spLocks noChangeArrowheads="1"/>
          </p:cNvSpPr>
          <p:nvPr/>
        </p:nvSpPr>
        <p:spPr bwMode="auto">
          <a:xfrm>
            <a:off x="1625245" y="1350363"/>
            <a:ext cx="1105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prstClr val="black"/>
                </a:solidFill>
                <a:latin typeface="Helvetica"/>
                <a:cs typeface="Helvetica"/>
              </a:rPr>
              <a:t>4T1</a:t>
            </a:r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-inoculated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63" name="Picture 2" descr="F:\170517 #3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 t="27859" r="30887" b="31145"/>
          <a:stretch>
            <a:fillRect/>
          </a:stretch>
        </p:blipFill>
        <p:spPr bwMode="auto">
          <a:xfrm>
            <a:off x="1643725" y="4342637"/>
            <a:ext cx="2440292" cy="168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" descr="C:\Users\admin\Desktop\研究まとめなど(170412バックアップ)\豊島解析分\160719~ データ\170517 WT vs IL-6KO 肝転移モデル4T1\組織写真\9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03" y="1801026"/>
            <a:ext cx="1087270" cy="8149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admin\Desktop\研究まとめなど(170412バックアップ)\豊島解析分\160719~ データ\170517 WT vs IL-6KO 肝転移モデル4T1\組織写真\2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51" y="2656018"/>
            <a:ext cx="1088323" cy="8164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2">
            <a:extLst>
              <a:ext uri="{FF2B5EF4-FFF2-40B4-BE49-F238E27FC236}">
                <a16:creationId xmlns:a16="http://schemas.microsoft.com/office/drawing/2014/main" id="{2362B494-4C29-4145-AD53-8BCAE54AF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8391" y="3872020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D</a:t>
            </a:r>
          </a:p>
        </p:txBody>
      </p:sp>
      <p:sp>
        <p:nvSpPr>
          <p:cNvPr id="57" name="Text Box 2">
            <a:extLst>
              <a:ext uri="{FF2B5EF4-FFF2-40B4-BE49-F238E27FC236}">
                <a16:creationId xmlns:a16="http://schemas.microsoft.com/office/drawing/2014/main" id="{21FEE5CB-294D-1E42-A18E-95702DE86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30" y="1095536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A</a:t>
            </a: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7FE37EA4-590E-E247-9693-F0A81A9B9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30" y="3872020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C</a:t>
            </a: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DBCECBC2-5877-204D-BF3F-4C7C0B1FF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90" y="6181278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E</a:t>
            </a:r>
          </a:p>
        </p:txBody>
      </p:sp>
      <p:sp>
        <p:nvSpPr>
          <p:cNvPr id="83" name="Text Box 2">
            <a:extLst>
              <a:ext uri="{FF2B5EF4-FFF2-40B4-BE49-F238E27FC236}">
                <a16:creationId xmlns:a16="http://schemas.microsoft.com/office/drawing/2014/main" id="{6FAFDF1C-AA09-7E42-9531-E3C1F4582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5139" y="1095536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B</a:t>
            </a:r>
          </a:p>
        </p:txBody>
      </p:sp>
      <p:sp>
        <p:nvSpPr>
          <p:cNvPr id="85" name="正方形/長方形 83">
            <a:extLst>
              <a:ext uri="{FF2B5EF4-FFF2-40B4-BE49-F238E27FC236}">
                <a16:creationId xmlns:a16="http://schemas.microsoft.com/office/drawing/2014/main" id="{861731AB-6FC7-8946-8433-4E6BEF0AFFF7}"/>
              </a:ext>
            </a:extLst>
          </p:cNvPr>
          <p:cNvSpPr/>
          <p:nvPr/>
        </p:nvSpPr>
        <p:spPr>
          <a:xfrm rot="16200000">
            <a:off x="2265915" y="2302603"/>
            <a:ext cx="1564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ja-JP" sz="1400" b="1" i="0" u="none" strike="noStrike" kern="1200" baseline="0">
                <a:solidFill>
                  <a:prstClr val="black"/>
                </a:solidFill>
                <a:latin typeface="HG丸ｺﾞｼｯｸM-PRO"/>
                <a:ea typeface="HG丸ｺﾞｼｯｸM-PRO"/>
                <a:cs typeface="HG丸ｺﾞｼｯｸM-PRO"/>
              </a:defRPr>
            </a:pPr>
            <a:r>
              <a:rPr lang="en-US" altLang="zh-CN" sz="1200" b="1" dirty="0">
                <a:latin typeface="Helvetica" charset="0"/>
                <a:ea typeface="Helvetica" charset="0"/>
                <a:cs typeface="Helvetica" charset="0"/>
              </a:rPr>
              <a:t>Tumor area /  Total tissue area</a:t>
            </a:r>
            <a:endParaRPr lang="en-US" altLang="zh-CN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967D421E-D540-5049-A897-F152BDB964E6}"/>
              </a:ext>
            </a:extLst>
          </p:cNvPr>
          <p:cNvSpPr/>
          <p:nvPr/>
        </p:nvSpPr>
        <p:spPr>
          <a:xfrm rot="19237556">
            <a:off x="3257686" y="3323539"/>
            <a:ext cx="673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2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endParaRPr lang="ja-JP" altLang="en-US" sz="1200" i="1" dirty="0">
              <a:solidFill>
                <a:prstClr val="black"/>
              </a:solidFill>
            </a:endParaRP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194B34F6-25E3-8A49-AE4F-C419E0A16DCE}"/>
              </a:ext>
            </a:extLst>
          </p:cNvPr>
          <p:cNvSpPr/>
          <p:nvPr/>
        </p:nvSpPr>
        <p:spPr>
          <a:xfrm rot="19237556">
            <a:off x="3583065" y="3305267"/>
            <a:ext cx="6876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="1" i="1" dirty="0">
                <a:solidFill>
                  <a:srgbClr val="000000"/>
                </a:solidFill>
                <a:latin typeface="Helvetica"/>
                <a:cs typeface="Helvetica"/>
              </a:rPr>
              <a:t>Il6</a:t>
            </a:r>
            <a:r>
              <a:rPr lang="en-US" altLang="ja-JP" sz="12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-/-</a:t>
            </a:r>
            <a:endParaRPr lang="ja-JP" altLang="en-US" sz="1200" b="1" i="1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37" name="グラフ 1">
            <a:extLst>
              <a:ext uri="{FF2B5EF4-FFF2-40B4-BE49-F238E27FC236}">
                <a16:creationId xmlns:a16="http://schemas.microsoft.com/office/drawing/2014/main" id="{AD1C8210-C586-A947-9170-A557B14B5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294663"/>
              </p:ext>
            </p:extLst>
          </p:nvPr>
        </p:nvGraphicFramePr>
        <p:xfrm>
          <a:off x="3181589" y="1648267"/>
          <a:ext cx="1061829" cy="169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8" name="テキスト ボックス 22">
            <a:extLst>
              <a:ext uri="{FF2B5EF4-FFF2-40B4-BE49-F238E27FC236}">
                <a16:creationId xmlns:a16="http://schemas.microsoft.com/office/drawing/2014/main" id="{38C192B5-3088-C848-8CBC-C986937A5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9240" y="2707378"/>
            <a:ext cx="2439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prstClr val="black"/>
                </a:solidFill>
                <a:latin typeface="Helvetica" charset="0"/>
                <a:cs typeface="Helvetica" charset="0"/>
              </a:rPr>
              <a:t>*</a:t>
            </a:r>
          </a:p>
        </p:txBody>
      </p: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19E42036-820A-4792-8A4B-446717D5E77B}"/>
              </a:ext>
            </a:extLst>
          </p:cNvPr>
          <p:cNvCxnSpPr/>
          <p:nvPr/>
        </p:nvCxnSpPr>
        <p:spPr>
          <a:xfrm>
            <a:off x="2410269" y="2555957"/>
            <a:ext cx="255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4917F0E-B74C-4C1B-8289-63EBEAC2B0CB}"/>
              </a:ext>
            </a:extLst>
          </p:cNvPr>
          <p:cNvCxnSpPr/>
          <p:nvPr/>
        </p:nvCxnSpPr>
        <p:spPr>
          <a:xfrm>
            <a:off x="2410269" y="3413207"/>
            <a:ext cx="255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5BEEF7FD-047E-4261-B6EF-42EE09733024}"/>
              </a:ext>
            </a:extLst>
          </p:cNvPr>
          <p:cNvSpPr/>
          <p:nvPr/>
        </p:nvSpPr>
        <p:spPr>
          <a:xfrm>
            <a:off x="1647588" y="1798250"/>
            <a:ext cx="1082645" cy="684703"/>
          </a:xfrm>
          <a:custGeom>
            <a:avLst/>
            <a:gdLst>
              <a:gd name="connsiteX0" fmla="*/ 287892 w 1082645"/>
              <a:gd name="connsiteY0" fmla="*/ 5785 h 684703"/>
              <a:gd name="connsiteX1" fmla="*/ 278367 w 1082645"/>
              <a:gd name="connsiteY1" fmla="*/ 59125 h 684703"/>
              <a:gd name="connsiteX2" fmla="*/ 268842 w 1082645"/>
              <a:gd name="connsiteY2" fmla="*/ 133420 h 684703"/>
              <a:gd name="connsiteX3" fmla="*/ 263127 w 1082645"/>
              <a:gd name="connsiteY3" fmla="*/ 167710 h 684703"/>
              <a:gd name="connsiteX4" fmla="*/ 249792 w 1082645"/>
              <a:gd name="connsiteY4" fmla="*/ 160090 h 684703"/>
              <a:gd name="connsiteX5" fmla="*/ 223122 w 1082645"/>
              <a:gd name="connsiteY5" fmla="*/ 116275 h 684703"/>
              <a:gd name="connsiteX6" fmla="*/ 171687 w 1082645"/>
              <a:gd name="connsiteY6" fmla="*/ 76270 h 684703"/>
              <a:gd name="connsiteX7" fmla="*/ 127872 w 1082645"/>
              <a:gd name="connsiteY7" fmla="*/ 59125 h 684703"/>
              <a:gd name="connsiteX8" fmla="*/ 76437 w 1082645"/>
              <a:gd name="connsiteY8" fmla="*/ 49600 h 684703"/>
              <a:gd name="connsiteX9" fmla="*/ 21192 w 1082645"/>
              <a:gd name="connsiteY9" fmla="*/ 61030 h 684703"/>
              <a:gd name="connsiteX10" fmla="*/ 237 w 1082645"/>
              <a:gd name="connsiteY10" fmla="*/ 87700 h 684703"/>
              <a:gd name="connsiteX11" fmla="*/ 11667 w 1082645"/>
              <a:gd name="connsiteY11" fmla="*/ 129610 h 684703"/>
              <a:gd name="connsiteX12" fmla="*/ 38337 w 1082645"/>
              <a:gd name="connsiteY12" fmla="*/ 146755 h 684703"/>
              <a:gd name="connsiteX13" fmla="*/ 61197 w 1082645"/>
              <a:gd name="connsiteY13" fmla="*/ 179140 h 684703"/>
              <a:gd name="connsiteX14" fmla="*/ 61197 w 1082645"/>
              <a:gd name="connsiteY14" fmla="*/ 222955 h 684703"/>
              <a:gd name="connsiteX15" fmla="*/ 44052 w 1082645"/>
              <a:gd name="connsiteY15" fmla="*/ 262960 h 684703"/>
              <a:gd name="connsiteX16" fmla="*/ 36432 w 1082645"/>
              <a:gd name="connsiteY16" fmla="*/ 342970 h 684703"/>
              <a:gd name="connsiteX17" fmla="*/ 34527 w 1082645"/>
              <a:gd name="connsiteY17" fmla="*/ 421075 h 684703"/>
              <a:gd name="connsiteX18" fmla="*/ 53577 w 1082645"/>
              <a:gd name="connsiteY18" fmla="*/ 470605 h 684703"/>
              <a:gd name="connsiteX19" fmla="*/ 82152 w 1082645"/>
              <a:gd name="connsiteY19" fmla="*/ 495370 h 684703"/>
              <a:gd name="connsiteX20" fmla="*/ 125967 w 1082645"/>
              <a:gd name="connsiteY20" fmla="*/ 502990 h 684703"/>
              <a:gd name="connsiteX21" fmla="*/ 209787 w 1082645"/>
              <a:gd name="connsiteY21" fmla="*/ 489655 h 684703"/>
              <a:gd name="connsiteX22" fmla="*/ 261222 w 1082645"/>
              <a:gd name="connsiteY22" fmla="*/ 470605 h 684703"/>
              <a:gd name="connsiteX23" fmla="*/ 320277 w 1082645"/>
              <a:gd name="connsiteY23" fmla="*/ 466795 h 684703"/>
              <a:gd name="connsiteX24" fmla="*/ 341232 w 1082645"/>
              <a:gd name="connsiteY24" fmla="*/ 476320 h 684703"/>
              <a:gd name="connsiteX25" fmla="*/ 322182 w 1082645"/>
              <a:gd name="connsiteY25" fmla="*/ 516325 h 684703"/>
              <a:gd name="connsiteX26" fmla="*/ 365997 w 1082645"/>
              <a:gd name="connsiteY26" fmla="*/ 542995 h 684703"/>
              <a:gd name="connsiteX27" fmla="*/ 360282 w 1082645"/>
              <a:gd name="connsiteY27" fmla="*/ 586810 h 684703"/>
              <a:gd name="connsiteX28" fmla="*/ 345042 w 1082645"/>
              <a:gd name="connsiteY28" fmla="*/ 626815 h 684703"/>
              <a:gd name="connsiteX29" fmla="*/ 377427 w 1082645"/>
              <a:gd name="connsiteY29" fmla="*/ 636340 h 684703"/>
              <a:gd name="connsiteX30" fmla="*/ 396477 w 1082645"/>
              <a:gd name="connsiteY30" fmla="*/ 682060 h 684703"/>
              <a:gd name="connsiteX31" fmla="*/ 430767 w 1082645"/>
              <a:gd name="connsiteY31" fmla="*/ 672535 h 684703"/>
              <a:gd name="connsiteX32" fmla="*/ 446007 w 1082645"/>
              <a:gd name="connsiteY32" fmla="*/ 617290 h 684703"/>
              <a:gd name="connsiteX33" fmla="*/ 476487 w 1082645"/>
              <a:gd name="connsiteY33" fmla="*/ 594430 h 684703"/>
              <a:gd name="connsiteX34" fmla="*/ 476487 w 1082645"/>
              <a:gd name="connsiteY34" fmla="*/ 642055 h 684703"/>
              <a:gd name="connsiteX35" fmla="*/ 510777 w 1082645"/>
              <a:gd name="connsiteY35" fmla="*/ 657295 h 684703"/>
              <a:gd name="connsiteX36" fmla="*/ 569832 w 1082645"/>
              <a:gd name="connsiteY36" fmla="*/ 676345 h 684703"/>
              <a:gd name="connsiteX37" fmla="*/ 592692 w 1082645"/>
              <a:gd name="connsiteY37" fmla="*/ 657295 h 684703"/>
              <a:gd name="connsiteX38" fmla="*/ 558402 w 1082645"/>
              <a:gd name="connsiteY38" fmla="*/ 605860 h 684703"/>
              <a:gd name="connsiteX39" fmla="*/ 535542 w 1082645"/>
              <a:gd name="connsiteY39" fmla="*/ 554425 h 684703"/>
              <a:gd name="connsiteX40" fmla="*/ 503157 w 1082645"/>
              <a:gd name="connsiteY40" fmla="*/ 501085 h 684703"/>
              <a:gd name="connsiteX41" fmla="*/ 472677 w 1082645"/>
              <a:gd name="connsiteY41" fmla="*/ 472510 h 684703"/>
              <a:gd name="connsiteX42" fmla="*/ 444102 w 1082645"/>
              <a:gd name="connsiteY42" fmla="*/ 402025 h 684703"/>
              <a:gd name="connsiteX43" fmla="*/ 472677 w 1082645"/>
              <a:gd name="connsiteY43" fmla="*/ 382975 h 684703"/>
              <a:gd name="connsiteX44" fmla="*/ 514587 w 1082645"/>
              <a:gd name="connsiteY44" fmla="*/ 377260 h 684703"/>
              <a:gd name="connsiteX45" fmla="*/ 571737 w 1082645"/>
              <a:gd name="connsiteY45" fmla="*/ 436315 h 684703"/>
              <a:gd name="connsiteX46" fmla="*/ 592692 w 1082645"/>
              <a:gd name="connsiteY46" fmla="*/ 468700 h 684703"/>
              <a:gd name="connsiteX47" fmla="*/ 642222 w 1082645"/>
              <a:gd name="connsiteY47" fmla="*/ 466795 h 684703"/>
              <a:gd name="connsiteX48" fmla="*/ 706992 w 1082645"/>
              <a:gd name="connsiteY48" fmla="*/ 457270 h 684703"/>
              <a:gd name="connsiteX49" fmla="*/ 731757 w 1082645"/>
              <a:gd name="connsiteY49" fmla="*/ 430600 h 684703"/>
              <a:gd name="connsiteX50" fmla="*/ 720327 w 1082645"/>
              <a:gd name="connsiteY50" fmla="*/ 394405 h 684703"/>
              <a:gd name="connsiteX51" fmla="*/ 697467 w 1082645"/>
              <a:gd name="connsiteY51" fmla="*/ 354400 h 684703"/>
              <a:gd name="connsiteX52" fmla="*/ 697467 w 1082645"/>
              <a:gd name="connsiteY52" fmla="*/ 287725 h 684703"/>
              <a:gd name="connsiteX53" fmla="*/ 724137 w 1082645"/>
              <a:gd name="connsiteY53" fmla="*/ 272485 h 684703"/>
              <a:gd name="connsiteX54" fmla="*/ 764142 w 1082645"/>
              <a:gd name="connsiteY54" fmla="*/ 270580 h 684703"/>
              <a:gd name="connsiteX55" fmla="*/ 811767 w 1082645"/>
              <a:gd name="connsiteY55" fmla="*/ 297250 h 684703"/>
              <a:gd name="connsiteX56" fmla="*/ 863202 w 1082645"/>
              <a:gd name="connsiteY56" fmla="*/ 314395 h 684703"/>
              <a:gd name="connsiteX57" fmla="*/ 889872 w 1082645"/>
              <a:gd name="connsiteY57" fmla="*/ 285820 h 684703"/>
              <a:gd name="connsiteX58" fmla="*/ 886062 w 1082645"/>
              <a:gd name="connsiteY58" fmla="*/ 232480 h 684703"/>
              <a:gd name="connsiteX59" fmla="*/ 872727 w 1082645"/>
              <a:gd name="connsiteY59" fmla="*/ 203905 h 684703"/>
              <a:gd name="connsiteX60" fmla="*/ 920352 w 1082645"/>
              <a:gd name="connsiteY60" fmla="*/ 202000 h 684703"/>
              <a:gd name="connsiteX61" fmla="*/ 971787 w 1082645"/>
              <a:gd name="connsiteY61" fmla="*/ 209620 h 684703"/>
              <a:gd name="connsiteX62" fmla="*/ 1021317 w 1082645"/>
              <a:gd name="connsiteY62" fmla="*/ 202000 h 684703"/>
              <a:gd name="connsiteX63" fmla="*/ 1030842 w 1082645"/>
              <a:gd name="connsiteY63" fmla="*/ 171520 h 684703"/>
              <a:gd name="connsiteX64" fmla="*/ 1065132 w 1082645"/>
              <a:gd name="connsiteY64" fmla="*/ 163900 h 684703"/>
              <a:gd name="connsiteX65" fmla="*/ 1082277 w 1082645"/>
              <a:gd name="connsiteY65" fmla="*/ 154375 h 684703"/>
              <a:gd name="connsiteX66" fmla="*/ 1076562 w 1082645"/>
              <a:gd name="connsiteY66" fmla="*/ 101035 h 684703"/>
              <a:gd name="connsiteX67" fmla="*/ 1072752 w 1082645"/>
              <a:gd name="connsiteY67" fmla="*/ 28645 h 684703"/>
              <a:gd name="connsiteX68" fmla="*/ 1068942 w 1082645"/>
              <a:gd name="connsiteY68" fmla="*/ 1975 h 684703"/>
              <a:gd name="connsiteX69" fmla="*/ 996552 w 1082645"/>
              <a:gd name="connsiteY69" fmla="*/ 1975 h 684703"/>
              <a:gd name="connsiteX70" fmla="*/ 863202 w 1082645"/>
              <a:gd name="connsiteY70" fmla="*/ 3880 h 684703"/>
              <a:gd name="connsiteX71" fmla="*/ 682227 w 1082645"/>
              <a:gd name="connsiteY71" fmla="*/ 70 h 684703"/>
              <a:gd name="connsiteX72" fmla="*/ 550782 w 1082645"/>
              <a:gd name="connsiteY72" fmla="*/ 1975 h 684703"/>
              <a:gd name="connsiteX73" fmla="*/ 392667 w 1082645"/>
              <a:gd name="connsiteY73" fmla="*/ 3880 h 684703"/>
              <a:gd name="connsiteX74" fmla="*/ 287892 w 1082645"/>
              <a:gd name="connsiteY74" fmla="*/ 5785 h 68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082645" h="684703">
                <a:moveTo>
                  <a:pt x="287892" y="5785"/>
                </a:moveTo>
                <a:cubicBezTo>
                  <a:pt x="268842" y="14992"/>
                  <a:pt x="281542" y="37853"/>
                  <a:pt x="278367" y="59125"/>
                </a:cubicBezTo>
                <a:cubicBezTo>
                  <a:pt x="275192" y="80397"/>
                  <a:pt x="271382" y="115323"/>
                  <a:pt x="268842" y="133420"/>
                </a:cubicBezTo>
                <a:cubicBezTo>
                  <a:pt x="266302" y="151517"/>
                  <a:pt x="266302" y="163265"/>
                  <a:pt x="263127" y="167710"/>
                </a:cubicBezTo>
                <a:cubicBezTo>
                  <a:pt x="259952" y="172155"/>
                  <a:pt x="256459" y="168662"/>
                  <a:pt x="249792" y="160090"/>
                </a:cubicBezTo>
                <a:cubicBezTo>
                  <a:pt x="243125" y="151518"/>
                  <a:pt x="236140" y="130245"/>
                  <a:pt x="223122" y="116275"/>
                </a:cubicBezTo>
                <a:cubicBezTo>
                  <a:pt x="210104" y="102305"/>
                  <a:pt x="187562" y="85795"/>
                  <a:pt x="171687" y="76270"/>
                </a:cubicBezTo>
                <a:cubicBezTo>
                  <a:pt x="155812" y="66745"/>
                  <a:pt x="143747" y="63570"/>
                  <a:pt x="127872" y="59125"/>
                </a:cubicBezTo>
                <a:cubicBezTo>
                  <a:pt x="111997" y="54680"/>
                  <a:pt x="94217" y="49283"/>
                  <a:pt x="76437" y="49600"/>
                </a:cubicBezTo>
                <a:cubicBezTo>
                  <a:pt x="58657" y="49917"/>
                  <a:pt x="33892" y="54680"/>
                  <a:pt x="21192" y="61030"/>
                </a:cubicBezTo>
                <a:cubicBezTo>
                  <a:pt x="8492" y="67380"/>
                  <a:pt x="1824" y="76270"/>
                  <a:pt x="237" y="87700"/>
                </a:cubicBezTo>
                <a:cubicBezTo>
                  <a:pt x="-1350" y="99130"/>
                  <a:pt x="5317" y="119768"/>
                  <a:pt x="11667" y="129610"/>
                </a:cubicBezTo>
                <a:cubicBezTo>
                  <a:pt x="18017" y="139452"/>
                  <a:pt x="30082" y="138500"/>
                  <a:pt x="38337" y="146755"/>
                </a:cubicBezTo>
                <a:cubicBezTo>
                  <a:pt x="46592" y="155010"/>
                  <a:pt x="57387" y="166440"/>
                  <a:pt x="61197" y="179140"/>
                </a:cubicBezTo>
                <a:cubicBezTo>
                  <a:pt x="65007" y="191840"/>
                  <a:pt x="64054" y="208985"/>
                  <a:pt x="61197" y="222955"/>
                </a:cubicBezTo>
                <a:cubicBezTo>
                  <a:pt x="58340" y="236925"/>
                  <a:pt x="48179" y="242958"/>
                  <a:pt x="44052" y="262960"/>
                </a:cubicBezTo>
                <a:cubicBezTo>
                  <a:pt x="39924" y="282963"/>
                  <a:pt x="38019" y="316618"/>
                  <a:pt x="36432" y="342970"/>
                </a:cubicBezTo>
                <a:cubicBezTo>
                  <a:pt x="34845" y="369322"/>
                  <a:pt x="31670" y="399803"/>
                  <a:pt x="34527" y="421075"/>
                </a:cubicBezTo>
                <a:cubicBezTo>
                  <a:pt x="37384" y="442347"/>
                  <a:pt x="45639" y="458223"/>
                  <a:pt x="53577" y="470605"/>
                </a:cubicBezTo>
                <a:cubicBezTo>
                  <a:pt x="61514" y="482988"/>
                  <a:pt x="70087" y="489973"/>
                  <a:pt x="82152" y="495370"/>
                </a:cubicBezTo>
                <a:cubicBezTo>
                  <a:pt x="94217" y="500767"/>
                  <a:pt x="104695" y="503942"/>
                  <a:pt x="125967" y="502990"/>
                </a:cubicBezTo>
                <a:cubicBezTo>
                  <a:pt x="147239" y="502038"/>
                  <a:pt x="187245" y="495052"/>
                  <a:pt x="209787" y="489655"/>
                </a:cubicBezTo>
                <a:cubicBezTo>
                  <a:pt x="232329" y="484258"/>
                  <a:pt x="242807" y="474415"/>
                  <a:pt x="261222" y="470605"/>
                </a:cubicBezTo>
                <a:cubicBezTo>
                  <a:pt x="279637" y="466795"/>
                  <a:pt x="306942" y="465843"/>
                  <a:pt x="320277" y="466795"/>
                </a:cubicBezTo>
                <a:cubicBezTo>
                  <a:pt x="333612" y="467747"/>
                  <a:pt x="340915" y="468065"/>
                  <a:pt x="341232" y="476320"/>
                </a:cubicBezTo>
                <a:cubicBezTo>
                  <a:pt x="341550" y="484575"/>
                  <a:pt x="318055" y="505213"/>
                  <a:pt x="322182" y="516325"/>
                </a:cubicBezTo>
                <a:cubicBezTo>
                  <a:pt x="326309" y="527437"/>
                  <a:pt x="359647" y="531248"/>
                  <a:pt x="365997" y="542995"/>
                </a:cubicBezTo>
                <a:cubicBezTo>
                  <a:pt x="372347" y="554742"/>
                  <a:pt x="363774" y="572840"/>
                  <a:pt x="360282" y="586810"/>
                </a:cubicBezTo>
                <a:cubicBezTo>
                  <a:pt x="356790" y="600780"/>
                  <a:pt x="342185" y="618560"/>
                  <a:pt x="345042" y="626815"/>
                </a:cubicBezTo>
                <a:cubicBezTo>
                  <a:pt x="347899" y="635070"/>
                  <a:pt x="368855" y="627133"/>
                  <a:pt x="377427" y="636340"/>
                </a:cubicBezTo>
                <a:cubicBezTo>
                  <a:pt x="385999" y="645547"/>
                  <a:pt x="387587" y="676027"/>
                  <a:pt x="396477" y="682060"/>
                </a:cubicBezTo>
                <a:cubicBezTo>
                  <a:pt x="405367" y="688093"/>
                  <a:pt x="422512" y="683330"/>
                  <a:pt x="430767" y="672535"/>
                </a:cubicBezTo>
                <a:cubicBezTo>
                  <a:pt x="439022" y="661740"/>
                  <a:pt x="438387" y="630307"/>
                  <a:pt x="446007" y="617290"/>
                </a:cubicBezTo>
                <a:cubicBezTo>
                  <a:pt x="453627" y="604273"/>
                  <a:pt x="471407" y="590303"/>
                  <a:pt x="476487" y="594430"/>
                </a:cubicBezTo>
                <a:cubicBezTo>
                  <a:pt x="481567" y="598558"/>
                  <a:pt x="470772" y="631577"/>
                  <a:pt x="476487" y="642055"/>
                </a:cubicBezTo>
                <a:cubicBezTo>
                  <a:pt x="482202" y="652533"/>
                  <a:pt x="495220" y="651580"/>
                  <a:pt x="510777" y="657295"/>
                </a:cubicBezTo>
                <a:cubicBezTo>
                  <a:pt x="526335" y="663010"/>
                  <a:pt x="556180" y="676345"/>
                  <a:pt x="569832" y="676345"/>
                </a:cubicBezTo>
                <a:cubicBezTo>
                  <a:pt x="583484" y="676345"/>
                  <a:pt x="594597" y="669042"/>
                  <a:pt x="592692" y="657295"/>
                </a:cubicBezTo>
                <a:cubicBezTo>
                  <a:pt x="590787" y="645548"/>
                  <a:pt x="567927" y="623005"/>
                  <a:pt x="558402" y="605860"/>
                </a:cubicBezTo>
                <a:cubicBezTo>
                  <a:pt x="548877" y="588715"/>
                  <a:pt x="544749" y="571887"/>
                  <a:pt x="535542" y="554425"/>
                </a:cubicBezTo>
                <a:cubicBezTo>
                  <a:pt x="526335" y="536963"/>
                  <a:pt x="513634" y="514737"/>
                  <a:pt x="503157" y="501085"/>
                </a:cubicBezTo>
                <a:cubicBezTo>
                  <a:pt x="492680" y="487433"/>
                  <a:pt x="482519" y="489020"/>
                  <a:pt x="472677" y="472510"/>
                </a:cubicBezTo>
                <a:cubicBezTo>
                  <a:pt x="462835" y="456000"/>
                  <a:pt x="444102" y="416947"/>
                  <a:pt x="444102" y="402025"/>
                </a:cubicBezTo>
                <a:cubicBezTo>
                  <a:pt x="444102" y="387103"/>
                  <a:pt x="460929" y="387103"/>
                  <a:pt x="472677" y="382975"/>
                </a:cubicBezTo>
                <a:cubicBezTo>
                  <a:pt x="484425" y="378847"/>
                  <a:pt x="498077" y="368370"/>
                  <a:pt x="514587" y="377260"/>
                </a:cubicBezTo>
                <a:cubicBezTo>
                  <a:pt x="531097" y="386150"/>
                  <a:pt x="558720" y="421075"/>
                  <a:pt x="571737" y="436315"/>
                </a:cubicBezTo>
                <a:cubicBezTo>
                  <a:pt x="584754" y="451555"/>
                  <a:pt x="580945" y="463620"/>
                  <a:pt x="592692" y="468700"/>
                </a:cubicBezTo>
                <a:cubicBezTo>
                  <a:pt x="604440" y="473780"/>
                  <a:pt x="623172" y="468700"/>
                  <a:pt x="642222" y="466795"/>
                </a:cubicBezTo>
                <a:cubicBezTo>
                  <a:pt x="661272" y="464890"/>
                  <a:pt x="692070" y="463303"/>
                  <a:pt x="706992" y="457270"/>
                </a:cubicBezTo>
                <a:cubicBezTo>
                  <a:pt x="721915" y="451238"/>
                  <a:pt x="729535" y="441077"/>
                  <a:pt x="731757" y="430600"/>
                </a:cubicBezTo>
                <a:cubicBezTo>
                  <a:pt x="733979" y="420123"/>
                  <a:pt x="726042" y="407105"/>
                  <a:pt x="720327" y="394405"/>
                </a:cubicBezTo>
                <a:cubicBezTo>
                  <a:pt x="714612" y="381705"/>
                  <a:pt x="701277" y="372180"/>
                  <a:pt x="697467" y="354400"/>
                </a:cubicBezTo>
                <a:cubicBezTo>
                  <a:pt x="693657" y="336620"/>
                  <a:pt x="693022" y="301377"/>
                  <a:pt x="697467" y="287725"/>
                </a:cubicBezTo>
                <a:cubicBezTo>
                  <a:pt x="701912" y="274073"/>
                  <a:pt x="713024" y="275343"/>
                  <a:pt x="724137" y="272485"/>
                </a:cubicBezTo>
                <a:cubicBezTo>
                  <a:pt x="735250" y="269627"/>
                  <a:pt x="749537" y="266453"/>
                  <a:pt x="764142" y="270580"/>
                </a:cubicBezTo>
                <a:cubicBezTo>
                  <a:pt x="778747" y="274707"/>
                  <a:pt x="795257" y="289948"/>
                  <a:pt x="811767" y="297250"/>
                </a:cubicBezTo>
                <a:cubicBezTo>
                  <a:pt x="828277" y="304552"/>
                  <a:pt x="850185" y="316300"/>
                  <a:pt x="863202" y="314395"/>
                </a:cubicBezTo>
                <a:cubicBezTo>
                  <a:pt x="876219" y="312490"/>
                  <a:pt x="886062" y="299472"/>
                  <a:pt x="889872" y="285820"/>
                </a:cubicBezTo>
                <a:cubicBezTo>
                  <a:pt x="893682" y="272168"/>
                  <a:pt x="888920" y="246133"/>
                  <a:pt x="886062" y="232480"/>
                </a:cubicBezTo>
                <a:cubicBezTo>
                  <a:pt x="883204" y="218827"/>
                  <a:pt x="867012" y="208985"/>
                  <a:pt x="872727" y="203905"/>
                </a:cubicBezTo>
                <a:cubicBezTo>
                  <a:pt x="878442" y="198825"/>
                  <a:pt x="903842" y="201048"/>
                  <a:pt x="920352" y="202000"/>
                </a:cubicBezTo>
                <a:cubicBezTo>
                  <a:pt x="936862" y="202952"/>
                  <a:pt x="954960" y="209620"/>
                  <a:pt x="971787" y="209620"/>
                </a:cubicBezTo>
                <a:cubicBezTo>
                  <a:pt x="988614" y="209620"/>
                  <a:pt x="1011475" y="208350"/>
                  <a:pt x="1021317" y="202000"/>
                </a:cubicBezTo>
                <a:cubicBezTo>
                  <a:pt x="1031159" y="195650"/>
                  <a:pt x="1023540" y="177870"/>
                  <a:pt x="1030842" y="171520"/>
                </a:cubicBezTo>
                <a:cubicBezTo>
                  <a:pt x="1038144" y="165170"/>
                  <a:pt x="1056560" y="166757"/>
                  <a:pt x="1065132" y="163900"/>
                </a:cubicBezTo>
                <a:cubicBezTo>
                  <a:pt x="1073704" y="161043"/>
                  <a:pt x="1080372" y="164852"/>
                  <a:pt x="1082277" y="154375"/>
                </a:cubicBezTo>
                <a:cubicBezTo>
                  <a:pt x="1084182" y="143898"/>
                  <a:pt x="1078150" y="121990"/>
                  <a:pt x="1076562" y="101035"/>
                </a:cubicBezTo>
                <a:cubicBezTo>
                  <a:pt x="1074974" y="80080"/>
                  <a:pt x="1074022" y="45155"/>
                  <a:pt x="1072752" y="28645"/>
                </a:cubicBezTo>
                <a:cubicBezTo>
                  <a:pt x="1071482" y="12135"/>
                  <a:pt x="1081642" y="6420"/>
                  <a:pt x="1068942" y="1975"/>
                </a:cubicBezTo>
                <a:cubicBezTo>
                  <a:pt x="1056242" y="-2470"/>
                  <a:pt x="996552" y="1975"/>
                  <a:pt x="996552" y="1975"/>
                </a:cubicBezTo>
                <a:cubicBezTo>
                  <a:pt x="962262" y="2292"/>
                  <a:pt x="915590" y="4197"/>
                  <a:pt x="863202" y="3880"/>
                </a:cubicBezTo>
                <a:cubicBezTo>
                  <a:pt x="810815" y="3562"/>
                  <a:pt x="682227" y="70"/>
                  <a:pt x="682227" y="70"/>
                </a:cubicBezTo>
                <a:lnTo>
                  <a:pt x="550782" y="1975"/>
                </a:lnTo>
                <a:lnTo>
                  <a:pt x="392667" y="3880"/>
                </a:lnTo>
                <a:cubicBezTo>
                  <a:pt x="349170" y="4832"/>
                  <a:pt x="306942" y="-3422"/>
                  <a:pt x="287892" y="5785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45B4715D-C05C-49AB-A24B-1C0417336B1D}"/>
              </a:ext>
            </a:extLst>
          </p:cNvPr>
          <p:cNvSpPr/>
          <p:nvPr/>
        </p:nvSpPr>
        <p:spPr>
          <a:xfrm>
            <a:off x="2487737" y="2025609"/>
            <a:ext cx="247212" cy="409471"/>
          </a:xfrm>
          <a:custGeom>
            <a:avLst/>
            <a:gdLst>
              <a:gd name="connsiteX0" fmla="*/ 234508 w 247212"/>
              <a:gd name="connsiteY0" fmla="*/ 5121 h 409471"/>
              <a:gd name="connsiteX1" fmla="*/ 190693 w 247212"/>
              <a:gd name="connsiteY1" fmla="*/ 45126 h 409471"/>
              <a:gd name="connsiteX2" fmla="*/ 165928 w 247212"/>
              <a:gd name="connsiteY2" fmla="*/ 92751 h 409471"/>
              <a:gd name="connsiteX3" fmla="*/ 114493 w 247212"/>
              <a:gd name="connsiteY3" fmla="*/ 88941 h 409471"/>
              <a:gd name="connsiteX4" fmla="*/ 70678 w 247212"/>
              <a:gd name="connsiteY4" fmla="*/ 109896 h 409471"/>
              <a:gd name="connsiteX5" fmla="*/ 44008 w 247212"/>
              <a:gd name="connsiteY5" fmla="*/ 134661 h 409471"/>
              <a:gd name="connsiteX6" fmla="*/ 21148 w 247212"/>
              <a:gd name="connsiteY6" fmla="*/ 165141 h 409471"/>
              <a:gd name="connsiteX7" fmla="*/ 193 w 247212"/>
              <a:gd name="connsiteY7" fmla="*/ 207051 h 409471"/>
              <a:gd name="connsiteX8" fmla="*/ 11623 w 247212"/>
              <a:gd name="connsiteY8" fmla="*/ 308016 h 409471"/>
              <a:gd name="connsiteX9" fmla="*/ 26863 w 247212"/>
              <a:gd name="connsiteY9" fmla="*/ 372786 h 409471"/>
              <a:gd name="connsiteX10" fmla="*/ 106873 w 247212"/>
              <a:gd name="connsiteY10" fmla="*/ 389931 h 409471"/>
              <a:gd name="connsiteX11" fmla="*/ 156403 w 247212"/>
              <a:gd name="connsiteY11" fmla="*/ 393741 h 409471"/>
              <a:gd name="connsiteX12" fmla="*/ 200218 w 247212"/>
              <a:gd name="connsiteY12" fmla="*/ 405171 h 409471"/>
              <a:gd name="connsiteX13" fmla="*/ 245938 w 247212"/>
              <a:gd name="connsiteY13" fmla="*/ 399456 h 409471"/>
              <a:gd name="connsiteX14" fmla="*/ 234508 w 247212"/>
              <a:gd name="connsiteY14" fmla="*/ 298491 h 409471"/>
              <a:gd name="connsiteX15" fmla="*/ 234508 w 247212"/>
              <a:gd name="connsiteY15" fmla="*/ 167046 h 409471"/>
              <a:gd name="connsiteX16" fmla="*/ 234508 w 247212"/>
              <a:gd name="connsiteY16" fmla="*/ 5121 h 40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7212" h="409471">
                <a:moveTo>
                  <a:pt x="234508" y="5121"/>
                </a:moveTo>
                <a:cubicBezTo>
                  <a:pt x="227206" y="-15199"/>
                  <a:pt x="202123" y="30521"/>
                  <a:pt x="190693" y="45126"/>
                </a:cubicBezTo>
                <a:cubicBezTo>
                  <a:pt x="179263" y="59731"/>
                  <a:pt x="178628" y="85448"/>
                  <a:pt x="165928" y="92751"/>
                </a:cubicBezTo>
                <a:cubicBezTo>
                  <a:pt x="153228" y="100054"/>
                  <a:pt x="130368" y="86084"/>
                  <a:pt x="114493" y="88941"/>
                </a:cubicBezTo>
                <a:cubicBezTo>
                  <a:pt x="98618" y="91798"/>
                  <a:pt x="82425" y="102276"/>
                  <a:pt x="70678" y="109896"/>
                </a:cubicBezTo>
                <a:cubicBezTo>
                  <a:pt x="58931" y="117516"/>
                  <a:pt x="52263" y="125454"/>
                  <a:pt x="44008" y="134661"/>
                </a:cubicBezTo>
                <a:cubicBezTo>
                  <a:pt x="35753" y="143869"/>
                  <a:pt x="28450" y="153076"/>
                  <a:pt x="21148" y="165141"/>
                </a:cubicBezTo>
                <a:cubicBezTo>
                  <a:pt x="13845" y="177206"/>
                  <a:pt x="1781" y="183238"/>
                  <a:pt x="193" y="207051"/>
                </a:cubicBezTo>
                <a:cubicBezTo>
                  <a:pt x="-1395" y="230864"/>
                  <a:pt x="7178" y="280394"/>
                  <a:pt x="11623" y="308016"/>
                </a:cubicBezTo>
                <a:cubicBezTo>
                  <a:pt x="16068" y="335638"/>
                  <a:pt x="10988" y="359134"/>
                  <a:pt x="26863" y="372786"/>
                </a:cubicBezTo>
                <a:cubicBezTo>
                  <a:pt x="42738" y="386439"/>
                  <a:pt x="85283" y="386439"/>
                  <a:pt x="106873" y="389931"/>
                </a:cubicBezTo>
                <a:cubicBezTo>
                  <a:pt x="128463" y="393423"/>
                  <a:pt x="140846" y="391201"/>
                  <a:pt x="156403" y="393741"/>
                </a:cubicBezTo>
                <a:cubicBezTo>
                  <a:pt x="171960" y="396281"/>
                  <a:pt x="185296" y="404219"/>
                  <a:pt x="200218" y="405171"/>
                </a:cubicBezTo>
                <a:cubicBezTo>
                  <a:pt x="215140" y="406123"/>
                  <a:pt x="240223" y="417236"/>
                  <a:pt x="245938" y="399456"/>
                </a:cubicBezTo>
                <a:cubicBezTo>
                  <a:pt x="251653" y="381676"/>
                  <a:pt x="236413" y="337226"/>
                  <a:pt x="234508" y="298491"/>
                </a:cubicBezTo>
                <a:cubicBezTo>
                  <a:pt x="232603" y="259756"/>
                  <a:pt x="234191" y="209273"/>
                  <a:pt x="234508" y="167046"/>
                </a:cubicBezTo>
                <a:cubicBezTo>
                  <a:pt x="234825" y="124819"/>
                  <a:pt x="241810" y="25441"/>
                  <a:pt x="234508" y="5121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7B1A7B4D-3319-4923-A75E-211886779AA3}"/>
              </a:ext>
            </a:extLst>
          </p:cNvPr>
          <p:cNvSpPr/>
          <p:nvPr/>
        </p:nvSpPr>
        <p:spPr>
          <a:xfrm>
            <a:off x="1957853" y="2520075"/>
            <a:ext cx="126230" cy="53580"/>
          </a:xfrm>
          <a:custGeom>
            <a:avLst/>
            <a:gdLst>
              <a:gd name="connsiteX0" fmla="*/ 23347 w 126230"/>
              <a:gd name="connsiteY0" fmla="*/ 53580 h 53580"/>
              <a:gd name="connsiteX1" fmla="*/ 2392 w 126230"/>
              <a:gd name="connsiteY1" fmla="*/ 5955 h 53580"/>
              <a:gd name="connsiteX2" fmla="*/ 72877 w 126230"/>
              <a:gd name="connsiteY2" fmla="*/ 4050 h 53580"/>
              <a:gd name="connsiteX3" fmla="*/ 126217 w 126230"/>
              <a:gd name="connsiteY3" fmla="*/ 36435 h 53580"/>
              <a:gd name="connsiteX4" fmla="*/ 78592 w 126230"/>
              <a:gd name="connsiteY4" fmla="*/ 47865 h 53580"/>
              <a:gd name="connsiteX5" fmla="*/ 23347 w 126230"/>
              <a:gd name="connsiteY5" fmla="*/ 53580 h 5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30" h="53580">
                <a:moveTo>
                  <a:pt x="23347" y="53580"/>
                </a:moveTo>
                <a:cubicBezTo>
                  <a:pt x="8742" y="33895"/>
                  <a:pt x="-5863" y="14210"/>
                  <a:pt x="2392" y="5955"/>
                </a:cubicBezTo>
                <a:cubicBezTo>
                  <a:pt x="10647" y="-2300"/>
                  <a:pt x="52240" y="-1030"/>
                  <a:pt x="72877" y="4050"/>
                </a:cubicBezTo>
                <a:cubicBezTo>
                  <a:pt x="93514" y="9130"/>
                  <a:pt x="125265" y="29133"/>
                  <a:pt x="126217" y="36435"/>
                </a:cubicBezTo>
                <a:cubicBezTo>
                  <a:pt x="127169" y="43737"/>
                  <a:pt x="78592" y="47865"/>
                  <a:pt x="78592" y="47865"/>
                </a:cubicBezTo>
                <a:lnTo>
                  <a:pt x="23347" y="5358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C3F15CB4-7CE1-4796-9E47-0C8F8E84B697}"/>
              </a:ext>
            </a:extLst>
          </p:cNvPr>
          <p:cNvSpPr/>
          <p:nvPr/>
        </p:nvSpPr>
        <p:spPr>
          <a:xfrm>
            <a:off x="2003956" y="2702232"/>
            <a:ext cx="236658" cy="231602"/>
          </a:xfrm>
          <a:custGeom>
            <a:avLst/>
            <a:gdLst>
              <a:gd name="connsiteX0" fmla="*/ 11534 w 236658"/>
              <a:gd name="connsiteY0" fmla="*/ 208608 h 231602"/>
              <a:gd name="connsiteX1" fmla="*/ 104 w 236658"/>
              <a:gd name="connsiteY1" fmla="*/ 105738 h 231602"/>
              <a:gd name="connsiteX2" fmla="*/ 7724 w 236658"/>
              <a:gd name="connsiteY2" fmla="*/ 71448 h 231602"/>
              <a:gd name="connsiteX3" fmla="*/ 36299 w 236658"/>
              <a:gd name="connsiteY3" fmla="*/ 25728 h 231602"/>
              <a:gd name="connsiteX4" fmla="*/ 104879 w 236658"/>
              <a:gd name="connsiteY4" fmla="*/ 963 h 231602"/>
              <a:gd name="connsiteX5" fmla="*/ 160124 w 236658"/>
              <a:gd name="connsiteY5" fmla="*/ 6678 h 231602"/>
              <a:gd name="connsiteX6" fmla="*/ 209654 w 236658"/>
              <a:gd name="connsiteY6" fmla="*/ 21918 h 231602"/>
              <a:gd name="connsiteX7" fmla="*/ 234419 w 236658"/>
              <a:gd name="connsiteY7" fmla="*/ 65733 h 231602"/>
              <a:gd name="connsiteX8" fmla="*/ 234419 w 236658"/>
              <a:gd name="connsiteY8" fmla="*/ 111453 h 231602"/>
              <a:gd name="connsiteX9" fmla="*/ 224894 w 236658"/>
              <a:gd name="connsiteY9" fmla="*/ 140028 h 231602"/>
              <a:gd name="connsiteX10" fmla="*/ 188699 w 236658"/>
              <a:gd name="connsiteY10" fmla="*/ 149553 h 231602"/>
              <a:gd name="connsiteX11" fmla="*/ 165839 w 236658"/>
              <a:gd name="connsiteY11" fmla="*/ 181938 h 231602"/>
              <a:gd name="connsiteX12" fmla="*/ 137264 w 236658"/>
              <a:gd name="connsiteY12" fmla="*/ 220038 h 231602"/>
              <a:gd name="connsiteX13" fmla="*/ 64874 w 236658"/>
              <a:gd name="connsiteY13" fmla="*/ 231468 h 231602"/>
              <a:gd name="connsiteX14" fmla="*/ 11534 w 236658"/>
              <a:gd name="connsiteY14" fmla="*/ 208608 h 23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6658" h="231602">
                <a:moveTo>
                  <a:pt x="11534" y="208608"/>
                </a:moveTo>
                <a:cubicBezTo>
                  <a:pt x="739" y="187653"/>
                  <a:pt x="739" y="128598"/>
                  <a:pt x="104" y="105738"/>
                </a:cubicBezTo>
                <a:cubicBezTo>
                  <a:pt x="-531" y="82878"/>
                  <a:pt x="1692" y="84783"/>
                  <a:pt x="7724" y="71448"/>
                </a:cubicBezTo>
                <a:cubicBezTo>
                  <a:pt x="13756" y="58113"/>
                  <a:pt x="20107" y="37475"/>
                  <a:pt x="36299" y="25728"/>
                </a:cubicBezTo>
                <a:cubicBezTo>
                  <a:pt x="52491" y="13981"/>
                  <a:pt x="84242" y="4138"/>
                  <a:pt x="104879" y="963"/>
                </a:cubicBezTo>
                <a:cubicBezTo>
                  <a:pt x="125517" y="-2212"/>
                  <a:pt x="142662" y="3186"/>
                  <a:pt x="160124" y="6678"/>
                </a:cubicBezTo>
                <a:cubicBezTo>
                  <a:pt x="177586" y="10170"/>
                  <a:pt x="197272" y="12075"/>
                  <a:pt x="209654" y="21918"/>
                </a:cubicBezTo>
                <a:cubicBezTo>
                  <a:pt x="222037" y="31760"/>
                  <a:pt x="230292" y="50811"/>
                  <a:pt x="234419" y="65733"/>
                </a:cubicBezTo>
                <a:cubicBezTo>
                  <a:pt x="238546" y="80655"/>
                  <a:pt x="236006" y="99071"/>
                  <a:pt x="234419" y="111453"/>
                </a:cubicBezTo>
                <a:cubicBezTo>
                  <a:pt x="232832" y="123835"/>
                  <a:pt x="232514" y="133678"/>
                  <a:pt x="224894" y="140028"/>
                </a:cubicBezTo>
                <a:cubicBezTo>
                  <a:pt x="217274" y="146378"/>
                  <a:pt x="198542" y="142568"/>
                  <a:pt x="188699" y="149553"/>
                </a:cubicBezTo>
                <a:cubicBezTo>
                  <a:pt x="178857" y="156538"/>
                  <a:pt x="174412" y="170190"/>
                  <a:pt x="165839" y="181938"/>
                </a:cubicBezTo>
                <a:cubicBezTo>
                  <a:pt x="157267" y="193685"/>
                  <a:pt x="154092" y="211783"/>
                  <a:pt x="137264" y="220038"/>
                </a:cubicBezTo>
                <a:cubicBezTo>
                  <a:pt x="120437" y="228293"/>
                  <a:pt x="82971" y="232420"/>
                  <a:pt x="64874" y="231468"/>
                </a:cubicBezTo>
                <a:cubicBezTo>
                  <a:pt x="46777" y="230516"/>
                  <a:pt x="22329" y="229563"/>
                  <a:pt x="11534" y="208608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493BDB24-A5BE-4935-967F-04BD8FD2EE49}"/>
              </a:ext>
            </a:extLst>
          </p:cNvPr>
          <p:cNvSpPr/>
          <p:nvPr/>
        </p:nvSpPr>
        <p:spPr>
          <a:xfrm>
            <a:off x="1959194" y="3211998"/>
            <a:ext cx="249033" cy="175551"/>
          </a:xfrm>
          <a:custGeom>
            <a:avLst/>
            <a:gdLst>
              <a:gd name="connsiteX0" fmla="*/ 67726 w 249033"/>
              <a:gd name="connsiteY0" fmla="*/ 165567 h 175551"/>
              <a:gd name="connsiteX1" fmla="*/ 2956 w 249033"/>
              <a:gd name="connsiteY1" fmla="*/ 152232 h 175551"/>
              <a:gd name="connsiteX2" fmla="*/ 14386 w 249033"/>
              <a:gd name="connsiteY2" fmla="*/ 114132 h 175551"/>
              <a:gd name="connsiteX3" fmla="*/ 44866 w 249033"/>
              <a:gd name="connsiteY3" fmla="*/ 89367 h 175551"/>
              <a:gd name="connsiteX4" fmla="*/ 62011 w 249033"/>
              <a:gd name="connsiteY4" fmla="*/ 62697 h 175551"/>
              <a:gd name="connsiteX5" fmla="*/ 46771 w 249033"/>
              <a:gd name="connsiteY5" fmla="*/ 43647 h 175551"/>
              <a:gd name="connsiteX6" fmla="*/ 35341 w 249033"/>
              <a:gd name="connsiteY6" fmla="*/ 20787 h 175551"/>
              <a:gd name="connsiteX7" fmla="*/ 48676 w 249033"/>
              <a:gd name="connsiteY7" fmla="*/ 1737 h 175551"/>
              <a:gd name="connsiteX8" fmla="*/ 98206 w 249033"/>
              <a:gd name="connsiteY8" fmla="*/ 1737 h 175551"/>
              <a:gd name="connsiteX9" fmla="*/ 143926 w 249033"/>
              <a:gd name="connsiteY9" fmla="*/ 9357 h 175551"/>
              <a:gd name="connsiteX10" fmla="*/ 189646 w 249033"/>
              <a:gd name="connsiteY10" fmla="*/ 11262 h 175551"/>
              <a:gd name="connsiteX11" fmla="*/ 248701 w 249033"/>
              <a:gd name="connsiteY11" fmla="*/ 22692 h 175551"/>
              <a:gd name="connsiteX12" fmla="*/ 214411 w 249033"/>
              <a:gd name="connsiteY12" fmla="*/ 45552 h 175551"/>
              <a:gd name="connsiteX13" fmla="*/ 231556 w 249033"/>
              <a:gd name="connsiteY13" fmla="*/ 77937 h 175551"/>
              <a:gd name="connsiteX14" fmla="*/ 218221 w 249033"/>
              <a:gd name="connsiteY14" fmla="*/ 108417 h 175551"/>
              <a:gd name="connsiteX15" fmla="*/ 191551 w 249033"/>
              <a:gd name="connsiteY15" fmla="*/ 142707 h 175551"/>
              <a:gd name="connsiteX16" fmla="*/ 145831 w 249033"/>
              <a:gd name="connsiteY16" fmla="*/ 163662 h 175551"/>
              <a:gd name="connsiteX17" fmla="*/ 117256 w 249033"/>
              <a:gd name="connsiteY17" fmla="*/ 175092 h 175551"/>
              <a:gd name="connsiteX18" fmla="*/ 67726 w 249033"/>
              <a:gd name="connsiteY18" fmla="*/ 165567 h 17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9033" h="175551">
                <a:moveTo>
                  <a:pt x="67726" y="165567"/>
                </a:moveTo>
                <a:cubicBezTo>
                  <a:pt x="48676" y="161757"/>
                  <a:pt x="11846" y="160804"/>
                  <a:pt x="2956" y="152232"/>
                </a:cubicBezTo>
                <a:cubicBezTo>
                  <a:pt x="-5934" y="143660"/>
                  <a:pt x="7401" y="124609"/>
                  <a:pt x="14386" y="114132"/>
                </a:cubicBezTo>
                <a:cubicBezTo>
                  <a:pt x="21371" y="103654"/>
                  <a:pt x="36929" y="97939"/>
                  <a:pt x="44866" y="89367"/>
                </a:cubicBezTo>
                <a:cubicBezTo>
                  <a:pt x="52803" y="80795"/>
                  <a:pt x="61694" y="70317"/>
                  <a:pt x="62011" y="62697"/>
                </a:cubicBezTo>
                <a:cubicBezTo>
                  <a:pt x="62328" y="55077"/>
                  <a:pt x="51216" y="50632"/>
                  <a:pt x="46771" y="43647"/>
                </a:cubicBezTo>
                <a:cubicBezTo>
                  <a:pt x="42326" y="36662"/>
                  <a:pt x="35024" y="27772"/>
                  <a:pt x="35341" y="20787"/>
                </a:cubicBezTo>
                <a:cubicBezTo>
                  <a:pt x="35658" y="13802"/>
                  <a:pt x="38199" y="4912"/>
                  <a:pt x="48676" y="1737"/>
                </a:cubicBezTo>
                <a:cubicBezTo>
                  <a:pt x="59153" y="-1438"/>
                  <a:pt x="82331" y="467"/>
                  <a:pt x="98206" y="1737"/>
                </a:cubicBezTo>
                <a:cubicBezTo>
                  <a:pt x="114081" y="3007"/>
                  <a:pt x="128686" y="7770"/>
                  <a:pt x="143926" y="9357"/>
                </a:cubicBezTo>
                <a:cubicBezTo>
                  <a:pt x="159166" y="10944"/>
                  <a:pt x="172183" y="9039"/>
                  <a:pt x="189646" y="11262"/>
                </a:cubicBezTo>
                <a:cubicBezTo>
                  <a:pt x="207109" y="13485"/>
                  <a:pt x="244574" y="16977"/>
                  <a:pt x="248701" y="22692"/>
                </a:cubicBezTo>
                <a:cubicBezTo>
                  <a:pt x="252828" y="28407"/>
                  <a:pt x="217269" y="36344"/>
                  <a:pt x="214411" y="45552"/>
                </a:cubicBezTo>
                <a:cubicBezTo>
                  <a:pt x="211553" y="54760"/>
                  <a:pt x="230921" y="67460"/>
                  <a:pt x="231556" y="77937"/>
                </a:cubicBezTo>
                <a:cubicBezTo>
                  <a:pt x="232191" y="88414"/>
                  <a:pt x="224888" y="97622"/>
                  <a:pt x="218221" y="108417"/>
                </a:cubicBezTo>
                <a:cubicBezTo>
                  <a:pt x="211554" y="119212"/>
                  <a:pt x="203616" y="133499"/>
                  <a:pt x="191551" y="142707"/>
                </a:cubicBezTo>
                <a:cubicBezTo>
                  <a:pt x="179486" y="151914"/>
                  <a:pt x="158214" y="158264"/>
                  <a:pt x="145831" y="163662"/>
                </a:cubicBezTo>
                <a:cubicBezTo>
                  <a:pt x="133449" y="169060"/>
                  <a:pt x="126463" y="177632"/>
                  <a:pt x="117256" y="175092"/>
                </a:cubicBezTo>
                <a:cubicBezTo>
                  <a:pt x="108049" y="172552"/>
                  <a:pt x="86776" y="169377"/>
                  <a:pt x="67726" y="165567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028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41">
            <a:extLst>
              <a:ext uri="{FF2B5EF4-FFF2-40B4-BE49-F238E27FC236}">
                <a16:creationId xmlns:a16="http://schemas.microsoft.com/office/drawing/2014/main" id="{85B154D6-100D-9149-AAFD-52A78879C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9" t="25777" r="22322" b="31544"/>
          <a:stretch>
            <a:fillRect/>
          </a:stretch>
        </p:blipFill>
        <p:spPr bwMode="auto">
          <a:xfrm>
            <a:off x="1680268" y="4277711"/>
            <a:ext cx="2465700" cy="180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" name="グラフ 54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1939889"/>
              </p:ext>
            </p:extLst>
          </p:nvPr>
        </p:nvGraphicFramePr>
        <p:xfrm>
          <a:off x="1342495" y="6543560"/>
          <a:ext cx="2949728" cy="1934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Box 2">
            <a:extLst>
              <a:ext uri="{FF2B5EF4-FFF2-40B4-BE49-F238E27FC236}">
                <a16:creationId xmlns:a16="http://schemas.microsoft.com/office/drawing/2014/main" id="{F27431BC-F6BC-8C42-A7C9-2B1644B17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758" y="26894"/>
            <a:ext cx="4631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/>
              <a:t>Supplementary </a:t>
            </a:r>
            <a:r>
              <a:rPr lang="en-US" altLang="ja-JP" sz="1800" dirty="0">
                <a:latin typeface="Helvetica"/>
                <a:cs typeface="Helvetica"/>
              </a:rPr>
              <a:t>Figure S3. Toyoshima et al.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6EDB60A-7192-CD41-AD43-BBC378A66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747" y="3779665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7204FA4-EF0F-F344-9785-CFBF01DFB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237" y="3792433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C</a:t>
            </a:r>
          </a:p>
        </p:txBody>
      </p:sp>
      <p:sp>
        <p:nvSpPr>
          <p:cNvPr id="9" name="テキスト ボックス 22">
            <a:extLst>
              <a:ext uri="{FF2B5EF4-FFF2-40B4-BE49-F238E27FC236}">
                <a16:creationId xmlns:a16="http://schemas.microsoft.com/office/drawing/2014/main" id="{72830D8E-E802-C44A-993F-F2826771D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556" y="4477486"/>
            <a:ext cx="6904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</a:t>
            </a:r>
          </a:p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 IgG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" name="テキスト ボックス 22">
            <a:extLst>
              <a:ext uri="{FF2B5EF4-FFF2-40B4-BE49-F238E27FC236}">
                <a16:creationId xmlns:a16="http://schemas.microsoft.com/office/drawing/2014/main" id="{D5076B61-CD35-E441-BD58-EA2FAA865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855" y="5397259"/>
            <a:ext cx="8458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Anti-IL6 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1" name="テキスト ボックス 22">
            <a:extLst>
              <a:ext uri="{FF2B5EF4-FFF2-40B4-BE49-F238E27FC236}">
                <a16:creationId xmlns:a16="http://schemas.microsoft.com/office/drawing/2014/main" id="{531C0D9F-AA85-3548-BA48-E452EE87B71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806146" y="4783605"/>
            <a:ext cx="1587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rgbClr val="000000"/>
                </a:solidFill>
                <a:latin typeface="Helvetica" pitchFamily="2" charset="0"/>
              </a:rPr>
              <a:t>Photon flux ratio</a:t>
            </a:r>
          </a:p>
        </p:txBody>
      </p:sp>
      <p:graphicFrame>
        <p:nvGraphicFramePr>
          <p:cNvPr id="12" name="グラフ 2">
            <a:extLst>
              <a:ext uri="{FF2B5EF4-FFF2-40B4-BE49-F238E27FC236}">
                <a16:creationId xmlns:a16="http://schemas.microsoft.com/office/drawing/2014/main" id="{AFCCF6EA-2C6B-CA4D-A6BD-6D1685ABD2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5200815"/>
              </p:ext>
            </p:extLst>
          </p:nvPr>
        </p:nvGraphicFramePr>
        <p:xfrm>
          <a:off x="4670003" y="4137675"/>
          <a:ext cx="1323572" cy="1600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テキスト ボックス 22">
            <a:extLst>
              <a:ext uri="{FF2B5EF4-FFF2-40B4-BE49-F238E27FC236}">
                <a16:creationId xmlns:a16="http://schemas.microsoft.com/office/drawing/2014/main" id="{A5D04647-E635-9A42-A503-F456753D1CB9}"/>
              </a:ext>
            </a:extLst>
          </p:cNvPr>
          <p:cNvSpPr txBox="1">
            <a:spLocks noChangeArrowheads="1"/>
          </p:cNvSpPr>
          <p:nvPr/>
        </p:nvSpPr>
        <p:spPr bwMode="auto">
          <a:xfrm rot="19229601">
            <a:off x="4782416" y="5813970"/>
            <a:ext cx="105716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4" name="テキスト ボックス 22">
            <a:extLst>
              <a:ext uri="{FF2B5EF4-FFF2-40B4-BE49-F238E27FC236}">
                <a16:creationId xmlns:a16="http://schemas.microsoft.com/office/drawing/2014/main" id="{B9980184-6772-3E4E-8498-8EEACE1A16E5}"/>
              </a:ext>
            </a:extLst>
          </p:cNvPr>
          <p:cNvSpPr txBox="1">
            <a:spLocks noChangeArrowheads="1"/>
          </p:cNvSpPr>
          <p:nvPr/>
        </p:nvSpPr>
        <p:spPr bwMode="auto">
          <a:xfrm rot="19229601">
            <a:off x="5300831" y="5733407"/>
            <a:ext cx="8458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Anti-IL6 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5" name="テキスト ボックス 22">
            <a:extLst>
              <a:ext uri="{FF2B5EF4-FFF2-40B4-BE49-F238E27FC236}">
                <a16:creationId xmlns:a16="http://schemas.microsoft.com/office/drawing/2014/main" id="{1F0C2FE8-155B-864F-A16E-33D04303E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701" y="4590413"/>
            <a:ext cx="2444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pitchFamily="2" charset="0"/>
              </a:rPr>
              <a:t>*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AD498022-38CF-D040-BE08-FD5C8CE1F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237" y="1205063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A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3300820B-FA29-8546-A85A-2BB9F28D1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237" y="6320929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E</a:t>
            </a:r>
          </a:p>
        </p:txBody>
      </p:sp>
      <p:sp>
        <p:nvSpPr>
          <p:cNvPr id="34" name="Text Box 2">
            <a:extLst>
              <a:ext uri="{FF2B5EF4-FFF2-40B4-BE49-F238E27FC236}">
                <a16:creationId xmlns:a16="http://schemas.microsoft.com/office/drawing/2014/main" id="{7A4B246B-83AE-5F45-9B90-17C04AFAA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388" y="1205063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B</a:t>
            </a:r>
          </a:p>
        </p:txBody>
      </p:sp>
      <p:sp>
        <p:nvSpPr>
          <p:cNvPr id="35" name="正方形/長方形 83">
            <a:extLst>
              <a:ext uri="{FF2B5EF4-FFF2-40B4-BE49-F238E27FC236}">
                <a16:creationId xmlns:a16="http://schemas.microsoft.com/office/drawing/2014/main" id="{CF456A80-461A-CD46-B25A-9350491E3883}"/>
              </a:ext>
            </a:extLst>
          </p:cNvPr>
          <p:cNvSpPr/>
          <p:nvPr/>
        </p:nvSpPr>
        <p:spPr>
          <a:xfrm rot="16200000">
            <a:off x="2416692" y="2157946"/>
            <a:ext cx="1564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ja-JP" sz="1400" b="1" i="0" u="none" strike="noStrike" kern="1200" baseline="0">
                <a:solidFill>
                  <a:prstClr val="black"/>
                </a:solidFill>
                <a:latin typeface="HG丸ｺﾞｼｯｸM-PRO"/>
                <a:ea typeface="HG丸ｺﾞｼｯｸM-PRO"/>
                <a:cs typeface="HG丸ｺﾞｼｯｸM-PRO"/>
              </a:defRPr>
            </a:pPr>
            <a:r>
              <a:rPr lang="en-US" altLang="zh-CN" sz="1200" b="1" dirty="0">
                <a:latin typeface="Helvetica" charset="0"/>
                <a:ea typeface="Helvetica" charset="0"/>
                <a:cs typeface="Helvetica" charset="0"/>
              </a:rPr>
              <a:t>Tumor area /  Total tissue area</a:t>
            </a:r>
            <a:endParaRPr lang="en-US" altLang="zh-CN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6" name="テキスト ボックス 22">
            <a:extLst>
              <a:ext uri="{FF2B5EF4-FFF2-40B4-BE49-F238E27FC236}">
                <a16:creationId xmlns:a16="http://schemas.microsoft.com/office/drawing/2014/main" id="{674949BF-4429-2E46-9B64-6ABA59F8F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017" y="1882540"/>
            <a:ext cx="6904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</a:t>
            </a:r>
          </a:p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 IgG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7" name="テキスト ボックス 22">
            <a:extLst>
              <a:ext uri="{FF2B5EF4-FFF2-40B4-BE49-F238E27FC236}">
                <a16:creationId xmlns:a16="http://schemas.microsoft.com/office/drawing/2014/main" id="{A9AB46A0-C4A8-7548-AD2A-59C0CA130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316" y="2808241"/>
            <a:ext cx="8458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Anti-IL6 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3" name="テキスト ボックス 22">
            <a:extLst>
              <a:ext uri="{FF2B5EF4-FFF2-40B4-BE49-F238E27FC236}">
                <a16:creationId xmlns:a16="http://schemas.microsoft.com/office/drawing/2014/main" id="{3E2D7A5F-C68B-2944-8033-2AD63BE35B0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14174" y="7291002"/>
            <a:ext cx="16015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Survival (%)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D41FEC4-344F-2F4C-8276-9B9CBC150D32}"/>
              </a:ext>
            </a:extLst>
          </p:cNvPr>
          <p:cNvSpPr/>
          <p:nvPr/>
        </p:nvSpPr>
        <p:spPr>
          <a:xfrm>
            <a:off x="2614543" y="7436755"/>
            <a:ext cx="554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solidFill>
                  <a:prstClr val="black"/>
                </a:solidFill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n=16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05728D2-3BB9-7848-8190-18DE33807CBB}"/>
              </a:ext>
            </a:extLst>
          </p:cNvPr>
          <p:cNvSpPr/>
          <p:nvPr/>
        </p:nvSpPr>
        <p:spPr>
          <a:xfrm>
            <a:off x="3366885" y="6985810"/>
            <a:ext cx="508931" cy="263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solidFill>
                  <a:prstClr val="black"/>
                </a:solidFill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n=15</a:t>
            </a:r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9523298E-57C7-4045-A15B-2B51FA6A4A7E}"/>
              </a:ext>
            </a:extLst>
          </p:cNvPr>
          <p:cNvCxnSpPr/>
          <p:nvPr/>
        </p:nvCxnSpPr>
        <p:spPr>
          <a:xfrm flipH="1">
            <a:off x="1811829" y="7907238"/>
            <a:ext cx="207006" cy="0"/>
          </a:xfrm>
          <a:prstGeom prst="line">
            <a:avLst/>
          </a:prstGeom>
          <a:ln w="31750" cmpd="sng">
            <a:solidFill>
              <a:srgbClr val="0000FF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7775DFED-1C01-B049-B332-366CE744C55B}"/>
              </a:ext>
            </a:extLst>
          </p:cNvPr>
          <p:cNvCxnSpPr/>
          <p:nvPr/>
        </p:nvCxnSpPr>
        <p:spPr>
          <a:xfrm flipH="1">
            <a:off x="1814705" y="8103341"/>
            <a:ext cx="207006" cy="0"/>
          </a:xfrm>
          <a:prstGeom prst="line">
            <a:avLst/>
          </a:prstGeom>
          <a:ln w="31750" cmpd="sng">
            <a:solidFill>
              <a:srgbClr val="FF000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テキスト ボックス 22">
            <a:extLst>
              <a:ext uri="{FF2B5EF4-FFF2-40B4-BE49-F238E27FC236}">
                <a16:creationId xmlns:a16="http://schemas.microsoft.com/office/drawing/2014/main" id="{66BA4369-3F9F-0C44-BE27-55916425A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77" y="7779343"/>
            <a:ext cx="101138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9" name="テキスト ボックス 22">
            <a:extLst>
              <a:ext uri="{FF2B5EF4-FFF2-40B4-BE49-F238E27FC236}">
                <a16:creationId xmlns:a16="http://schemas.microsoft.com/office/drawing/2014/main" id="{2742DAED-AD3F-A144-87C8-8A668E18C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677" y="7976383"/>
            <a:ext cx="108908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50" b="1">
                <a:solidFill>
                  <a:srgbClr val="000000"/>
                </a:solidFill>
                <a:latin typeface="Helvetica" charset="0"/>
                <a:cs typeface="Helvetica" charset="0"/>
              </a:rPr>
              <a:t>Anti-IL6 </a:t>
            </a:r>
            <a:r>
              <a:rPr lang="en-US" altLang="ja-JP" sz="1050" b="1" dirty="0" err="1">
                <a:solidFill>
                  <a:srgbClr val="000000"/>
                </a:solidFill>
                <a:latin typeface="Helvetica" charset="0"/>
                <a:cs typeface="Helvetica" charset="0"/>
              </a:rPr>
              <a:t>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FB65A5C-4460-184E-AC56-1E9E12A4BA2B}"/>
              </a:ext>
            </a:extLst>
          </p:cNvPr>
          <p:cNvSpPr/>
          <p:nvPr/>
        </p:nvSpPr>
        <p:spPr>
          <a:xfrm>
            <a:off x="1765129" y="3994353"/>
            <a:ext cx="598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/>
                <a:cs typeface="Helvetica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</a:rPr>
              <a:t> </a:t>
            </a:r>
            <a:endParaRPr lang="ja-JP" altLang="en-US" sz="1400" i="1" dirty="0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523B27F-3EFF-BF40-B740-FB88EBA9F85B}"/>
              </a:ext>
            </a:extLst>
          </p:cNvPr>
          <p:cNvSpPr/>
          <p:nvPr/>
        </p:nvSpPr>
        <p:spPr>
          <a:xfrm>
            <a:off x="1707287" y="8468662"/>
            <a:ext cx="24386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Days after inoculation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3" name="テキスト ボックス 22">
            <a:extLst>
              <a:ext uri="{FF2B5EF4-FFF2-40B4-BE49-F238E27FC236}">
                <a16:creationId xmlns:a16="http://schemas.microsoft.com/office/drawing/2014/main" id="{FEB4860F-FF2F-2642-9916-031FFD88CCCD}"/>
              </a:ext>
            </a:extLst>
          </p:cNvPr>
          <p:cNvSpPr txBox="1">
            <a:spLocks noChangeArrowheads="1"/>
          </p:cNvSpPr>
          <p:nvPr/>
        </p:nvSpPr>
        <p:spPr bwMode="auto">
          <a:xfrm rot="19229601">
            <a:off x="3061555" y="3212411"/>
            <a:ext cx="105716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54" name="テキスト ボックス 22">
            <a:extLst>
              <a:ext uri="{FF2B5EF4-FFF2-40B4-BE49-F238E27FC236}">
                <a16:creationId xmlns:a16="http://schemas.microsoft.com/office/drawing/2014/main" id="{4F9D68A4-6340-3349-9CDA-4658B02E47E7}"/>
              </a:ext>
            </a:extLst>
          </p:cNvPr>
          <p:cNvSpPr txBox="1">
            <a:spLocks noChangeArrowheads="1"/>
          </p:cNvSpPr>
          <p:nvPr/>
        </p:nvSpPr>
        <p:spPr bwMode="auto">
          <a:xfrm rot="19229601">
            <a:off x="3610450" y="3147088"/>
            <a:ext cx="8458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Anti-IL6 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280BD3CB-A6A8-5C47-9D74-ADADB0A62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7286" y="1659860"/>
            <a:ext cx="1149058" cy="8608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0DAD5C8B-79D3-8647-BF18-7B0026513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1510" y="2585561"/>
            <a:ext cx="1149058" cy="860858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38" name="グラフ 1">
            <a:extLst>
              <a:ext uri="{FF2B5EF4-FFF2-40B4-BE49-F238E27FC236}">
                <a16:creationId xmlns:a16="http://schemas.microsoft.com/office/drawing/2014/main" id="{9EF9B772-B46C-EC40-83F0-65B57ED6E6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5484654"/>
              </p:ext>
            </p:extLst>
          </p:nvPr>
        </p:nvGraphicFramePr>
        <p:xfrm>
          <a:off x="3339163" y="1516731"/>
          <a:ext cx="992625" cy="1628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0" name="テキスト ボックス 22">
            <a:extLst>
              <a:ext uri="{FF2B5EF4-FFF2-40B4-BE49-F238E27FC236}">
                <a16:creationId xmlns:a16="http://schemas.microsoft.com/office/drawing/2014/main" id="{B1CF9F6D-DF35-5F45-946D-23565A8EC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497" y="2208717"/>
            <a:ext cx="385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pitchFamily="2" charset="0"/>
              </a:rPr>
              <a:t>*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38F1CEF-15DE-F340-8034-EEE1DCC5A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214" y="6854800"/>
            <a:ext cx="12939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50" b="1" dirty="0">
                <a:latin typeface="Helvetica" charset="0"/>
                <a:cs typeface="Helvetica" charset="0"/>
              </a:rPr>
              <a:t>Log rank test</a:t>
            </a:r>
            <a:r>
              <a:rPr lang="ja-JP" altLang="en-US" sz="1050" b="1" dirty="0">
                <a:latin typeface="Helvetica" charset="0"/>
                <a:cs typeface="Helvetica" charset="0"/>
              </a:rPr>
              <a:t>　</a:t>
            </a:r>
            <a:r>
              <a:rPr lang="en-US" altLang="ja-JP" sz="1050" b="1" dirty="0">
                <a:latin typeface="Helvetica" charset="0"/>
                <a:cs typeface="Helvetica" charset="0"/>
              </a:rPr>
              <a:t>*P=0.0100</a:t>
            </a:r>
            <a:endParaRPr lang="en-US" altLang="ja-JP" sz="1050" b="1" dirty="0">
              <a:latin typeface="Helvetica" charset="0"/>
              <a:ea typeface="ＭＳ Ｐゴシック" panose="020B0600070205080204" pitchFamily="50" charset="-128"/>
              <a:cs typeface="Helvetica" charset="0"/>
            </a:endParaRP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A7284AC-B9AB-4472-948B-2699E5B1AB68}"/>
              </a:ext>
            </a:extLst>
          </p:cNvPr>
          <p:cNvCxnSpPr/>
          <p:nvPr/>
        </p:nvCxnSpPr>
        <p:spPr>
          <a:xfrm>
            <a:off x="2518854" y="2456588"/>
            <a:ext cx="26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EAFE69F3-818B-4007-8944-9DD95F39F3FC}"/>
              </a:ext>
            </a:extLst>
          </p:cNvPr>
          <p:cNvCxnSpPr/>
          <p:nvPr/>
        </p:nvCxnSpPr>
        <p:spPr>
          <a:xfrm>
            <a:off x="2515044" y="3382418"/>
            <a:ext cx="266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7FE75F11-CE5F-4508-B7D2-4E081321229D}"/>
              </a:ext>
            </a:extLst>
          </p:cNvPr>
          <p:cNvSpPr/>
          <p:nvPr/>
        </p:nvSpPr>
        <p:spPr>
          <a:xfrm>
            <a:off x="1707655" y="1659876"/>
            <a:ext cx="757586" cy="850171"/>
          </a:xfrm>
          <a:custGeom>
            <a:avLst/>
            <a:gdLst>
              <a:gd name="connsiteX0" fmla="*/ 690740 w 757586"/>
              <a:gd name="connsiteY0" fmla="*/ 6999 h 850171"/>
              <a:gd name="connsiteX1" fmla="*/ 669785 w 757586"/>
              <a:gd name="connsiteY1" fmla="*/ 71769 h 850171"/>
              <a:gd name="connsiteX2" fmla="*/ 728840 w 757586"/>
              <a:gd name="connsiteY2" fmla="*/ 115584 h 850171"/>
              <a:gd name="connsiteX3" fmla="*/ 747890 w 757586"/>
              <a:gd name="connsiteY3" fmla="*/ 153684 h 850171"/>
              <a:gd name="connsiteX4" fmla="*/ 757415 w 757586"/>
              <a:gd name="connsiteY4" fmla="*/ 214644 h 850171"/>
              <a:gd name="connsiteX5" fmla="*/ 740270 w 757586"/>
              <a:gd name="connsiteY5" fmla="*/ 239409 h 850171"/>
              <a:gd name="connsiteX6" fmla="*/ 694550 w 757586"/>
              <a:gd name="connsiteY6" fmla="*/ 300369 h 850171"/>
              <a:gd name="connsiteX7" fmla="*/ 685025 w 757586"/>
              <a:gd name="connsiteY7" fmla="*/ 334659 h 850171"/>
              <a:gd name="connsiteX8" fmla="*/ 625970 w 757586"/>
              <a:gd name="connsiteY8" fmla="*/ 386094 h 850171"/>
              <a:gd name="connsiteX9" fmla="*/ 578345 w 757586"/>
              <a:gd name="connsiteY9" fmla="*/ 424194 h 850171"/>
              <a:gd name="connsiteX10" fmla="*/ 465950 w 757586"/>
              <a:gd name="connsiteY10" fmla="*/ 443244 h 850171"/>
              <a:gd name="connsiteX11" fmla="*/ 357365 w 757586"/>
              <a:gd name="connsiteY11" fmla="*/ 435624 h 850171"/>
              <a:gd name="connsiteX12" fmla="*/ 275450 w 757586"/>
              <a:gd name="connsiteY12" fmla="*/ 435624 h 850171"/>
              <a:gd name="connsiteX13" fmla="*/ 304025 w 757586"/>
              <a:gd name="connsiteY13" fmla="*/ 462294 h 850171"/>
              <a:gd name="connsiteX14" fmla="*/ 456425 w 757586"/>
              <a:gd name="connsiteY14" fmla="*/ 479439 h 850171"/>
              <a:gd name="connsiteX15" fmla="*/ 618350 w 757586"/>
              <a:gd name="connsiteY15" fmla="*/ 475629 h 850171"/>
              <a:gd name="connsiteX16" fmla="*/ 658355 w 757586"/>
              <a:gd name="connsiteY16" fmla="*/ 477534 h 850171"/>
              <a:gd name="connsiteX17" fmla="*/ 643115 w 757586"/>
              <a:gd name="connsiteY17" fmla="*/ 519444 h 850171"/>
              <a:gd name="connsiteX18" fmla="*/ 665975 w 757586"/>
              <a:gd name="connsiteY18" fmla="*/ 549924 h 850171"/>
              <a:gd name="connsiteX19" fmla="*/ 656450 w 757586"/>
              <a:gd name="connsiteY19" fmla="*/ 610884 h 850171"/>
              <a:gd name="connsiteX20" fmla="*/ 614540 w 757586"/>
              <a:gd name="connsiteY20" fmla="*/ 652794 h 850171"/>
              <a:gd name="connsiteX21" fmla="*/ 565010 w 757586"/>
              <a:gd name="connsiteY21" fmla="*/ 690894 h 850171"/>
              <a:gd name="connsiteX22" fmla="*/ 525005 w 757586"/>
              <a:gd name="connsiteY22" fmla="*/ 730899 h 850171"/>
              <a:gd name="connsiteX23" fmla="*/ 460235 w 757586"/>
              <a:gd name="connsiteY23" fmla="*/ 736614 h 850171"/>
              <a:gd name="connsiteX24" fmla="*/ 406895 w 757586"/>
              <a:gd name="connsiteY24" fmla="*/ 749949 h 850171"/>
              <a:gd name="connsiteX25" fmla="*/ 404990 w 757586"/>
              <a:gd name="connsiteY25" fmla="*/ 814719 h 850171"/>
              <a:gd name="connsiteX26" fmla="*/ 395465 w 757586"/>
              <a:gd name="connsiteY26" fmla="*/ 847104 h 850171"/>
              <a:gd name="connsiteX27" fmla="*/ 302120 w 757586"/>
              <a:gd name="connsiteY27" fmla="*/ 847104 h 850171"/>
              <a:gd name="connsiteX28" fmla="*/ 220205 w 757586"/>
              <a:gd name="connsiteY28" fmla="*/ 831864 h 850171"/>
              <a:gd name="connsiteX29" fmla="*/ 199250 w 757586"/>
              <a:gd name="connsiteY29" fmla="*/ 789954 h 850171"/>
              <a:gd name="connsiteX30" fmla="*/ 151625 w 757586"/>
              <a:gd name="connsiteY30" fmla="*/ 807099 h 850171"/>
              <a:gd name="connsiteX31" fmla="*/ 123050 w 757586"/>
              <a:gd name="connsiteY31" fmla="*/ 831864 h 850171"/>
              <a:gd name="connsiteX32" fmla="*/ 52565 w 757586"/>
              <a:gd name="connsiteY32" fmla="*/ 839484 h 850171"/>
              <a:gd name="connsiteX33" fmla="*/ 1130 w 757586"/>
              <a:gd name="connsiteY33" fmla="*/ 826149 h 850171"/>
              <a:gd name="connsiteX34" fmla="*/ 16370 w 757586"/>
              <a:gd name="connsiteY34" fmla="*/ 637554 h 850171"/>
              <a:gd name="connsiteX35" fmla="*/ 8750 w 757586"/>
              <a:gd name="connsiteY35" fmla="*/ 376569 h 850171"/>
              <a:gd name="connsiteX36" fmla="*/ 10655 w 757586"/>
              <a:gd name="connsiteY36" fmla="*/ 191784 h 850171"/>
              <a:gd name="connsiteX37" fmla="*/ 16370 w 757586"/>
              <a:gd name="connsiteY37" fmla="*/ 123204 h 850171"/>
              <a:gd name="connsiteX38" fmla="*/ 164960 w 757586"/>
              <a:gd name="connsiteY38" fmla="*/ 58434 h 850171"/>
              <a:gd name="connsiteX39" fmla="*/ 267830 w 757586"/>
              <a:gd name="connsiteY39" fmla="*/ 6999 h 850171"/>
              <a:gd name="connsiteX40" fmla="*/ 431660 w 757586"/>
              <a:gd name="connsiteY40" fmla="*/ 1284 h 850171"/>
              <a:gd name="connsiteX41" fmla="*/ 625970 w 757586"/>
              <a:gd name="connsiteY41" fmla="*/ 14619 h 850171"/>
              <a:gd name="connsiteX42" fmla="*/ 690740 w 757586"/>
              <a:gd name="connsiteY42" fmla="*/ 6999 h 85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57586" h="850171">
                <a:moveTo>
                  <a:pt x="690740" y="6999"/>
                </a:moveTo>
                <a:cubicBezTo>
                  <a:pt x="698043" y="16524"/>
                  <a:pt x="663435" y="53672"/>
                  <a:pt x="669785" y="71769"/>
                </a:cubicBezTo>
                <a:cubicBezTo>
                  <a:pt x="676135" y="89866"/>
                  <a:pt x="715823" y="101932"/>
                  <a:pt x="728840" y="115584"/>
                </a:cubicBezTo>
                <a:cubicBezTo>
                  <a:pt x="741857" y="129236"/>
                  <a:pt x="743127" y="137174"/>
                  <a:pt x="747890" y="153684"/>
                </a:cubicBezTo>
                <a:cubicBezTo>
                  <a:pt x="752653" y="170194"/>
                  <a:pt x="758685" y="200357"/>
                  <a:pt x="757415" y="214644"/>
                </a:cubicBezTo>
                <a:cubicBezTo>
                  <a:pt x="756145" y="228931"/>
                  <a:pt x="750748" y="225122"/>
                  <a:pt x="740270" y="239409"/>
                </a:cubicBezTo>
                <a:cubicBezTo>
                  <a:pt x="729793" y="253697"/>
                  <a:pt x="703758" y="284494"/>
                  <a:pt x="694550" y="300369"/>
                </a:cubicBezTo>
                <a:cubicBezTo>
                  <a:pt x="685342" y="316244"/>
                  <a:pt x="696455" y="320371"/>
                  <a:pt x="685025" y="334659"/>
                </a:cubicBezTo>
                <a:cubicBezTo>
                  <a:pt x="673595" y="348947"/>
                  <a:pt x="643750" y="371172"/>
                  <a:pt x="625970" y="386094"/>
                </a:cubicBezTo>
                <a:cubicBezTo>
                  <a:pt x="608190" y="401016"/>
                  <a:pt x="605015" y="414669"/>
                  <a:pt x="578345" y="424194"/>
                </a:cubicBezTo>
                <a:cubicBezTo>
                  <a:pt x="551675" y="433719"/>
                  <a:pt x="502780" y="441339"/>
                  <a:pt x="465950" y="443244"/>
                </a:cubicBezTo>
                <a:cubicBezTo>
                  <a:pt x="429120" y="445149"/>
                  <a:pt x="389115" y="436894"/>
                  <a:pt x="357365" y="435624"/>
                </a:cubicBezTo>
                <a:cubicBezTo>
                  <a:pt x="325615" y="434354"/>
                  <a:pt x="284340" y="431179"/>
                  <a:pt x="275450" y="435624"/>
                </a:cubicBezTo>
                <a:cubicBezTo>
                  <a:pt x="266560" y="440069"/>
                  <a:pt x="273863" y="454992"/>
                  <a:pt x="304025" y="462294"/>
                </a:cubicBezTo>
                <a:cubicBezTo>
                  <a:pt x="334187" y="469596"/>
                  <a:pt x="404038" y="477217"/>
                  <a:pt x="456425" y="479439"/>
                </a:cubicBezTo>
                <a:cubicBezTo>
                  <a:pt x="508812" y="481661"/>
                  <a:pt x="584695" y="475946"/>
                  <a:pt x="618350" y="475629"/>
                </a:cubicBezTo>
                <a:cubicBezTo>
                  <a:pt x="652005" y="475312"/>
                  <a:pt x="654227" y="470232"/>
                  <a:pt x="658355" y="477534"/>
                </a:cubicBezTo>
                <a:cubicBezTo>
                  <a:pt x="662482" y="484837"/>
                  <a:pt x="641845" y="507379"/>
                  <a:pt x="643115" y="519444"/>
                </a:cubicBezTo>
                <a:cubicBezTo>
                  <a:pt x="644385" y="531509"/>
                  <a:pt x="663752" y="534684"/>
                  <a:pt x="665975" y="549924"/>
                </a:cubicBezTo>
                <a:cubicBezTo>
                  <a:pt x="668197" y="565164"/>
                  <a:pt x="665022" y="593739"/>
                  <a:pt x="656450" y="610884"/>
                </a:cubicBezTo>
                <a:cubicBezTo>
                  <a:pt x="647877" y="628029"/>
                  <a:pt x="629780" y="639459"/>
                  <a:pt x="614540" y="652794"/>
                </a:cubicBezTo>
                <a:cubicBezTo>
                  <a:pt x="599300" y="666129"/>
                  <a:pt x="579932" y="677877"/>
                  <a:pt x="565010" y="690894"/>
                </a:cubicBezTo>
                <a:cubicBezTo>
                  <a:pt x="550087" y="703912"/>
                  <a:pt x="542467" y="723279"/>
                  <a:pt x="525005" y="730899"/>
                </a:cubicBezTo>
                <a:cubicBezTo>
                  <a:pt x="507543" y="738519"/>
                  <a:pt x="479920" y="733439"/>
                  <a:pt x="460235" y="736614"/>
                </a:cubicBezTo>
                <a:cubicBezTo>
                  <a:pt x="440550" y="739789"/>
                  <a:pt x="416102" y="736932"/>
                  <a:pt x="406895" y="749949"/>
                </a:cubicBezTo>
                <a:cubicBezTo>
                  <a:pt x="397688" y="762966"/>
                  <a:pt x="406895" y="798527"/>
                  <a:pt x="404990" y="814719"/>
                </a:cubicBezTo>
                <a:cubicBezTo>
                  <a:pt x="403085" y="830911"/>
                  <a:pt x="412610" y="841707"/>
                  <a:pt x="395465" y="847104"/>
                </a:cubicBezTo>
                <a:cubicBezTo>
                  <a:pt x="378320" y="852502"/>
                  <a:pt x="331330" y="849644"/>
                  <a:pt x="302120" y="847104"/>
                </a:cubicBezTo>
                <a:cubicBezTo>
                  <a:pt x="272910" y="844564"/>
                  <a:pt x="237350" y="841389"/>
                  <a:pt x="220205" y="831864"/>
                </a:cubicBezTo>
                <a:cubicBezTo>
                  <a:pt x="203060" y="822339"/>
                  <a:pt x="210680" y="794082"/>
                  <a:pt x="199250" y="789954"/>
                </a:cubicBezTo>
                <a:cubicBezTo>
                  <a:pt x="187820" y="785827"/>
                  <a:pt x="164325" y="800114"/>
                  <a:pt x="151625" y="807099"/>
                </a:cubicBezTo>
                <a:cubicBezTo>
                  <a:pt x="138925" y="814084"/>
                  <a:pt x="139560" y="826467"/>
                  <a:pt x="123050" y="831864"/>
                </a:cubicBezTo>
                <a:cubicBezTo>
                  <a:pt x="106540" y="837261"/>
                  <a:pt x="72885" y="840437"/>
                  <a:pt x="52565" y="839484"/>
                </a:cubicBezTo>
                <a:cubicBezTo>
                  <a:pt x="32245" y="838531"/>
                  <a:pt x="7162" y="859804"/>
                  <a:pt x="1130" y="826149"/>
                </a:cubicBezTo>
                <a:cubicBezTo>
                  <a:pt x="-4902" y="792494"/>
                  <a:pt x="15100" y="712484"/>
                  <a:pt x="16370" y="637554"/>
                </a:cubicBezTo>
                <a:cubicBezTo>
                  <a:pt x="17640" y="562624"/>
                  <a:pt x="9702" y="450864"/>
                  <a:pt x="8750" y="376569"/>
                </a:cubicBezTo>
                <a:cubicBezTo>
                  <a:pt x="7797" y="302274"/>
                  <a:pt x="9385" y="234011"/>
                  <a:pt x="10655" y="191784"/>
                </a:cubicBezTo>
                <a:cubicBezTo>
                  <a:pt x="11925" y="149557"/>
                  <a:pt x="-9348" y="145429"/>
                  <a:pt x="16370" y="123204"/>
                </a:cubicBezTo>
                <a:cubicBezTo>
                  <a:pt x="42087" y="100979"/>
                  <a:pt x="123050" y="77802"/>
                  <a:pt x="164960" y="58434"/>
                </a:cubicBezTo>
                <a:cubicBezTo>
                  <a:pt x="206870" y="39067"/>
                  <a:pt x="223380" y="16524"/>
                  <a:pt x="267830" y="6999"/>
                </a:cubicBezTo>
                <a:cubicBezTo>
                  <a:pt x="312280" y="-2526"/>
                  <a:pt x="371970" y="14"/>
                  <a:pt x="431660" y="1284"/>
                </a:cubicBezTo>
                <a:cubicBezTo>
                  <a:pt x="491350" y="2554"/>
                  <a:pt x="585012" y="12397"/>
                  <a:pt x="625970" y="14619"/>
                </a:cubicBezTo>
                <a:cubicBezTo>
                  <a:pt x="666927" y="16842"/>
                  <a:pt x="683437" y="-2526"/>
                  <a:pt x="690740" y="699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B33D749A-648E-4CE7-8EAB-0E3FE3A33D0A}"/>
              </a:ext>
            </a:extLst>
          </p:cNvPr>
          <p:cNvSpPr/>
          <p:nvPr/>
        </p:nvSpPr>
        <p:spPr>
          <a:xfrm>
            <a:off x="2543989" y="1655637"/>
            <a:ext cx="318383" cy="316975"/>
          </a:xfrm>
          <a:custGeom>
            <a:avLst/>
            <a:gdLst>
              <a:gd name="connsiteX0" fmla="*/ 1091 w 318383"/>
              <a:gd name="connsiteY0" fmla="*/ 18858 h 316975"/>
              <a:gd name="connsiteX1" fmla="*/ 44906 w 318383"/>
              <a:gd name="connsiteY1" fmla="*/ 95058 h 316975"/>
              <a:gd name="connsiteX2" fmla="*/ 86816 w 318383"/>
              <a:gd name="connsiteY2" fmla="*/ 146493 h 316975"/>
              <a:gd name="connsiteX3" fmla="*/ 109676 w 318383"/>
              <a:gd name="connsiteY3" fmla="*/ 213168 h 316975"/>
              <a:gd name="connsiteX4" fmla="*/ 168731 w 318383"/>
              <a:gd name="connsiteY4" fmla="*/ 266508 h 316975"/>
              <a:gd name="connsiteX5" fmla="*/ 222071 w 318383"/>
              <a:gd name="connsiteY5" fmla="*/ 291273 h 316975"/>
              <a:gd name="connsiteX6" fmla="*/ 263981 w 318383"/>
              <a:gd name="connsiteY6" fmla="*/ 302703 h 316975"/>
              <a:gd name="connsiteX7" fmla="*/ 302081 w 318383"/>
              <a:gd name="connsiteY7" fmla="*/ 306513 h 316975"/>
              <a:gd name="connsiteX8" fmla="*/ 303986 w 318383"/>
              <a:gd name="connsiteY8" fmla="*/ 156018 h 316975"/>
              <a:gd name="connsiteX9" fmla="*/ 309701 w 318383"/>
              <a:gd name="connsiteY9" fmla="*/ 74103 h 316975"/>
              <a:gd name="connsiteX10" fmla="*/ 309701 w 318383"/>
              <a:gd name="connsiteY10" fmla="*/ 3618 h 316975"/>
              <a:gd name="connsiteX11" fmla="*/ 195401 w 318383"/>
              <a:gd name="connsiteY11" fmla="*/ 9333 h 316975"/>
              <a:gd name="connsiteX12" fmla="*/ 92531 w 318383"/>
              <a:gd name="connsiteY12" fmla="*/ 1713 h 316975"/>
              <a:gd name="connsiteX13" fmla="*/ 1091 w 318383"/>
              <a:gd name="connsiteY13" fmla="*/ 18858 h 31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8383" h="316975">
                <a:moveTo>
                  <a:pt x="1091" y="18858"/>
                </a:moveTo>
                <a:cubicBezTo>
                  <a:pt x="-6846" y="34415"/>
                  <a:pt x="30619" y="73786"/>
                  <a:pt x="44906" y="95058"/>
                </a:cubicBezTo>
                <a:cubicBezTo>
                  <a:pt x="59194" y="116331"/>
                  <a:pt x="76021" y="126808"/>
                  <a:pt x="86816" y="146493"/>
                </a:cubicBezTo>
                <a:cubicBezTo>
                  <a:pt x="97611" y="166178"/>
                  <a:pt x="96024" y="193166"/>
                  <a:pt x="109676" y="213168"/>
                </a:cubicBezTo>
                <a:cubicBezTo>
                  <a:pt x="123329" y="233171"/>
                  <a:pt x="149999" y="253491"/>
                  <a:pt x="168731" y="266508"/>
                </a:cubicBezTo>
                <a:cubicBezTo>
                  <a:pt x="187464" y="279526"/>
                  <a:pt x="206196" y="285241"/>
                  <a:pt x="222071" y="291273"/>
                </a:cubicBezTo>
                <a:cubicBezTo>
                  <a:pt x="237946" y="297305"/>
                  <a:pt x="250646" y="300163"/>
                  <a:pt x="263981" y="302703"/>
                </a:cubicBezTo>
                <a:cubicBezTo>
                  <a:pt x="277316" y="305243"/>
                  <a:pt x="295414" y="330960"/>
                  <a:pt x="302081" y="306513"/>
                </a:cubicBezTo>
                <a:cubicBezTo>
                  <a:pt x="308748" y="282066"/>
                  <a:pt x="302716" y="194753"/>
                  <a:pt x="303986" y="156018"/>
                </a:cubicBezTo>
                <a:cubicBezTo>
                  <a:pt x="305256" y="117283"/>
                  <a:pt x="308749" y="99503"/>
                  <a:pt x="309701" y="74103"/>
                </a:cubicBezTo>
                <a:cubicBezTo>
                  <a:pt x="310653" y="48703"/>
                  <a:pt x="328751" y="14413"/>
                  <a:pt x="309701" y="3618"/>
                </a:cubicBezTo>
                <a:cubicBezTo>
                  <a:pt x="290651" y="-7177"/>
                  <a:pt x="231596" y="9650"/>
                  <a:pt x="195401" y="9333"/>
                </a:cubicBezTo>
                <a:cubicBezTo>
                  <a:pt x="159206" y="9015"/>
                  <a:pt x="119201" y="2030"/>
                  <a:pt x="92531" y="1713"/>
                </a:cubicBezTo>
                <a:cubicBezTo>
                  <a:pt x="65861" y="1396"/>
                  <a:pt x="9028" y="3301"/>
                  <a:pt x="1091" y="18858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937D602F-9559-4E8A-B1F4-EB09710542E8}"/>
              </a:ext>
            </a:extLst>
          </p:cNvPr>
          <p:cNvSpPr/>
          <p:nvPr/>
        </p:nvSpPr>
        <p:spPr>
          <a:xfrm>
            <a:off x="2518398" y="2058056"/>
            <a:ext cx="338480" cy="449877"/>
          </a:xfrm>
          <a:custGeom>
            <a:avLst/>
            <a:gdLst>
              <a:gd name="connsiteX0" fmla="*/ 327672 w 338480"/>
              <a:gd name="connsiteY0" fmla="*/ 1249 h 449877"/>
              <a:gd name="connsiteX1" fmla="*/ 188607 w 338480"/>
              <a:gd name="connsiteY1" fmla="*/ 56494 h 449877"/>
              <a:gd name="connsiteX2" fmla="*/ 106692 w 338480"/>
              <a:gd name="connsiteY2" fmla="*/ 85069 h 449877"/>
              <a:gd name="connsiteX3" fmla="*/ 68592 w 338480"/>
              <a:gd name="connsiteY3" fmla="*/ 132694 h 449877"/>
              <a:gd name="connsiteX4" fmla="*/ 36207 w 338480"/>
              <a:gd name="connsiteY4" fmla="*/ 172699 h 449877"/>
              <a:gd name="connsiteX5" fmla="*/ 12 w 338480"/>
              <a:gd name="connsiteY5" fmla="*/ 245089 h 449877"/>
              <a:gd name="connsiteX6" fmla="*/ 32397 w 338480"/>
              <a:gd name="connsiteY6" fmla="*/ 306049 h 449877"/>
              <a:gd name="connsiteX7" fmla="*/ 60972 w 338480"/>
              <a:gd name="connsiteY7" fmla="*/ 349864 h 449877"/>
              <a:gd name="connsiteX8" fmla="*/ 89547 w 338480"/>
              <a:gd name="connsiteY8" fmla="*/ 363199 h 449877"/>
              <a:gd name="connsiteX9" fmla="*/ 160032 w 338480"/>
              <a:gd name="connsiteY9" fmla="*/ 378439 h 449877"/>
              <a:gd name="connsiteX10" fmla="*/ 203847 w 338480"/>
              <a:gd name="connsiteY10" fmla="*/ 437494 h 449877"/>
              <a:gd name="connsiteX11" fmla="*/ 268617 w 338480"/>
              <a:gd name="connsiteY11" fmla="*/ 447019 h 449877"/>
              <a:gd name="connsiteX12" fmla="*/ 331482 w 338480"/>
              <a:gd name="connsiteY12" fmla="*/ 431779 h 449877"/>
              <a:gd name="connsiteX13" fmla="*/ 333387 w 338480"/>
              <a:gd name="connsiteY13" fmla="*/ 273664 h 449877"/>
              <a:gd name="connsiteX14" fmla="*/ 329577 w 338480"/>
              <a:gd name="connsiteY14" fmla="*/ 115549 h 449877"/>
              <a:gd name="connsiteX15" fmla="*/ 327672 w 338480"/>
              <a:gd name="connsiteY15" fmla="*/ 1249 h 44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8480" h="449877">
                <a:moveTo>
                  <a:pt x="327672" y="1249"/>
                </a:moveTo>
                <a:cubicBezTo>
                  <a:pt x="304177" y="-8594"/>
                  <a:pt x="225437" y="42524"/>
                  <a:pt x="188607" y="56494"/>
                </a:cubicBezTo>
                <a:cubicBezTo>
                  <a:pt x="151777" y="70464"/>
                  <a:pt x="126694" y="72369"/>
                  <a:pt x="106692" y="85069"/>
                </a:cubicBezTo>
                <a:cubicBezTo>
                  <a:pt x="86690" y="97769"/>
                  <a:pt x="68592" y="132694"/>
                  <a:pt x="68592" y="132694"/>
                </a:cubicBezTo>
                <a:cubicBezTo>
                  <a:pt x="56845" y="147299"/>
                  <a:pt x="47637" y="153967"/>
                  <a:pt x="36207" y="172699"/>
                </a:cubicBezTo>
                <a:cubicBezTo>
                  <a:pt x="24777" y="191431"/>
                  <a:pt x="647" y="222864"/>
                  <a:pt x="12" y="245089"/>
                </a:cubicBezTo>
                <a:cubicBezTo>
                  <a:pt x="-623" y="267314"/>
                  <a:pt x="22237" y="288586"/>
                  <a:pt x="32397" y="306049"/>
                </a:cubicBezTo>
                <a:cubicBezTo>
                  <a:pt x="42557" y="323512"/>
                  <a:pt x="51447" y="340339"/>
                  <a:pt x="60972" y="349864"/>
                </a:cubicBezTo>
                <a:cubicBezTo>
                  <a:pt x="70497" y="359389"/>
                  <a:pt x="73037" y="358436"/>
                  <a:pt x="89547" y="363199"/>
                </a:cubicBezTo>
                <a:cubicBezTo>
                  <a:pt x="106057" y="367962"/>
                  <a:pt x="140982" y="366057"/>
                  <a:pt x="160032" y="378439"/>
                </a:cubicBezTo>
                <a:cubicBezTo>
                  <a:pt x="179082" y="390821"/>
                  <a:pt x="185749" y="426064"/>
                  <a:pt x="203847" y="437494"/>
                </a:cubicBezTo>
                <a:cubicBezTo>
                  <a:pt x="221945" y="448924"/>
                  <a:pt x="247345" y="447971"/>
                  <a:pt x="268617" y="447019"/>
                </a:cubicBezTo>
                <a:cubicBezTo>
                  <a:pt x="289889" y="446067"/>
                  <a:pt x="320687" y="460671"/>
                  <a:pt x="331482" y="431779"/>
                </a:cubicBezTo>
                <a:cubicBezTo>
                  <a:pt x="342277" y="402887"/>
                  <a:pt x="333704" y="326369"/>
                  <a:pt x="333387" y="273664"/>
                </a:cubicBezTo>
                <a:cubicBezTo>
                  <a:pt x="333070" y="220959"/>
                  <a:pt x="330212" y="160316"/>
                  <a:pt x="329577" y="115549"/>
                </a:cubicBezTo>
                <a:cubicBezTo>
                  <a:pt x="328942" y="70782"/>
                  <a:pt x="351167" y="11092"/>
                  <a:pt x="327672" y="124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302E64F9-DE8D-4931-81EA-7A2C34F41CB0}"/>
              </a:ext>
            </a:extLst>
          </p:cNvPr>
          <p:cNvSpPr/>
          <p:nvPr/>
        </p:nvSpPr>
        <p:spPr>
          <a:xfrm>
            <a:off x="1871060" y="2584033"/>
            <a:ext cx="548091" cy="308066"/>
          </a:xfrm>
          <a:custGeom>
            <a:avLst/>
            <a:gdLst>
              <a:gd name="connsiteX0" fmla="*/ 523525 w 548091"/>
              <a:gd name="connsiteY0" fmla="*/ 2957 h 308066"/>
              <a:gd name="connsiteX1" fmla="*/ 506380 w 548091"/>
              <a:gd name="connsiteY1" fmla="*/ 79157 h 308066"/>
              <a:gd name="connsiteX2" fmla="*/ 540670 w 548091"/>
              <a:gd name="connsiteY2" fmla="*/ 73442 h 308066"/>
              <a:gd name="connsiteX3" fmla="*/ 546385 w 548091"/>
              <a:gd name="connsiteY3" fmla="*/ 140117 h 308066"/>
              <a:gd name="connsiteX4" fmla="*/ 517810 w 548091"/>
              <a:gd name="connsiteY4" fmla="*/ 199172 h 308066"/>
              <a:gd name="connsiteX5" fmla="*/ 496855 w 548091"/>
              <a:gd name="connsiteY5" fmla="*/ 237272 h 308066"/>
              <a:gd name="connsiteX6" fmla="*/ 462565 w 548091"/>
              <a:gd name="connsiteY6" fmla="*/ 263942 h 308066"/>
              <a:gd name="connsiteX7" fmla="*/ 432085 w 548091"/>
              <a:gd name="connsiteY7" fmla="*/ 290612 h 308066"/>
              <a:gd name="connsiteX8" fmla="*/ 407320 w 548091"/>
              <a:gd name="connsiteY8" fmla="*/ 307757 h 308066"/>
              <a:gd name="connsiteX9" fmla="*/ 369220 w 548091"/>
              <a:gd name="connsiteY9" fmla="*/ 298232 h 308066"/>
              <a:gd name="connsiteX10" fmla="*/ 348265 w 548091"/>
              <a:gd name="connsiteY10" fmla="*/ 258227 h 308066"/>
              <a:gd name="connsiteX11" fmla="*/ 329215 w 548091"/>
              <a:gd name="connsiteY11" fmla="*/ 292517 h 308066"/>
              <a:gd name="connsiteX12" fmla="*/ 294925 w 548091"/>
              <a:gd name="connsiteY12" fmla="*/ 302042 h 308066"/>
              <a:gd name="connsiteX13" fmla="*/ 239680 w 548091"/>
              <a:gd name="connsiteY13" fmla="*/ 279182 h 308066"/>
              <a:gd name="connsiteX14" fmla="*/ 192055 w 548091"/>
              <a:gd name="connsiteY14" fmla="*/ 250607 h 308066"/>
              <a:gd name="connsiteX15" fmla="*/ 163480 w 548091"/>
              <a:gd name="connsiteY15" fmla="*/ 223937 h 308066"/>
              <a:gd name="connsiteX16" fmla="*/ 157765 w 548091"/>
              <a:gd name="connsiteY16" fmla="*/ 187742 h 308066"/>
              <a:gd name="connsiteX17" fmla="*/ 136810 w 548091"/>
              <a:gd name="connsiteY17" fmla="*/ 140117 h 308066"/>
              <a:gd name="connsiteX18" fmla="*/ 134905 w 548091"/>
              <a:gd name="connsiteY18" fmla="*/ 126782 h 308066"/>
              <a:gd name="connsiteX19" fmla="*/ 123475 w 548091"/>
              <a:gd name="connsiteY19" fmla="*/ 111542 h 308066"/>
              <a:gd name="connsiteX20" fmla="*/ 58705 w 548091"/>
              <a:gd name="connsiteY20" fmla="*/ 92492 h 308066"/>
              <a:gd name="connsiteX21" fmla="*/ 24415 w 548091"/>
              <a:gd name="connsiteY21" fmla="*/ 82967 h 308066"/>
              <a:gd name="connsiteX22" fmla="*/ 3460 w 548091"/>
              <a:gd name="connsiteY22" fmla="*/ 62012 h 308066"/>
              <a:gd name="connsiteX23" fmla="*/ 98710 w 548091"/>
              <a:gd name="connsiteY23" fmla="*/ 50582 h 308066"/>
              <a:gd name="connsiteX24" fmla="*/ 155860 w 548091"/>
              <a:gd name="connsiteY24" fmla="*/ 29627 h 308066"/>
              <a:gd name="connsiteX25" fmla="*/ 226345 w 548091"/>
              <a:gd name="connsiteY25" fmla="*/ 12482 h 308066"/>
              <a:gd name="connsiteX26" fmla="*/ 312070 w 548091"/>
              <a:gd name="connsiteY26" fmla="*/ 6767 h 308066"/>
              <a:gd name="connsiteX27" fmla="*/ 439705 w 548091"/>
              <a:gd name="connsiteY27" fmla="*/ 14387 h 308066"/>
              <a:gd name="connsiteX28" fmla="*/ 523525 w 548091"/>
              <a:gd name="connsiteY28" fmla="*/ 2957 h 30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8091" h="308066">
                <a:moveTo>
                  <a:pt x="523525" y="2957"/>
                </a:moveTo>
                <a:cubicBezTo>
                  <a:pt x="534637" y="13752"/>
                  <a:pt x="503523" y="67410"/>
                  <a:pt x="506380" y="79157"/>
                </a:cubicBezTo>
                <a:cubicBezTo>
                  <a:pt x="509237" y="90904"/>
                  <a:pt x="534002" y="63282"/>
                  <a:pt x="540670" y="73442"/>
                </a:cubicBezTo>
                <a:cubicBezTo>
                  <a:pt x="547338" y="83602"/>
                  <a:pt x="550195" y="119162"/>
                  <a:pt x="546385" y="140117"/>
                </a:cubicBezTo>
                <a:cubicBezTo>
                  <a:pt x="542575" y="161072"/>
                  <a:pt x="526065" y="182980"/>
                  <a:pt x="517810" y="199172"/>
                </a:cubicBezTo>
                <a:cubicBezTo>
                  <a:pt x="509555" y="215364"/>
                  <a:pt x="506062" y="226477"/>
                  <a:pt x="496855" y="237272"/>
                </a:cubicBezTo>
                <a:cubicBezTo>
                  <a:pt x="487647" y="248067"/>
                  <a:pt x="473360" y="255052"/>
                  <a:pt x="462565" y="263942"/>
                </a:cubicBezTo>
                <a:cubicBezTo>
                  <a:pt x="451770" y="272832"/>
                  <a:pt x="441292" y="283310"/>
                  <a:pt x="432085" y="290612"/>
                </a:cubicBezTo>
                <a:cubicBezTo>
                  <a:pt x="422877" y="297915"/>
                  <a:pt x="417797" y="306487"/>
                  <a:pt x="407320" y="307757"/>
                </a:cubicBezTo>
                <a:cubicBezTo>
                  <a:pt x="396843" y="309027"/>
                  <a:pt x="379062" y="306487"/>
                  <a:pt x="369220" y="298232"/>
                </a:cubicBezTo>
                <a:cubicBezTo>
                  <a:pt x="359377" y="289977"/>
                  <a:pt x="354932" y="259180"/>
                  <a:pt x="348265" y="258227"/>
                </a:cubicBezTo>
                <a:cubicBezTo>
                  <a:pt x="341597" y="257275"/>
                  <a:pt x="338105" y="285215"/>
                  <a:pt x="329215" y="292517"/>
                </a:cubicBezTo>
                <a:cubicBezTo>
                  <a:pt x="320325" y="299820"/>
                  <a:pt x="309847" y="304264"/>
                  <a:pt x="294925" y="302042"/>
                </a:cubicBezTo>
                <a:cubicBezTo>
                  <a:pt x="280003" y="299820"/>
                  <a:pt x="256825" y="287755"/>
                  <a:pt x="239680" y="279182"/>
                </a:cubicBezTo>
                <a:cubicBezTo>
                  <a:pt x="222535" y="270610"/>
                  <a:pt x="204755" y="259815"/>
                  <a:pt x="192055" y="250607"/>
                </a:cubicBezTo>
                <a:cubicBezTo>
                  <a:pt x="179355" y="241400"/>
                  <a:pt x="169195" y="234415"/>
                  <a:pt x="163480" y="223937"/>
                </a:cubicBezTo>
                <a:cubicBezTo>
                  <a:pt x="157765" y="213459"/>
                  <a:pt x="162210" y="201712"/>
                  <a:pt x="157765" y="187742"/>
                </a:cubicBezTo>
                <a:cubicBezTo>
                  <a:pt x="153320" y="173772"/>
                  <a:pt x="140620" y="150277"/>
                  <a:pt x="136810" y="140117"/>
                </a:cubicBezTo>
                <a:cubicBezTo>
                  <a:pt x="133000" y="129957"/>
                  <a:pt x="137127" y="131544"/>
                  <a:pt x="134905" y="126782"/>
                </a:cubicBezTo>
                <a:cubicBezTo>
                  <a:pt x="132683" y="122020"/>
                  <a:pt x="136175" y="117257"/>
                  <a:pt x="123475" y="111542"/>
                </a:cubicBezTo>
                <a:cubicBezTo>
                  <a:pt x="110775" y="105827"/>
                  <a:pt x="75215" y="97255"/>
                  <a:pt x="58705" y="92492"/>
                </a:cubicBezTo>
                <a:cubicBezTo>
                  <a:pt x="42195" y="87729"/>
                  <a:pt x="33622" y="88047"/>
                  <a:pt x="24415" y="82967"/>
                </a:cubicBezTo>
                <a:cubicBezTo>
                  <a:pt x="15208" y="77887"/>
                  <a:pt x="-8923" y="67410"/>
                  <a:pt x="3460" y="62012"/>
                </a:cubicBezTo>
                <a:cubicBezTo>
                  <a:pt x="15842" y="56615"/>
                  <a:pt x="73310" y="55979"/>
                  <a:pt x="98710" y="50582"/>
                </a:cubicBezTo>
                <a:cubicBezTo>
                  <a:pt x="124110" y="45185"/>
                  <a:pt x="134587" y="35977"/>
                  <a:pt x="155860" y="29627"/>
                </a:cubicBezTo>
                <a:cubicBezTo>
                  <a:pt x="177132" y="23277"/>
                  <a:pt x="200310" y="16292"/>
                  <a:pt x="226345" y="12482"/>
                </a:cubicBezTo>
                <a:cubicBezTo>
                  <a:pt x="252380" y="8672"/>
                  <a:pt x="276510" y="6450"/>
                  <a:pt x="312070" y="6767"/>
                </a:cubicBezTo>
                <a:cubicBezTo>
                  <a:pt x="347630" y="7085"/>
                  <a:pt x="404780" y="14387"/>
                  <a:pt x="439705" y="14387"/>
                </a:cubicBezTo>
                <a:cubicBezTo>
                  <a:pt x="474630" y="14387"/>
                  <a:pt x="512413" y="-7838"/>
                  <a:pt x="523525" y="2957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915A6D0B-6AAB-40E8-BBC7-F0702E848379}"/>
              </a:ext>
            </a:extLst>
          </p:cNvPr>
          <p:cNvSpPr/>
          <p:nvPr/>
        </p:nvSpPr>
        <p:spPr>
          <a:xfrm>
            <a:off x="1708587" y="2877662"/>
            <a:ext cx="223312" cy="304633"/>
          </a:xfrm>
          <a:custGeom>
            <a:avLst/>
            <a:gdLst>
              <a:gd name="connsiteX0" fmla="*/ 4008 w 223312"/>
              <a:gd name="connsiteY0" fmla="*/ 44608 h 304633"/>
              <a:gd name="connsiteX1" fmla="*/ 61158 w 223312"/>
              <a:gd name="connsiteY1" fmla="*/ 2698 h 304633"/>
              <a:gd name="connsiteX2" fmla="*/ 137358 w 223312"/>
              <a:gd name="connsiteY2" fmla="*/ 6508 h 304633"/>
              <a:gd name="connsiteX3" fmla="*/ 200223 w 223312"/>
              <a:gd name="connsiteY3" fmla="*/ 25558 h 304633"/>
              <a:gd name="connsiteX4" fmla="*/ 223083 w 223312"/>
              <a:gd name="connsiteY4" fmla="*/ 69373 h 304633"/>
              <a:gd name="connsiteX5" fmla="*/ 211653 w 223312"/>
              <a:gd name="connsiteY5" fmla="*/ 124618 h 304633"/>
              <a:gd name="connsiteX6" fmla="*/ 205938 w 223312"/>
              <a:gd name="connsiteY6" fmla="*/ 179863 h 304633"/>
              <a:gd name="connsiteX7" fmla="*/ 167838 w 223312"/>
              <a:gd name="connsiteY7" fmla="*/ 223678 h 304633"/>
              <a:gd name="connsiteX8" fmla="*/ 120213 w 223312"/>
              <a:gd name="connsiteY8" fmla="*/ 271303 h 304633"/>
              <a:gd name="connsiteX9" fmla="*/ 72588 w 223312"/>
              <a:gd name="connsiteY9" fmla="*/ 296068 h 304633"/>
              <a:gd name="connsiteX10" fmla="*/ 40203 w 223312"/>
              <a:gd name="connsiteY10" fmla="*/ 303688 h 304633"/>
              <a:gd name="connsiteX11" fmla="*/ 13533 w 223312"/>
              <a:gd name="connsiteY11" fmla="*/ 277018 h 304633"/>
              <a:gd name="connsiteX12" fmla="*/ 198 w 223312"/>
              <a:gd name="connsiteY12" fmla="*/ 223678 h 304633"/>
              <a:gd name="connsiteX13" fmla="*/ 23058 w 223312"/>
              <a:gd name="connsiteY13" fmla="*/ 136048 h 304633"/>
              <a:gd name="connsiteX14" fmla="*/ 4008 w 223312"/>
              <a:gd name="connsiteY14" fmla="*/ 44608 h 30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3312" h="304633">
                <a:moveTo>
                  <a:pt x="4008" y="44608"/>
                </a:moveTo>
                <a:cubicBezTo>
                  <a:pt x="10358" y="22383"/>
                  <a:pt x="38933" y="9048"/>
                  <a:pt x="61158" y="2698"/>
                </a:cubicBezTo>
                <a:cubicBezTo>
                  <a:pt x="83383" y="-3652"/>
                  <a:pt x="114181" y="2698"/>
                  <a:pt x="137358" y="6508"/>
                </a:cubicBezTo>
                <a:cubicBezTo>
                  <a:pt x="160536" y="10318"/>
                  <a:pt x="185936" y="15080"/>
                  <a:pt x="200223" y="25558"/>
                </a:cubicBezTo>
                <a:cubicBezTo>
                  <a:pt x="214511" y="36035"/>
                  <a:pt x="221178" y="52863"/>
                  <a:pt x="223083" y="69373"/>
                </a:cubicBezTo>
                <a:cubicBezTo>
                  <a:pt x="224988" y="85883"/>
                  <a:pt x="214510" y="106203"/>
                  <a:pt x="211653" y="124618"/>
                </a:cubicBezTo>
                <a:cubicBezTo>
                  <a:pt x="208796" y="143033"/>
                  <a:pt x="213240" y="163353"/>
                  <a:pt x="205938" y="179863"/>
                </a:cubicBezTo>
                <a:cubicBezTo>
                  <a:pt x="198636" y="196373"/>
                  <a:pt x="182125" y="208438"/>
                  <a:pt x="167838" y="223678"/>
                </a:cubicBezTo>
                <a:cubicBezTo>
                  <a:pt x="153551" y="238918"/>
                  <a:pt x="136088" y="259238"/>
                  <a:pt x="120213" y="271303"/>
                </a:cubicBezTo>
                <a:cubicBezTo>
                  <a:pt x="104338" y="283368"/>
                  <a:pt x="85923" y="290671"/>
                  <a:pt x="72588" y="296068"/>
                </a:cubicBezTo>
                <a:cubicBezTo>
                  <a:pt x="59253" y="301466"/>
                  <a:pt x="50046" y="306863"/>
                  <a:pt x="40203" y="303688"/>
                </a:cubicBezTo>
                <a:cubicBezTo>
                  <a:pt x="30361" y="300513"/>
                  <a:pt x="20200" y="290353"/>
                  <a:pt x="13533" y="277018"/>
                </a:cubicBezTo>
                <a:cubicBezTo>
                  <a:pt x="6866" y="263683"/>
                  <a:pt x="-1390" y="247173"/>
                  <a:pt x="198" y="223678"/>
                </a:cubicBezTo>
                <a:cubicBezTo>
                  <a:pt x="1785" y="200183"/>
                  <a:pt x="21153" y="165893"/>
                  <a:pt x="23058" y="136048"/>
                </a:cubicBezTo>
                <a:cubicBezTo>
                  <a:pt x="24963" y="106203"/>
                  <a:pt x="-2342" y="66833"/>
                  <a:pt x="4008" y="44608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3E90C212-FFD5-46E1-B5FA-6E3FD405665E}"/>
              </a:ext>
            </a:extLst>
          </p:cNvPr>
          <p:cNvSpPr/>
          <p:nvPr/>
        </p:nvSpPr>
        <p:spPr>
          <a:xfrm>
            <a:off x="2562562" y="3134067"/>
            <a:ext cx="281771" cy="321819"/>
          </a:xfrm>
          <a:custGeom>
            <a:avLst/>
            <a:gdLst>
              <a:gd name="connsiteX0" fmla="*/ 24428 w 281771"/>
              <a:gd name="connsiteY0" fmla="*/ 294933 h 321819"/>
              <a:gd name="connsiteX1" fmla="*/ 1568 w 281771"/>
              <a:gd name="connsiteY1" fmla="*/ 226353 h 321819"/>
              <a:gd name="connsiteX2" fmla="*/ 16808 w 281771"/>
              <a:gd name="connsiteY2" fmla="*/ 161583 h 321819"/>
              <a:gd name="connsiteX3" fmla="*/ 68243 w 281771"/>
              <a:gd name="connsiteY3" fmla="*/ 138723 h 321819"/>
              <a:gd name="connsiteX4" fmla="*/ 73958 w 281771"/>
              <a:gd name="connsiteY4" fmla="*/ 73953 h 321819"/>
              <a:gd name="connsiteX5" fmla="*/ 98723 w 281771"/>
              <a:gd name="connsiteY5" fmla="*/ 28233 h 321819"/>
              <a:gd name="connsiteX6" fmla="*/ 169208 w 281771"/>
              <a:gd name="connsiteY6" fmla="*/ 5373 h 321819"/>
              <a:gd name="connsiteX7" fmla="*/ 251123 w 281771"/>
              <a:gd name="connsiteY7" fmla="*/ 1563 h 321819"/>
              <a:gd name="connsiteX8" fmla="*/ 253028 w 281771"/>
              <a:gd name="connsiteY8" fmla="*/ 1563 h 321819"/>
              <a:gd name="connsiteX9" fmla="*/ 277793 w 281771"/>
              <a:gd name="connsiteY9" fmla="*/ 20613 h 321819"/>
              <a:gd name="connsiteX10" fmla="*/ 256838 w 281771"/>
              <a:gd name="connsiteY10" fmla="*/ 83478 h 321819"/>
              <a:gd name="connsiteX11" fmla="*/ 262553 w 281771"/>
              <a:gd name="connsiteY11" fmla="*/ 110148 h 321819"/>
              <a:gd name="connsiteX12" fmla="*/ 273983 w 281771"/>
              <a:gd name="connsiteY12" fmla="*/ 127293 h 321819"/>
              <a:gd name="connsiteX13" fmla="*/ 279698 w 281771"/>
              <a:gd name="connsiteY13" fmla="*/ 188253 h 321819"/>
              <a:gd name="connsiteX14" fmla="*/ 281603 w 281771"/>
              <a:gd name="connsiteY14" fmla="*/ 232068 h 321819"/>
              <a:gd name="connsiteX15" fmla="*/ 275888 w 281771"/>
              <a:gd name="connsiteY15" fmla="*/ 285408 h 321819"/>
              <a:gd name="connsiteX16" fmla="*/ 273983 w 281771"/>
              <a:gd name="connsiteY16" fmla="*/ 306363 h 321819"/>
              <a:gd name="connsiteX17" fmla="*/ 213023 w 281771"/>
              <a:gd name="connsiteY17" fmla="*/ 321603 h 321819"/>
              <a:gd name="connsiteX18" fmla="*/ 24428 w 281771"/>
              <a:gd name="connsiteY18" fmla="*/ 294933 h 32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81771" h="321819">
                <a:moveTo>
                  <a:pt x="24428" y="294933"/>
                </a:moveTo>
                <a:cubicBezTo>
                  <a:pt x="-10815" y="279058"/>
                  <a:pt x="2838" y="248578"/>
                  <a:pt x="1568" y="226353"/>
                </a:cubicBezTo>
                <a:cubicBezTo>
                  <a:pt x="298" y="204128"/>
                  <a:pt x="5696" y="176188"/>
                  <a:pt x="16808" y="161583"/>
                </a:cubicBezTo>
                <a:cubicBezTo>
                  <a:pt x="27920" y="146978"/>
                  <a:pt x="58718" y="153328"/>
                  <a:pt x="68243" y="138723"/>
                </a:cubicBezTo>
                <a:cubicBezTo>
                  <a:pt x="77768" y="124118"/>
                  <a:pt x="68878" y="92368"/>
                  <a:pt x="73958" y="73953"/>
                </a:cubicBezTo>
                <a:cubicBezTo>
                  <a:pt x="79038" y="55538"/>
                  <a:pt x="82848" y="39663"/>
                  <a:pt x="98723" y="28233"/>
                </a:cubicBezTo>
                <a:cubicBezTo>
                  <a:pt x="114598" y="16803"/>
                  <a:pt x="143808" y="9818"/>
                  <a:pt x="169208" y="5373"/>
                </a:cubicBezTo>
                <a:cubicBezTo>
                  <a:pt x="194608" y="928"/>
                  <a:pt x="251123" y="1563"/>
                  <a:pt x="251123" y="1563"/>
                </a:cubicBezTo>
                <a:cubicBezTo>
                  <a:pt x="265093" y="928"/>
                  <a:pt x="248583" y="-1612"/>
                  <a:pt x="253028" y="1563"/>
                </a:cubicBezTo>
                <a:cubicBezTo>
                  <a:pt x="257473" y="4738"/>
                  <a:pt x="277158" y="6961"/>
                  <a:pt x="277793" y="20613"/>
                </a:cubicBezTo>
                <a:cubicBezTo>
                  <a:pt x="278428" y="34265"/>
                  <a:pt x="259378" y="68556"/>
                  <a:pt x="256838" y="83478"/>
                </a:cubicBezTo>
                <a:cubicBezTo>
                  <a:pt x="254298" y="98400"/>
                  <a:pt x="259696" y="102845"/>
                  <a:pt x="262553" y="110148"/>
                </a:cubicBezTo>
                <a:cubicBezTo>
                  <a:pt x="265411" y="117450"/>
                  <a:pt x="271126" y="114276"/>
                  <a:pt x="273983" y="127293"/>
                </a:cubicBezTo>
                <a:cubicBezTo>
                  <a:pt x="276840" y="140310"/>
                  <a:pt x="278428" y="170790"/>
                  <a:pt x="279698" y="188253"/>
                </a:cubicBezTo>
                <a:cubicBezTo>
                  <a:pt x="280968" y="205715"/>
                  <a:pt x="282238" y="215876"/>
                  <a:pt x="281603" y="232068"/>
                </a:cubicBezTo>
                <a:cubicBezTo>
                  <a:pt x="280968" y="248260"/>
                  <a:pt x="277158" y="273026"/>
                  <a:pt x="275888" y="285408"/>
                </a:cubicBezTo>
                <a:cubicBezTo>
                  <a:pt x="274618" y="297790"/>
                  <a:pt x="284460" y="300331"/>
                  <a:pt x="273983" y="306363"/>
                </a:cubicBezTo>
                <a:cubicBezTo>
                  <a:pt x="263506" y="312395"/>
                  <a:pt x="249853" y="323508"/>
                  <a:pt x="213023" y="321603"/>
                </a:cubicBezTo>
                <a:cubicBezTo>
                  <a:pt x="176193" y="319698"/>
                  <a:pt x="59671" y="310808"/>
                  <a:pt x="24428" y="294933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889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66F589D9-D3E5-FE48-A349-9DFCC1CB4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758" y="26894"/>
            <a:ext cx="4631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ＭＳ Ｐゴシック" charset="0"/>
              </a:rPr>
              <a:t>Supplementary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ＭＳ Ｐゴシック" charset="0"/>
                <a:cs typeface="Helvetica"/>
              </a:rPr>
              <a:t>Figure S4. Toyoshima et al.</a:t>
            </a:r>
          </a:p>
        </p:txBody>
      </p:sp>
      <p:graphicFrame>
        <p:nvGraphicFramePr>
          <p:cNvPr id="43" name="グラフ 42">
            <a:extLst>
              <a:ext uri="{FF2B5EF4-FFF2-40B4-BE49-F238E27FC236}">
                <a16:creationId xmlns:a16="http://schemas.microsoft.com/office/drawing/2014/main" id="{172E1BD9-DE77-E14F-B34F-D86BE2CA3B01}"/>
              </a:ext>
            </a:extLst>
          </p:cNvPr>
          <p:cNvGraphicFramePr>
            <a:graphicFrameLocks/>
          </p:cNvGraphicFramePr>
          <p:nvPr/>
        </p:nvGraphicFramePr>
        <p:xfrm>
          <a:off x="987255" y="3062783"/>
          <a:ext cx="51791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" name="テキスト ボックス 22">
            <a:extLst>
              <a:ext uri="{FF2B5EF4-FFF2-40B4-BE49-F238E27FC236}">
                <a16:creationId xmlns:a16="http://schemas.microsoft.com/office/drawing/2014/main" id="{CA465151-208A-C84F-80CA-F99E906326E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98085" y="4133288"/>
            <a:ext cx="25419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Helvetica" charset="0"/>
              </a:rPr>
              <a:t>Normalized IL-6 gene expression level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charset="0"/>
              <a:cs typeface="Helvetica" charset="0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66F0768-1D75-5540-8E89-C01C02796E3C}"/>
              </a:ext>
            </a:extLst>
          </p:cNvPr>
          <p:cNvSpPr/>
          <p:nvPr/>
        </p:nvSpPr>
        <p:spPr>
          <a:xfrm>
            <a:off x="1902256" y="5696638"/>
            <a:ext cx="785982" cy="31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Il6</a:t>
            </a:r>
            <a:r>
              <a:rPr kumimoji="1" lang="en-US" altLang="ja-JP" sz="14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anose="020B0600070205080204" pitchFamily="50" charset="-128"/>
                <a:cs typeface="Helvetica"/>
              </a:rPr>
              <a:t>+/+</a:t>
            </a:r>
            <a:endParaRPr kumimoji="1" lang="ja-JP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panose="020B0600070205080204" pitchFamily="50" charset="-128"/>
              <a:cs typeface="Helvetica" charset="0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C469692-FA99-D043-9888-C5427994A6A4}"/>
              </a:ext>
            </a:extLst>
          </p:cNvPr>
          <p:cNvSpPr/>
          <p:nvPr/>
        </p:nvSpPr>
        <p:spPr>
          <a:xfrm>
            <a:off x="1902257" y="6077263"/>
            <a:ext cx="1747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Total hepatic  cell populations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FD009201-CCBC-8041-ABBD-43AB23BB5792}"/>
              </a:ext>
            </a:extLst>
          </p:cNvPr>
          <p:cNvSpPr/>
          <p:nvPr/>
        </p:nvSpPr>
        <p:spPr>
          <a:xfrm>
            <a:off x="2979147" y="5696638"/>
            <a:ext cx="785982" cy="31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Il6</a:t>
            </a:r>
            <a:r>
              <a:rPr kumimoji="1" lang="en-US" altLang="ja-JP" sz="14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anose="020B0600070205080204" pitchFamily="50" charset="-128"/>
                <a:cs typeface="Helvetica" charset="0"/>
              </a:rPr>
              <a:t>-</a:t>
            </a:r>
            <a:r>
              <a:rPr kumimoji="1" lang="en-US" altLang="ja-JP" sz="14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anose="020B0600070205080204" pitchFamily="50" charset="-128"/>
                <a:cs typeface="Helvetica"/>
              </a:rPr>
              <a:t>/-</a:t>
            </a:r>
            <a:endParaRPr kumimoji="1" lang="ja-JP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panose="020B0600070205080204" pitchFamily="50" charset="-128"/>
              <a:cs typeface="Helvetica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8FE15009-4347-D94C-9894-1B277E3B2856}"/>
              </a:ext>
            </a:extLst>
          </p:cNvPr>
          <p:cNvSpPr/>
          <p:nvPr/>
        </p:nvSpPr>
        <p:spPr>
          <a:xfrm>
            <a:off x="4070302" y="5696638"/>
            <a:ext cx="785982" cy="31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Il6</a:t>
            </a:r>
            <a:r>
              <a:rPr kumimoji="1" lang="en-US" altLang="ja-JP" sz="14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anose="020B0600070205080204" pitchFamily="50" charset="-128"/>
                <a:cs typeface="Helvetica"/>
              </a:rPr>
              <a:t>+/+</a:t>
            </a:r>
            <a:endParaRPr kumimoji="1" lang="ja-JP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panose="020B0600070205080204" pitchFamily="50" charset="-128"/>
              <a:cs typeface="Helvetica" charset="0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D79C6117-E253-7940-B5B9-3174D34B616C}"/>
              </a:ext>
            </a:extLst>
          </p:cNvPr>
          <p:cNvSpPr/>
          <p:nvPr/>
        </p:nvSpPr>
        <p:spPr>
          <a:xfrm>
            <a:off x="4089401" y="6086457"/>
            <a:ext cx="1843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Isolated CT26 cells 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763959A-D536-B040-8331-7F91ACD3D343}"/>
              </a:ext>
            </a:extLst>
          </p:cNvPr>
          <p:cNvSpPr/>
          <p:nvPr/>
        </p:nvSpPr>
        <p:spPr>
          <a:xfrm>
            <a:off x="5147193" y="5696638"/>
            <a:ext cx="785982" cy="31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panose="020B0600070205080204" pitchFamily="50" charset="-128"/>
                <a:cs typeface="Helvetica" charset="0"/>
              </a:rPr>
              <a:t>Il6</a:t>
            </a:r>
            <a:r>
              <a:rPr kumimoji="1" lang="en-US" altLang="ja-JP" sz="14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anose="020B0600070205080204" pitchFamily="50" charset="-128"/>
                <a:cs typeface="Helvetica" charset="0"/>
              </a:rPr>
              <a:t>-</a:t>
            </a:r>
            <a:r>
              <a:rPr kumimoji="1" lang="en-US" altLang="ja-JP" sz="1400" b="1" i="1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ＭＳ Ｐゴシック" panose="020B0600070205080204" pitchFamily="50" charset="-128"/>
                <a:cs typeface="Helvetica"/>
              </a:rPr>
              <a:t>/-</a:t>
            </a:r>
            <a:endParaRPr kumimoji="1" lang="ja-JP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charset="0"/>
              <a:ea typeface="ＭＳ Ｐゴシック" panose="020B0600070205080204" pitchFamily="50" charset="-128"/>
              <a:cs typeface="Helvetica" charset="0"/>
            </a:endParaRP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C491FEC9-035F-1D4A-B3D3-5A5C1B61387E}"/>
              </a:ext>
            </a:extLst>
          </p:cNvPr>
          <p:cNvCxnSpPr>
            <a:cxnSpLocks noChangeAspect="1"/>
          </p:cNvCxnSpPr>
          <p:nvPr/>
        </p:nvCxnSpPr>
        <p:spPr>
          <a:xfrm>
            <a:off x="1982833" y="6030738"/>
            <a:ext cx="160485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8F9417BB-DED0-184E-AE75-C49DCCA4F638}"/>
              </a:ext>
            </a:extLst>
          </p:cNvPr>
          <p:cNvCxnSpPr>
            <a:cxnSpLocks noChangeAspect="1"/>
          </p:cNvCxnSpPr>
          <p:nvPr/>
        </p:nvCxnSpPr>
        <p:spPr>
          <a:xfrm>
            <a:off x="4199595" y="6030738"/>
            <a:ext cx="1604854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线连接符 3">
            <a:extLst>
              <a:ext uri="{FF2B5EF4-FFF2-40B4-BE49-F238E27FC236}">
                <a16:creationId xmlns:a16="http://schemas.microsoft.com/office/drawing/2014/main" id="{056D67A0-56DD-CE4E-B0A9-B5056AADA3A5}"/>
              </a:ext>
            </a:extLst>
          </p:cNvPr>
          <p:cNvCxnSpPr/>
          <p:nvPr/>
        </p:nvCxnSpPr>
        <p:spPr>
          <a:xfrm flipV="1">
            <a:off x="2259619" y="3741851"/>
            <a:ext cx="11160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14">
            <a:extLst>
              <a:ext uri="{FF2B5EF4-FFF2-40B4-BE49-F238E27FC236}">
                <a16:creationId xmlns:a16="http://schemas.microsoft.com/office/drawing/2014/main" id="{0A794F45-D797-D248-A2CE-B311BD9E594D}"/>
              </a:ext>
            </a:extLst>
          </p:cNvPr>
          <p:cNvCxnSpPr/>
          <p:nvPr/>
        </p:nvCxnSpPr>
        <p:spPr>
          <a:xfrm>
            <a:off x="2259619" y="3549477"/>
            <a:ext cx="22320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16">
            <a:extLst>
              <a:ext uri="{FF2B5EF4-FFF2-40B4-BE49-F238E27FC236}">
                <a16:creationId xmlns:a16="http://schemas.microsoft.com/office/drawing/2014/main" id="{6D5AF195-3C60-C14F-90C3-2C6D2538C9C7}"/>
              </a:ext>
            </a:extLst>
          </p:cNvPr>
          <p:cNvCxnSpPr/>
          <p:nvPr/>
        </p:nvCxnSpPr>
        <p:spPr>
          <a:xfrm>
            <a:off x="2259619" y="3387084"/>
            <a:ext cx="33120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线连接符 20">
            <a:extLst>
              <a:ext uri="{FF2B5EF4-FFF2-40B4-BE49-F238E27FC236}">
                <a16:creationId xmlns:a16="http://schemas.microsoft.com/office/drawing/2014/main" id="{49ED7004-24FD-C547-968A-620ACE325897}"/>
              </a:ext>
            </a:extLst>
          </p:cNvPr>
          <p:cNvCxnSpPr/>
          <p:nvPr/>
        </p:nvCxnSpPr>
        <p:spPr>
          <a:xfrm flipV="1">
            <a:off x="3405936" y="3741851"/>
            <a:ext cx="11160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线连接符 22">
            <a:extLst>
              <a:ext uri="{FF2B5EF4-FFF2-40B4-BE49-F238E27FC236}">
                <a16:creationId xmlns:a16="http://schemas.microsoft.com/office/drawing/2014/main" id="{616EA48D-1C7B-FB45-AF22-619BF5C10F27}"/>
              </a:ext>
            </a:extLst>
          </p:cNvPr>
          <p:cNvCxnSpPr/>
          <p:nvPr/>
        </p:nvCxnSpPr>
        <p:spPr>
          <a:xfrm flipV="1">
            <a:off x="4521936" y="3549477"/>
            <a:ext cx="108000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22">
            <a:extLst>
              <a:ext uri="{FF2B5EF4-FFF2-40B4-BE49-F238E27FC236}">
                <a16:creationId xmlns:a16="http://schemas.microsoft.com/office/drawing/2014/main" id="{B7DD0349-2370-3849-8945-8DDC24277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33" y="3180145"/>
            <a:ext cx="244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*</a:t>
            </a:r>
          </a:p>
        </p:txBody>
      </p:sp>
      <p:sp>
        <p:nvSpPr>
          <p:cNvPr id="24" name="テキスト ボックス 22">
            <a:extLst>
              <a:ext uri="{FF2B5EF4-FFF2-40B4-BE49-F238E27FC236}">
                <a16:creationId xmlns:a16="http://schemas.microsoft.com/office/drawing/2014/main" id="{665AF626-FA96-0D4C-A93D-3AE477EDA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706" y="3349257"/>
            <a:ext cx="244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*</a:t>
            </a:r>
          </a:p>
        </p:txBody>
      </p:sp>
      <p:sp>
        <p:nvSpPr>
          <p:cNvPr id="25" name="テキスト ボックス 22">
            <a:extLst>
              <a:ext uri="{FF2B5EF4-FFF2-40B4-BE49-F238E27FC236}">
                <a16:creationId xmlns:a16="http://schemas.microsoft.com/office/drawing/2014/main" id="{A22CC9B5-21BC-F94D-A817-BFBBC78D3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112" y="3360118"/>
            <a:ext cx="244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*</a:t>
            </a:r>
          </a:p>
        </p:txBody>
      </p:sp>
      <p:sp>
        <p:nvSpPr>
          <p:cNvPr id="26" name="テキスト ボックス 22">
            <a:extLst>
              <a:ext uri="{FF2B5EF4-FFF2-40B4-BE49-F238E27FC236}">
                <a16:creationId xmlns:a16="http://schemas.microsoft.com/office/drawing/2014/main" id="{A840AF44-DB09-3D4F-95DA-F9B13F42F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236" y="3544784"/>
            <a:ext cx="244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*</a:t>
            </a:r>
          </a:p>
        </p:txBody>
      </p:sp>
      <p:sp>
        <p:nvSpPr>
          <p:cNvPr id="27" name="テキスト ボックス 22">
            <a:extLst>
              <a:ext uri="{FF2B5EF4-FFF2-40B4-BE49-F238E27FC236}">
                <a16:creationId xmlns:a16="http://schemas.microsoft.com/office/drawing/2014/main" id="{D0994E97-0C7F-024C-9436-41563E6D6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050" y="3557185"/>
            <a:ext cx="244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18939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19"/>
          <p:cNvSpPr/>
          <p:nvPr/>
        </p:nvSpPr>
        <p:spPr>
          <a:xfrm rot="16200000">
            <a:off x="302432" y="2877012"/>
            <a:ext cx="2098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r>
              <a:rPr lang="en-US" altLang="zh-CN" sz="1400" dirty="0">
                <a:latin typeface="Helvetica"/>
                <a:ea typeface="Helvetica Neue" charset="0"/>
                <a:cs typeface="Helvetica"/>
              </a:rPr>
              <a:t>Relative IL6 gene expression level</a:t>
            </a:r>
          </a:p>
        </p:txBody>
      </p:sp>
      <p:sp>
        <p:nvSpPr>
          <p:cNvPr id="6" name="テキスト ボックス 49"/>
          <p:cNvSpPr txBox="1"/>
          <p:nvPr/>
        </p:nvSpPr>
        <p:spPr>
          <a:xfrm rot="19216064">
            <a:off x="2178434" y="4346740"/>
            <a:ext cx="816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IL6KO</a:t>
            </a:r>
          </a:p>
        </p:txBody>
      </p:sp>
      <p:sp>
        <p:nvSpPr>
          <p:cNvPr id="7" name="テキスト ボックス 128"/>
          <p:cNvSpPr txBox="1"/>
          <p:nvPr/>
        </p:nvSpPr>
        <p:spPr>
          <a:xfrm rot="19216064">
            <a:off x="1716045" y="4310319"/>
            <a:ext cx="900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Mock</a:t>
            </a:r>
            <a:endParaRPr lang="ja-JP" altLang="en-US" sz="1400" b="1" dirty="0">
              <a:latin typeface="Helvetica"/>
              <a:cs typeface="Helvetica"/>
            </a:endParaRPr>
          </a:p>
        </p:txBody>
      </p:sp>
      <p:sp>
        <p:nvSpPr>
          <p:cNvPr id="15" name="テキスト ボックス 49"/>
          <p:cNvSpPr txBox="1"/>
          <p:nvPr/>
        </p:nvSpPr>
        <p:spPr>
          <a:xfrm>
            <a:off x="2020657" y="4882683"/>
            <a:ext cx="1140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i="1" dirty="0">
                <a:latin typeface="Helvetica"/>
                <a:cs typeface="Helvetica"/>
              </a:rPr>
              <a:t>Il6</a:t>
            </a:r>
            <a:r>
              <a:rPr lang="en-US" altLang="ja-JP" sz="1400" b="1" i="1" baseline="30000" dirty="0">
                <a:latin typeface="Helvetica"/>
                <a:cs typeface="Helvetica"/>
              </a:rPr>
              <a:t>+/+</a:t>
            </a:r>
            <a:r>
              <a:rPr lang="en-US" altLang="ja-JP" sz="1400" b="1" i="1" dirty="0">
                <a:latin typeface="Helvetica"/>
                <a:cs typeface="Helvetica"/>
              </a:rPr>
              <a:t> </a:t>
            </a:r>
            <a:r>
              <a:rPr lang="en-US" altLang="ja-JP" sz="1400" b="1" dirty="0">
                <a:latin typeface="Helvetica"/>
                <a:cs typeface="Helvetica"/>
              </a:rPr>
              <a:t>mice</a:t>
            </a:r>
          </a:p>
        </p:txBody>
      </p:sp>
      <p:sp>
        <p:nvSpPr>
          <p:cNvPr id="17" name="テキスト ボックス 49"/>
          <p:cNvSpPr txBox="1"/>
          <p:nvPr/>
        </p:nvSpPr>
        <p:spPr>
          <a:xfrm>
            <a:off x="619056" y="6816714"/>
            <a:ext cx="1527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CT26-IL6KO-inoculated</a:t>
            </a:r>
          </a:p>
        </p:txBody>
      </p:sp>
      <p:sp>
        <p:nvSpPr>
          <p:cNvPr id="18" name="テキスト ボックス 49"/>
          <p:cNvSpPr txBox="1"/>
          <p:nvPr/>
        </p:nvSpPr>
        <p:spPr>
          <a:xfrm>
            <a:off x="632838" y="5556255"/>
            <a:ext cx="1541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CT26-mock-inoculated</a:t>
            </a:r>
          </a:p>
        </p:txBody>
      </p:sp>
      <p:sp>
        <p:nvSpPr>
          <p:cNvPr id="20" name="正方形/長方形 83"/>
          <p:cNvSpPr/>
          <p:nvPr/>
        </p:nvSpPr>
        <p:spPr>
          <a:xfrm rot="16200000">
            <a:off x="2755262" y="6220273"/>
            <a:ext cx="2869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ja-JP" sz="1400" b="1" i="0" u="none" strike="noStrike" kern="1200" baseline="0">
                <a:solidFill>
                  <a:prstClr val="black"/>
                </a:solidFill>
                <a:latin typeface="HG丸ｺﾞｼｯｸM-PRO"/>
                <a:ea typeface="HG丸ｺﾞｼｯｸM-PRO"/>
                <a:cs typeface="HG丸ｺﾞｼｯｸM-PRO"/>
              </a:defRPr>
            </a:pPr>
            <a:r>
              <a:rPr lang="en-US" altLang="zh-CN" sz="1400" b="1" dirty="0">
                <a:latin typeface="Helvetica" charset="0"/>
                <a:ea typeface="Helvetica" charset="0"/>
                <a:cs typeface="Helvetica" charset="0"/>
              </a:rPr>
              <a:t>Tumor area /  Total tissue area</a:t>
            </a:r>
            <a:endParaRPr lang="en-US" altLang="zh-CN" sz="1400" dirty="0">
              <a:latin typeface="Helvetica" charset="0"/>
              <a:ea typeface="Helvetica" charset="0"/>
              <a:cs typeface="Helvetica" charset="0"/>
            </a:endParaRPr>
          </a:p>
        </p:txBody>
      </p:sp>
      <p:graphicFrame>
        <p:nvGraphicFramePr>
          <p:cNvPr id="21" name="グラフ 1"/>
          <p:cNvGraphicFramePr>
            <a:graphicFrameLocks/>
          </p:cNvGraphicFramePr>
          <p:nvPr>
            <p:extLst/>
          </p:nvPr>
        </p:nvGraphicFramePr>
        <p:xfrm>
          <a:off x="4486264" y="5041533"/>
          <a:ext cx="1446935" cy="2400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テキスト ボックス 49"/>
          <p:cNvSpPr txBox="1"/>
          <p:nvPr/>
        </p:nvSpPr>
        <p:spPr>
          <a:xfrm rot="19175198">
            <a:off x="4692874" y="7676796"/>
            <a:ext cx="1295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CT26-IL6KO</a:t>
            </a:r>
          </a:p>
        </p:txBody>
      </p:sp>
      <p:sp>
        <p:nvSpPr>
          <p:cNvPr id="23" name="テキスト ボックス 49"/>
          <p:cNvSpPr txBox="1"/>
          <p:nvPr/>
        </p:nvSpPr>
        <p:spPr>
          <a:xfrm rot="19175198">
            <a:off x="4098718" y="7635814"/>
            <a:ext cx="1426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CT26-mock</a:t>
            </a:r>
          </a:p>
        </p:txBody>
      </p:sp>
      <p:sp>
        <p:nvSpPr>
          <p:cNvPr id="24" name="テキスト ボックス 22"/>
          <p:cNvSpPr txBox="1">
            <a:spLocks noChangeArrowheads="1"/>
          </p:cNvSpPr>
          <p:nvPr/>
        </p:nvSpPr>
        <p:spPr bwMode="auto">
          <a:xfrm>
            <a:off x="5489246" y="6669175"/>
            <a:ext cx="3046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*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2227652" y="0"/>
            <a:ext cx="4631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/>
              <a:t>Supplementary </a:t>
            </a:r>
            <a:r>
              <a:rPr lang="en-US" altLang="ja-JP" sz="1800" dirty="0">
                <a:latin typeface="Helvetica"/>
                <a:cs typeface="Helvetica"/>
              </a:rPr>
              <a:t>Figure S5. Toyoshima et al.</a:t>
            </a:r>
          </a:p>
        </p:txBody>
      </p:sp>
      <p:graphicFrame>
        <p:nvGraphicFramePr>
          <p:cNvPr id="35" name="グラフ 34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22799" y="1945134"/>
          <a:ext cx="1537959" cy="2527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2986928" y="1700049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561011" y="4693994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534675" y="1686022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A</a:t>
            </a:r>
          </a:p>
        </p:txBody>
      </p:sp>
      <p:graphicFrame>
        <p:nvGraphicFramePr>
          <p:cNvPr id="40" name="グラフ 39"/>
          <p:cNvGraphicFramePr>
            <a:graphicFrameLocks/>
          </p:cNvGraphicFramePr>
          <p:nvPr>
            <p:extLst/>
          </p:nvPr>
        </p:nvGraphicFramePr>
        <p:xfrm>
          <a:off x="3385796" y="1927591"/>
          <a:ext cx="2796480" cy="2527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テキスト ボックス 49"/>
          <p:cNvSpPr txBox="1"/>
          <p:nvPr/>
        </p:nvSpPr>
        <p:spPr>
          <a:xfrm>
            <a:off x="3869479" y="4276448"/>
            <a:ext cx="46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0h</a:t>
            </a:r>
          </a:p>
        </p:txBody>
      </p:sp>
      <p:sp>
        <p:nvSpPr>
          <p:cNvPr id="42" name="テキスト ボックス 49"/>
          <p:cNvSpPr txBox="1"/>
          <p:nvPr/>
        </p:nvSpPr>
        <p:spPr>
          <a:xfrm>
            <a:off x="4551202" y="4268796"/>
            <a:ext cx="548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24h</a:t>
            </a:r>
          </a:p>
        </p:txBody>
      </p:sp>
      <p:sp>
        <p:nvSpPr>
          <p:cNvPr id="43" name="テキスト ボックス 49"/>
          <p:cNvSpPr txBox="1"/>
          <p:nvPr/>
        </p:nvSpPr>
        <p:spPr>
          <a:xfrm>
            <a:off x="5314803" y="4263053"/>
            <a:ext cx="510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48h</a:t>
            </a:r>
          </a:p>
        </p:txBody>
      </p:sp>
      <p:sp>
        <p:nvSpPr>
          <p:cNvPr id="44" name="正方形/長方形 19"/>
          <p:cNvSpPr/>
          <p:nvPr/>
        </p:nvSpPr>
        <p:spPr>
          <a:xfrm rot="16200000">
            <a:off x="2174561" y="3002864"/>
            <a:ext cx="20983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1" i="0" u="none" strike="noStrike" kern="1200" baseline="0">
                <a:solidFill>
                  <a:prstClr val="black"/>
                </a:solidFill>
                <a:latin typeface="Helvetica Neue" charset="0"/>
                <a:ea typeface="Helvetica Neue" charset="0"/>
                <a:cs typeface="Helvetica Neue" charset="0"/>
              </a:defRPr>
            </a:pPr>
            <a:r>
              <a:rPr lang="en-US" altLang="zh-CN" sz="1400" dirty="0">
                <a:latin typeface="Helvetica"/>
                <a:ea typeface="Helvetica Neue" charset="0"/>
                <a:cs typeface="Helvetica"/>
              </a:rPr>
              <a:t>O.D. 450 nm</a:t>
            </a:r>
          </a:p>
        </p:txBody>
      </p:sp>
      <p:sp>
        <p:nvSpPr>
          <p:cNvPr id="45" name="テキスト ボックス 49"/>
          <p:cNvSpPr txBox="1"/>
          <p:nvPr/>
        </p:nvSpPr>
        <p:spPr>
          <a:xfrm>
            <a:off x="4027449" y="2412205"/>
            <a:ext cx="1295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Helvetica"/>
                <a:cs typeface="Helvetica"/>
              </a:rPr>
              <a:t>CT26-IL6KO</a:t>
            </a:r>
          </a:p>
        </p:txBody>
      </p:sp>
      <p:sp>
        <p:nvSpPr>
          <p:cNvPr id="46" name="テキスト ボックス 49"/>
          <p:cNvSpPr txBox="1"/>
          <p:nvPr/>
        </p:nvSpPr>
        <p:spPr>
          <a:xfrm>
            <a:off x="4027449" y="2121701"/>
            <a:ext cx="1167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latin typeface="Helvetica"/>
                <a:cs typeface="Helvetica"/>
              </a:rPr>
              <a:t>CT26-mock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3839216" y="2184700"/>
            <a:ext cx="181470" cy="1553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3842281" y="2467760"/>
            <a:ext cx="181470" cy="1553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5412837" y="2055026"/>
            <a:ext cx="223430" cy="241261"/>
            <a:chOff x="4686643" y="883968"/>
            <a:chExt cx="436627" cy="250079"/>
          </a:xfrm>
        </p:grpSpPr>
        <p:sp>
          <p:nvSpPr>
            <p:cNvPr id="49" name="テキスト ボックス 22"/>
            <p:cNvSpPr txBox="1">
              <a:spLocks noChangeArrowheads="1"/>
            </p:cNvSpPr>
            <p:nvPr/>
          </p:nvSpPr>
          <p:spPr bwMode="auto">
            <a:xfrm>
              <a:off x="4739953" y="883968"/>
              <a:ext cx="340262" cy="250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400" b="1" dirty="0">
                  <a:solidFill>
                    <a:prstClr val="black"/>
                  </a:solidFill>
                  <a:latin typeface="Helvetica" charset="0"/>
                  <a:cs typeface="Helvetica" charset="0"/>
                </a:rPr>
                <a:t>*</a:t>
              </a:r>
            </a:p>
          </p:txBody>
        </p:sp>
        <p:cxnSp>
          <p:nvCxnSpPr>
            <p:cNvPr id="50" name="直線コネクタ 49"/>
            <p:cNvCxnSpPr>
              <a:cxnSpLocks noChangeAspect="1"/>
            </p:cNvCxnSpPr>
            <p:nvPr/>
          </p:nvCxnSpPr>
          <p:spPr>
            <a:xfrm>
              <a:off x="4686643" y="1071593"/>
              <a:ext cx="436627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テキスト ボックス 22"/>
          <p:cNvSpPr txBox="1">
            <a:spLocks noChangeArrowheads="1"/>
          </p:cNvSpPr>
          <p:nvPr/>
        </p:nvSpPr>
        <p:spPr bwMode="auto">
          <a:xfrm>
            <a:off x="2570597" y="3904654"/>
            <a:ext cx="3046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*</a:t>
            </a:r>
          </a:p>
        </p:txBody>
      </p:sp>
      <p:grpSp>
        <p:nvGrpSpPr>
          <p:cNvPr id="39" name="図形グループ 50">
            <a:extLst>
              <a:ext uri="{FF2B5EF4-FFF2-40B4-BE49-F238E27FC236}">
                <a16:creationId xmlns:a16="http://schemas.microsoft.com/office/drawing/2014/main" id="{F8DE84C3-F337-ED4A-868C-649585E0DC42}"/>
              </a:ext>
            </a:extLst>
          </p:cNvPr>
          <p:cNvGrpSpPr/>
          <p:nvPr/>
        </p:nvGrpSpPr>
        <p:grpSpPr>
          <a:xfrm>
            <a:off x="4712972" y="3576920"/>
            <a:ext cx="223430" cy="241261"/>
            <a:chOff x="4686643" y="883968"/>
            <a:chExt cx="436627" cy="250079"/>
          </a:xfrm>
        </p:grpSpPr>
        <p:sp>
          <p:nvSpPr>
            <p:cNvPr id="56" name="テキスト ボックス 22">
              <a:extLst>
                <a:ext uri="{FF2B5EF4-FFF2-40B4-BE49-F238E27FC236}">
                  <a16:creationId xmlns:a16="http://schemas.microsoft.com/office/drawing/2014/main" id="{4643C3EA-DA08-AC44-9BDD-F8235CB6B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9953" y="883968"/>
              <a:ext cx="340262" cy="250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400" b="1" dirty="0">
                  <a:solidFill>
                    <a:prstClr val="black"/>
                  </a:solidFill>
                  <a:latin typeface="Helvetica" charset="0"/>
                  <a:cs typeface="Helvetica" charset="0"/>
                </a:rPr>
                <a:t>*</a:t>
              </a:r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2EB875BF-957F-FF4B-81D9-848C587341A4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686643" y="1071593"/>
              <a:ext cx="436627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図 5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830" y="5209448"/>
            <a:ext cx="1622445" cy="1216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828" y="6469906"/>
            <a:ext cx="1622448" cy="12168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6" name="Text Box 2">
            <a:extLst>
              <a:ext uri="{FF2B5EF4-FFF2-40B4-BE49-F238E27FC236}">
                <a16:creationId xmlns:a16="http://schemas.microsoft.com/office/drawing/2014/main" id="{A2B931BB-21F1-2244-B3C1-A8253B218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089" y="4688911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D</a:t>
            </a: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5AF0B29-0BF2-41FC-B179-B6803019912F}"/>
              </a:ext>
            </a:extLst>
          </p:cNvPr>
          <p:cNvCxnSpPr/>
          <p:nvPr/>
        </p:nvCxnSpPr>
        <p:spPr>
          <a:xfrm>
            <a:off x="3171859" y="6339184"/>
            <a:ext cx="37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35374475-668B-41E9-A5E9-A6FD93124D0E}"/>
              </a:ext>
            </a:extLst>
          </p:cNvPr>
          <p:cNvCxnSpPr/>
          <p:nvPr/>
        </p:nvCxnSpPr>
        <p:spPr>
          <a:xfrm>
            <a:off x="3173918" y="7599575"/>
            <a:ext cx="37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5AB3B5FA-F205-4800-BED2-8F994FCD61C0}"/>
              </a:ext>
            </a:extLst>
          </p:cNvPr>
          <p:cNvSpPr/>
          <p:nvPr/>
        </p:nvSpPr>
        <p:spPr>
          <a:xfrm>
            <a:off x="2347756" y="5496143"/>
            <a:ext cx="1160945" cy="652447"/>
          </a:xfrm>
          <a:custGeom>
            <a:avLst/>
            <a:gdLst>
              <a:gd name="connsiteX0" fmla="*/ 131284 w 1160945"/>
              <a:gd name="connsiteY0" fmla="*/ 604937 h 652447"/>
              <a:gd name="connsiteX1" fmla="*/ 55084 w 1160945"/>
              <a:gd name="connsiteY1" fmla="*/ 488097 h 652447"/>
              <a:gd name="connsiteX2" fmla="*/ 1744 w 1160945"/>
              <a:gd name="connsiteY2" fmla="*/ 383957 h 652447"/>
              <a:gd name="connsiteX3" fmla="*/ 14444 w 1160945"/>
              <a:gd name="connsiteY3" fmla="*/ 231557 h 652447"/>
              <a:gd name="connsiteX4" fmla="*/ 29684 w 1160945"/>
              <a:gd name="connsiteY4" fmla="*/ 150277 h 652447"/>
              <a:gd name="connsiteX5" fmla="*/ 70324 w 1160945"/>
              <a:gd name="connsiteY5" fmla="*/ 56297 h 652447"/>
              <a:gd name="connsiteX6" fmla="*/ 133824 w 1160945"/>
              <a:gd name="connsiteY6" fmla="*/ 417 h 652447"/>
              <a:gd name="connsiteX7" fmla="*/ 220184 w 1160945"/>
              <a:gd name="connsiteY7" fmla="*/ 30897 h 652447"/>
              <a:gd name="connsiteX8" fmla="*/ 334484 w 1160945"/>
              <a:gd name="connsiteY8" fmla="*/ 33437 h 652447"/>
              <a:gd name="connsiteX9" fmla="*/ 608804 w 1160945"/>
              <a:gd name="connsiteY9" fmla="*/ 86777 h 652447"/>
              <a:gd name="connsiteX10" fmla="*/ 776444 w 1160945"/>
              <a:gd name="connsiteY10" fmla="*/ 102017 h 652447"/>
              <a:gd name="connsiteX11" fmla="*/ 872964 w 1160945"/>
              <a:gd name="connsiteY11" fmla="*/ 142657 h 652447"/>
              <a:gd name="connsiteX12" fmla="*/ 1043144 w 1160945"/>
              <a:gd name="connsiteY12" fmla="*/ 236637 h 652447"/>
              <a:gd name="connsiteX13" fmla="*/ 1152364 w 1160945"/>
              <a:gd name="connsiteY13" fmla="*/ 287437 h 652447"/>
              <a:gd name="connsiteX14" fmla="*/ 1152364 w 1160945"/>
              <a:gd name="connsiteY14" fmla="*/ 414437 h 652447"/>
              <a:gd name="connsiteX15" fmla="*/ 1139664 w 1160945"/>
              <a:gd name="connsiteY15" fmla="*/ 518577 h 652447"/>
              <a:gd name="connsiteX16" fmla="*/ 999964 w 1160945"/>
              <a:gd name="connsiteY16" fmla="*/ 625257 h 652447"/>
              <a:gd name="connsiteX17" fmla="*/ 984724 w 1160945"/>
              <a:gd name="connsiteY17" fmla="*/ 564297 h 652447"/>
              <a:gd name="connsiteX18" fmla="*/ 961864 w 1160945"/>
              <a:gd name="connsiteY18" fmla="*/ 528737 h 652447"/>
              <a:gd name="connsiteX19" fmla="*/ 905984 w 1160945"/>
              <a:gd name="connsiteY19" fmla="*/ 551597 h 652447"/>
              <a:gd name="connsiteX20" fmla="*/ 756124 w 1160945"/>
              <a:gd name="connsiteY20" fmla="*/ 579537 h 652447"/>
              <a:gd name="connsiteX21" fmla="*/ 621504 w 1160945"/>
              <a:gd name="connsiteY21" fmla="*/ 607477 h 652447"/>
              <a:gd name="connsiteX22" fmla="*/ 479264 w 1160945"/>
              <a:gd name="connsiteY22" fmla="*/ 645577 h 652447"/>
              <a:gd name="connsiteX23" fmla="*/ 326864 w 1160945"/>
              <a:gd name="connsiteY23" fmla="*/ 650657 h 652447"/>
              <a:gd name="connsiteX24" fmla="*/ 210024 w 1160945"/>
              <a:gd name="connsiteY24" fmla="*/ 625257 h 652447"/>
              <a:gd name="connsiteX25" fmla="*/ 131284 w 1160945"/>
              <a:gd name="connsiteY25" fmla="*/ 604937 h 65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60945" h="652447">
                <a:moveTo>
                  <a:pt x="131284" y="604937"/>
                </a:moveTo>
                <a:cubicBezTo>
                  <a:pt x="105461" y="582077"/>
                  <a:pt x="76674" y="524927"/>
                  <a:pt x="55084" y="488097"/>
                </a:cubicBezTo>
                <a:cubicBezTo>
                  <a:pt x="33494" y="451267"/>
                  <a:pt x="8517" y="426714"/>
                  <a:pt x="1744" y="383957"/>
                </a:cubicBezTo>
                <a:cubicBezTo>
                  <a:pt x="-5029" y="341200"/>
                  <a:pt x="9787" y="270504"/>
                  <a:pt x="14444" y="231557"/>
                </a:cubicBezTo>
                <a:cubicBezTo>
                  <a:pt x="19101" y="192610"/>
                  <a:pt x="20371" y="179487"/>
                  <a:pt x="29684" y="150277"/>
                </a:cubicBezTo>
                <a:cubicBezTo>
                  <a:pt x="38997" y="121067"/>
                  <a:pt x="52967" y="81274"/>
                  <a:pt x="70324" y="56297"/>
                </a:cubicBezTo>
                <a:cubicBezTo>
                  <a:pt x="87681" y="31320"/>
                  <a:pt x="108847" y="4650"/>
                  <a:pt x="133824" y="417"/>
                </a:cubicBezTo>
                <a:cubicBezTo>
                  <a:pt x="158801" y="-3816"/>
                  <a:pt x="186741" y="25394"/>
                  <a:pt x="220184" y="30897"/>
                </a:cubicBezTo>
                <a:cubicBezTo>
                  <a:pt x="253627" y="36400"/>
                  <a:pt x="269714" y="24124"/>
                  <a:pt x="334484" y="33437"/>
                </a:cubicBezTo>
                <a:cubicBezTo>
                  <a:pt x="399254" y="42750"/>
                  <a:pt x="535144" y="75347"/>
                  <a:pt x="608804" y="86777"/>
                </a:cubicBezTo>
                <a:cubicBezTo>
                  <a:pt x="682464" y="98207"/>
                  <a:pt x="732417" y="92704"/>
                  <a:pt x="776444" y="102017"/>
                </a:cubicBezTo>
                <a:cubicBezTo>
                  <a:pt x="820471" y="111330"/>
                  <a:pt x="828514" y="120220"/>
                  <a:pt x="872964" y="142657"/>
                </a:cubicBezTo>
                <a:cubicBezTo>
                  <a:pt x="917414" y="165094"/>
                  <a:pt x="996577" y="212507"/>
                  <a:pt x="1043144" y="236637"/>
                </a:cubicBezTo>
                <a:cubicBezTo>
                  <a:pt x="1089711" y="260767"/>
                  <a:pt x="1134161" y="257804"/>
                  <a:pt x="1152364" y="287437"/>
                </a:cubicBezTo>
                <a:cubicBezTo>
                  <a:pt x="1170567" y="317070"/>
                  <a:pt x="1154481" y="375914"/>
                  <a:pt x="1152364" y="414437"/>
                </a:cubicBezTo>
                <a:cubicBezTo>
                  <a:pt x="1150247" y="452960"/>
                  <a:pt x="1165064" y="483440"/>
                  <a:pt x="1139664" y="518577"/>
                </a:cubicBezTo>
                <a:cubicBezTo>
                  <a:pt x="1114264" y="553714"/>
                  <a:pt x="1025787" y="617637"/>
                  <a:pt x="999964" y="625257"/>
                </a:cubicBezTo>
                <a:cubicBezTo>
                  <a:pt x="974141" y="632877"/>
                  <a:pt x="991074" y="580384"/>
                  <a:pt x="984724" y="564297"/>
                </a:cubicBezTo>
                <a:cubicBezTo>
                  <a:pt x="978374" y="548210"/>
                  <a:pt x="974987" y="530854"/>
                  <a:pt x="961864" y="528737"/>
                </a:cubicBezTo>
                <a:cubicBezTo>
                  <a:pt x="948741" y="526620"/>
                  <a:pt x="940274" y="543130"/>
                  <a:pt x="905984" y="551597"/>
                </a:cubicBezTo>
                <a:cubicBezTo>
                  <a:pt x="871694" y="560064"/>
                  <a:pt x="803537" y="570224"/>
                  <a:pt x="756124" y="579537"/>
                </a:cubicBezTo>
                <a:cubicBezTo>
                  <a:pt x="708711" y="588850"/>
                  <a:pt x="667647" y="596470"/>
                  <a:pt x="621504" y="607477"/>
                </a:cubicBezTo>
                <a:cubicBezTo>
                  <a:pt x="575361" y="618484"/>
                  <a:pt x="528371" y="638380"/>
                  <a:pt x="479264" y="645577"/>
                </a:cubicBezTo>
                <a:cubicBezTo>
                  <a:pt x="430157" y="652774"/>
                  <a:pt x="371737" y="654044"/>
                  <a:pt x="326864" y="650657"/>
                </a:cubicBezTo>
                <a:cubicBezTo>
                  <a:pt x="281991" y="647270"/>
                  <a:pt x="242621" y="635417"/>
                  <a:pt x="210024" y="625257"/>
                </a:cubicBezTo>
                <a:cubicBezTo>
                  <a:pt x="177427" y="615097"/>
                  <a:pt x="157107" y="627797"/>
                  <a:pt x="131284" y="604937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05ABC5FA-1BB7-4CDE-911B-DEF8B1421E96}"/>
              </a:ext>
            </a:extLst>
          </p:cNvPr>
          <p:cNvSpPr/>
          <p:nvPr/>
        </p:nvSpPr>
        <p:spPr>
          <a:xfrm>
            <a:off x="2715808" y="5293995"/>
            <a:ext cx="452907" cy="189877"/>
          </a:xfrm>
          <a:custGeom>
            <a:avLst/>
            <a:gdLst>
              <a:gd name="connsiteX0" fmla="*/ 42632 w 452907"/>
              <a:gd name="connsiteY0" fmla="*/ 146685 h 189877"/>
              <a:gd name="connsiteX1" fmla="*/ 1992 w 452907"/>
              <a:gd name="connsiteY1" fmla="*/ 116205 h 189877"/>
              <a:gd name="connsiteX2" fmla="*/ 12152 w 452907"/>
              <a:gd name="connsiteY2" fmla="*/ 37465 h 189877"/>
              <a:gd name="connsiteX3" fmla="*/ 62952 w 452907"/>
              <a:gd name="connsiteY3" fmla="*/ 6985 h 189877"/>
              <a:gd name="connsiteX4" fmla="*/ 101052 w 452907"/>
              <a:gd name="connsiteY4" fmla="*/ 1905 h 189877"/>
              <a:gd name="connsiteX5" fmla="*/ 172172 w 452907"/>
              <a:gd name="connsiteY5" fmla="*/ 17145 h 189877"/>
              <a:gd name="connsiteX6" fmla="*/ 263612 w 452907"/>
              <a:gd name="connsiteY6" fmla="*/ 1905 h 189877"/>
              <a:gd name="connsiteX7" fmla="*/ 306792 w 452907"/>
              <a:gd name="connsiteY7" fmla="*/ 1905 h 189877"/>
              <a:gd name="connsiteX8" fmla="*/ 349972 w 452907"/>
              <a:gd name="connsiteY8" fmla="*/ 17145 h 189877"/>
              <a:gd name="connsiteX9" fmla="*/ 421092 w 452907"/>
              <a:gd name="connsiteY9" fmla="*/ 52705 h 189877"/>
              <a:gd name="connsiteX10" fmla="*/ 446492 w 452907"/>
              <a:gd name="connsiteY10" fmla="*/ 73025 h 189877"/>
              <a:gd name="connsiteX11" fmla="*/ 443952 w 452907"/>
              <a:gd name="connsiteY11" fmla="*/ 113665 h 189877"/>
              <a:gd name="connsiteX12" fmla="*/ 349972 w 452907"/>
              <a:gd name="connsiteY12" fmla="*/ 169545 h 189877"/>
              <a:gd name="connsiteX13" fmla="*/ 268692 w 452907"/>
              <a:gd name="connsiteY13" fmla="*/ 189865 h 189877"/>
              <a:gd name="connsiteX14" fmla="*/ 162012 w 452907"/>
              <a:gd name="connsiteY14" fmla="*/ 172085 h 189877"/>
              <a:gd name="connsiteX15" fmla="*/ 42632 w 452907"/>
              <a:gd name="connsiteY15" fmla="*/ 146685 h 18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2907" h="189877">
                <a:moveTo>
                  <a:pt x="42632" y="146685"/>
                </a:moveTo>
                <a:cubicBezTo>
                  <a:pt x="15962" y="137372"/>
                  <a:pt x="7072" y="134408"/>
                  <a:pt x="1992" y="116205"/>
                </a:cubicBezTo>
                <a:cubicBezTo>
                  <a:pt x="-3088" y="98002"/>
                  <a:pt x="1992" y="55668"/>
                  <a:pt x="12152" y="37465"/>
                </a:cubicBezTo>
                <a:cubicBezTo>
                  <a:pt x="22312" y="19262"/>
                  <a:pt x="48135" y="12912"/>
                  <a:pt x="62952" y="6985"/>
                </a:cubicBezTo>
                <a:cubicBezTo>
                  <a:pt x="77769" y="1058"/>
                  <a:pt x="82849" y="212"/>
                  <a:pt x="101052" y="1905"/>
                </a:cubicBezTo>
                <a:cubicBezTo>
                  <a:pt x="119255" y="3598"/>
                  <a:pt x="145079" y="17145"/>
                  <a:pt x="172172" y="17145"/>
                </a:cubicBezTo>
                <a:cubicBezTo>
                  <a:pt x="199265" y="17145"/>
                  <a:pt x="241175" y="4445"/>
                  <a:pt x="263612" y="1905"/>
                </a:cubicBezTo>
                <a:cubicBezTo>
                  <a:pt x="286049" y="-635"/>
                  <a:pt x="292399" y="-635"/>
                  <a:pt x="306792" y="1905"/>
                </a:cubicBezTo>
                <a:cubicBezTo>
                  <a:pt x="321185" y="4445"/>
                  <a:pt x="330922" y="8678"/>
                  <a:pt x="349972" y="17145"/>
                </a:cubicBezTo>
                <a:cubicBezTo>
                  <a:pt x="369022" y="25612"/>
                  <a:pt x="405005" y="43392"/>
                  <a:pt x="421092" y="52705"/>
                </a:cubicBezTo>
                <a:cubicBezTo>
                  <a:pt x="437179" y="62018"/>
                  <a:pt x="442682" y="62865"/>
                  <a:pt x="446492" y="73025"/>
                </a:cubicBezTo>
                <a:cubicBezTo>
                  <a:pt x="450302" y="83185"/>
                  <a:pt x="460039" y="97578"/>
                  <a:pt x="443952" y="113665"/>
                </a:cubicBezTo>
                <a:cubicBezTo>
                  <a:pt x="427865" y="129752"/>
                  <a:pt x="379182" y="156845"/>
                  <a:pt x="349972" y="169545"/>
                </a:cubicBezTo>
                <a:cubicBezTo>
                  <a:pt x="320762" y="182245"/>
                  <a:pt x="300019" y="189442"/>
                  <a:pt x="268692" y="189865"/>
                </a:cubicBezTo>
                <a:cubicBezTo>
                  <a:pt x="237365" y="190288"/>
                  <a:pt x="195879" y="179705"/>
                  <a:pt x="162012" y="172085"/>
                </a:cubicBezTo>
                <a:cubicBezTo>
                  <a:pt x="128145" y="164465"/>
                  <a:pt x="69302" y="155998"/>
                  <a:pt x="42632" y="146685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1084DAC3-5109-4B33-B16F-982AD8B08028}"/>
              </a:ext>
            </a:extLst>
          </p:cNvPr>
          <p:cNvSpPr/>
          <p:nvPr/>
        </p:nvSpPr>
        <p:spPr>
          <a:xfrm>
            <a:off x="2030298" y="6235327"/>
            <a:ext cx="310253" cy="131106"/>
          </a:xfrm>
          <a:custGeom>
            <a:avLst/>
            <a:gdLst>
              <a:gd name="connsiteX0" fmla="*/ 4242 w 310253"/>
              <a:gd name="connsiteY0" fmla="*/ 129913 h 131106"/>
              <a:gd name="connsiteX1" fmla="*/ 27102 w 310253"/>
              <a:gd name="connsiteY1" fmla="*/ 68953 h 131106"/>
              <a:gd name="connsiteX2" fmla="*/ 19482 w 310253"/>
              <a:gd name="connsiteY2" fmla="*/ 2913 h 131106"/>
              <a:gd name="connsiteX3" fmla="*/ 133782 w 310253"/>
              <a:gd name="connsiteY3" fmla="*/ 15613 h 131106"/>
              <a:gd name="connsiteX4" fmla="*/ 250622 w 310253"/>
              <a:gd name="connsiteY4" fmla="*/ 51173 h 131106"/>
              <a:gd name="connsiteX5" fmla="*/ 309042 w 310253"/>
              <a:gd name="connsiteY5" fmla="*/ 76573 h 131106"/>
              <a:gd name="connsiteX6" fmla="*/ 199822 w 310253"/>
              <a:gd name="connsiteY6" fmla="*/ 107053 h 131106"/>
              <a:gd name="connsiteX7" fmla="*/ 126162 w 310253"/>
              <a:gd name="connsiteY7" fmla="*/ 109593 h 131106"/>
              <a:gd name="connsiteX8" fmla="*/ 4242 w 310253"/>
              <a:gd name="connsiteY8" fmla="*/ 129913 h 1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253" h="131106">
                <a:moveTo>
                  <a:pt x="4242" y="129913"/>
                </a:moveTo>
                <a:cubicBezTo>
                  <a:pt x="-12268" y="123140"/>
                  <a:pt x="24562" y="90120"/>
                  <a:pt x="27102" y="68953"/>
                </a:cubicBezTo>
                <a:cubicBezTo>
                  <a:pt x="29642" y="47786"/>
                  <a:pt x="1702" y="11803"/>
                  <a:pt x="19482" y="2913"/>
                </a:cubicBezTo>
                <a:cubicBezTo>
                  <a:pt x="37262" y="-5977"/>
                  <a:pt x="95259" y="7570"/>
                  <a:pt x="133782" y="15613"/>
                </a:cubicBezTo>
                <a:cubicBezTo>
                  <a:pt x="172305" y="23656"/>
                  <a:pt x="221412" y="41013"/>
                  <a:pt x="250622" y="51173"/>
                </a:cubicBezTo>
                <a:cubicBezTo>
                  <a:pt x="279832" y="61333"/>
                  <a:pt x="317509" y="67260"/>
                  <a:pt x="309042" y="76573"/>
                </a:cubicBezTo>
                <a:cubicBezTo>
                  <a:pt x="300575" y="85886"/>
                  <a:pt x="230302" y="101550"/>
                  <a:pt x="199822" y="107053"/>
                </a:cubicBezTo>
                <a:cubicBezTo>
                  <a:pt x="169342" y="112556"/>
                  <a:pt x="152832" y="106630"/>
                  <a:pt x="126162" y="109593"/>
                </a:cubicBezTo>
                <a:cubicBezTo>
                  <a:pt x="99492" y="112556"/>
                  <a:pt x="20752" y="136686"/>
                  <a:pt x="4242" y="129913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E6743E97-1F1E-49DE-AFEB-0A5B7C48A412}"/>
              </a:ext>
            </a:extLst>
          </p:cNvPr>
          <p:cNvSpPr/>
          <p:nvPr/>
        </p:nvSpPr>
        <p:spPr>
          <a:xfrm>
            <a:off x="2446487" y="6770593"/>
            <a:ext cx="218010" cy="189012"/>
          </a:xfrm>
          <a:custGeom>
            <a:avLst/>
            <a:gdLst>
              <a:gd name="connsiteX0" fmla="*/ 55413 w 218010"/>
              <a:gd name="connsiteY0" fmla="*/ 189007 h 189012"/>
              <a:gd name="connsiteX1" fmla="*/ 2073 w 218010"/>
              <a:gd name="connsiteY1" fmla="*/ 145827 h 189012"/>
              <a:gd name="connsiteX2" fmla="*/ 12233 w 218010"/>
              <a:gd name="connsiteY2" fmla="*/ 82327 h 189012"/>
              <a:gd name="connsiteX3" fmla="*/ 24933 w 218010"/>
              <a:gd name="connsiteY3" fmla="*/ 56927 h 189012"/>
              <a:gd name="connsiteX4" fmla="*/ 42713 w 218010"/>
              <a:gd name="connsiteY4" fmla="*/ 8667 h 189012"/>
              <a:gd name="connsiteX5" fmla="*/ 136693 w 218010"/>
              <a:gd name="connsiteY5" fmla="*/ 1047 h 189012"/>
              <a:gd name="connsiteX6" fmla="*/ 187493 w 218010"/>
              <a:gd name="connsiteY6" fmla="*/ 21367 h 189012"/>
              <a:gd name="connsiteX7" fmla="*/ 217973 w 218010"/>
              <a:gd name="connsiteY7" fmla="*/ 46767 h 189012"/>
              <a:gd name="connsiteX8" fmla="*/ 192573 w 218010"/>
              <a:gd name="connsiteY8" fmla="*/ 97567 h 189012"/>
              <a:gd name="connsiteX9" fmla="*/ 141773 w 218010"/>
              <a:gd name="connsiteY9" fmla="*/ 143287 h 189012"/>
              <a:gd name="connsiteX10" fmla="*/ 55413 w 218010"/>
              <a:gd name="connsiteY10" fmla="*/ 189007 h 189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8010" h="189012">
                <a:moveTo>
                  <a:pt x="55413" y="189007"/>
                </a:moveTo>
                <a:cubicBezTo>
                  <a:pt x="32130" y="189430"/>
                  <a:pt x="9270" y="163607"/>
                  <a:pt x="2073" y="145827"/>
                </a:cubicBezTo>
                <a:cubicBezTo>
                  <a:pt x="-5124" y="128047"/>
                  <a:pt x="8423" y="97144"/>
                  <a:pt x="12233" y="82327"/>
                </a:cubicBezTo>
                <a:cubicBezTo>
                  <a:pt x="16043" y="67510"/>
                  <a:pt x="19853" y="69204"/>
                  <a:pt x="24933" y="56927"/>
                </a:cubicBezTo>
                <a:cubicBezTo>
                  <a:pt x="30013" y="44650"/>
                  <a:pt x="24086" y="17980"/>
                  <a:pt x="42713" y="8667"/>
                </a:cubicBezTo>
                <a:cubicBezTo>
                  <a:pt x="61340" y="-646"/>
                  <a:pt x="112563" y="-1070"/>
                  <a:pt x="136693" y="1047"/>
                </a:cubicBezTo>
                <a:cubicBezTo>
                  <a:pt x="160823" y="3164"/>
                  <a:pt x="173946" y="13747"/>
                  <a:pt x="187493" y="21367"/>
                </a:cubicBezTo>
                <a:cubicBezTo>
                  <a:pt x="201040" y="28987"/>
                  <a:pt x="217126" y="34067"/>
                  <a:pt x="217973" y="46767"/>
                </a:cubicBezTo>
                <a:cubicBezTo>
                  <a:pt x="218820" y="59467"/>
                  <a:pt x="205273" y="81480"/>
                  <a:pt x="192573" y="97567"/>
                </a:cubicBezTo>
                <a:cubicBezTo>
                  <a:pt x="179873" y="113654"/>
                  <a:pt x="157860" y="131434"/>
                  <a:pt x="141773" y="143287"/>
                </a:cubicBezTo>
                <a:cubicBezTo>
                  <a:pt x="125686" y="155140"/>
                  <a:pt x="78696" y="188584"/>
                  <a:pt x="55413" y="189007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901B0714-46E4-483C-B095-D1A6A2072002}"/>
              </a:ext>
            </a:extLst>
          </p:cNvPr>
          <p:cNvSpPr/>
          <p:nvPr/>
        </p:nvSpPr>
        <p:spPr>
          <a:xfrm>
            <a:off x="3411064" y="6723144"/>
            <a:ext cx="101791" cy="86656"/>
          </a:xfrm>
          <a:custGeom>
            <a:avLst/>
            <a:gdLst>
              <a:gd name="connsiteX0" fmla="*/ 43336 w 101791"/>
              <a:gd name="connsiteY0" fmla="*/ 86596 h 86656"/>
              <a:gd name="connsiteX1" fmla="*/ 156 w 101791"/>
              <a:gd name="connsiteY1" fmla="*/ 30716 h 86656"/>
              <a:gd name="connsiteX2" fmla="*/ 30636 w 101791"/>
              <a:gd name="connsiteY2" fmla="*/ 2776 h 86656"/>
              <a:gd name="connsiteX3" fmla="*/ 76356 w 101791"/>
              <a:gd name="connsiteY3" fmla="*/ 5316 h 86656"/>
              <a:gd name="connsiteX4" fmla="*/ 101756 w 101791"/>
              <a:gd name="connsiteY4" fmla="*/ 40876 h 86656"/>
              <a:gd name="connsiteX5" fmla="*/ 43336 w 101791"/>
              <a:gd name="connsiteY5" fmla="*/ 86596 h 8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791" h="86656">
                <a:moveTo>
                  <a:pt x="43336" y="86596"/>
                </a:moveTo>
                <a:cubicBezTo>
                  <a:pt x="26403" y="84903"/>
                  <a:pt x="2273" y="44686"/>
                  <a:pt x="156" y="30716"/>
                </a:cubicBezTo>
                <a:cubicBezTo>
                  <a:pt x="-1961" y="16746"/>
                  <a:pt x="17936" y="7009"/>
                  <a:pt x="30636" y="2776"/>
                </a:cubicBezTo>
                <a:cubicBezTo>
                  <a:pt x="43336" y="-1457"/>
                  <a:pt x="64503" y="-1034"/>
                  <a:pt x="76356" y="5316"/>
                </a:cubicBezTo>
                <a:cubicBezTo>
                  <a:pt x="88209" y="11666"/>
                  <a:pt x="102603" y="27753"/>
                  <a:pt x="101756" y="40876"/>
                </a:cubicBezTo>
                <a:cubicBezTo>
                  <a:pt x="100909" y="53999"/>
                  <a:pt x="60269" y="88289"/>
                  <a:pt x="43336" y="86596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59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C19566E-5532-4D4E-96B2-BB92C6FEC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55" y="5295749"/>
            <a:ext cx="2206825" cy="225730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88A5EF2-7909-EB4A-B8FB-F0D21FB93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414" y="2341675"/>
            <a:ext cx="2208656" cy="1543228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F69A07FB-ECD1-8A4D-8E12-305BFB925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40" y="6073793"/>
            <a:ext cx="941008" cy="704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89002234-5431-E844-96CF-506D2EF37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40" y="6818908"/>
            <a:ext cx="939177" cy="703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F6C5DE7F-738A-1645-8D96-6BD600977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40" y="5330048"/>
            <a:ext cx="939176" cy="7036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B1E3F4FF-1DC9-AA41-AE7A-DA98161F9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758" y="26894"/>
            <a:ext cx="4631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/>
              <a:t>Supplementary </a:t>
            </a:r>
            <a:r>
              <a:rPr lang="en-US" altLang="ja-JP" sz="1800" dirty="0">
                <a:latin typeface="Helvetica"/>
                <a:cs typeface="Helvetica"/>
              </a:rPr>
              <a:t>Figure S6. Toyoshima et al.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F5EC459-ACBC-D842-80CF-A0B100FB2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235" y="1832166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B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FAE4C33-DF05-7347-97BB-3519D2B59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916" y="1832166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C</a:t>
            </a:r>
          </a:p>
        </p:txBody>
      </p:sp>
      <p:sp>
        <p:nvSpPr>
          <p:cNvPr id="8" name="テキスト ボックス 22">
            <a:extLst>
              <a:ext uri="{FF2B5EF4-FFF2-40B4-BE49-F238E27FC236}">
                <a16:creationId xmlns:a16="http://schemas.microsoft.com/office/drawing/2014/main" id="{24CB60BB-6EDF-5745-9C11-06FE35B5BB2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22790" y="2853929"/>
            <a:ext cx="14116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Photon flux ratio</a:t>
            </a:r>
          </a:p>
        </p:txBody>
      </p:sp>
      <p:sp>
        <p:nvSpPr>
          <p:cNvPr id="9" name="テキスト ボックス 22">
            <a:extLst>
              <a:ext uri="{FF2B5EF4-FFF2-40B4-BE49-F238E27FC236}">
                <a16:creationId xmlns:a16="http://schemas.microsoft.com/office/drawing/2014/main" id="{A43FC127-D9D2-1941-AB0A-60B72FE24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823" y="2524693"/>
            <a:ext cx="9134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Liposome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" name="テキスト ボックス 22">
            <a:extLst>
              <a:ext uri="{FF2B5EF4-FFF2-40B4-BE49-F238E27FC236}">
                <a16:creationId xmlns:a16="http://schemas.microsoft.com/office/drawing/2014/main" id="{C4C14477-8052-0541-B8BE-BAEA7FFB7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900" y="3302544"/>
            <a:ext cx="88731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Clodronate Liposome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1" name="テキスト ボックス 22">
            <a:extLst>
              <a:ext uri="{FF2B5EF4-FFF2-40B4-BE49-F238E27FC236}">
                <a16:creationId xmlns:a16="http://schemas.microsoft.com/office/drawing/2014/main" id="{FCBB725B-CC37-E549-B868-153480C35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24" y="2532387"/>
            <a:ext cx="83767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Liposome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2" name="テキスト ボックス 22">
            <a:extLst>
              <a:ext uri="{FF2B5EF4-FFF2-40B4-BE49-F238E27FC236}">
                <a16:creationId xmlns:a16="http://schemas.microsoft.com/office/drawing/2014/main" id="{E811063D-B538-C549-AA59-120B63C46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54" y="3302544"/>
            <a:ext cx="9079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Clodronate Liposome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8B186CD2-8E9E-0949-A79D-436217AED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293" y="1832166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A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94CA2FB-41AB-454E-8677-72DA32729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235" y="4785016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E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1F41558-A7F0-0447-971B-F632EC4016BB}"/>
              </a:ext>
            </a:extLst>
          </p:cNvPr>
          <p:cNvSpPr/>
          <p:nvPr/>
        </p:nvSpPr>
        <p:spPr>
          <a:xfrm rot="19204276">
            <a:off x="5175680" y="7093010"/>
            <a:ext cx="142010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A0134D6-E586-954E-BEAA-0C51036C7988}"/>
              </a:ext>
            </a:extLst>
          </p:cNvPr>
          <p:cNvSpPr/>
          <p:nvPr/>
        </p:nvSpPr>
        <p:spPr>
          <a:xfrm rot="19204276">
            <a:off x="5559190" y="7080144"/>
            <a:ext cx="127309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Anti-CD8 mAb 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17" name="テキスト ボックス 22">
            <a:extLst>
              <a:ext uri="{FF2B5EF4-FFF2-40B4-BE49-F238E27FC236}">
                <a16:creationId xmlns:a16="http://schemas.microsoft.com/office/drawing/2014/main" id="{E4D154A3-B18E-ED49-9F79-88E80B2131B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15525" y="5944366"/>
            <a:ext cx="1435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Photon flux ratio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BC2A5FDD-2087-6544-9BAA-E1BA70DB0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916" y="4785016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F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9131B872-9BDF-D74F-9319-3F7E5C954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75" y="4785016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D</a:t>
            </a:r>
          </a:p>
        </p:txBody>
      </p:sp>
      <p:sp>
        <p:nvSpPr>
          <p:cNvPr id="20" name="テキスト ボックス 22">
            <a:extLst>
              <a:ext uri="{FF2B5EF4-FFF2-40B4-BE49-F238E27FC236}">
                <a16:creationId xmlns:a16="http://schemas.microsoft.com/office/drawing/2014/main" id="{5A228268-E73B-0941-9333-9AFB8B10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971" y="5474108"/>
            <a:ext cx="82644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</a:t>
            </a:r>
          </a:p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IgG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1" name="テキスト ボックス 22">
            <a:extLst>
              <a:ext uri="{FF2B5EF4-FFF2-40B4-BE49-F238E27FC236}">
                <a16:creationId xmlns:a16="http://schemas.microsoft.com/office/drawing/2014/main" id="{E5F4B4E4-5C85-3B42-9753-88AA9D5A7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6738" y="6218538"/>
            <a:ext cx="80690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Anti-CD8 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2" name="テキスト ボックス 22">
            <a:extLst>
              <a:ext uri="{FF2B5EF4-FFF2-40B4-BE49-F238E27FC236}">
                <a16:creationId xmlns:a16="http://schemas.microsoft.com/office/drawing/2014/main" id="{18666C38-CBA9-F347-8D90-DA050986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7" y="5474108"/>
            <a:ext cx="78541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D28F681-AB28-0141-9530-4235DDE16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9" y="6218538"/>
            <a:ext cx="84138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Anti-CD8 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4" name="テキスト ボックス 22">
            <a:extLst>
              <a:ext uri="{FF2B5EF4-FFF2-40B4-BE49-F238E27FC236}">
                <a16:creationId xmlns:a16="http://schemas.microsoft.com/office/drawing/2014/main" id="{0A7FB602-41BC-044E-A574-34DF6E53E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971" y="6962968"/>
            <a:ext cx="84580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Anti-IL12 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5" name="テキスト ボックス 22">
            <a:extLst>
              <a:ext uri="{FF2B5EF4-FFF2-40B4-BE49-F238E27FC236}">
                <a16:creationId xmlns:a16="http://schemas.microsoft.com/office/drawing/2014/main" id="{AF58DEBD-2A2F-3C48-BB10-0CFE5BC36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6" y="6962968"/>
            <a:ext cx="8126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5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Anti-IL12 mAb</a:t>
            </a:r>
            <a:endParaRPr lang="ja-JP" altLang="en-US" sz="105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E58D2B7-E76D-4E4D-8BF7-C4D902BAAF52}"/>
              </a:ext>
            </a:extLst>
          </p:cNvPr>
          <p:cNvSpPr/>
          <p:nvPr/>
        </p:nvSpPr>
        <p:spPr>
          <a:xfrm rot="19204276">
            <a:off x="5867592" y="7125268"/>
            <a:ext cx="1154802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Anti-IL12 mAb 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2">
            <a:extLst>
              <a:ext uri="{FF2B5EF4-FFF2-40B4-BE49-F238E27FC236}">
                <a16:creationId xmlns:a16="http://schemas.microsoft.com/office/drawing/2014/main" id="{3EBAD904-BEC1-5E46-A863-DF5CD924F1E9}"/>
              </a:ext>
            </a:extLst>
          </p:cNvPr>
          <p:cNvSpPr txBox="1">
            <a:spLocks noChangeArrowheads="1"/>
          </p:cNvSpPr>
          <p:nvPr/>
        </p:nvSpPr>
        <p:spPr bwMode="auto">
          <a:xfrm rot="19205335">
            <a:off x="5607370" y="3936638"/>
            <a:ext cx="964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Liposome</a:t>
            </a:r>
            <a:endParaRPr lang="ja-JP" altLang="en-US" sz="10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29" name="テキスト ボックス 22">
            <a:extLst>
              <a:ext uri="{FF2B5EF4-FFF2-40B4-BE49-F238E27FC236}">
                <a16:creationId xmlns:a16="http://schemas.microsoft.com/office/drawing/2014/main" id="{5CBF9CAF-071E-594C-B2C8-549CDF36A541}"/>
              </a:ext>
            </a:extLst>
          </p:cNvPr>
          <p:cNvSpPr txBox="1">
            <a:spLocks noChangeArrowheads="1"/>
          </p:cNvSpPr>
          <p:nvPr/>
        </p:nvSpPr>
        <p:spPr bwMode="auto">
          <a:xfrm rot="19205335">
            <a:off x="5921905" y="4033482"/>
            <a:ext cx="1113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Clodronate Liposome</a:t>
            </a:r>
            <a:endParaRPr lang="ja-JP" altLang="en-US" sz="10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B777317-EA1B-CC48-A7EC-3654BBEB75EC}"/>
              </a:ext>
            </a:extLst>
          </p:cNvPr>
          <p:cNvSpPr/>
          <p:nvPr/>
        </p:nvSpPr>
        <p:spPr>
          <a:xfrm>
            <a:off x="2822511" y="4982253"/>
            <a:ext cx="607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EBF6E98-986C-5541-9C65-D3F688693C2F}"/>
              </a:ext>
            </a:extLst>
          </p:cNvPr>
          <p:cNvSpPr/>
          <p:nvPr/>
        </p:nvSpPr>
        <p:spPr>
          <a:xfrm>
            <a:off x="980908" y="5011969"/>
            <a:ext cx="607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51702567-525D-3B45-A445-881BFA32ACE9}"/>
              </a:ext>
            </a:extLst>
          </p:cNvPr>
          <p:cNvSpPr/>
          <p:nvPr/>
        </p:nvSpPr>
        <p:spPr>
          <a:xfrm>
            <a:off x="2781078" y="2034318"/>
            <a:ext cx="607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128E4D5-0FCA-224A-9D9E-9F85AF85962B}"/>
              </a:ext>
            </a:extLst>
          </p:cNvPr>
          <p:cNvSpPr/>
          <p:nvPr/>
        </p:nvSpPr>
        <p:spPr>
          <a:xfrm>
            <a:off x="977271" y="2072419"/>
            <a:ext cx="607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1" name="グラフ 6">
            <a:extLst>
              <a:ext uri="{FF2B5EF4-FFF2-40B4-BE49-F238E27FC236}">
                <a16:creationId xmlns:a16="http://schemas.microsoft.com/office/drawing/2014/main" id="{FFA86908-2035-4041-8BC1-9C4E88C7CE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346183" y="5177420"/>
          <a:ext cx="1555297" cy="180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グラフ 1">
            <a:extLst>
              <a:ext uri="{FF2B5EF4-FFF2-40B4-BE49-F238E27FC236}">
                <a16:creationId xmlns:a16="http://schemas.microsoft.com/office/drawing/2014/main" id="{CF94C5CD-8EFB-B943-B2D8-0D863F873B0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251321" y="2340576"/>
          <a:ext cx="1650159" cy="1604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A34E938E-BEE1-9A47-A1EC-E1C19DA4CBBC}"/>
              </a:ext>
            </a:extLst>
          </p:cNvPr>
          <p:cNvSpPr/>
          <p:nvPr/>
        </p:nvSpPr>
        <p:spPr>
          <a:xfrm>
            <a:off x="6486699" y="2603966"/>
            <a:ext cx="243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*</a:t>
            </a:r>
            <a:endParaRPr lang="ja-JP" altLang="en-US" sz="1200" dirty="0"/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88F6B1CE-3005-614F-B3A4-6B29D38A7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340" y="2387517"/>
            <a:ext cx="941341" cy="705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2F74B22-A071-3348-88ED-60DE8FC90E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029" y="3151135"/>
            <a:ext cx="958796" cy="71831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82103AFB-0BE1-4677-BB5B-8B2367CE68FE}"/>
              </a:ext>
            </a:extLst>
          </p:cNvPr>
          <p:cNvCxnSpPr/>
          <p:nvPr/>
        </p:nvCxnSpPr>
        <p:spPr>
          <a:xfrm>
            <a:off x="1633721" y="3041292"/>
            <a:ext cx="22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7AE2AC8-14B5-4439-989C-0C1CB69FAD11}"/>
              </a:ext>
            </a:extLst>
          </p:cNvPr>
          <p:cNvCxnSpPr/>
          <p:nvPr/>
        </p:nvCxnSpPr>
        <p:spPr>
          <a:xfrm>
            <a:off x="1635838" y="3815410"/>
            <a:ext cx="22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67DBFA9C-9A3E-448C-9761-36677BD1F729}"/>
              </a:ext>
            </a:extLst>
          </p:cNvPr>
          <p:cNvCxnSpPr/>
          <p:nvPr/>
        </p:nvCxnSpPr>
        <p:spPr>
          <a:xfrm>
            <a:off x="1633721" y="5984993"/>
            <a:ext cx="22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FE9AE45-4FD3-4504-BFEB-73ABC1FB2CF6}"/>
              </a:ext>
            </a:extLst>
          </p:cNvPr>
          <p:cNvCxnSpPr/>
          <p:nvPr/>
        </p:nvCxnSpPr>
        <p:spPr>
          <a:xfrm>
            <a:off x="1633721" y="6727940"/>
            <a:ext cx="22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89A399DE-9F30-4110-8213-0940EF3F28AD}"/>
              </a:ext>
            </a:extLst>
          </p:cNvPr>
          <p:cNvCxnSpPr/>
          <p:nvPr/>
        </p:nvCxnSpPr>
        <p:spPr>
          <a:xfrm>
            <a:off x="1633721" y="7473005"/>
            <a:ext cx="223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D855A40E-BF28-4AA8-AF1F-913F48FDF152}"/>
              </a:ext>
            </a:extLst>
          </p:cNvPr>
          <p:cNvSpPr/>
          <p:nvPr/>
        </p:nvSpPr>
        <p:spPr>
          <a:xfrm>
            <a:off x="974327" y="2990334"/>
            <a:ext cx="89194" cy="87545"/>
          </a:xfrm>
          <a:custGeom>
            <a:avLst/>
            <a:gdLst>
              <a:gd name="connsiteX0" fmla="*/ 87393 w 89194"/>
              <a:gd name="connsiteY0" fmla="*/ 85606 h 87545"/>
              <a:gd name="connsiteX1" fmla="*/ 26433 w 89194"/>
              <a:gd name="connsiteY1" fmla="*/ 62746 h 87545"/>
              <a:gd name="connsiteX2" fmla="*/ 1033 w 89194"/>
              <a:gd name="connsiteY2" fmla="*/ 39886 h 87545"/>
              <a:gd name="connsiteX3" fmla="*/ 11193 w 89194"/>
              <a:gd name="connsiteY3" fmla="*/ 1786 h 87545"/>
              <a:gd name="connsiteX4" fmla="*/ 67073 w 89194"/>
              <a:gd name="connsiteY4" fmla="*/ 9406 h 87545"/>
              <a:gd name="connsiteX5" fmla="*/ 87393 w 89194"/>
              <a:gd name="connsiteY5" fmla="*/ 85606 h 8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194" h="87545">
                <a:moveTo>
                  <a:pt x="87393" y="85606"/>
                </a:moveTo>
                <a:cubicBezTo>
                  <a:pt x="80620" y="94496"/>
                  <a:pt x="40826" y="70366"/>
                  <a:pt x="26433" y="62746"/>
                </a:cubicBezTo>
                <a:cubicBezTo>
                  <a:pt x="12040" y="55126"/>
                  <a:pt x="3573" y="50046"/>
                  <a:pt x="1033" y="39886"/>
                </a:cubicBezTo>
                <a:cubicBezTo>
                  <a:pt x="-1507" y="29726"/>
                  <a:pt x="186" y="6866"/>
                  <a:pt x="11193" y="1786"/>
                </a:cubicBezTo>
                <a:cubicBezTo>
                  <a:pt x="22200" y="-3294"/>
                  <a:pt x="53526" y="3479"/>
                  <a:pt x="67073" y="9406"/>
                </a:cubicBezTo>
                <a:cubicBezTo>
                  <a:pt x="80620" y="15333"/>
                  <a:pt x="94166" y="76716"/>
                  <a:pt x="87393" y="85606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0A592D84-0582-45B8-B07B-F17235B39E39}"/>
              </a:ext>
            </a:extLst>
          </p:cNvPr>
          <p:cNvSpPr/>
          <p:nvPr/>
        </p:nvSpPr>
        <p:spPr>
          <a:xfrm>
            <a:off x="1097197" y="2936206"/>
            <a:ext cx="264901" cy="147413"/>
          </a:xfrm>
          <a:custGeom>
            <a:avLst/>
            <a:gdLst>
              <a:gd name="connsiteX0" fmla="*/ 10243 w 264901"/>
              <a:gd name="connsiteY0" fmla="*/ 129574 h 147413"/>
              <a:gd name="connsiteX1" fmla="*/ 5163 w 264901"/>
              <a:gd name="connsiteY1" fmla="*/ 73694 h 147413"/>
              <a:gd name="connsiteX2" fmla="*/ 53423 w 264901"/>
              <a:gd name="connsiteY2" fmla="*/ 15274 h 147413"/>
              <a:gd name="connsiteX3" fmla="*/ 132163 w 264901"/>
              <a:gd name="connsiteY3" fmla="*/ 34 h 147413"/>
              <a:gd name="connsiteX4" fmla="*/ 170263 w 264901"/>
              <a:gd name="connsiteY4" fmla="*/ 12734 h 147413"/>
              <a:gd name="connsiteX5" fmla="*/ 221063 w 264901"/>
              <a:gd name="connsiteY5" fmla="*/ 58454 h 147413"/>
              <a:gd name="connsiteX6" fmla="*/ 256623 w 264901"/>
              <a:gd name="connsiteY6" fmla="*/ 101634 h 147413"/>
              <a:gd name="connsiteX7" fmla="*/ 261703 w 264901"/>
              <a:gd name="connsiteY7" fmla="*/ 134654 h 147413"/>
              <a:gd name="connsiteX8" fmla="*/ 215983 w 264901"/>
              <a:gd name="connsiteY8" fmla="*/ 147354 h 147413"/>
              <a:gd name="connsiteX9" fmla="*/ 149943 w 264901"/>
              <a:gd name="connsiteY9" fmla="*/ 139734 h 147413"/>
              <a:gd name="connsiteX10" fmla="*/ 83903 w 264901"/>
              <a:gd name="connsiteY10" fmla="*/ 147354 h 147413"/>
              <a:gd name="connsiteX11" fmla="*/ 10243 w 264901"/>
              <a:gd name="connsiteY11" fmla="*/ 129574 h 14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901" h="147413">
                <a:moveTo>
                  <a:pt x="10243" y="129574"/>
                </a:moveTo>
                <a:cubicBezTo>
                  <a:pt x="-2880" y="117297"/>
                  <a:pt x="-2034" y="92744"/>
                  <a:pt x="5163" y="73694"/>
                </a:cubicBezTo>
                <a:cubicBezTo>
                  <a:pt x="12360" y="54644"/>
                  <a:pt x="32256" y="27551"/>
                  <a:pt x="53423" y="15274"/>
                </a:cubicBezTo>
                <a:cubicBezTo>
                  <a:pt x="74590" y="2997"/>
                  <a:pt x="112690" y="457"/>
                  <a:pt x="132163" y="34"/>
                </a:cubicBezTo>
                <a:cubicBezTo>
                  <a:pt x="151636" y="-389"/>
                  <a:pt x="155446" y="2997"/>
                  <a:pt x="170263" y="12734"/>
                </a:cubicBezTo>
                <a:cubicBezTo>
                  <a:pt x="185080" y="22471"/>
                  <a:pt x="206670" y="43637"/>
                  <a:pt x="221063" y="58454"/>
                </a:cubicBezTo>
                <a:cubicBezTo>
                  <a:pt x="235456" y="73271"/>
                  <a:pt x="249850" y="88934"/>
                  <a:pt x="256623" y="101634"/>
                </a:cubicBezTo>
                <a:cubicBezTo>
                  <a:pt x="263396" y="114334"/>
                  <a:pt x="268476" y="127034"/>
                  <a:pt x="261703" y="134654"/>
                </a:cubicBezTo>
                <a:cubicBezTo>
                  <a:pt x="254930" y="142274"/>
                  <a:pt x="234610" y="146507"/>
                  <a:pt x="215983" y="147354"/>
                </a:cubicBezTo>
                <a:cubicBezTo>
                  <a:pt x="197356" y="148201"/>
                  <a:pt x="171956" y="139734"/>
                  <a:pt x="149943" y="139734"/>
                </a:cubicBezTo>
                <a:cubicBezTo>
                  <a:pt x="127930" y="139734"/>
                  <a:pt x="101260" y="147354"/>
                  <a:pt x="83903" y="147354"/>
                </a:cubicBezTo>
                <a:cubicBezTo>
                  <a:pt x="66546" y="147354"/>
                  <a:pt x="23366" y="141851"/>
                  <a:pt x="10243" y="129574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リーフォーム: 図形 34">
            <a:extLst>
              <a:ext uri="{FF2B5EF4-FFF2-40B4-BE49-F238E27FC236}">
                <a16:creationId xmlns:a16="http://schemas.microsoft.com/office/drawing/2014/main" id="{69BFAC77-8B91-4BC1-9926-8C3721F6C301}"/>
              </a:ext>
            </a:extLst>
          </p:cNvPr>
          <p:cNvSpPr/>
          <p:nvPr/>
        </p:nvSpPr>
        <p:spPr>
          <a:xfrm>
            <a:off x="1079033" y="2573833"/>
            <a:ext cx="188427" cy="173738"/>
          </a:xfrm>
          <a:custGeom>
            <a:avLst/>
            <a:gdLst>
              <a:gd name="connsiteX0" fmla="*/ 8087 w 188427"/>
              <a:gd name="connsiteY0" fmla="*/ 171907 h 173738"/>
              <a:gd name="connsiteX1" fmla="*/ 5547 w 188427"/>
              <a:gd name="connsiteY1" fmla="*/ 121107 h 173738"/>
              <a:gd name="connsiteX2" fmla="*/ 20787 w 188427"/>
              <a:gd name="connsiteY2" fmla="*/ 49987 h 173738"/>
              <a:gd name="connsiteX3" fmla="*/ 69047 w 188427"/>
              <a:gd name="connsiteY3" fmla="*/ 1727 h 173738"/>
              <a:gd name="connsiteX4" fmla="*/ 132547 w 188427"/>
              <a:gd name="connsiteY4" fmla="*/ 14427 h 173738"/>
              <a:gd name="connsiteX5" fmla="*/ 173187 w 188427"/>
              <a:gd name="connsiteY5" fmla="*/ 49987 h 173738"/>
              <a:gd name="connsiteX6" fmla="*/ 188427 w 188427"/>
              <a:gd name="connsiteY6" fmla="*/ 88087 h 173738"/>
              <a:gd name="connsiteX7" fmla="*/ 173187 w 188427"/>
              <a:gd name="connsiteY7" fmla="*/ 123647 h 173738"/>
              <a:gd name="connsiteX8" fmla="*/ 130007 w 188427"/>
              <a:gd name="connsiteY8" fmla="*/ 159207 h 173738"/>
              <a:gd name="connsiteX9" fmla="*/ 96987 w 188427"/>
              <a:gd name="connsiteY9" fmla="*/ 161747 h 173738"/>
              <a:gd name="connsiteX10" fmla="*/ 8087 w 188427"/>
              <a:gd name="connsiteY10" fmla="*/ 171907 h 17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8427" h="173738">
                <a:moveTo>
                  <a:pt x="8087" y="171907"/>
                </a:moveTo>
                <a:cubicBezTo>
                  <a:pt x="-7153" y="165134"/>
                  <a:pt x="3430" y="141427"/>
                  <a:pt x="5547" y="121107"/>
                </a:cubicBezTo>
                <a:cubicBezTo>
                  <a:pt x="7664" y="100787"/>
                  <a:pt x="10204" y="69884"/>
                  <a:pt x="20787" y="49987"/>
                </a:cubicBezTo>
                <a:cubicBezTo>
                  <a:pt x="31370" y="30090"/>
                  <a:pt x="50420" y="7654"/>
                  <a:pt x="69047" y="1727"/>
                </a:cubicBezTo>
                <a:cubicBezTo>
                  <a:pt x="87674" y="-4200"/>
                  <a:pt x="115190" y="6384"/>
                  <a:pt x="132547" y="14427"/>
                </a:cubicBezTo>
                <a:cubicBezTo>
                  <a:pt x="149904" y="22470"/>
                  <a:pt x="163874" y="37710"/>
                  <a:pt x="173187" y="49987"/>
                </a:cubicBezTo>
                <a:cubicBezTo>
                  <a:pt x="182500" y="62264"/>
                  <a:pt x="188427" y="75810"/>
                  <a:pt x="188427" y="88087"/>
                </a:cubicBezTo>
                <a:cubicBezTo>
                  <a:pt x="188427" y="100364"/>
                  <a:pt x="182924" y="111794"/>
                  <a:pt x="173187" y="123647"/>
                </a:cubicBezTo>
                <a:cubicBezTo>
                  <a:pt x="163450" y="135500"/>
                  <a:pt x="142707" y="152857"/>
                  <a:pt x="130007" y="159207"/>
                </a:cubicBezTo>
                <a:cubicBezTo>
                  <a:pt x="117307" y="165557"/>
                  <a:pt x="112227" y="158784"/>
                  <a:pt x="96987" y="161747"/>
                </a:cubicBezTo>
                <a:cubicBezTo>
                  <a:pt x="81747" y="164710"/>
                  <a:pt x="23327" y="178680"/>
                  <a:pt x="8087" y="171907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EEB46392-98D7-42D5-BE11-BBC363A3521D}"/>
              </a:ext>
            </a:extLst>
          </p:cNvPr>
          <p:cNvSpPr/>
          <p:nvPr/>
        </p:nvSpPr>
        <p:spPr>
          <a:xfrm>
            <a:off x="1078687" y="2401356"/>
            <a:ext cx="632539" cy="422559"/>
          </a:xfrm>
          <a:custGeom>
            <a:avLst/>
            <a:gdLst>
              <a:gd name="connsiteX0" fmla="*/ 447853 w 632539"/>
              <a:gd name="connsiteY0" fmla="*/ 410424 h 422559"/>
              <a:gd name="connsiteX1" fmla="*/ 407213 w 632539"/>
              <a:gd name="connsiteY1" fmla="*/ 336764 h 422559"/>
              <a:gd name="connsiteX2" fmla="*/ 397053 w 632539"/>
              <a:gd name="connsiteY2" fmla="*/ 265644 h 422559"/>
              <a:gd name="connsiteX3" fmla="*/ 333553 w 632539"/>
              <a:gd name="connsiteY3" fmla="*/ 222464 h 422559"/>
              <a:gd name="connsiteX4" fmla="*/ 290373 w 632539"/>
              <a:gd name="connsiteY4" fmla="*/ 166584 h 422559"/>
              <a:gd name="connsiteX5" fmla="*/ 191313 w 632539"/>
              <a:gd name="connsiteY5" fmla="*/ 171664 h 422559"/>
              <a:gd name="connsiteX6" fmla="*/ 153213 w 632539"/>
              <a:gd name="connsiteY6" fmla="*/ 113244 h 422559"/>
              <a:gd name="connsiteX7" fmla="*/ 160833 w 632539"/>
              <a:gd name="connsiteY7" fmla="*/ 77684 h 422559"/>
              <a:gd name="connsiteX8" fmla="*/ 49073 w 632539"/>
              <a:gd name="connsiteY8" fmla="*/ 67524 h 422559"/>
              <a:gd name="connsiteX9" fmla="*/ 813 w 632539"/>
              <a:gd name="connsiteY9" fmla="*/ 49744 h 422559"/>
              <a:gd name="connsiteX10" fmla="*/ 84633 w 632539"/>
              <a:gd name="connsiteY10" fmla="*/ 34504 h 422559"/>
              <a:gd name="connsiteX11" fmla="*/ 135433 w 632539"/>
              <a:gd name="connsiteY11" fmla="*/ 26884 h 422559"/>
              <a:gd name="connsiteX12" fmla="*/ 188773 w 632539"/>
              <a:gd name="connsiteY12" fmla="*/ 29424 h 422559"/>
              <a:gd name="connsiteX13" fmla="*/ 247193 w 632539"/>
              <a:gd name="connsiteY13" fmla="*/ 59904 h 422559"/>
              <a:gd name="connsiteX14" fmla="*/ 320853 w 632539"/>
              <a:gd name="connsiteY14" fmla="*/ 82764 h 422559"/>
              <a:gd name="connsiteX15" fmla="*/ 318313 w 632539"/>
              <a:gd name="connsiteY15" fmla="*/ 131024 h 422559"/>
              <a:gd name="connsiteX16" fmla="*/ 348793 w 632539"/>
              <a:gd name="connsiteY16" fmla="*/ 181824 h 422559"/>
              <a:gd name="connsiteX17" fmla="*/ 384353 w 632539"/>
              <a:gd name="connsiteY17" fmla="*/ 148804 h 422559"/>
              <a:gd name="connsiteX18" fmla="*/ 417373 w 632539"/>
              <a:gd name="connsiteY18" fmla="*/ 92924 h 422559"/>
              <a:gd name="connsiteX19" fmla="*/ 450393 w 632539"/>
              <a:gd name="connsiteY19" fmla="*/ 49744 h 422559"/>
              <a:gd name="connsiteX20" fmla="*/ 493573 w 632539"/>
              <a:gd name="connsiteY20" fmla="*/ 4024 h 422559"/>
              <a:gd name="connsiteX21" fmla="*/ 501193 w 632539"/>
              <a:gd name="connsiteY21" fmla="*/ 4024 h 422559"/>
              <a:gd name="connsiteX22" fmla="*/ 577393 w 632539"/>
              <a:gd name="connsiteY22" fmla="*/ 19264 h 422559"/>
              <a:gd name="connsiteX23" fmla="*/ 620573 w 632539"/>
              <a:gd name="connsiteY23" fmla="*/ 80224 h 422559"/>
              <a:gd name="connsiteX24" fmla="*/ 630733 w 632539"/>
              <a:gd name="connsiteY24" fmla="*/ 120864 h 422559"/>
              <a:gd name="connsiteX25" fmla="*/ 590093 w 632539"/>
              <a:gd name="connsiteY25" fmla="*/ 181824 h 422559"/>
              <a:gd name="connsiteX26" fmla="*/ 536753 w 632539"/>
              <a:gd name="connsiteY26" fmla="*/ 191984 h 422559"/>
              <a:gd name="connsiteX27" fmla="*/ 559613 w 632539"/>
              <a:gd name="connsiteY27" fmla="*/ 242784 h 422559"/>
              <a:gd name="connsiteX28" fmla="*/ 506273 w 632539"/>
              <a:gd name="connsiteY28" fmla="*/ 278344 h 422559"/>
              <a:gd name="connsiteX29" fmla="*/ 458013 w 632539"/>
              <a:gd name="connsiteY29" fmla="*/ 280884 h 422559"/>
              <a:gd name="connsiteX30" fmla="*/ 435153 w 632539"/>
              <a:gd name="connsiteY30" fmla="*/ 331684 h 422559"/>
              <a:gd name="connsiteX31" fmla="*/ 491033 w 632539"/>
              <a:gd name="connsiteY31" fmla="*/ 301204 h 422559"/>
              <a:gd name="connsiteX32" fmla="*/ 518973 w 632539"/>
              <a:gd name="connsiteY32" fmla="*/ 303744 h 422559"/>
              <a:gd name="connsiteX33" fmla="*/ 551993 w 632539"/>
              <a:gd name="connsiteY33" fmla="*/ 321524 h 422559"/>
              <a:gd name="connsiteX34" fmla="*/ 564693 w 632539"/>
              <a:gd name="connsiteY34" fmla="*/ 344384 h 422559"/>
              <a:gd name="connsiteX35" fmla="*/ 557073 w 632539"/>
              <a:gd name="connsiteY35" fmla="*/ 385024 h 422559"/>
              <a:gd name="connsiteX36" fmla="*/ 521513 w 632539"/>
              <a:gd name="connsiteY36" fmla="*/ 418044 h 422559"/>
              <a:gd name="connsiteX37" fmla="*/ 447853 w 632539"/>
              <a:gd name="connsiteY37" fmla="*/ 410424 h 4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2539" h="422559">
                <a:moveTo>
                  <a:pt x="447853" y="410424"/>
                </a:moveTo>
                <a:cubicBezTo>
                  <a:pt x="428803" y="396877"/>
                  <a:pt x="415680" y="360894"/>
                  <a:pt x="407213" y="336764"/>
                </a:cubicBezTo>
                <a:cubicBezTo>
                  <a:pt x="398746" y="312634"/>
                  <a:pt x="409330" y="284694"/>
                  <a:pt x="397053" y="265644"/>
                </a:cubicBezTo>
                <a:cubicBezTo>
                  <a:pt x="384776" y="246594"/>
                  <a:pt x="351333" y="238974"/>
                  <a:pt x="333553" y="222464"/>
                </a:cubicBezTo>
                <a:cubicBezTo>
                  <a:pt x="315773" y="205954"/>
                  <a:pt x="314080" y="175051"/>
                  <a:pt x="290373" y="166584"/>
                </a:cubicBezTo>
                <a:cubicBezTo>
                  <a:pt x="266666" y="158117"/>
                  <a:pt x="214173" y="180554"/>
                  <a:pt x="191313" y="171664"/>
                </a:cubicBezTo>
                <a:cubicBezTo>
                  <a:pt x="168453" y="162774"/>
                  <a:pt x="158293" y="128907"/>
                  <a:pt x="153213" y="113244"/>
                </a:cubicBezTo>
                <a:cubicBezTo>
                  <a:pt x="148133" y="97581"/>
                  <a:pt x="178190" y="85304"/>
                  <a:pt x="160833" y="77684"/>
                </a:cubicBezTo>
                <a:cubicBezTo>
                  <a:pt x="143476" y="70064"/>
                  <a:pt x="75743" y="72181"/>
                  <a:pt x="49073" y="67524"/>
                </a:cubicBezTo>
                <a:cubicBezTo>
                  <a:pt x="22403" y="62867"/>
                  <a:pt x="-5114" y="55247"/>
                  <a:pt x="813" y="49744"/>
                </a:cubicBezTo>
                <a:cubicBezTo>
                  <a:pt x="6740" y="44241"/>
                  <a:pt x="62196" y="38314"/>
                  <a:pt x="84633" y="34504"/>
                </a:cubicBezTo>
                <a:cubicBezTo>
                  <a:pt x="107070" y="30694"/>
                  <a:pt x="118076" y="27731"/>
                  <a:pt x="135433" y="26884"/>
                </a:cubicBezTo>
                <a:cubicBezTo>
                  <a:pt x="152790" y="26037"/>
                  <a:pt x="170146" y="23921"/>
                  <a:pt x="188773" y="29424"/>
                </a:cubicBezTo>
                <a:cubicBezTo>
                  <a:pt x="207400" y="34927"/>
                  <a:pt x="225180" y="51014"/>
                  <a:pt x="247193" y="59904"/>
                </a:cubicBezTo>
                <a:cubicBezTo>
                  <a:pt x="269206" y="68794"/>
                  <a:pt x="309000" y="70911"/>
                  <a:pt x="320853" y="82764"/>
                </a:cubicBezTo>
                <a:cubicBezTo>
                  <a:pt x="332706" y="94617"/>
                  <a:pt x="313656" y="114514"/>
                  <a:pt x="318313" y="131024"/>
                </a:cubicBezTo>
                <a:cubicBezTo>
                  <a:pt x="322970" y="147534"/>
                  <a:pt x="337786" y="178861"/>
                  <a:pt x="348793" y="181824"/>
                </a:cubicBezTo>
                <a:cubicBezTo>
                  <a:pt x="359800" y="184787"/>
                  <a:pt x="372923" y="163621"/>
                  <a:pt x="384353" y="148804"/>
                </a:cubicBezTo>
                <a:cubicBezTo>
                  <a:pt x="395783" y="133987"/>
                  <a:pt x="406366" y="109434"/>
                  <a:pt x="417373" y="92924"/>
                </a:cubicBezTo>
                <a:cubicBezTo>
                  <a:pt x="428380" y="76414"/>
                  <a:pt x="437693" y="64561"/>
                  <a:pt x="450393" y="49744"/>
                </a:cubicBezTo>
                <a:cubicBezTo>
                  <a:pt x="463093" y="34927"/>
                  <a:pt x="485106" y="11644"/>
                  <a:pt x="493573" y="4024"/>
                </a:cubicBezTo>
                <a:cubicBezTo>
                  <a:pt x="502040" y="-3596"/>
                  <a:pt x="487223" y="1484"/>
                  <a:pt x="501193" y="4024"/>
                </a:cubicBezTo>
                <a:cubicBezTo>
                  <a:pt x="515163" y="6564"/>
                  <a:pt x="557496" y="6564"/>
                  <a:pt x="577393" y="19264"/>
                </a:cubicBezTo>
                <a:cubicBezTo>
                  <a:pt x="597290" y="31964"/>
                  <a:pt x="611683" y="63291"/>
                  <a:pt x="620573" y="80224"/>
                </a:cubicBezTo>
                <a:cubicBezTo>
                  <a:pt x="629463" y="97157"/>
                  <a:pt x="635813" y="103931"/>
                  <a:pt x="630733" y="120864"/>
                </a:cubicBezTo>
                <a:cubicBezTo>
                  <a:pt x="625653" y="137797"/>
                  <a:pt x="605756" y="169971"/>
                  <a:pt x="590093" y="181824"/>
                </a:cubicBezTo>
                <a:cubicBezTo>
                  <a:pt x="574430" y="193677"/>
                  <a:pt x="541833" y="181824"/>
                  <a:pt x="536753" y="191984"/>
                </a:cubicBezTo>
                <a:cubicBezTo>
                  <a:pt x="531673" y="202144"/>
                  <a:pt x="564693" y="228391"/>
                  <a:pt x="559613" y="242784"/>
                </a:cubicBezTo>
                <a:cubicBezTo>
                  <a:pt x="554533" y="257177"/>
                  <a:pt x="523206" y="271994"/>
                  <a:pt x="506273" y="278344"/>
                </a:cubicBezTo>
                <a:cubicBezTo>
                  <a:pt x="489340" y="284694"/>
                  <a:pt x="469866" y="271994"/>
                  <a:pt x="458013" y="280884"/>
                </a:cubicBezTo>
                <a:cubicBezTo>
                  <a:pt x="446160" y="289774"/>
                  <a:pt x="429650" y="328297"/>
                  <a:pt x="435153" y="331684"/>
                </a:cubicBezTo>
                <a:cubicBezTo>
                  <a:pt x="440656" y="335071"/>
                  <a:pt x="477063" y="305861"/>
                  <a:pt x="491033" y="301204"/>
                </a:cubicBezTo>
                <a:cubicBezTo>
                  <a:pt x="505003" y="296547"/>
                  <a:pt x="508813" y="300357"/>
                  <a:pt x="518973" y="303744"/>
                </a:cubicBezTo>
                <a:cubicBezTo>
                  <a:pt x="529133" y="307131"/>
                  <a:pt x="544373" y="314751"/>
                  <a:pt x="551993" y="321524"/>
                </a:cubicBezTo>
                <a:cubicBezTo>
                  <a:pt x="559613" y="328297"/>
                  <a:pt x="563846" y="333801"/>
                  <a:pt x="564693" y="344384"/>
                </a:cubicBezTo>
                <a:cubicBezTo>
                  <a:pt x="565540" y="354967"/>
                  <a:pt x="564270" y="372747"/>
                  <a:pt x="557073" y="385024"/>
                </a:cubicBezTo>
                <a:cubicBezTo>
                  <a:pt x="549876" y="397301"/>
                  <a:pt x="532943" y="410424"/>
                  <a:pt x="521513" y="418044"/>
                </a:cubicBezTo>
                <a:cubicBezTo>
                  <a:pt x="510083" y="425664"/>
                  <a:pt x="466903" y="423971"/>
                  <a:pt x="447853" y="410424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フリーフォーム: 図形 36">
            <a:extLst>
              <a:ext uri="{FF2B5EF4-FFF2-40B4-BE49-F238E27FC236}">
                <a16:creationId xmlns:a16="http://schemas.microsoft.com/office/drawing/2014/main" id="{9DA2057C-13A9-49B8-9061-854413266709}"/>
              </a:ext>
            </a:extLst>
          </p:cNvPr>
          <p:cNvSpPr/>
          <p:nvPr/>
        </p:nvSpPr>
        <p:spPr>
          <a:xfrm>
            <a:off x="967066" y="3384697"/>
            <a:ext cx="139118" cy="211943"/>
          </a:xfrm>
          <a:custGeom>
            <a:avLst/>
            <a:gdLst>
              <a:gd name="connsiteX0" fmla="*/ 41314 w 139118"/>
              <a:gd name="connsiteY0" fmla="*/ 211943 h 211943"/>
              <a:gd name="connsiteX1" fmla="*/ 3214 w 139118"/>
              <a:gd name="connsiteY1" fmla="*/ 178923 h 211943"/>
              <a:gd name="connsiteX2" fmla="*/ 10834 w 139118"/>
              <a:gd name="connsiteY2" fmla="*/ 123043 h 211943"/>
              <a:gd name="connsiteX3" fmla="*/ 674 w 139118"/>
              <a:gd name="connsiteY3" fmla="*/ 72243 h 211943"/>
              <a:gd name="connsiteX4" fmla="*/ 33694 w 139118"/>
              <a:gd name="connsiteY4" fmla="*/ 18903 h 211943"/>
              <a:gd name="connsiteX5" fmla="*/ 104814 w 139118"/>
              <a:gd name="connsiteY5" fmla="*/ 1123 h 211943"/>
              <a:gd name="connsiteX6" fmla="*/ 137834 w 139118"/>
              <a:gd name="connsiteY6" fmla="*/ 46843 h 211943"/>
              <a:gd name="connsiteX7" fmla="*/ 130214 w 139118"/>
              <a:gd name="connsiteY7" fmla="*/ 107803 h 211943"/>
              <a:gd name="connsiteX8" fmla="*/ 109894 w 139118"/>
              <a:gd name="connsiteY8" fmla="*/ 178923 h 211943"/>
              <a:gd name="connsiteX9" fmla="*/ 41314 w 139118"/>
              <a:gd name="connsiteY9" fmla="*/ 211943 h 211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118" h="211943">
                <a:moveTo>
                  <a:pt x="41314" y="211943"/>
                </a:moveTo>
                <a:cubicBezTo>
                  <a:pt x="23534" y="211943"/>
                  <a:pt x="8294" y="193740"/>
                  <a:pt x="3214" y="178923"/>
                </a:cubicBezTo>
                <a:cubicBezTo>
                  <a:pt x="-1866" y="164106"/>
                  <a:pt x="11257" y="140823"/>
                  <a:pt x="10834" y="123043"/>
                </a:cubicBezTo>
                <a:cubicBezTo>
                  <a:pt x="10411" y="105263"/>
                  <a:pt x="-3136" y="89600"/>
                  <a:pt x="674" y="72243"/>
                </a:cubicBezTo>
                <a:cubicBezTo>
                  <a:pt x="4484" y="54886"/>
                  <a:pt x="16338" y="30756"/>
                  <a:pt x="33694" y="18903"/>
                </a:cubicBezTo>
                <a:cubicBezTo>
                  <a:pt x="51050" y="7050"/>
                  <a:pt x="87457" y="-3534"/>
                  <a:pt x="104814" y="1123"/>
                </a:cubicBezTo>
                <a:cubicBezTo>
                  <a:pt x="122171" y="5780"/>
                  <a:pt x="133601" y="29063"/>
                  <a:pt x="137834" y="46843"/>
                </a:cubicBezTo>
                <a:cubicBezTo>
                  <a:pt x="142067" y="64623"/>
                  <a:pt x="134871" y="85790"/>
                  <a:pt x="130214" y="107803"/>
                </a:cubicBezTo>
                <a:cubicBezTo>
                  <a:pt x="125557" y="129816"/>
                  <a:pt x="118784" y="163260"/>
                  <a:pt x="109894" y="178923"/>
                </a:cubicBezTo>
                <a:cubicBezTo>
                  <a:pt x="101004" y="194586"/>
                  <a:pt x="59094" y="211943"/>
                  <a:pt x="41314" y="211943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EBE95EE6-1D86-4D43-8063-D35481A4F71F}"/>
              </a:ext>
            </a:extLst>
          </p:cNvPr>
          <p:cNvSpPr/>
          <p:nvPr/>
        </p:nvSpPr>
        <p:spPr>
          <a:xfrm>
            <a:off x="1602416" y="3383178"/>
            <a:ext cx="305713" cy="479889"/>
          </a:xfrm>
          <a:custGeom>
            <a:avLst/>
            <a:gdLst>
              <a:gd name="connsiteX0" fmla="*/ 58744 w 305713"/>
              <a:gd name="connsiteY0" fmla="*/ 378562 h 479889"/>
              <a:gd name="connsiteX1" fmla="*/ 13024 w 305713"/>
              <a:gd name="connsiteY1" fmla="*/ 294742 h 479889"/>
              <a:gd name="connsiteX2" fmla="*/ 13024 w 305713"/>
              <a:gd name="connsiteY2" fmla="*/ 228702 h 479889"/>
              <a:gd name="connsiteX3" fmla="*/ 324 w 305713"/>
              <a:gd name="connsiteY3" fmla="*/ 139802 h 479889"/>
              <a:gd name="connsiteX4" fmla="*/ 28264 w 305713"/>
              <a:gd name="connsiteY4" fmla="*/ 63602 h 479889"/>
              <a:gd name="connsiteX5" fmla="*/ 96844 w 305713"/>
              <a:gd name="connsiteY5" fmla="*/ 5182 h 479889"/>
              <a:gd name="connsiteX6" fmla="*/ 185744 w 305713"/>
              <a:gd name="connsiteY6" fmla="*/ 5182 h 479889"/>
              <a:gd name="connsiteX7" fmla="*/ 259404 w 305713"/>
              <a:gd name="connsiteY7" fmla="*/ 25502 h 479889"/>
              <a:gd name="connsiteX8" fmla="*/ 300044 w 305713"/>
              <a:gd name="connsiteY8" fmla="*/ 38202 h 479889"/>
              <a:gd name="connsiteX9" fmla="*/ 305124 w 305713"/>
              <a:gd name="connsiteY9" fmla="*/ 104242 h 479889"/>
              <a:gd name="connsiteX10" fmla="*/ 297504 w 305713"/>
              <a:gd name="connsiteY10" fmla="*/ 175362 h 479889"/>
              <a:gd name="connsiteX11" fmla="*/ 294964 w 305713"/>
              <a:gd name="connsiteY11" fmla="*/ 223622 h 479889"/>
              <a:gd name="connsiteX12" fmla="*/ 292424 w 305713"/>
              <a:gd name="connsiteY12" fmla="*/ 266802 h 479889"/>
              <a:gd name="connsiteX13" fmla="*/ 292424 w 305713"/>
              <a:gd name="connsiteY13" fmla="*/ 302362 h 479889"/>
              <a:gd name="connsiteX14" fmla="*/ 284804 w 305713"/>
              <a:gd name="connsiteY14" fmla="*/ 358242 h 479889"/>
              <a:gd name="connsiteX15" fmla="*/ 261944 w 305713"/>
              <a:gd name="connsiteY15" fmla="*/ 401422 h 479889"/>
              <a:gd name="connsiteX16" fmla="*/ 213684 w 305713"/>
              <a:gd name="connsiteY16" fmla="*/ 403962 h 479889"/>
              <a:gd name="connsiteX17" fmla="*/ 122244 w 305713"/>
              <a:gd name="connsiteY17" fmla="*/ 409042 h 479889"/>
              <a:gd name="connsiteX18" fmla="*/ 122244 w 305713"/>
              <a:gd name="connsiteY18" fmla="*/ 409042 h 479889"/>
              <a:gd name="connsiteX19" fmla="*/ 157804 w 305713"/>
              <a:gd name="connsiteY19" fmla="*/ 447142 h 479889"/>
              <a:gd name="connsiteX20" fmla="*/ 129864 w 305713"/>
              <a:gd name="connsiteY20" fmla="*/ 477622 h 479889"/>
              <a:gd name="connsiteX21" fmla="*/ 91764 w 305713"/>
              <a:gd name="connsiteY21" fmla="*/ 472542 h 479889"/>
              <a:gd name="connsiteX22" fmla="*/ 71444 w 305713"/>
              <a:gd name="connsiteY22" fmla="*/ 431902 h 479889"/>
              <a:gd name="connsiteX23" fmla="*/ 58744 w 305713"/>
              <a:gd name="connsiteY23" fmla="*/ 378562 h 47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05713" h="479889">
                <a:moveTo>
                  <a:pt x="58744" y="378562"/>
                </a:moveTo>
                <a:cubicBezTo>
                  <a:pt x="49007" y="355702"/>
                  <a:pt x="20644" y="319719"/>
                  <a:pt x="13024" y="294742"/>
                </a:cubicBezTo>
                <a:cubicBezTo>
                  <a:pt x="5404" y="269765"/>
                  <a:pt x="15141" y="254525"/>
                  <a:pt x="13024" y="228702"/>
                </a:cubicBezTo>
                <a:cubicBezTo>
                  <a:pt x="10907" y="202879"/>
                  <a:pt x="-2216" y="167319"/>
                  <a:pt x="324" y="139802"/>
                </a:cubicBezTo>
                <a:cubicBezTo>
                  <a:pt x="2864" y="112285"/>
                  <a:pt x="12177" y="86039"/>
                  <a:pt x="28264" y="63602"/>
                </a:cubicBezTo>
                <a:cubicBezTo>
                  <a:pt x="44351" y="41165"/>
                  <a:pt x="70597" y="14919"/>
                  <a:pt x="96844" y="5182"/>
                </a:cubicBezTo>
                <a:cubicBezTo>
                  <a:pt x="123091" y="-4555"/>
                  <a:pt x="158651" y="1795"/>
                  <a:pt x="185744" y="5182"/>
                </a:cubicBezTo>
                <a:cubicBezTo>
                  <a:pt x="212837" y="8569"/>
                  <a:pt x="240354" y="19999"/>
                  <a:pt x="259404" y="25502"/>
                </a:cubicBezTo>
                <a:cubicBezTo>
                  <a:pt x="278454" y="31005"/>
                  <a:pt x="292424" y="25079"/>
                  <a:pt x="300044" y="38202"/>
                </a:cubicBezTo>
                <a:cubicBezTo>
                  <a:pt x="307664" y="51325"/>
                  <a:pt x="305547" y="81382"/>
                  <a:pt x="305124" y="104242"/>
                </a:cubicBezTo>
                <a:cubicBezTo>
                  <a:pt x="304701" y="127102"/>
                  <a:pt x="299197" y="155465"/>
                  <a:pt x="297504" y="175362"/>
                </a:cubicBezTo>
                <a:cubicBezTo>
                  <a:pt x="295811" y="195259"/>
                  <a:pt x="295811" y="208382"/>
                  <a:pt x="294964" y="223622"/>
                </a:cubicBezTo>
                <a:cubicBezTo>
                  <a:pt x="294117" y="238862"/>
                  <a:pt x="292847" y="253679"/>
                  <a:pt x="292424" y="266802"/>
                </a:cubicBezTo>
                <a:cubicBezTo>
                  <a:pt x="292001" y="279925"/>
                  <a:pt x="293694" y="287122"/>
                  <a:pt x="292424" y="302362"/>
                </a:cubicBezTo>
                <a:cubicBezTo>
                  <a:pt x="291154" y="317602"/>
                  <a:pt x="289884" y="341732"/>
                  <a:pt x="284804" y="358242"/>
                </a:cubicBezTo>
                <a:cubicBezTo>
                  <a:pt x="279724" y="374752"/>
                  <a:pt x="273797" y="393802"/>
                  <a:pt x="261944" y="401422"/>
                </a:cubicBezTo>
                <a:cubicBezTo>
                  <a:pt x="250091" y="409042"/>
                  <a:pt x="213684" y="403962"/>
                  <a:pt x="213684" y="403962"/>
                </a:cubicBezTo>
                <a:lnTo>
                  <a:pt x="122244" y="409042"/>
                </a:lnTo>
                <a:lnTo>
                  <a:pt x="122244" y="409042"/>
                </a:lnTo>
                <a:cubicBezTo>
                  <a:pt x="128171" y="415392"/>
                  <a:pt x="156534" y="435712"/>
                  <a:pt x="157804" y="447142"/>
                </a:cubicBezTo>
                <a:cubicBezTo>
                  <a:pt x="159074" y="458572"/>
                  <a:pt x="140871" y="473389"/>
                  <a:pt x="129864" y="477622"/>
                </a:cubicBezTo>
                <a:cubicBezTo>
                  <a:pt x="118857" y="481855"/>
                  <a:pt x="101501" y="480162"/>
                  <a:pt x="91764" y="472542"/>
                </a:cubicBezTo>
                <a:cubicBezTo>
                  <a:pt x="82027" y="464922"/>
                  <a:pt x="77371" y="449259"/>
                  <a:pt x="71444" y="431902"/>
                </a:cubicBezTo>
                <a:cubicBezTo>
                  <a:pt x="65517" y="414545"/>
                  <a:pt x="68481" y="401422"/>
                  <a:pt x="58744" y="378562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38BD225B-00D1-49E9-87B2-D0BFD1F650CB}"/>
              </a:ext>
            </a:extLst>
          </p:cNvPr>
          <p:cNvSpPr/>
          <p:nvPr/>
        </p:nvSpPr>
        <p:spPr>
          <a:xfrm>
            <a:off x="1150899" y="3302544"/>
            <a:ext cx="186765" cy="268868"/>
          </a:xfrm>
          <a:custGeom>
            <a:avLst/>
            <a:gdLst>
              <a:gd name="connsiteX0" fmla="*/ 14961 w 186765"/>
              <a:gd name="connsiteY0" fmla="*/ 262189 h 268868"/>
              <a:gd name="connsiteX1" fmla="*/ 2261 w 186765"/>
              <a:gd name="connsiteY1" fmla="*/ 170749 h 268868"/>
              <a:gd name="connsiteX2" fmla="*/ 47981 w 186765"/>
              <a:gd name="connsiteY2" fmla="*/ 140269 h 268868"/>
              <a:gd name="connsiteX3" fmla="*/ 27661 w 186765"/>
              <a:gd name="connsiteY3" fmla="*/ 107249 h 268868"/>
              <a:gd name="connsiteX4" fmla="*/ 4801 w 186765"/>
              <a:gd name="connsiteY4" fmla="*/ 69149 h 268868"/>
              <a:gd name="connsiteX5" fmla="*/ 25121 w 186765"/>
              <a:gd name="connsiteY5" fmla="*/ 31049 h 268868"/>
              <a:gd name="connsiteX6" fmla="*/ 37821 w 186765"/>
              <a:gd name="connsiteY6" fmla="*/ 13269 h 268868"/>
              <a:gd name="connsiteX7" fmla="*/ 50521 w 186765"/>
              <a:gd name="connsiteY7" fmla="*/ 569 h 268868"/>
              <a:gd name="connsiteX8" fmla="*/ 121641 w 186765"/>
              <a:gd name="connsiteY8" fmla="*/ 8189 h 268868"/>
              <a:gd name="connsiteX9" fmla="*/ 129261 w 186765"/>
              <a:gd name="connsiteY9" fmla="*/ 58989 h 268868"/>
              <a:gd name="connsiteX10" fmla="*/ 121641 w 186765"/>
              <a:gd name="connsiteY10" fmla="*/ 86929 h 268868"/>
              <a:gd name="connsiteX11" fmla="*/ 114021 w 186765"/>
              <a:gd name="connsiteY11" fmla="*/ 99629 h 268868"/>
              <a:gd name="connsiteX12" fmla="*/ 101321 w 186765"/>
              <a:gd name="connsiteY12" fmla="*/ 127569 h 268868"/>
              <a:gd name="connsiteX13" fmla="*/ 103861 w 186765"/>
              <a:gd name="connsiteY13" fmla="*/ 165669 h 268868"/>
              <a:gd name="connsiteX14" fmla="*/ 124181 w 186765"/>
              <a:gd name="connsiteY14" fmla="*/ 191069 h 268868"/>
              <a:gd name="connsiteX15" fmla="*/ 157201 w 186765"/>
              <a:gd name="connsiteY15" fmla="*/ 203769 h 268868"/>
              <a:gd name="connsiteX16" fmla="*/ 177521 w 186765"/>
              <a:gd name="connsiteY16" fmla="*/ 216469 h 268868"/>
              <a:gd name="connsiteX17" fmla="*/ 185141 w 186765"/>
              <a:gd name="connsiteY17" fmla="*/ 257109 h 268868"/>
              <a:gd name="connsiteX18" fmla="*/ 147041 w 186765"/>
              <a:gd name="connsiteY18" fmla="*/ 249489 h 268868"/>
              <a:gd name="connsiteX19" fmla="*/ 103861 w 186765"/>
              <a:gd name="connsiteY19" fmla="*/ 246949 h 268868"/>
              <a:gd name="connsiteX20" fmla="*/ 83541 w 186765"/>
              <a:gd name="connsiteY20" fmla="*/ 259649 h 268868"/>
              <a:gd name="connsiteX21" fmla="*/ 14961 w 186765"/>
              <a:gd name="connsiteY21" fmla="*/ 262189 h 26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6765" h="268868">
                <a:moveTo>
                  <a:pt x="14961" y="262189"/>
                </a:moveTo>
                <a:cubicBezTo>
                  <a:pt x="1414" y="247372"/>
                  <a:pt x="-3242" y="191069"/>
                  <a:pt x="2261" y="170749"/>
                </a:cubicBezTo>
                <a:cubicBezTo>
                  <a:pt x="7764" y="150429"/>
                  <a:pt x="43748" y="150852"/>
                  <a:pt x="47981" y="140269"/>
                </a:cubicBezTo>
                <a:cubicBezTo>
                  <a:pt x="52214" y="129686"/>
                  <a:pt x="34858" y="119102"/>
                  <a:pt x="27661" y="107249"/>
                </a:cubicBezTo>
                <a:cubicBezTo>
                  <a:pt x="20464" y="95396"/>
                  <a:pt x="5224" y="81849"/>
                  <a:pt x="4801" y="69149"/>
                </a:cubicBezTo>
                <a:cubicBezTo>
                  <a:pt x="4378" y="56449"/>
                  <a:pt x="19618" y="40362"/>
                  <a:pt x="25121" y="31049"/>
                </a:cubicBezTo>
                <a:cubicBezTo>
                  <a:pt x="30624" y="21736"/>
                  <a:pt x="33588" y="18349"/>
                  <a:pt x="37821" y="13269"/>
                </a:cubicBezTo>
                <a:cubicBezTo>
                  <a:pt x="42054" y="8189"/>
                  <a:pt x="36551" y="1416"/>
                  <a:pt x="50521" y="569"/>
                </a:cubicBezTo>
                <a:cubicBezTo>
                  <a:pt x="64491" y="-278"/>
                  <a:pt x="108518" y="-1548"/>
                  <a:pt x="121641" y="8189"/>
                </a:cubicBezTo>
                <a:cubicBezTo>
                  <a:pt x="134764" y="17926"/>
                  <a:pt x="129261" y="45866"/>
                  <a:pt x="129261" y="58989"/>
                </a:cubicBezTo>
                <a:cubicBezTo>
                  <a:pt x="129261" y="72112"/>
                  <a:pt x="121641" y="86929"/>
                  <a:pt x="121641" y="86929"/>
                </a:cubicBezTo>
                <a:cubicBezTo>
                  <a:pt x="119101" y="93702"/>
                  <a:pt x="117408" y="92856"/>
                  <a:pt x="114021" y="99629"/>
                </a:cubicBezTo>
                <a:cubicBezTo>
                  <a:pt x="110634" y="106402"/>
                  <a:pt x="103014" y="116562"/>
                  <a:pt x="101321" y="127569"/>
                </a:cubicBezTo>
                <a:cubicBezTo>
                  <a:pt x="99628" y="138576"/>
                  <a:pt x="100051" y="155086"/>
                  <a:pt x="103861" y="165669"/>
                </a:cubicBezTo>
                <a:cubicBezTo>
                  <a:pt x="107671" y="176252"/>
                  <a:pt x="115291" y="184719"/>
                  <a:pt x="124181" y="191069"/>
                </a:cubicBezTo>
                <a:cubicBezTo>
                  <a:pt x="133071" y="197419"/>
                  <a:pt x="148311" y="199536"/>
                  <a:pt x="157201" y="203769"/>
                </a:cubicBezTo>
                <a:cubicBezTo>
                  <a:pt x="166091" y="208002"/>
                  <a:pt x="172864" y="207579"/>
                  <a:pt x="177521" y="216469"/>
                </a:cubicBezTo>
                <a:cubicBezTo>
                  <a:pt x="182178" y="225359"/>
                  <a:pt x="190221" y="251606"/>
                  <a:pt x="185141" y="257109"/>
                </a:cubicBezTo>
                <a:cubicBezTo>
                  <a:pt x="180061" y="262612"/>
                  <a:pt x="160588" y="251182"/>
                  <a:pt x="147041" y="249489"/>
                </a:cubicBezTo>
                <a:cubicBezTo>
                  <a:pt x="133494" y="247796"/>
                  <a:pt x="114444" y="245256"/>
                  <a:pt x="103861" y="246949"/>
                </a:cubicBezTo>
                <a:cubicBezTo>
                  <a:pt x="93278" y="248642"/>
                  <a:pt x="90314" y="256262"/>
                  <a:pt x="83541" y="259649"/>
                </a:cubicBezTo>
                <a:cubicBezTo>
                  <a:pt x="76768" y="263036"/>
                  <a:pt x="28508" y="277006"/>
                  <a:pt x="14961" y="26218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6495A112-E5A8-41D1-ABE6-112EE2173BF6}"/>
              </a:ext>
            </a:extLst>
          </p:cNvPr>
          <p:cNvSpPr/>
          <p:nvPr/>
        </p:nvSpPr>
        <p:spPr>
          <a:xfrm>
            <a:off x="977254" y="3214041"/>
            <a:ext cx="250235" cy="159848"/>
          </a:xfrm>
          <a:custGeom>
            <a:avLst/>
            <a:gdLst>
              <a:gd name="connsiteX0" fmla="*/ 10806 w 250235"/>
              <a:gd name="connsiteY0" fmla="*/ 151964 h 159848"/>
              <a:gd name="connsiteX1" fmla="*/ 107326 w 250235"/>
              <a:gd name="connsiteY1" fmla="*/ 149424 h 159848"/>
              <a:gd name="connsiteX2" fmla="*/ 178446 w 250235"/>
              <a:gd name="connsiteY2" fmla="*/ 98624 h 159848"/>
              <a:gd name="connsiteX3" fmla="*/ 221626 w 250235"/>
              <a:gd name="connsiteY3" fmla="*/ 83384 h 159848"/>
              <a:gd name="connsiteX4" fmla="*/ 249566 w 250235"/>
              <a:gd name="connsiteY4" fmla="*/ 73224 h 159848"/>
              <a:gd name="connsiteX5" fmla="*/ 193686 w 250235"/>
              <a:gd name="connsiteY5" fmla="*/ 37664 h 159848"/>
              <a:gd name="connsiteX6" fmla="*/ 173366 w 250235"/>
              <a:gd name="connsiteY6" fmla="*/ 2104 h 159848"/>
              <a:gd name="connsiteX7" fmla="*/ 64146 w 250235"/>
              <a:gd name="connsiteY7" fmla="*/ 7184 h 159848"/>
              <a:gd name="connsiteX8" fmla="*/ 31126 w 250235"/>
              <a:gd name="connsiteY8" fmla="*/ 32584 h 159848"/>
              <a:gd name="connsiteX9" fmla="*/ 5726 w 250235"/>
              <a:gd name="connsiteY9" fmla="*/ 63064 h 159848"/>
              <a:gd name="connsiteX10" fmla="*/ 10806 w 250235"/>
              <a:gd name="connsiteY10" fmla="*/ 151964 h 15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0235" h="159848">
                <a:moveTo>
                  <a:pt x="10806" y="151964"/>
                </a:moveTo>
                <a:cubicBezTo>
                  <a:pt x="27739" y="166357"/>
                  <a:pt x="79386" y="158314"/>
                  <a:pt x="107326" y="149424"/>
                </a:cubicBezTo>
                <a:cubicBezTo>
                  <a:pt x="135266" y="140534"/>
                  <a:pt x="159396" y="109631"/>
                  <a:pt x="178446" y="98624"/>
                </a:cubicBezTo>
                <a:cubicBezTo>
                  <a:pt x="197496" y="87617"/>
                  <a:pt x="221626" y="83384"/>
                  <a:pt x="221626" y="83384"/>
                </a:cubicBezTo>
                <a:cubicBezTo>
                  <a:pt x="233479" y="79151"/>
                  <a:pt x="254223" y="80844"/>
                  <a:pt x="249566" y="73224"/>
                </a:cubicBezTo>
                <a:cubicBezTo>
                  <a:pt x="244909" y="65604"/>
                  <a:pt x="206386" y="49517"/>
                  <a:pt x="193686" y="37664"/>
                </a:cubicBezTo>
                <a:cubicBezTo>
                  <a:pt x="180986" y="25811"/>
                  <a:pt x="194956" y="7184"/>
                  <a:pt x="173366" y="2104"/>
                </a:cubicBezTo>
                <a:cubicBezTo>
                  <a:pt x="151776" y="-2976"/>
                  <a:pt x="87853" y="2104"/>
                  <a:pt x="64146" y="7184"/>
                </a:cubicBezTo>
                <a:cubicBezTo>
                  <a:pt x="40439" y="12264"/>
                  <a:pt x="40863" y="23271"/>
                  <a:pt x="31126" y="32584"/>
                </a:cubicBezTo>
                <a:cubicBezTo>
                  <a:pt x="21389" y="41897"/>
                  <a:pt x="10806" y="50787"/>
                  <a:pt x="5726" y="63064"/>
                </a:cubicBezTo>
                <a:cubicBezTo>
                  <a:pt x="646" y="75341"/>
                  <a:pt x="-6127" y="137571"/>
                  <a:pt x="10806" y="151964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リーフォーム: 図形 53">
            <a:extLst>
              <a:ext uri="{FF2B5EF4-FFF2-40B4-BE49-F238E27FC236}">
                <a16:creationId xmlns:a16="http://schemas.microsoft.com/office/drawing/2014/main" id="{494E9D95-C94C-4EB9-BF96-297635633176}"/>
              </a:ext>
            </a:extLst>
          </p:cNvPr>
          <p:cNvSpPr/>
          <p:nvPr/>
        </p:nvSpPr>
        <p:spPr>
          <a:xfrm>
            <a:off x="994276" y="3700448"/>
            <a:ext cx="486561" cy="154915"/>
          </a:xfrm>
          <a:custGeom>
            <a:avLst/>
            <a:gdLst>
              <a:gd name="connsiteX0" fmla="*/ 1404 w 486561"/>
              <a:gd name="connsiteY0" fmla="*/ 117172 h 154915"/>
              <a:gd name="connsiteX1" fmla="*/ 49664 w 486561"/>
              <a:gd name="connsiteY1" fmla="*/ 101932 h 154915"/>
              <a:gd name="connsiteX2" fmla="*/ 110624 w 486561"/>
              <a:gd name="connsiteY2" fmla="*/ 33352 h 154915"/>
              <a:gd name="connsiteX3" fmla="*/ 202064 w 486561"/>
              <a:gd name="connsiteY3" fmla="*/ 332 h 154915"/>
              <a:gd name="connsiteX4" fmla="*/ 316364 w 486561"/>
              <a:gd name="connsiteY4" fmla="*/ 15572 h 154915"/>
              <a:gd name="connsiteX5" fmla="*/ 362084 w 486561"/>
              <a:gd name="connsiteY5" fmla="*/ 2872 h 154915"/>
              <a:gd name="connsiteX6" fmla="*/ 433204 w 486561"/>
              <a:gd name="connsiteY6" fmla="*/ 38432 h 154915"/>
              <a:gd name="connsiteX7" fmla="*/ 486544 w 486561"/>
              <a:gd name="connsiteY7" fmla="*/ 43512 h 154915"/>
              <a:gd name="connsiteX8" fmla="*/ 438284 w 486561"/>
              <a:gd name="connsiteY8" fmla="*/ 84152 h 154915"/>
              <a:gd name="connsiteX9" fmla="*/ 374784 w 486561"/>
              <a:gd name="connsiteY9" fmla="*/ 89232 h 154915"/>
              <a:gd name="connsiteX10" fmla="*/ 326524 w 486561"/>
              <a:gd name="connsiteY10" fmla="*/ 117172 h 154915"/>
              <a:gd name="connsiteX11" fmla="*/ 301124 w 486561"/>
              <a:gd name="connsiteY11" fmla="*/ 152732 h 154915"/>
              <a:gd name="connsiteX12" fmla="*/ 242704 w 486561"/>
              <a:gd name="connsiteY12" fmla="*/ 147652 h 154915"/>
              <a:gd name="connsiteX13" fmla="*/ 176664 w 486561"/>
              <a:gd name="connsiteY13" fmla="*/ 119712 h 154915"/>
              <a:gd name="connsiteX14" fmla="*/ 105544 w 486561"/>
              <a:gd name="connsiteY14" fmla="*/ 109552 h 154915"/>
              <a:gd name="connsiteX15" fmla="*/ 1404 w 486561"/>
              <a:gd name="connsiteY15" fmla="*/ 117172 h 15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6561" h="154915">
                <a:moveTo>
                  <a:pt x="1404" y="117172"/>
                </a:moveTo>
                <a:cubicBezTo>
                  <a:pt x="-7909" y="115902"/>
                  <a:pt x="31461" y="115902"/>
                  <a:pt x="49664" y="101932"/>
                </a:cubicBezTo>
                <a:cubicBezTo>
                  <a:pt x="67867" y="87962"/>
                  <a:pt x="85224" y="50285"/>
                  <a:pt x="110624" y="33352"/>
                </a:cubicBezTo>
                <a:cubicBezTo>
                  <a:pt x="136024" y="16419"/>
                  <a:pt x="167774" y="3295"/>
                  <a:pt x="202064" y="332"/>
                </a:cubicBezTo>
                <a:cubicBezTo>
                  <a:pt x="236354" y="-2631"/>
                  <a:pt x="289694" y="15149"/>
                  <a:pt x="316364" y="15572"/>
                </a:cubicBezTo>
                <a:cubicBezTo>
                  <a:pt x="343034" y="15995"/>
                  <a:pt x="342611" y="-938"/>
                  <a:pt x="362084" y="2872"/>
                </a:cubicBezTo>
                <a:cubicBezTo>
                  <a:pt x="381557" y="6682"/>
                  <a:pt x="412461" y="31659"/>
                  <a:pt x="433204" y="38432"/>
                </a:cubicBezTo>
                <a:cubicBezTo>
                  <a:pt x="453947" y="45205"/>
                  <a:pt x="485697" y="35892"/>
                  <a:pt x="486544" y="43512"/>
                </a:cubicBezTo>
                <a:cubicBezTo>
                  <a:pt x="487391" y="51132"/>
                  <a:pt x="456911" y="76532"/>
                  <a:pt x="438284" y="84152"/>
                </a:cubicBezTo>
                <a:cubicBezTo>
                  <a:pt x="419657" y="91772"/>
                  <a:pt x="393411" y="83729"/>
                  <a:pt x="374784" y="89232"/>
                </a:cubicBezTo>
                <a:cubicBezTo>
                  <a:pt x="356157" y="94735"/>
                  <a:pt x="338801" y="106589"/>
                  <a:pt x="326524" y="117172"/>
                </a:cubicBezTo>
                <a:cubicBezTo>
                  <a:pt x="314247" y="127755"/>
                  <a:pt x="315094" y="147652"/>
                  <a:pt x="301124" y="152732"/>
                </a:cubicBezTo>
                <a:cubicBezTo>
                  <a:pt x="287154" y="157812"/>
                  <a:pt x="263447" y="153155"/>
                  <a:pt x="242704" y="147652"/>
                </a:cubicBezTo>
                <a:cubicBezTo>
                  <a:pt x="221961" y="142149"/>
                  <a:pt x="199524" y="126062"/>
                  <a:pt x="176664" y="119712"/>
                </a:cubicBezTo>
                <a:cubicBezTo>
                  <a:pt x="153804" y="113362"/>
                  <a:pt x="127134" y="109129"/>
                  <a:pt x="105544" y="109552"/>
                </a:cubicBezTo>
                <a:cubicBezTo>
                  <a:pt x="83954" y="109975"/>
                  <a:pt x="10717" y="118442"/>
                  <a:pt x="1404" y="117172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: 図形 54">
            <a:extLst>
              <a:ext uri="{FF2B5EF4-FFF2-40B4-BE49-F238E27FC236}">
                <a16:creationId xmlns:a16="http://schemas.microsoft.com/office/drawing/2014/main" id="{73639E66-A0A6-4555-ACD7-68DACC6A5A92}"/>
              </a:ext>
            </a:extLst>
          </p:cNvPr>
          <p:cNvSpPr/>
          <p:nvPr/>
        </p:nvSpPr>
        <p:spPr>
          <a:xfrm>
            <a:off x="1223125" y="3154617"/>
            <a:ext cx="453684" cy="141237"/>
          </a:xfrm>
          <a:custGeom>
            <a:avLst/>
            <a:gdLst>
              <a:gd name="connsiteX0" fmla="*/ 8775 w 453684"/>
              <a:gd name="connsiteY0" fmla="*/ 33083 h 141237"/>
              <a:gd name="connsiteX1" fmla="*/ 13855 w 453684"/>
              <a:gd name="connsiteY1" fmla="*/ 94043 h 141237"/>
              <a:gd name="connsiteX2" fmla="*/ 79895 w 453684"/>
              <a:gd name="connsiteY2" fmla="*/ 129603 h 141237"/>
              <a:gd name="connsiteX3" fmla="*/ 151015 w 453684"/>
              <a:gd name="connsiteY3" fmla="*/ 139763 h 141237"/>
              <a:gd name="connsiteX4" fmla="*/ 211975 w 453684"/>
              <a:gd name="connsiteY4" fmla="*/ 101663 h 141237"/>
              <a:gd name="connsiteX5" fmla="*/ 275475 w 453684"/>
              <a:gd name="connsiteY5" fmla="*/ 78803 h 141237"/>
              <a:gd name="connsiteX6" fmla="*/ 341515 w 453684"/>
              <a:gd name="connsiteY6" fmla="*/ 94043 h 141237"/>
              <a:gd name="connsiteX7" fmla="*/ 435495 w 453684"/>
              <a:gd name="connsiteY7" fmla="*/ 86423 h 141237"/>
              <a:gd name="connsiteX8" fmla="*/ 450735 w 453684"/>
              <a:gd name="connsiteY8" fmla="*/ 55943 h 141237"/>
              <a:gd name="connsiteX9" fmla="*/ 397395 w 453684"/>
              <a:gd name="connsiteY9" fmla="*/ 22923 h 141237"/>
              <a:gd name="connsiteX10" fmla="*/ 323735 w 453684"/>
              <a:gd name="connsiteY10" fmla="*/ 5143 h 141237"/>
              <a:gd name="connsiteX11" fmla="*/ 214515 w 453684"/>
              <a:gd name="connsiteY11" fmla="*/ 63 h 141237"/>
              <a:gd name="connsiteX12" fmla="*/ 112915 w 453684"/>
              <a:gd name="connsiteY12" fmla="*/ 7683 h 141237"/>
              <a:gd name="connsiteX13" fmla="*/ 8775 w 453684"/>
              <a:gd name="connsiteY13" fmla="*/ 33083 h 14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3684" h="141237">
                <a:moveTo>
                  <a:pt x="8775" y="33083"/>
                </a:moveTo>
                <a:cubicBezTo>
                  <a:pt x="-7735" y="47476"/>
                  <a:pt x="2002" y="77956"/>
                  <a:pt x="13855" y="94043"/>
                </a:cubicBezTo>
                <a:cubicBezTo>
                  <a:pt x="25708" y="110130"/>
                  <a:pt x="57035" y="121983"/>
                  <a:pt x="79895" y="129603"/>
                </a:cubicBezTo>
                <a:cubicBezTo>
                  <a:pt x="102755" y="137223"/>
                  <a:pt x="129002" y="144420"/>
                  <a:pt x="151015" y="139763"/>
                </a:cubicBezTo>
                <a:cubicBezTo>
                  <a:pt x="173028" y="135106"/>
                  <a:pt x="191232" y="111823"/>
                  <a:pt x="211975" y="101663"/>
                </a:cubicBezTo>
                <a:cubicBezTo>
                  <a:pt x="232718" y="91503"/>
                  <a:pt x="253885" y="80073"/>
                  <a:pt x="275475" y="78803"/>
                </a:cubicBezTo>
                <a:cubicBezTo>
                  <a:pt x="297065" y="77533"/>
                  <a:pt x="314845" y="92773"/>
                  <a:pt x="341515" y="94043"/>
                </a:cubicBezTo>
                <a:cubicBezTo>
                  <a:pt x="368185" y="95313"/>
                  <a:pt x="417292" y="92773"/>
                  <a:pt x="435495" y="86423"/>
                </a:cubicBezTo>
                <a:cubicBezTo>
                  <a:pt x="453698" y="80073"/>
                  <a:pt x="457085" y="66526"/>
                  <a:pt x="450735" y="55943"/>
                </a:cubicBezTo>
                <a:cubicBezTo>
                  <a:pt x="444385" y="45360"/>
                  <a:pt x="418562" y="31390"/>
                  <a:pt x="397395" y="22923"/>
                </a:cubicBezTo>
                <a:cubicBezTo>
                  <a:pt x="376228" y="14456"/>
                  <a:pt x="354215" y="8953"/>
                  <a:pt x="323735" y="5143"/>
                </a:cubicBezTo>
                <a:cubicBezTo>
                  <a:pt x="293255" y="1333"/>
                  <a:pt x="249652" y="-360"/>
                  <a:pt x="214515" y="63"/>
                </a:cubicBezTo>
                <a:cubicBezTo>
                  <a:pt x="179378" y="486"/>
                  <a:pt x="140008" y="4720"/>
                  <a:pt x="112915" y="7683"/>
                </a:cubicBezTo>
                <a:cubicBezTo>
                  <a:pt x="85822" y="10646"/>
                  <a:pt x="25285" y="18690"/>
                  <a:pt x="8775" y="33083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フリーフォーム: 図形 55">
            <a:extLst>
              <a:ext uri="{FF2B5EF4-FFF2-40B4-BE49-F238E27FC236}">
                <a16:creationId xmlns:a16="http://schemas.microsoft.com/office/drawing/2014/main" id="{D23C2A02-CF47-4139-A56A-BCDB536638EF}"/>
              </a:ext>
            </a:extLst>
          </p:cNvPr>
          <p:cNvSpPr/>
          <p:nvPr/>
        </p:nvSpPr>
        <p:spPr>
          <a:xfrm>
            <a:off x="1305122" y="3310214"/>
            <a:ext cx="212119" cy="357857"/>
          </a:xfrm>
          <a:custGeom>
            <a:avLst/>
            <a:gdLst>
              <a:gd name="connsiteX0" fmla="*/ 38538 w 212119"/>
              <a:gd name="connsiteY0" fmla="*/ 167046 h 357857"/>
              <a:gd name="connsiteX1" fmla="*/ 438 w 212119"/>
              <a:gd name="connsiteY1" fmla="*/ 108626 h 357857"/>
              <a:gd name="connsiteX2" fmla="*/ 25838 w 212119"/>
              <a:gd name="connsiteY2" fmla="*/ 47666 h 357857"/>
              <a:gd name="connsiteX3" fmla="*/ 135058 w 212119"/>
              <a:gd name="connsiteY3" fmla="*/ 1946 h 357857"/>
              <a:gd name="connsiteX4" fmla="*/ 147758 w 212119"/>
              <a:gd name="connsiteY4" fmla="*/ 14646 h 357857"/>
              <a:gd name="connsiteX5" fmla="*/ 145218 w 212119"/>
              <a:gd name="connsiteY5" fmla="*/ 70526 h 357857"/>
              <a:gd name="connsiteX6" fmla="*/ 114738 w 212119"/>
              <a:gd name="connsiteY6" fmla="*/ 108626 h 357857"/>
              <a:gd name="connsiteX7" fmla="*/ 157918 w 212119"/>
              <a:gd name="connsiteY7" fmla="*/ 139106 h 357857"/>
              <a:gd name="connsiteX8" fmla="*/ 208718 w 212119"/>
              <a:gd name="connsiteY8" fmla="*/ 172126 h 357857"/>
              <a:gd name="connsiteX9" fmla="*/ 206178 w 212119"/>
              <a:gd name="connsiteY9" fmla="*/ 235626 h 357857"/>
              <a:gd name="connsiteX10" fmla="*/ 196018 w 212119"/>
              <a:gd name="connsiteY10" fmla="*/ 273726 h 357857"/>
              <a:gd name="connsiteX11" fmla="*/ 175698 w 212119"/>
              <a:gd name="connsiteY11" fmla="*/ 337226 h 357857"/>
              <a:gd name="connsiteX12" fmla="*/ 140138 w 212119"/>
              <a:gd name="connsiteY12" fmla="*/ 349926 h 357857"/>
              <a:gd name="connsiteX13" fmla="*/ 96958 w 212119"/>
              <a:gd name="connsiteY13" fmla="*/ 355006 h 357857"/>
              <a:gd name="connsiteX14" fmla="*/ 61398 w 212119"/>
              <a:gd name="connsiteY14" fmla="*/ 304206 h 357857"/>
              <a:gd name="connsiteX15" fmla="*/ 81718 w 212119"/>
              <a:gd name="connsiteY15" fmla="*/ 222926 h 357857"/>
              <a:gd name="connsiteX16" fmla="*/ 38538 w 212119"/>
              <a:gd name="connsiteY16" fmla="*/ 167046 h 35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2119" h="357857">
                <a:moveTo>
                  <a:pt x="38538" y="167046"/>
                </a:moveTo>
                <a:cubicBezTo>
                  <a:pt x="24991" y="147996"/>
                  <a:pt x="2555" y="128523"/>
                  <a:pt x="438" y="108626"/>
                </a:cubicBezTo>
                <a:cubicBezTo>
                  <a:pt x="-1679" y="88729"/>
                  <a:pt x="3401" y="65446"/>
                  <a:pt x="25838" y="47666"/>
                </a:cubicBezTo>
                <a:cubicBezTo>
                  <a:pt x="48275" y="29886"/>
                  <a:pt x="114738" y="7449"/>
                  <a:pt x="135058" y="1946"/>
                </a:cubicBezTo>
                <a:cubicBezTo>
                  <a:pt x="155378" y="-3557"/>
                  <a:pt x="146065" y="3216"/>
                  <a:pt x="147758" y="14646"/>
                </a:cubicBezTo>
                <a:cubicBezTo>
                  <a:pt x="149451" y="26076"/>
                  <a:pt x="150721" y="54863"/>
                  <a:pt x="145218" y="70526"/>
                </a:cubicBezTo>
                <a:cubicBezTo>
                  <a:pt x="139715" y="86189"/>
                  <a:pt x="112621" y="97196"/>
                  <a:pt x="114738" y="108626"/>
                </a:cubicBezTo>
                <a:cubicBezTo>
                  <a:pt x="116855" y="120056"/>
                  <a:pt x="142255" y="128523"/>
                  <a:pt x="157918" y="139106"/>
                </a:cubicBezTo>
                <a:cubicBezTo>
                  <a:pt x="173581" y="149689"/>
                  <a:pt x="200675" y="156039"/>
                  <a:pt x="208718" y="172126"/>
                </a:cubicBezTo>
                <a:cubicBezTo>
                  <a:pt x="216761" y="188213"/>
                  <a:pt x="208295" y="218693"/>
                  <a:pt x="206178" y="235626"/>
                </a:cubicBezTo>
                <a:cubicBezTo>
                  <a:pt x="204061" y="252559"/>
                  <a:pt x="201098" y="256793"/>
                  <a:pt x="196018" y="273726"/>
                </a:cubicBezTo>
                <a:cubicBezTo>
                  <a:pt x="190938" y="290659"/>
                  <a:pt x="185011" y="324526"/>
                  <a:pt x="175698" y="337226"/>
                </a:cubicBezTo>
                <a:cubicBezTo>
                  <a:pt x="166385" y="349926"/>
                  <a:pt x="153261" y="346963"/>
                  <a:pt x="140138" y="349926"/>
                </a:cubicBezTo>
                <a:cubicBezTo>
                  <a:pt x="127015" y="352889"/>
                  <a:pt x="110081" y="362626"/>
                  <a:pt x="96958" y="355006"/>
                </a:cubicBezTo>
                <a:cubicBezTo>
                  <a:pt x="83835" y="347386"/>
                  <a:pt x="63938" y="326219"/>
                  <a:pt x="61398" y="304206"/>
                </a:cubicBezTo>
                <a:cubicBezTo>
                  <a:pt x="58858" y="282193"/>
                  <a:pt x="78331" y="245363"/>
                  <a:pt x="81718" y="222926"/>
                </a:cubicBezTo>
                <a:cubicBezTo>
                  <a:pt x="85105" y="200489"/>
                  <a:pt x="52085" y="186096"/>
                  <a:pt x="38538" y="167046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フリーフォーム: 図形 56">
            <a:extLst>
              <a:ext uri="{FF2B5EF4-FFF2-40B4-BE49-F238E27FC236}">
                <a16:creationId xmlns:a16="http://schemas.microsoft.com/office/drawing/2014/main" id="{EF8CE87E-0348-4EE8-B40E-D146F0449395}"/>
              </a:ext>
            </a:extLst>
          </p:cNvPr>
          <p:cNvSpPr/>
          <p:nvPr/>
        </p:nvSpPr>
        <p:spPr>
          <a:xfrm>
            <a:off x="974576" y="5374630"/>
            <a:ext cx="765324" cy="305084"/>
          </a:xfrm>
          <a:custGeom>
            <a:avLst/>
            <a:gdLst>
              <a:gd name="connsiteX0" fmla="*/ 33804 w 765324"/>
              <a:gd name="connsiteY0" fmla="*/ 292110 h 305084"/>
              <a:gd name="connsiteX1" fmla="*/ 13484 w 765324"/>
              <a:gd name="connsiteY1" fmla="*/ 241310 h 305084"/>
              <a:gd name="connsiteX2" fmla="*/ 784 w 765324"/>
              <a:gd name="connsiteY2" fmla="*/ 157490 h 305084"/>
              <a:gd name="connsiteX3" fmla="*/ 36344 w 765324"/>
              <a:gd name="connsiteY3" fmla="*/ 78750 h 305084"/>
              <a:gd name="connsiteX4" fmla="*/ 71904 w 765324"/>
              <a:gd name="connsiteY4" fmla="*/ 73670 h 305084"/>
              <a:gd name="connsiteX5" fmla="*/ 94764 w 765324"/>
              <a:gd name="connsiteY5" fmla="*/ 106690 h 305084"/>
              <a:gd name="connsiteX6" fmla="*/ 107464 w 765324"/>
              <a:gd name="connsiteY6" fmla="*/ 142250 h 305084"/>
              <a:gd name="connsiteX7" fmla="*/ 125244 w 765324"/>
              <a:gd name="connsiteY7" fmla="*/ 165110 h 305084"/>
              <a:gd name="connsiteX8" fmla="*/ 158264 w 765324"/>
              <a:gd name="connsiteY8" fmla="*/ 177810 h 305084"/>
              <a:gd name="connsiteX9" fmla="*/ 173504 w 765324"/>
              <a:gd name="connsiteY9" fmla="*/ 132090 h 305084"/>
              <a:gd name="connsiteX10" fmla="*/ 163344 w 765324"/>
              <a:gd name="connsiteY10" fmla="*/ 66050 h 305084"/>
              <a:gd name="connsiteX11" fmla="*/ 170964 w 765324"/>
              <a:gd name="connsiteY11" fmla="*/ 17790 h 305084"/>
              <a:gd name="connsiteX12" fmla="*/ 214144 w 765324"/>
              <a:gd name="connsiteY12" fmla="*/ 10 h 305084"/>
              <a:gd name="connsiteX13" fmla="*/ 277644 w 765324"/>
              <a:gd name="connsiteY13" fmla="*/ 15250 h 305084"/>
              <a:gd name="connsiteX14" fmla="*/ 364004 w 765324"/>
              <a:gd name="connsiteY14" fmla="*/ 15250 h 305084"/>
              <a:gd name="connsiteX15" fmla="*/ 391944 w 765324"/>
              <a:gd name="connsiteY15" fmla="*/ 35570 h 305084"/>
              <a:gd name="connsiteX16" fmla="*/ 473224 w 765324"/>
              <a:gd name="connsiteY16" fmla="*/ 5090 h 305084"/>
              <a:gd name="connsiteX17" fmla="*/ 592604 w 765324"/>
              <a:gd name="connsiteY17" fmla="*/ 2550 h 305084"/>
              <a:gd name="connsiteX18" fmla="*/ 676424 w 765324"/>
              <a:gd name="connsiteY18" fmla="*/ 17790 h 305084"/>
              <a:gd name="connsiteX19" fmla="*/ 714524 w 765324"/>
              <a:gd name="connsiteY19" fmla="*/ 38110 h 305084"/>
              <a:gd name="connsiteX20" fmla="*/ 752624 w 765324"/>
              <a:gd name="connsiteY20" fmla="*/ 88910 h 305084"/>
              <a:gd name="connsiteX21" fmla="*/ 765324 w 765324"/>
              <a:gd name="connsiteY21" fmla="*/ 121930 h 305084"/>
              <a:gd name="connsiteX22" fmla="*/ 752624 w 765324"/>
              <a:gd name="connsiteY22" fmla="*/ 200670 h 305084"/>
              <a:gd name="connsiteX23" fmla="*/ 722144 w 765324"/>
              <a:gd name="connsiteY23" fmla="*/ 223530 h 305084"/>
              <a:gd name="connsiteX24" fmla="*/ 668804 w 765324"/>
              <a:gd name="connsiteY24" fmla="*/ 195590 h 305084"/>
              <a:gd name="connsiteX25" fmla="*/ 587524 w 765324"/>
              <a:gd name="connsiteY25" fmla="*/ 203210 h 305084"/>
              <a:gd name="connsiteX26" fmla="*/ 557044 w 765324"/>
              <a:gd name="connsiteY26" fmla="*/ 116850 h 305084"/>
              <a:gd name="connsiteX27" fmla="*/ 529104 w 765324"/>
              <a:gd name="connsiteY27" fmla="*/ 101610 h 305084"/>
              <a:gd name="connsiteX28" fmla="*/ 511324 w 765324"/>
              <a:gd name="connsiteY28" fmla="*/ 114310 h 305084"/>
              <a:gd name="connsiteX29" fmla="*/ 478304 w 765324"/>
              <a:gd name="connsiteY29" fmla="*/ 134630 h 305084"/>
              <a:gd name="connsiteX30" fmla="*/ 468144 w 765324"/>
              <a:gd name="connsiteY30" fmla="*/ 170190 h 305084"/>
              <a:gd name="connsiteX31" fmla="*/ 511324 w 765324"/>
              <a:gd name="connsiteY31" fmla="*/ 213370 h 305084"/>
              <a:gd name="connsiteX32" fmla="*/ 457984 w 765324"/>
              <a:gd name="connsiteY32" fmla="*/ 246390 h 305084"/>
              <a:gd name="connsiteX33" fmla="*/ 351304 w 765324"/>
              <a:gd name="connsiteY33" fmla="*/ 281950 h 305084"/>
              <a:gd name="connsiteX34" fmla="*/ 282724 w 765324"/>
              <a:gd name="connsiteY34" fmla="*/ 304810 h 305084"/>
              <a:gd name="connsiteX35" fmla="*/ 209064 w 765324"/>
              <a:gd name="connsiteY35" fmla="*/ 266710 h 305084"/>
              <a:gd name="connsiteX36" fmla="*/ 165884 w 765324"/>
              <a:gd name="connsiteY36" fmla="*/ 223530 h 305084"/>
              <a:gd name="connsiteX37" fmla="*/ 122704 w 765324"/>
              <a:gd name="connsiteY37" fmla="*/ 223530 h 305084"/>
              <a:gd name="connsiteX38" fmla="*/ 76984 w 765324"/>
              <a:gd name="connsiteY38" fmla="*/ 256550 h 305084"/>
              <a:gd name="connsiteX39" fmla="*/ 33804 w 765324"/>
              <a:gd name="connsiteY39" fmla="*/ 292110 h 30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65324" h="305084">
                <a:moveTo>
                  <a:pt x="33804" y="292110"/>
                </a:moveTo>
                <a:cubicBezTo>
                  <a:pt x="23221" y="289570"/>
                  <a:pt x="18987" y="263747"/>
                  <a:pt x="13484" y="241310"/>
                </a:cubicBezTo>
                <a:cubicBezTo>
                  <a:pt x="7981" y="218873"/>
                  <a:pt x="-3026" y="184583"/>
                  <a:pt x="784" y="157490"/>
                </a:cubicBezTo>
                <a:cubicBezTo>
                  <a:pt x="4594" y="130397"/>
                  <a:pt x="24491" y="92720"/>
                  <a:pt x="36344" y="78750"/>
                </a:cubicBezTo>
                <a:cubicBezTo>
                  <a:pt x="48197" y="64780"/>
                  <a:pt x="62167" y="69013"/>
                  <a:pt x="71904" y="73670"/>
                </a:cubicBezTo>
                <a:cubicBezTo>
                  <a:pt x="81641" y="78327"/>
                  <a:pt x="88837" y="95260"/>
                  <a:pt x="94764" y="106690"/>
                </a:cubicBezTo>
                <a:cubicBezTo>
                  <a:pt x="100691" y="118120"/>
                  <a:pt x="102384" y="132513"/>
                  <a:pt x="107464" y="142250"/>
                </a:cubicBezTo>
                <a:cubicBezTo>
                  <a:pt x="112544" y="151987"/>
                  <a:pt x="116777" y="159183"/>
                  <a:pt x="125244" y="165110"/>
                </a:cubicBezTo>
                <a:cubicBezTo>
                  <a:pt x="133711" y="171037"/>
                  <a:pt x="150221" y="183313"/>
                  <a:pt x="158264" y="177810"/>
                </a:cubicBezTo>
                <a:cubicBezTo>
                  <a:pt x="166307" y="172307"/>
                  <a:pt x="172657" y="150717"/>
                  <a:pt x="173504" y="132090"/>
                </a:cubicBezTo>
                <a:cubicBezTo>
                  <a:pt x="174351" y="113463"/>
                  <a:pt x="163767" y="85100"/>
                  <a:pt x="163344" y="66050"/>
                </a:cubicBezTo>
                <a:cubicBezTo>
                  <a:pt x="162921" y="47000"/>
                  <a:pt x="162497" y="28797"/>
                  <a:pt x="170964" y="17790"/>
                </a:cubicBezTo>
                <a:cubicBezTo>
                  <a:pt x="179431" y="6783"/>
                  <a:pt x="196364" y="433"/>
                  <a:pt x="214144" y="10"/>
                </a:cubicBezTo>
                <a:cubicBezTo>
                  <a:pt x="231924" y="-413"/>
                  <a:pt x="252667" y="12710"/>
                  <a:pt x="277644" y="15250"/>
                </a:cubicBezTo>
                <a:cubicBezTo>
                  <a:pt x="302621" y="17790"/>
                  <a:pt x="344954" y="11863"/>
                  <a:pt x="364004" y="15250"/>
                </a:cubicBezTo>
                <a:cubicBezTo>
                  <a:pt x="383054" y="18637"/>
                  <a:pt x="373741" y="37263"/>
                  <a:pt x="391944" y="35570"/>
                </a:cubicBezTo>
                <a:cubicBezTo>
                  <a:pt x="410147" y="33877"/>
                  <a:pt x="439781" y="10593"/>
                  <a:pt x="473224" y="5090"/>
                </a:cubicBezTo>
                <a:cubicBezTo>
                  <a:pt x="506667" y="-413"/>
                  <a:pt x="558737" y="433"/>
                  <a:pt x="592604" y="2550"/>
                </a:cubicBezTo>
                <a:cubicBezTo>
                  <a:pt x="626471" y="4667"/>
                  <a:pt x="656104" y="11863"/>
                  <a:pt x="676424" y="17790"/>
                </a:cubicBezTo>
                <a:cubicBezTo>
                  <a:pt x="696744" y="23717"/>
                  <a:pt x="701824" y="26257"/>
                  <a:pt x="714524" y="38110"/>
                </a:cubicBezTo>
                <a:cubicBezTo>
                  <a:pt x="727224" y="49963"/>
                  <a:pt x="744157" y="74940"/>
                  <a:pt x="752624" y="88910"/>
                </a:cubicBezTo>
                <a:cubicBezTo>
                  <a:pt x="761091" y="102880"/>
                  <a:pt x="765324" y="103303"/>
                  <a:pt x="765324" y="121930"/>
                </a:cubicBezTo>
                <a:cubicBezTo>
                  <a:pt x="765324" y="140557"/>
                  <a:pt x="759821" y="183737"/>
                  <a:pt x="752624" y="200670"/>
                </a:cubicBezTo>
                <a:cubicBezTo>
                  <a:pt x="745427" y="217603"/>
                  <a:pt x="736114" y="224377"/>
                  <a:pt x="722144" y="223530"/>
                </a:cubicBezTo>
                <a:cubicBezTo>
                  <a:pt x="708174" y="222683"/>
                  <a:pt x="691241" y="198977"/>
                  <a:pt x="668804" y="195590"/>
                </a:cubicBezTo>
                <a:cubicBezTo>
                  <a:pt x="646367" y="192203"/>
                  <a:pt x="606151" y="216333"/>
                  <a:pt x="587524" y="203210"/>
                </a:cubicBezTo>
                <a:cubicBezTo>
                  <a:pt x="568897" y="190087"/>
                  <a:pt x="566781" y="133783"/>
                  <a:pt x="557044" y="116850"/>
                </a:cubicBezTo>
                <a:cubicBezTo>
                  <a:pt x="547307" y="99917"/>
                  <a:pt x="536724" y="102033"/>
                  <a:pt x="529104" y="101610"/>
                </a:cubicBezTo>
                <a:cubicBezTo>
                  <a:pt x="521484" y="101187"/>
                  <a:pt x="519791" y="108807"/>
                  <a:pt x="511324" y="114310"/>
                </a:cubicBezTo>
                <a:cubicBezTo>
                  <a:pt x="502857" y="119813"/>
                  <a:pt x="485501" y="125317"/>
                  <a:pt x="478304" y="134630"/>
                </a:cubicBezTo>
                <a:cubicBezTo>
                  <a:pt x="471107" y="143943"/>
                  <a:pt x="462641" y="157067"/>
                  <a:pt x="468144" y="170190"/>
                </a:cubicBezTo>
                <a:cubicBezTo>
                  <a:pt x="473647" y="183313"/>
                  <a:pt x="513017" y="200670"/>
                  <a:pt x="511324" y="213370"/>
                </a:cubicBezTo>
                <a:cubicBezTo>
                  <a:pt x="509631" y="226070"/>
                  <a:pt x="484654" y="234960"/>
                  <a:pt x="457984" y="246390"/>
                </a:cubicBezTo>
                <a:cubicBezTo>
                  <a:pt x="431314" y="257820"/>
                  <a:pt x="351304" y="281950"/>
                  <a:pt x="351304" y="281950"/>
                </a:cubicBezTo>
                <a:cubicBezTo>
                  <a:pt x="322094" y="291687"/>
                  <a:pt x="306431" y="307350"/>
                  <a:pt x="282724" y="304810"/>
                </a:cubicBezTo>
                <a:cubicBezTo>
                  <a:pt x="259017" y="302270"/>
                  <a:pt x="228537" y="280257"/>
                  <a:pt x="209064" y="266710"/>
                </a:cubicBezTo>
                <a:cubicBezTo>
                  <a:pt x="189591" y="253163"/>
                  <a:pt x="180277" y="230727"/>
                  <a:pt x="165884" y="223530"/>
                </a:cubicBezTo>
                <a:cubicBezTo>
                  <a:pt x="151491" y="216333"/>
                  <a:pt x="137521" y="218027"/>
                  <a:pt x="122704" y="223530"/>
                </a:cubicBezTo>
                <a:cubicBezTo>
                  <a:pt x="107887" y="229033"/>
                  <a:pt x="90954" y="245120"/>
                  <a:pt x="76984" y="256550"/>
                </a:cubicBezTo>
                <a:cubicBezTo>
                  <a:pt x="63014" y="267980"/>
                  <a:pt x="44387" y="294650"/>
                  <a:pt x="33804" y="292110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: 図形 57">
            <a:extLst>
              <a:ext uri="{FF2B5EF4-FFF2-40B4-BE49-F238E27FC236}">
                <a16:creationId xmlns:a16="http://schemas.microsoft.com/office/drawing/2014/main" id="{8C413D24-FE0A-4F8D-AC9A-B064A600C6AD}"/>
              </a:ext>
            </a:extLst>
          </p:cNvPr>
          <p:cNvSpPr/>
          <p:nvPr/>
        </p:nvSpPr>
        <p:spPr>
          <a:xfrm>
            <a:off x="974322" y="5678266"/>
            <a:ext cx="357999" cy="334018"/>
          </a:xfrm>
          <a:custGeom>
            <a:avLst/>
            <a:gdLst>
              <a:gd name="connsiteX0" fmla="*/ 8658 w 357999"/>
              <a:gd name="connsiteY0" fmla="*/ 201834 h 334018"/>
              <a:gd name="connsiteX1" fmla="*/ 1038 w 357999"/>
              <a:gd name="connsiteY1" fmla="*/ 110394 h 334018"/>
              <a:gd name="connsiteX2" fmla="*/ 31518 w 357999"/>
              <a:gd name="connsiteY2" fmla="*/ 39274 h 334018"/>
              <a:gd name="connsiteX3" fmla="*/ 133118 w 357999"/>
              <a:gd name="connsiteY3" fmla="*/ 3714 h 334018"/>
              <a:gd name="connsiteX4" fmla="*/ 232178 w 357999"/>
              <a:gd name="connsiteY4" fmla="*/ 6254 h 334018"/>
              <a:gd name="connsiteX5" fmla="*/ 272818 w 357999"/>
              <a:gd name="connsiteY5" fmla="*/ 49434 h 334018"/>
              <a:gd name="connsiteX6" fmla="*/ 315998 w 357999"/>
              <a:gd name="connsiteY6" fmla="*/ 110394 h 334018"/>
              <a:gd name="connsiteX7" fmla="*/ 356638 w 357999"/>
              <a:gd name="connsiteY7" fmla="*/ 168814 h 334018"/>
              <a:gd name="connsiteX8" fmla="*/ 343938 w 357999"/>
              <a:gd name="connsiteY8" fmla="*/ 290734 h 334018"/>
              <a:gd name="connsiteX9" fmla="*/ 300758 w 357999"/>
              <a:gd name="connsiteY9" fmla="*/ 328834 h 334018"/>
              <a:gd name="connsiteX10" fmla="*/ 199158 w 357999"/>
              <a:gd name="connsiteY10" fmla="*/ 333914 h 334018"/>
              <a:gd name="connsiteX11" fmla="*/ 115338 w 357999"/>
              <a:gd name="connsiteY11" fmla="*/ 331374 h 334018"/>
              <a:gd name="connsiteX12" fmla="*/ 44218 w 357999"/>
              <a:gd name="connsiteY12" fmla="*/ 326294 h 334018"/>
              <a:gd name="connsiteX13" fmla="*/ 23898 w 357999"/>
              <a:gd name="connsiteY13" fmla="*/ 278034 h 334018"/>
              <a:gd name="connsiteX14" fmla="*/ 8658 w 357999"/>
              <a:gd name="connsiteY14" fmla="*/ 201834 h 3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999" h="334018">
                <a:moveTo>
                  <a:pt x="8658" y="201834"/>
                </a:moveTo>
                <a:cubicBezTo>
                  <a:pt x="4848" y="173894"/>
                  <a:pt x="-2772" y="137487"/>
                  <a:pt x="1038" y="110394"/>
                </a:cubicBezTo>
                <a:cubicBezTo>
                  <a:pt x="4848" y="83301"/>
                  <a:pt x="9505" y="57054"/>
                  <a:pt x="31518" y="39274"/>
                </a:cubicBezTo>
                <a:cubicBezTo>
                  <a:pt x="53531" y="21494"/>
                  <a:pt x="99675" y="9217"/>
                  <a:pt x="133118" y="3714"/>
                </a:cubicBezTo>
                <a:cubicBezTo>
                  <a:pt x="166561" y="-1789"/>
                  <a:pt x="208895" y="-1366"/>
                  <a:pt x="232178" y="6254"/>
                </a:cubicBezTo>
                <a:cubicBezTo>
                  <a:pt x="255461" y="13874"/>
                  <a:pt x="258848" y="32077"/>
                  <a:pt x="272818" y="49434"/>
                </a:cubicBezTo>
                <a:cubicBezTo>
                  <a:pt x="286788" y="66791"/>
                  <a:pt x="302028" y="90497"/>
                  <a:pt x="315998" y="110394"/>
                </a:cubicBezTo>
                <a:cubicBezTo>
                  <a:pt x="329968" y="130291"/>
                  <a:pt x="351981" y="138757"/>
                  <a:pt x="356638" y="168814"/>
                </a:cubicBezTo>
                <a:cubicBezTo>
                  <a:pt x="361295" y="198871"/>
                  <a:pt x="353251" y="264064"/>
                  <a:pt x="343938" y="290734"/>
                </a:cubicBezTo>
                <a:cubicBezTo>
                  <a:pt x="334625" y="317404"/>
                  <a:pt x="324888" y="321637"/>
                  <a:pt x="300758" y="328834"/>
                </a:cubicBezTo>
                <a:cubicBezTo>
                  <a:pt x="276628" y="336031"/>
                  <a:pt x="230061" y="333491"/>
                  <a:pt x="199158" y="333914"/>
                </a:cubicBezTo>
                <a:cubicBezTo>
                  <a:pt x="168255" y="334337"/>
                  <a:pt x="141161" y="332644"/>
                  <a:pt x="115338" y="331374"/>
                </a:cubicBezTo>
                <a:cubicBezTo>
                  <a:pt x="89515" y="330104"/>
                  <a:pt x="59458" y="335184"/>
                  <a:pt x="44218" y="326294"/>
                </a:cubicBezTo>
                <a:cubicBezTo>
                  <a:pt x="28978" y="317404"/>
                  <a:pt x="28555" y="297507"/>
                  <a:pt x="23898" y="278034"/>
                </a:cubicBezTo>
                <a:cubicBezTo>
                  <a:pt x="19241" y="258561"/>
                  <a:pt x="12468" y="229774"/>
                  <a:pt x="8658" y="201834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0ABE6AFE-902E-49C5-9ABE-F2C1CEB92C7D}"/>
              </a:ext>
            </a:extLst>
          </p:cNvPr>
          <p:cNvSpPr/>
          <p:nvPr/>
        </p:nvSpPr>
        <p:spPr>
          <a:xfrm>
            <a:off x="1675450" y="5753826"/>
            <a:ext cx="214798" cy="212664"/>
          </a:xfrm>
          <a:custGeom>
            <a:avLst/>
            <a:gdLst>
              <a:gd name="connsiteX0" fmla="*/ 74610 w 214798"/>
              <a:gd name="connsiteY0" fmla="*/ 184694 h 212664"/>
              <a:gd name="connsiteX1" fmla="*/ 33970 w 214798"/>
              <a:gd name="connsiteY1" fmla="*/ 141514 h 212664"/>
              <a:gd name="connsiteX2" fmla="*/ 950 w 214798"/>
              <a:gd name="connsiteY2" fmla="*/ 80554 h 212664"/>
              <a:gd name="connsiteX3" fmla="*/ 72070 w 214798"/>
              <a:gd name="connsiteY3" fmla="*/ 6894 h 212664"/>
              <a:gd name="connsiteX4" fmla="*/ 158430 w 214798"/>
              <a:gd name="connsiteY4" fmla="*/ 6894 h 212664"/>
              <a:gd name="connsiteX5" fmla="*/ 201610 w 214798"/>
              <a:gd name="connsiteY5" fmla="*/ 39914 h 212664"/>
              <a:gd name="connsiteX6" fmla="*/ 214310 w 214798"/>
              <a:gd name="connsiteY6" fmla="*/ 123734 h 212664"/>
              <a:gd name="connsiteX7" fmla="*/ 206690 w 214798"/>
              <a:gd name="connsiteY7" fmla="*/ 189774 h 212664"/>
              <a:gd name="connsiteX8" fmla="*/ 158430 w 214798"/>
              <a:gd name="connsiteY8" fmla="*/ 212634 h 212664"/>
              <a:gd name="connsiteX9" fmla="*/ 74610 w 214798"/>
              <a:gd name="connsiteY9" fmla="*/ 184694 h 21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4798" h="212664">
                <a:moveTo>
                  <a:pt x="74610" y="184694"/>
                </a:moveTo>
                <a:cubicBezTo>
                  <a:pt x="53867" y="172841"/>
                  <a:pt x="46247" y="158871"/>
                  <a:pt x="33970" y="141514"/>
                </a:cubicBezTo>
                <a:cubicBezTo>
                  <a:pt x="21693" y="124157"/>
                  <a:pt x="-5400" y="102991"/>
                  <a:pt x="950" y="80554"/>
                </a:cubicBezTo>
                <a:cubicBezTo>
                  <a:pt x="7300" y="58117"/>
                  <a:pt x="45823" y="19171"/>
                  <a:pt x="72070" y="6894"/>
                </a:cubicBezTo>
                <a:cubicBezTo>
                  <a:pt x="98317" y="-5383"/>
                  <a:pt x="136840" y="1391"/>
                  <a:pt x="158430" y="6894"/>
                </a:cubicBezTo>
                <a:cubicBezTo>
                  <a:pt x="180020" y="12397"/>
                  <a:pt x="192297" y="20441"/>
                  <a:pt x="201610" y="39914"/>
                </a:cubicBezTo>
                <a:cubicBezTo>
                  <a:pt x="210923" y="59387"/>
                  <a:pt x="213463" y="98757"/>
                  <a:pt x="214310" y="123734"/>
                </a:cubicBezTo>
                <a:cubicBezTo>
                  <a:pt x="215157" y="148711"/>
                  <a:pt x="216003" y="174957"/>
                  <a:pt x="206690" y="189774"/>
                </a:cubicBezTo>
                <a:cubicBezTo>
                  <a:pt x="197377" y="204591"/>
                  <a:pt x="175787" y="211787"/>
                  <a:pt x="158430" y="212634"/>
                </a:cubicBezTo>
                <a:cubicBezTo>
                  <a:pt x="141073" y="213481"/>
                  <a:pt x="95353" y="196547"/>
                  <a:pt x="74610" y="184694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フリーフォーム: 図形 59">
            <a:extLst>
              <a:ext uri="{FF2B5EF4-FFF2-40B4-BE49-F238E27FC236}">
                <a16:creationId xmlns:a16="http://schemas.microsoft.com/office/drawing/2014/main" id="{F1D9BBFE-C91E-4FB2-8502-8E1444458BD3}"/>
              </a:ext>
            </a:extLst>
          </p:cNvPr>
          <p:cNvSpPr/>
          <p:nvPr/>
        </p:nvSpPr>
        <p:spPr>
          <a:xfrm>
            <a:off x="1520960" y="5643088"/>
            <a:ext cx="156383" cy="97613"/>
          </a:xfrm>
          <a:custGeom>
            <a:avLst/>
            <a:gdLst>
              <a:gd name="connsiteX0" fmla="*/ 66540 w 156383"/>
              <a:gd name="connsiteY0" fmla="*/ 97312 h 97613"/>
              <a:gd name="connsiteX1" fmla="*/ 3040 w 156383"/>
              <a:gd name="connsiteY1" fmla="*/ 71912 h 97613"/>
              <a:gd name="connsiteX2" fmla="*/ 18280 w 156383"/>
              <a:gd name="connsiteY2" fmla="*/ 13492 h 97613"/>
              <a:gd name="connsiteX3" fmla="*/ 89400 w 156383"/>
              <a:gd name="connsiteY3" fmla="*/ 792 h 97613"/>
              <a:gd name="connsiteX4" fmla="*/ 130040 w 156383"/>
              <a:gd name="connsiteY4" fmla="*/ 28732 h 97613"/>
              <a:gd name="connsiteX5" fmla="*/ 155440 w 156383"/>
              <a:gd name="connsiteY5" fmla="*/ 56672 h 97613"/>
              <a:gd name="connsiteX6" fmla="*/ 66540 w 156383"/>
              <a:gd name="connsiteY6" fmla="*/ 97312 h 9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383" h="97613">
                <a:moveTo>
                  <a:pt x="66540" y="97312"/>
                </a:moveTo>
                <a:cubicBezTo>
                  <a:pt x="41140" y="99852"/>
                  <a:pt x="11083" y="85882"/>
                  <a:pt x="3040" y="71912"/>
                </a:cubicBezTo>
                <a:cubicBezTo>
                  <a:pt x="-5003" y="57942"/>
                  <a:pt x="3887" y="25345"/>
                  <a:pt x="18280" y="13492"/>
                </a:cubicBezTo>
                <a:cubicBezTo>
                  <a:pt x="32673" y="1639"/>
                  <a:pt x="70773" y="-1748"/>
                  <a:pt x="89400" y="792"/>
                </a:cubicBezTo>
                <a:cubicBezTo>
                  <a:pt x="108027" y="3332"/>
                  <a:pt x="119033" y="19419"/>
                  <a:pt x="130040" y="28732"/>
                </a:cubicBezTo>
                <a:cubicBezTo>
                  <a:pt x="141047" y="38045"/>
                  <a:pt x="160943" y="49475"/>
                  <a:pt x="155440" y="56672"/>
                </a:cubicBezTo>
                <a:cubicBezTo>
                  <a:pt x="149937" y="63869"/>
                  <a:pt x="91940" y="94772"/>
                  <a:pt x="66540" y="97312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フリーフォーム: 図形 60">
            <a:extLst>
              <a:ext uri="{FF2B5EF4-FFF2-40B4-BE49-F238E27FC236}">
                <a16:creationId xmlns:a16="http://schemas.microsoft.com/office/drawing/2014/main" id="{CF02171B-01C8-41BF-8110-453EA03B881E}"/>
              </a:ext>
            </a:extLst>
          </p:cNvPr>
          <p:cNvSpPr/>
          <p:nvPr/>
        </p:nvSpPr>
        <p:spPr>
          <a:xfrm>
            <a:off x="964441" y="6077275"/>
            <a:ext cx="937548" cy="494208"/>
          </a:xfrm>
          <a:custGeom>
            <a:avLst/>
            <a:gdLst>
              <a:gd name="connsiteX0" fmla="*/ 59179 w 937548"/>
              <a:gd name="connsiteY0" fmla="*/ 460685 h 494208"/>
              <a:gd name="connsiteX1" fmla="*/ 196339 w 937548"/>
              <a:gd name="connsiteY1" fmla="*/ 470845 h 494208"/>
              <a:gd name="connsiteX2" fmla="*/ 282699 w 937548"/>
              <a:gd name="connsiteY2" fmla="*/ 440365 h 494208"/>
              <a:gd name="connsiteX3" fmla="*/ 318259 w 937548"/>
              <a:gd name="connsiteY3" fmla="*/ 397185 h 494208"/>
              <a:gd name="connsiteX4" fmla="*/ 343659 w 937548"/>
              <a:gd name="connsiteY4" fmla="*/ 455605 h 494208"/>
              <a:gd name="connsiteX5" fmla="*/ 348739 w 937548"/>
              <a:gd name="connsiteY5" fmla="*/ 493705 h 494208"/>
              <a:gd name="connsiteX6" fmla="*/ 437639 w 937548"/>
              <a:gd name="connsiteY6" fmla="*/ 478465 h 494208"/>
              <a:gd name="connsiteX7" fmla="*/ 536699 w 937548"/>
              <a:gd name="connsiteY7" fmla="*/ 460685 h 494208"/>
              <a:gd name="connsiteX8" fmla="*/ 630679 w 937548"/>
              <a:gd name="connsiteY8" fmla="*/ 427665 h 494208"/>
              <a:gd name="connsiteX9" fmla="*/ 678939 w 937548"/>
              <a:gd name="connsiteY9" fmla="*/ 371785 h 494208"/>
              <a:gd name="connsiteX10" fmla="*/ 694179 w 937548"/>
              <a:gd name="connsiteY10" fmla="*/ 318445 h 494208"/>
              <a:gd name="connsiteX11" fmla="*/ 727199 w 937548"/>
              <a:gd name="connsiteY11" fmla="*/ 298125 h 494208"/>
              <a:gd name="connsiteX12" fmla="*/ 696719 w 937548"/>
              <a:gd name="connsiteY12" fmla="*/ 277805 h 494208"/>
              <a:gd name="connsiteX13" fmla="*/ 569719 w 937548"/>
              <a:gd name="connsiteY13" fmla="*/ 282885 h 494208"/>
              <a:gd name="connsiteX14" fmla="*/ 526539 w 937548"/>
              <a:gd name="connsiteY14" fmla="*/ 232085 h 494208"/>
              <a:gd name="connsiteX15" fmla="*/ 557019 w 937548"/>
              <a:gd name="connsiteY15" fmla="*/ 191445 h 494208"/>
              <a:gd name="connsiteX16" fmla="*/ 582419 w 937548"/>
              <a:gd name="connsiteY16" fmla="*/ 107625 h 494208"/>
              <a:gd name="connsiteX17" fmla="*/ 557019 w 937548"/>
              <a:gd name="connsiteY17" fmla="*/ 59365 h 494208"/>
              <a:gd name="connsiteX18" fmla="*/ 612899 w 937548"/>
              <a:gd name="connsiteY18" fmla="*/ 26345 h 494208"/>
              <a:gd name="connsiteX19" fmla="*/ 648459 w 937548"/>
              <a:gd name="connsiteY19" fmla="*/ 51745 h 494208"/>
              <a:gd name="connsiteX20" fmla="*/ 681479 w 937548"/>
              <a:gd name="connsiteY20" fmla="*/ 94925 h 494208"/>
              <a:gd name="connsiteX21" fmla="*/ 742439 w 937548"/>
              <a:gd name="connsiteY21" fmla="*/ 125405 h 494208"/>
              <a:gd name="connsiteX22" fmla="*/ 780539 w 937548"/>
              <a:gd name="connsiteY22" fmla="*/ 153345 h 494208"/>
              <a:gd name="connsiteX23" fmla="*/ 864359 w 937548"/>
              <a:gd name="connsiteY23" fmla="*/ 178745 h 494208"/>
              <a:gd name="connsiteX24" fmla="*/ 912619 w 937548"/>
              <a:gd name="connsiteY24" fmla="*/ 171125 h 494208"/>
              <a:gd name="connsiteX25" fmla="*/ 930399 w 937548"/>
              <a:gd name="connsiteY25" fmla="*/ 107625 h 494208"/>
              <a:gd name="connsiteX26" fmla="*/ 930399 w 937548"/>
              <a:gd name="connsiteY26" fmla="*/ 61905 h 494208"/>
              <a:gd name="connsiteX27" fmla="*/ 930399 w 937548"/>
              <a:gd name="connsiteY27" fmla="*/ 18725 h 494208"/>
              <a:gd name="connsiteX28" fmla="*/ 833879 w 937548"/>
              <a:gd name="connsiteY28" fmla="*/ 11105 h 494208"/>
              <a:gd name="connsiteX29" fmla="*/ 750059 w 937548"/>
              <a:gd name="connsiteY29" fmla="*/ 26345 h 494208"/>
              <a:gd name="connsiteX30" fmla="*/ 694179 w 937548"/>
              <a:gd name="connsiteY30" fmla="*/ 39045 h 494208"/>
              <a:gd name="connsiteX31" fmla="*/ 615439 w 937548"/>
              <a:gd name="connsiteY31" fmla="*/ 18725 h 494208"/>
              <a:gd name="connsiteX32" fmla="*/ 531619 w 937548"/>
              <a:gd name="connsiteY32" fmla="*/ 3485 h 494208"/>
              <a:gd name="connsiteX33" fmla="*/ 452879 w 937548"/>
              <a:gd name="connsiteY33" fmla="*/ 945 h 494208"/>
              <a:gd name="connsiteX34" fmla="*/ 318259 w 937548"/>
              <a:gd name="connsiteY34" fmla="*/ 16185 h 494208"/>
              <a:gd name="connsiteX35" fmla="*/ 214119 w 937548"/>
              <a:gd name="connsiteY35" fmla="*/ 945 h 494208"/>
              <a:gd name="connsiteX36" fmla="*/ 117599 w 937548"/>
              <a:gd name="connsiteY36" fmla="*/ 31425 h 494208"/>
              <a:gd name="connsiteX37" fmla="*/ 8379 w 937548"/>
              <a:gd name="connsiteY37" fmla="*/ 69525 h 494208"/>
              <a:gd name="connsiteX38" fmla="*/ 8379 w 937548"/>
              <a:gd name="connsiteY38" fmla="*/ 267645 h 494208"/>
              <a:gd name="connsiteX39" fmla="*/ 15999 w 937548"/>
              <a:gd name="connsiteY39" fmla="*/ 412425 h 494208"/>
              <a:gd name="connsiteX40" fmla="*/ 59179 w 937548"/>
              <a:gd name="connsiteY40" fmla="*/ 460685 h 49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7548" h="494208">
                <a:moveTo>
                  <a:pt x="59179" y="460685"/>
                </a:moveTo>
                <a:cubicBezTo>
                  <a:pt x="89236" y="470422"/>
                  <a:pt x="159086" y="474232"/>
                  <a:pt x="196339" y="470845"/>
                </a:cubicBezTo>
                <a:cubicBezTo>
                  <a:pt x="233592" y="467458"/>
                  <a:pt x="262379" y="452642"/>
                  <a:pt x="282699" y="440365"/>
                </a:cubicBezTo>
                <a:cubicBezTo>
                  <a:pt x="303019" y="428088"/>
                  <a:pt x="308099" y="394645"/>
                  <a:pt x="318259" y="397185"/>
                </a:cubicBezTo>
                <a:cubicBezTo>
                  <a:pt x="328419" y="399725"/>
                  <a:pt x="338579" y="439518"/>
                  <a:pt x="343659" y="455605"/>
                </a:cubicBezTo>
                <a:cubicBezTo>
                  <a:pt x="348739" y="471692"/>
                  <a:pt x="333076" y="489895"/>
                  <a:pt x="348739" y="493705"/>
                </a:cubicBezTo>
                <a:cubicBezTo>
                  <a:pt x="364402" y="497515"/>
                  <a:pt x="437639" y="478465"/>
                  <a:pt x="437639" y="478465"/>
                </a:cubicBezTo>
                <a:cubicBezTo>
                  <a:pt x="468966" y="472962"/>
                  <a:pt x="504526" y="469152"/>
                  <a:pt x="536699" y="460685"/>
                </a:cubicBezTo>
                <a:cubicBezTo>
                  <a:pt x="568872" y="452218"/>
                  <a:pt x="606972" y="442482"/>
                  <a:pt x="630679" y="427665"/>
                </a:cubicBezTo>
                <a:cubicBezTo>
                  <a:pt x="654386" y="412848"/>
                  <a:pt x="668356" y="389988"/>
                  <a:pt x="678939" y="371785"/>
                </a:cubicBezTo>
                <a:cubicBezTo>
                  <a:pt x="689522" y="353582"/>
                  <a:pt x="686136" y="330722"/>
                  <a:pt x="694179" y="318445"/>
                </a:cubicBezTo>
                <a:cubicBezTo>
                  <a:pt x="702222" y="306168"/>
                  <a:pt x="726776" y="304898"/>
                  <a:pt x="727199" y="298125"/>
                </a:cubicBezTo>
                <a:cubicBezTo>
                  <a:pt x="727622" y="291352"/>
                  <a:pt x="722966" y="280345"/>
                  <a:pt x="696719" y="277805"/>
                </a:cubicBezTo>
                <a:cubicBezTo>
                  <a:pt x="670472" y="275265"/>
                  <a:pt x="598082" y="290505"/>
                  <a:pt x="569719" y="282885"/>
                </a:cubicBezTo>
                <a:cubicBezTo>
                  <a:pt x="541356" y="275265"/>
                  <a:pt x="528656" y="247325"/>
                  <a:pt x="526539" y="232085"/>
                </a:cubicBezTo>
                <a:cubicBezTo>
                  <a:pt x="524422" y="216845"/>
                  <a:pt x="547706" y="212188"/>
                  <a:pt x="557019" y="191445"/>
                </a:cubicBezTo>
                <a:cubicBezTo>
                  <a:pt x="566332" y="170702"/>
                  <a:pt x="582419" y="129638"/>
                  <a:pt x="582419" y="107625"/>
                </a:cubicBezTo>
                <a:cubicBezTo>
                  <a:pt x="582419" y="85612"/>
                  <a:pt x="551939" y="72912"/>
                  <a:pt x="557019" y="59365"/>
                </a:cubicBezTo>
                <a:cubicBezTo>
                  <a:pt x="562099" y="45818"/>
                  <a:pt x="597659" y="27615"/>
                  <a:pt x="612899" y="26345"/>
                </a:cubicBezTo>
                <a:cubicBezTo>
                  <a:pt x="628139" y="25075"/>
                  <a:pt x="637029" y="40315"/>
                  <a:pt x="648459" y="51745"/>
                </a:cubicBezTo>
                <a:cubicBezTo>
                  <a:pt x="659889" y="63175"/>
                  <a:pt x="665816" y="82648"/>
                  <a:pt x="681479" y="94925"/>
                </a:cubicBezTo>
                <a:cubicBezTo>
                  <a:pt x="697142" y="107202"/>
                  <a:pt x="725929" y="115668"/>
                  <a:pt x="742439" y="125405"/>
                </a:cubicBezTo>
                <a:cubicBezTo>
                  <a:pt x="758949" y="135142"/>
                  <a:pt x="760219" y="144455"/>
                  <a:pt x="780539" y="153345"/>
                </a:cubicBezTo>
                <a:cubicBezTo>
                  <a:pt x="800859" y="162235"/>
                  <a:pt x="842346" y="175782"/>
                  <a:pt x="864359" y="178745"/>
                </a:cubicBezTo>
                <a:cubicBezTo>
                  <a:pt x="886372" y="181708"/>
                  <a:pt x="901612" y="182978"/>
                  <a:pt x="912619" y="171125"/>
                </a:cubicBezTo>
                <a:cubicBezTo>
                  <a:pt x="923626" y="159272"/>
                  <a:pt x="927436" y="125828"/>
                  <a:pt x="930399" y="107625"/>
                </a:cubicBezTo>
                <a:cubicBezTo>
                  <a:pt x="933362" y="89422"/>
                  <a:pt x="930399" y="61905"/>
                  <a:pt x="930399" y="61905"/>
                </a:cubicBezTo>
                <a:cubicBezTo>
                  <a:pt x="930399" y="47088"/>
                  <a:pt x="946486" y="27192"/>
                  <a:pt x="930399" y="18725"/>
                </a:cubicBezTo>
                <a:cubicBezTo>
                  <a:pt x="914312" y="10258"/>
                  <a:pt x="863936" y="9835"/>
                  <a:pt x="833879" y="11105"/>
                </a:cubicBezTo>
                <a:cubicBezTo>
                  <a:pt x="803822" y="12375"/>
                  <a:pt x="773342" y="21688"/>
                  <a:pt x="750059" y="26345"/>
                </a:cubicBezTo>
                <a:cubicBezTo>
                  <a:pt x="726776" y="31002"/>
                  <a:pt x="716616" y="40315"/>
                  <a:pt x="694179" y="39045"/>
                </a:cubicBezTo>
                <a:cubicBezTo>
                  <a:pt x="671742" y="37775"/>
                  <a:pt x="642532" y="24652"/>
                  <a:pt x="615439" y="18725"/>
                </a:cubicBezTo>
                <a:cubicBezTo>
                  <a:pt x="588346" y="12798"/>
                  <a:pt x="558712" y="6448"/>
                  <a:pt x="531619" y="3485"/>
                </a:cubicBezTo>
                <a:cubicBezTo>
                  <a:pt x="504526" y="522"/>
                  <a:pt x="488439" y="-1172"/>
                  <a:pt x="452879" y="945"/>
                </a:cubicBezTo>
                <a:cubicBezTo>
                  <a:pt x="417319" y="3062"/>
                  <a:pt x="358052" y="16185"/>
                  <a:pt x="318259" y="16185"/>
                </a:cubicBezTo>
                <a:cubicBezTo>
                  <a:pt x="278466" y="16185"/>
                  <a:pt x="247562" y="-1595"/>
                  <a:pt x="214119" y="945"/>
                </a:cubicBezTo>
                <a:cubicBezTo>
                  <a:pt x="180676" y="3485"/>
                  <a:pt x="151889" y="19995"/>
                  <a:pt x="117599" y="31425"/>
                </a:cubicBezTo>
                <a:cubicBezTo>
                  <a:pt x="83309" y="42855"/>
                  <a:pt x="26582" y="30155"/>
                  <a:pt x="8379" y="69525"/>
                </a:cubicBezTo>
                <a:cubicBezTo>
                  <a:pt x="-9824" y="108895"/>
                  <a:pt x="7109" y="210495"/>
                  <a:pt x="8379" y="267645"/>
                </a:cubicBezTo>
                <a:cubicBezTo>
                  <a:pt x="9649" y="324795"/>
                  <a:pt x="7956" y="380252"/>
                  <a:pt x="15999" y="412425"/>
                </a:cubicBezTo>
                <a:cubicBezTo>
                  <a:pt x="24042" y="444598"/>
                  <a:pt x="29122" y="450948"/>
                  <a:pt x="59179" y="460685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56393074-E96E-4D1A-96D8-E09B7B0CD459}"/>
              </a:ext>
            </a:extLst>
          </p:cNvPr>
          <p:cNvSpPr/>
          <p:nvPr/>
        </p:nvSpPr>
        <p:spPr>
          <a:xfrm>
            <a:off x="1017948" y="6590334"/>
            <a:ext cx="381969" cy="184404"/>
          </a:xfrm>
          <a:custGeom>
            <a:avLst/>
            <a:gdLst>
              <a:gd name="connsiteX0" fmla="*/ 59012 w 381969"/>
              <a:gd name="connsiteY0" fmla="*/ 183846 h 184404"/>
              <a:gd name="connsiteX1" fmla="*/ 5672 w 381969"/>
              <a:gd name="connsiteY1" fmla="*/ 148286 h 184404"/>
              <a:gd name="connsiteX2" fmla="*/ 13292 w 381969"/>
              <a:gd name="connsiteY2" fmla="*/ 74626 h 184404"/>
              <a:gd name="connsiteX3" fmla="*/ 109812 w 381969"/>
              <a:gd name="connsiteY3" fmla="*/ 8586 h 184404"/>
              <a:gd name="connsiteX4" fmla="*/ 193632 w 381969"/>
              <a:gd name="connsiteY4" fmla="*/ 6046 h 184404"/>
              <a:gd name="connsiteX5" fmla="*/ 239352 w 381969"/>
              <a:gd name="connsiteY5" fmla="*/ 56846 h 184404"/>
              <a:gd name="connsiteX6" fmla="*/ 290152 w 381969"/>
              <a:gd name="connsiteY6" fmla="*/ 59386 h 184404"/>
              <a:gd name="connsiteX7" fmla="*/ 310472 w 381969"/>
              <a:gd name="connsiteY7" fmla="*/ 26366 h 184404"/>
              <a:gd name="connsiteX8" fmla="*/ 338412 w 381969"/>
              <a:gd name="connsiteY8" fmla="*/ 966 h 184404"/>
              <a:gd name="connsiteX9" fmla="*/ 338412 w 381969"/>
              <a:gd name="connsiteY9" fmla="*/ 36526 h 184404"/>
              <a:gd name="connsiteX10" fmla="*/ 328252 w 381969"/>
              <a:gd name="connsiteY10" fmla="*/ 74626 h 184404"/>
              <a:gd name="connsiteX11" fmla="*/ 330792 w 381969"/>
              <a:gd name="connsiteY11" fmla="*/ 122886 h 184404"/>
              <a:gd name="connsiteX12" fmla="*/ 368892 w 381969"/>
              <a:gd name="connsiteY12" fmla="*/ 133046 h 184404"/>
              <a:gd name="connsiteX13" fmla="*/ 373972 w 381969"/>
              <a:gd name="connsiteY13" fmla="*/ 163526 h 184404"/>
              <a:gd name="connsiteX14" fmla="*/ 264752 w 381969"/>
              <a:gd name="connsiteY14" fmla="*/ 178766 h 184404"/>
              <a:gd name="connsiteX15" fmla="*/ 213952 w 381969"/>
              <a:gd name="connsiteY15" fmla="*/ 171146 h 184404"/>
              <a:gd name="connsiteX16" fmla="*/ 59012 w 381969"/>
              <a:gd name="connsiteY16" fmla="*/ 183846 h 18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1969" h="184404">
                <a:moveTo>
                  <a:pt x="59012" y="183846"/>
                </a:moveTo>
                <a:cubicBezTo>
                  <a:pt x="24299" y="180036"/>
                  <a:pt x="13292" y="166489"/>
                  <a:pt x="5672" y="148286"/>
                </a:cubicBezTo>
                <a:cubicBezTo>
                  <a:pt x="-1948" y="130083"/>
                  <a:pt x="-4065" y="97909"/>
                  <a:pt x="13292" y="74626"/>
                </a:cubicBezTo>
                <a:cubicBezTo>
                  <a:pt x="30649" y="51343"/>
                  <a:pt x="79755" y="20016"/>
                  <a:pt x="109812" y="8586"/>
                </a:cubicBezTo>
                <a:cubicBezTo>
                  <a:pt x="139869" y="-2844"/>
                  <a:pt x="172042" y="-1997"/>
                  <a:pt x="193632" y="6046"/>
                </a:cubicBezTo>
                <a:cubicBezTo>
                  <a:pt x="215222" y="14089"/>
                  <a:pt x="223265" y="47956"/>
                  <a:pt x="239352" y="56846"/>
                </a:cubicBezTo>
                <a:cubicBezTo>
                  <a:pt x="255439" y="65736"/>
                  <a:pt x="278299" y="64466"/>
                  <a:pt x="290152" y="59386"/>
                </a:cubicBezTo>
                <a:cubicBezTo>
                  <a:pt x="302005" y="54306"/>
                  <a:pt x="302429" y="36103"/>
                  <a:pt x="310472" y="26366"/>
                </a:cubicBezTo>
                <a:cubicBezTo>
                  <a:pt x="318515" y="16629"/>
                  <a:pt x="333755" y="-727"/>
                  <a:pt x="338412" y="966"/>
                </a:cubicBezTo>
                <a:cubicBezTo>
                  <a:pt x="343069" y="2659"/>
                  <a:pt x="340105" y="24249"/>
                  <a:pt x="338412" y="36526"/>
                </a:cubicBezTo>
                <a:cubicBezTo>
                  <a:pt x="336719" y="48803"/>
                  <a:pt x="329522" y="60233"/>
                  <a:pt x="328252" y="74626"/>
                </a:cubicBezTo>
                <a:cubicBezTo>
                  <a:pt x="326982" y="89019"/>
                  <a:pt x="324019" y="113149"/>
                  <a:pt x="330792" y="122886"/>
                </a:cubicBezTo>
                <a:cubicBezTo>
                  <a:pt x="337565" y="132623"/>
                  <a:pt x="361695" y="126273"/>
                  <a:pt x="368892" y="133046"/>
                </a:cubicBezTo>
                <a:cubicBezTo>
                  <a:pt x="376089" y="139819"/>
                  <a:pt x="391329" y="155906"/>
                  <a:pt x="373972" y="163526"/>
                </a:cubicBezTo>
                <a:cubicBezTo>
                  <a:pt x="356615" y="171146"/>
                  <a:pt x="291422" y="177496"/>
                  <a:pt x="264752" y="178766"/>
                </a:cubicBezTo>
                <a:cubicBezTo>
                  <a:pt x="238082" y="180036"/>
                  <a:pt x="244855" y="171569"/>
                  <a:pt x="213952" y="171146"/>
                </a:cubicBezTo>
                <a:cubicBezTo>
                  <a:pt x="183049" y="170723"/>
                  <a:pt x="93725" y="187656"/>
                  <a:pt x="59012" y="183846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: 図形 62">
            <a:extLst>
              <a:ext uri="{FF2B5EF4-FFF2-40B4-BE49-F238E27FC236}">
                <a16:creationId xmlns:a16="http://schemas.microsoft.com/office/drawing/2014/main" id="{3D756FC1-53EE-4998-BF34-235B1D2A8548}"/>
              </a:ext>
            </a:extLst>
          </p:cNvPr>
          <p:cNvSpPr/>
          <p:nvPr/>
        </p:nvSpPr>
        <p:spPr>
          <a:xfrm>
            <a:off x="1524552" y="6205195"/>
            <a:ext cx="379507" cy="533697"/>
          </a:xfrm>
          <a:custGeom>
            <a:avLst/>
            <a:gdLst>
              <a:gd name="connsiteX0" fmla="*/ 27388 w 379507"/>
              <a:gd name="connsiteY0" fmla="*/ 533425 h 533697"/>
              <a:gd name="connsiteX1" fmla="*/ 4528 w 379507"/>
              <a:gd name="connsiteY1" fmla="*/ 480085 h 533697"/>
              <a:gd name="connsiteX2" fmla="*/ 1988 w 379507"/>
              <a:gd name="connsiteY2" fmla="*/ 421665 h 533697"/>
              <a:gd name="connsiteX3" fmla="*/ 27388 w 379507"/>
              <a:gd name="connsiteY3" fmla="*/ 375945 h 533697"/>
              <a:gd name="connsiteX4" fmla="*/ 128988 w 379507"/>
              <a:gd name="connsiteY4" fmla="*/ 294665 h 533697"/>
              <a:gd name="connsiteX5" fmla="*/ 220428 w 379507"/>
              <a:gd name="connsiteY5" fmla="*/ 215925 h 533697"/>
              <a:gd name="connsiteX6" fmla="*/ 258528 w 379507"/>
              <a:gd name="connsiteY6" fmla="*/ 185445 h 533697"/>
              <a:gd name="connsiteX7" fmla="*/ 245828 w 379507"/>
              <a:gd name="connsiteY7" fmla="*/ 175285 h 533697"/>
              <a:gd name="connsiteX8" fmla="*/ 192488 w 379507"/>
              <a:gd name="connsiteY8" fmla="*/ 167665 h 533697"/>
              <a:gd name="connsiteX9" fmla="*/ 167088 w 379507"/>
              <a:gd name="connsiteY9" fmla="*/ 134645 h 533697"/>
              <a:gd name="connsiteX10" fmla="*/ 88348 w 379507"/>
              <a:gd name="connsiteY10" fmla="*/ 104165 h 533697"/>
              <a:gd name="connsiteX11" fmla="*/ 55328 w 379507"/>
              <a:gd name="connsiteY11" fmla="*/ 35585 h 533697"/>
              <a:gd name="connsiteX12" fmla="*/ 85808 w 379507"/>
              <a:gd name="connsiteY12" fmla="*/ 25 h 533697"/>
              <a:gd name="connsiteX13" fmla="*/ 174708 w 379507"/>
              <a:gd name="connsiteY13" fmla="*/ 30505 h 533697"/>
              <a:gd name="connsiteX14" fmla="*/ 235668 w 379507"/>
              <a:gd name="connsiteY14" fmla="*/ 66065 h 533697"/>
              <a:gd name="connsiteX15" fmla="*/ 289008 w 379507"/>
              <a:gd name="connsiteY15" fmla="*/ 104165 h 533697"/>
              <a:gd name="connsiteX16" fmla="*/ 355048 w 379507"/>
              <a:gd name="connsiteY16" fmla="*/ 124485 h 533697"/>
              <a:gd name="connsiteX17" fmla="*/ 377908 w 379507"/>
              <a:gd name="connsiteY17" fmla="*/ 139725 h 533697"/>
              <a:gd name="connsiteX18" fmla="*/ 375368 w 379507"/>
              <a:gd name="connsiteY18" fmla="*/ 185445 h 533697"/>
              <a:gd name="connsiteX19" fmla="*/ 357588 w 379507"/>
              <a:gd name="connsiteY19" fmla="*/ 276885 h 533697"/>
              <a:gd name="connsiteX20" fmla="*/ 365208 w 379507"/>
              <a:gd name="connsiteY20" fmla="*/ 348005 h 533697"/>
              <a:gd name="connsiteX21" fmla="*/ 362668 w 379507"/>
              <a:gd name="connsiteY21" fmla="*/ 421665 h 533697"/>
              <a:gd name="connsiteX22" fmla="*/ 360128 w 379507"/>
              <a:gd name="connsiteY22" fmla="*/ 459765 h 533697"/>
              <a:gd name="connsiteX23" fmla="*/ 334728 w 379507"/>
              <a:gd name="connsiteY23" fmla="*/ 475005 h 533697"/>
              <a:gd name="connsiteX24" fmla="*/ 243288 w 379507"/>
              <a:gd name="connsiteY24" fmla="*/ 477545 h 533697"/>
              <a:gd name="connsiteX25" fmla="*/ 174708 w 379507"/>
              <a:gd name="connsiteY25" fmla="*/ 464845 h 533697"/>
              <a:gd name="connsiteX26" fmla="*/ 159468 w 379507"/>
              <a:gd name="connsiteY26" fmla="*/ 482625 h 533697"/>
              <a:gd name="connsiteX27" fmla="*/ 83268 w 379507"/>
              <a:gd name="connsiteY27" fmla="*/ 500405 h 533697"/>
              <a:gd name="connsiteX28" fmla="*/ 27388 w 379507"/>
              <a:gd name="connsiteY28" fmla="*/ 533425 h 53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79507" h="533697">
                <a:moveTo>
                  <a:pt x="27388" y="533425"/>
                </a:moveTo>
                <a:cubicBezTo>
                  <a:pt x="14265" y="530038"/>
                  <a:pt x="8761" y="498712"/>
                  <a:pt x="4528" y="480085"/>
                </a:cubicBezTo>
                <a:cubicBezTo>
                  <a:pt x="295" y="461458"/>
                  <a:pt x="-1822" y="439022"/>
                  <a:pt x="1988" y="421665"/>
                </a:cubicBezTo>
                <a:cubicBezTo>
                  <a:pt x="5798" y="404308"/>
                  <a:pt x="6221" y="397112"/>
                  <a:pt x="27388" y="375945"/>
                </a:cubicBezTo>
                <a:cubicBezTo>
                  <a:pt x="48555" y="354778"/>
                  <a:pt x="96815" y="321335"/>
                  <a:pt x="128988" y="294665"/>
                </a:cubicBezTo>
                <a:cubicBezTo>
                  <a:pt x="161161" y="267995"/>
                  <a:pt x="198838" y="234128"/>
                  <a:pt x="220428" y="215925"/>
                </a:cubicBezTo>
                <a:cubicBezTo>
                  <a:pt x="242018" y="197722"/>
                  <a:pt x="254295" y="192218"/>
                  <a:pt x="258528" y="185445"/>
                </a:cubicBezTo>
                <a:cubicBezTo>
                  <a:pt x="262761" y="178672"/>
                  <a:pt x="256835" y="178248"/>
                  <a:pt x="245828" y="175285"/>
                </a:cubicBezTo>
                <a:cubicBezTo>
                  <a:pt x="234821" y="172322"/>
                  <a:pt x="205611" y="174438"/>
                  <a:pt x="192488" y="167665"/>
                </a:cubicBezTo>
                <a:cubicBezTo>
                  <a:pt x="179365" y="160892"/>
                  <a:pt x="184445" y="145228"/>
                  <a:pt x="167088" y="134645"/>
                </a:cubicBezTo>
                <a:cubicBezTo>
                  <a:pt x="149731" y="124062"/>
                  <a:pt x="106975" y="120675"/>
                  <a:pt x="88348" y="104165"/>
                </a:cubicBezTo>
                <a:cubicBezTo>
                  <a:pt x="69721" y="87655"/>
                  <a:pt x="55751" y="52942"/>
                  <a:pt x="55328" y="35585"/>
                </a:cubicBezTo>
                <a:cubicBezTo>
                  <a:pt x="54905" y="18228"/>
                  <a:pt x="65911" y="872"/>
                  <a:pt x="85808" y="25"/>
                </a:cubicBezTo>
                <a:cubicBezTo>
                  <a:pt x="105705" y="-822"/>
                  <a:pt x="149731" y="19498"/>
                  <a:pt x="174708" y="30505"/>
                </a:cubicBezTo>
                <a:cubicBezTo>
                  <a:pt x="199685" y="41512"/>
                  <a:pt x="216618" y="53788"/>
                  <a:pt x="235668" y="66065"/>
                </a:cubicBezTo>
                <a:cubicBezTo>
                  <a:pt x="254718" y="78342"/>
                  <a:pt x="269111" y="94428"/>
                  <a:pt x="289008" y="104165"/>
                </a:cubicBezTo>
                <a:cubicBezTo>
                  <a:pt x="308905" y="113902"/>
                  <a:pt x="340231" y="118558"/>
                  <a:pt x="355048" y="124485"/>
                </a:cubicBezTo>
                <a:cubicBezTo>
                  <a:pt x="369865" y="130412"/>
                  <a:pt x="374521" y="129565"/>
                  <a:pt x="377908" y="139725"/>
                </a:cubicBezTo>
                <a:cubicBezTo>
                  <a:pt x="381295" y="149885"/>
                  <a:pt x="378755" y="162585"/>
                  <a:pt x="375368" y="185445"/>
                </a:cubicBezTo>
                <a:cubicBezTo>
                  <a:pt x="371981" y="208305"/>
                  <a:pt x="359281" y="249792"/>
                  <a:pt x="357588" y="276885"/>
                </a:cubicBezTo>
                <a:cubicBezTo>
                  <a:pt x="355895" y="303978"/>
                  <a:pt x="364361" y="323875"/>
                  <a:pt x="365208" y="348005"/>
                </a:cubicBezTo>
                <a:cubicBezTo>
                  <a:pt x="366055" y="372135"/>
                  <a:pt x="363515" y="403038"/>
                  <a:pt x="362668" y="421665"/>
                </a:cubicBezTo>
                <a:cubicBezTo>
                  <a:pt x="361821" y="440292"/>
                  <a:pt x="364785" y="450875"/>
                  <a:pt x="360128" y="459765"/>
                </a:cubicBezTo>
                <a:cubicBezTo>
                  <a:pt x="355471" y="468655"/>
                  <a:pt x="354201" y="472042"/>
                  <a:pt x="334728" y="475005"/>
                </a:cubicBezTo>
                <a:cubicBezTo>
                  <a:pt x="315255" y="477968"/>
                  <a:pt x="269958" y="479238"/>
                  <a:pt x="243288" y="477545"/>
                </a:cubicBezTo>
                <a:cubicBezTo>
                  <a:pt x="216618" y="475852"/>
                  <a:pt x="188678" y="463998"/>
                  <a:pt x="174708" y="464845"/>
                </a:cubicBezTo>
                <a:cubicBezTo>
                  <a:pt x="160738" y="465692"/>
                  <a:pt x="174708" y="476698"/>
                  <a:pt x="159468" y="482625"/>
                </a:cubicBezTo>
                <a:cubicBezTo>
                  <a:pt x="144228" y="488552"/>
                  <a:pt x="101048" y="493208"/>
                  <a:pt x="83268" y="500405"/>
                </a:cubicBezTo>
                <a:cubicBezTo>
                  <a:pt x="65488" y="507602"/>
                  <a:pt x="40511" y="536812"/>
                  <a:pt x="27388" y="533425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A599B888-F411-4C11-9AA7-FFFBA030F5BC}"/>
              </a:ext>
            </a:extLst>
          </p:cNvPr>
          <p:cNvSpPr/>
          <p:nvPr/>
        </p:nvSpPr>
        <p:spPr>
          <a:xfrm>
            <a:off x="984312" y="6833851"/>
            <a:ext cx="916646" cy="670579"/>
          </a:xfrm>
          <a:custGeom>
            <a:avLst/>
            <a:gdLst>
              <a:gd name="connsiteX0" fmla="*/ 18988 w 916646"/>
              <a:gd name="connsiteY0" fmla="*/ 189249 h 670579"/>
              <a:gd name="connsiteX1" fmla="*/ 3748 w 916646"/>
              <a:gd name="connsiteY1" fmla="*/ 133369 h 670579"/>
              <a:gd name="connsiteX2" fmla="*/ 6288 w 916646"/>
              <a:gd name="connsiteY2" fmla="*/ 72409 h 670579"/>
              <a:gd name="connsiteX3" fmla="*/ 69788 w 916646"/>
              <a:gd name="connsiteY3" fmla="*/ 69869 h 670579"/>
              <a:gd name="connsiteX4" fmla="*/ 110428 w 916646"/>
              <a:gd name="connsiteY4" fmla="*/ 80029 h 670579"/>
              <a:gd name="connsiteX5" fmla="*/ 176468 w 916646"/>
              <a:gd name="connsiteY5" fmla="*/ 62249 h 670579"/>
              <a:gd name="connsiteX6" fmla="*/ 283148 w 916646"/>
              <a:gd name="connsiteY6" fmla="*/ 13989 h 670579"/>
              <a:gd name="connsiteX7" fmla="*/ 354268 w 916646"/>
              <a:gd name="connsiteY7" fmla="*/ 1289 h 670579"/>
              <a:gd name="connsiteX8" fmla="*/ 417768 w 916646"/>
              <a:gd name="connsiteY8" fmla="*/ 1289 h 670579"/>
              <a:gd name="connsiteX9" fmla="*/ 524448 w 916646"/>
              <a:gd name="connsiteY9" fmla="*/ 8909 h 670579"/>
              <a:gd name="connsiteX10" fmla="*/ 532068 w 916646"/>
              <a:gd name="connsiteY10" fmla="*/ 26689 h 670579"/>
              <a:gd name="connsiteX11" fmla="*/ 560008 w 916646"/>
              <a:gd name="connsiteY11" fmla="*/ 107969 h 670579"/>
              <a:gd name="connsiteX12" fmla="*/ 565088 w 916646"/>
              <a:gd name="connsiteY12" fmla="*/ 133369 h 670579"/>
              <a:gd name="connsiteX13" fmla="*/ 618428 w 916646"/>
              <a:gd name="connsiteY13" fmla="*/ 151149 h 670579"/>
              <a:gd name="connsiteX14" fmla="*/ 636208 w 916646"/>
              <a:gd name="connsiteY14" fmla="*/ 105429 h 670579"/>
              <a:gd name="connsiteX15" fmla="*/ 615888 w 916646"/>
              <a:gd name="connsiteY15" fmla="*/ 21609 h 670579"/>
              <a:gd name="connsiteX16" fmla="*/ 661608 w 916646"/>
              <a:gd name="connsiteY16" fmla="*/ 1289 h 670579"/>
              <a:gd name="connsiteX17" fmla="*/ 694628 w 916646"/>
              <a:gd name="connsiteY17" fmla="*/ 39389 h 670579"/>
              <a:gd name="connsiteX18" fmla="*/ 722568 w 916646"/>
              <a:gd name="connsiteY18" fmla="*/ 100349 h 670579"/>
              <a:gd name="connsiteX19" fmla="*/ 740348 w 916646"/>
              <a:gd name="connsiteY19" fmla="*/ 118129 h 670579"/>
              <a:gd name="connsiteX20" fmla="*/ 758128 w 916646"/>
              <a:gd name="connsiteY20" fmla="*/ 135909 h 670579"/>
              <a:gd name="connsiteX21" fmla="*/ 725108 w 916646"/>
              <a:gd name="connsiteY21" fmla="*/ 207029 h 670579"/>
              <a:gd name="connsiteX22" fmla="*/ 780988 w 916646"/>
              <a:gd name="connsiteY22" fmla="*/ 194329 h 670579"/>
              <a:gd name="connsiteX23" fmla="*/ 819088 w 916646"/>
              <a:gd name="connsiteY23" fmla="*/ 171469 h 670579"/>
              <a:gd name="connsiteX24" fmla="*/ 831788 w 916646"/>
              <a:gd name="connsiteY24" fmla="*/ 118129 h 670579"/>
              <a:gd name="connsiteX25" fmla="*/ 877508 w 916646"/>
              <a:gd name="connsiteY25" fmla="*/ 128289 h 670579"/>
              <a:gd name="connsiteX26" fmla="*/ 910528 w 916646"/>
              <a:gd name="connsiteY26" fmla="*/ 166389 h 670579"/>
              <a:gd name="connsiteX27" fmla="*/ 915608 w 916646"/>
              <a:gd name="connsiteY27" fmla="*/ 250209 h 670579"/>
              <a:gd name="connsiteX28" fmla="*/ 897828 w 916646"/>
              <a:gd name="connsiteY28" fmla="*/ 283229 h 670579"/>
              <a:gd name="connsiteX29" fmla="*/ 880048 w 916646"/>
              <a:gd name="connsiteY29" fmla="*/ 361969 h 670579"/>
              <a:gd name="connsiteX30" fmla="*/ 811468 w 916646"/>
              <a:gd name="connsiteY30" fmla="*/ 374669 h 670579"/>
              <a:gd name="connsiteX31" fmla="*/ 735268 w 916646"/>
              <a:gd name="connsiteY31" fmla="*/ 369589 h 670579"/>
              <a:gd name="connsiteX32" fmla="*/ 697168 w 916646"/>
              <a:gd name="connsiteY32" fmla="*/ 361969 h 670579"/>
              <a:gd name="connsiteX33" fmla="*/ 681928 w 916646"/>
              <a:gd name="connsiteY33" fmla="*/ 354349 h 670579"/>
              <a:gd name="connsiteX34" fmla="*/ 692088 w 916646"/>
              <a:gd name="connsiteY34" fmla="*/ 382289 h 670579"/>
              <a:gd name="connsiteX35" fmla="*/ 704788 w 916646"/>
              <a:gd name="connsiteY35" fmla="*/ 443249 h 670579"/>
              <a:gd name="connsiteX36" fmla="*/ 684468 w 916646"/>
              <a:gd name="connsiteY36" fmla="*/ 448329 h 670579"/>
              <a:gd name="connsiteX37" fmla="*/ 628588 w 916646"/>
              <a:gd name="connsiteY37" fmla="*/ 461029 h 670579"/>
              <a:gd name="connsiteX38" fmla="*/ 526988 w 916646"/>
              <a:gd name="connsiteY38" fmla="*/ 466109 h 670579"/>
              <a:gd name="connsiteX39" fmla="*/ 499048 w 916646"/>
              <a:gd name="connsiteY39" fmla="*/ 438169 h 670579"/>
              <a:gd name="connsiteX40" fmla="*/ 453328 w 916646"/>
              <a:gd name="connsiteY40" fmla="*/ 448329 h 670579"/>
              <a:gd name="connsiteX41" fmla="*/ 458408 w 916646"/>
              <a:gd name="connsiteY41" fmla="*/ 488969 h 670579"/>
              <a:gd name="connsiteX42" fmla="*/ 521908 w 916646"/>
              <a:gd name="connsiteY42" fmla="*/ 539769 h 670579"/>
              <a:gd name="connsiteX43" fmla="*/ 590488 w 916646"/>
              <a:gd name="connsiteY43" fmla="*/ 570249 h 670579"/>
              <a:gd name="connsiteX44" fmla="*/ 636208 w 916646"/>
              <a:gd name="connsiteY44" fmla="*/ 588029 h 670579"/>
              <a:gd name="connsiteX45" fmla="*/ 656528 w 916646"/>
              <a:gd name="connsiteY45" fmla="*/ 641369 h 670579"/>
              <a:gd name="connsiteX46" fmla="*/ 598108 w 916646"/>
              <a:gd name="connsiteY46" fmla="*/ 666769 h 670579"/>
              <a:gd name="connsiteX47" fmla="*/ 506668 w 916646"/>
              <a:gd name="connsiteY47" fmla="*/ 659149 h 670579"/>
              <a:gd name="connsiteX48" fmla="*/ 433008 w 916646"/>
              <a:gd name="connsiteY48" fmla="*/ 636289 h 670579"/>
              <a:gd name="connsiteX49" fmla="*/ 382208 w 916646"/>
              <a:gd name="connsiteY49" fmla="*/ 666769 h 670579"/>
              <a:gd name="connsiteX50" fmla="*/ 306008 w 916646"/>
              <a:gd name="connsiteY50" fmla="*/ 666769 h 670579"/>
              <a:gd name="connsiteX51" fmla="*/ 265368 w 916646"/>
              <a:gd name="connsiteY51" fmla="*/ 636289 h 670579"/>
              <a:gd name="connsiteX52" fmla="*/ 283148 w 916646"/>
              <a:gd name="connsiteY52" fmla="*/ 580409 h 670579"/>
              <a:gd name="connsiteX53" fmla="*/ 191708 w 916646"/>
              <a:gd name="connsiteY53" fmla="*/ 557549 h 670579"/>
              <a:gd name="connsiteX54" fmla="*/ 143448 w 916646"/>
              <a:gd name="connsiteY54" fmla="*/ 501669 h 670579"/>
              <a:gd name="connsiteX55" fmla="*/ 74868 w 916646"/>
              <a:gd name="connsiteY55" fmla="*/ 448329 h 670579"/>
              <a:gd name="connsiteX56" fmla="*/ 34228 w 916646"/>
              <a:gd name="connsiteY56" fmla="*/ 420389 h 670579"/>
              <a:gd name="connsiteX57" fmla="*/ 52008 w 916646"/>
              <a:gd name="connsiteY57" fmla="*/ 359429 h 670579"/>
              <a:gd name="connsiteX58" fmla="*/ 107888 w 916646"/>
              <a:gd name="connsiteY58" fmla="*/ 374669 h 670579"/>
              <a:gd name="connsiteX59" fmla="*/ 110428 w 916646"/>
              <a:gd name="connsiteY59" fmla="*/ 379749 h 670579"/>
              <a:gd name="connsiteX60" fmla="*/ 133288 w 916646"/>
              <a:gd name="connsiteY60" fmla="*/ 311169 h 670579"/>
              <a:gd name="connsiteX61" fmla="*/ 173928 w 916646"/>
              <a:gd name="connsiteY61" fmla="*/ 288309 h 670579"/>
              <a:gd name="connsiteX62" fmla="*/ 212028 w 916646"/>
              <a:gd name="connsiteY62" fmla="*/ 242589 h 670579"/>
              <a:gd name="connsiteX63" fmla="*/ 290768 w 916646"/>
              <a:gd name="connsiteY63" fmla="*/ 270529 h 670579"/>
              <a:gd name="connsiteX64" fmla="*/ 300928 w 916646"/>
              <a:gd name="connsiteY64" fmla="*/ 303549 h 670579"/>
              <a:gd name="connsiteX65" fmla="*/ 321248 w 916646"/>
              <a:gd name="connsiteY65" fmla="*/ 316249 h 670579"/>
              <a:gd name="connsiteX66" fmla="*/ 417768 w 916646"/>
              <a:gd name="connsiteY66" fmla="*/ 293389 h 670579"/>
              <a:gd name="connsiteX67" fmla="*/ 455868 w 916646"/>
              <a:gd name="connsiteY67" fmla="*/ 280689 h 670579"/>
              <a:gd name="connsiteX68" fmla="*/ 481268 w 916646"/>
              <a:gd name="connsiteY68" fmla="*/ 240049 h 670579"/>
              <a:gd name="connsiteX69" fmla="*/ 481268 w 916646"/>
              <a:gd name="connsiteY69" fmla="*/ 227349 h 670579"/>
              <a:gd name="connsiteX70" fmla="*/ 448248 w 916646"/>
              <a:gd name="connsiteY70" fmla="*/ 189249 h 670579"/>
              <a:gd name="connsiteX71" fmla="*/ 392368 w 916646"/>
              <a:gd name="connsiteY71" fmla="*/ 181629 h 670579"/>
              <a:gd name="connsiteX72" fmla="*/ 339028 w 916646"/>
              <a:gd name="connsiteY72" fmla="*/ 179089 h 670579"/>
              <a:gd name="connsiteX73" fmla="*/ 311088 w 916646"/>
              <a:gd name="connsiteY73" fmla="*/ 166389 h 670579"/>
              <a:gd name="connsiteX74" fmla="*/ 278068 w 916646"/>
              <a:gd name="connsiteY74" fmla="*/ 156229 h 670579"/>
              <a:gd name="connsiteX75" fmla="*/ 229808 w 916646"/>
              <a:gd name="connsiteY75" fmla="*/ 153689 h 670579"/>
              <a:gd name="connsiteX76" fmla="*/ 204408 w 916646"/>
              <a:gd name="connsiteY76" fmla="*/ 184169 h 670579"/>
              <a:gd name="connsiteX77" fmla="*/ 184088 w 916646"/>
              <a:gd name="connsiteY77" fmla="*/ 196869 h 670579"/>
              <a:gd name="connsiteX78" fmla="*/ 145988 w 916646"/>
              <a:gd name="connsiteY78" fmla="*/ 204489 h 670579"/>
              <a:gd name="connsiteX79" fmla="*/ 123128 w 916646"/>
              <a:gd name="connsiteY79" fmla="*/ 204489 h 670579"/>
              <a:gd name="connsiteX80" fmla="*/ 105348 w 916646"/>
              <a:gd name="connsiteY80" fmla="*/ 161309 h 670579"/>
              <a:gd name="connsiteX81" fmla="*/ 92648 w 916646"/>
              <a:gd name="connsiteY81" fmla="*/ 153689 h 670579"/>
              <a:gd name="connsiteX82" fmla="*/ 67248 w 916646"/>
              <a:gd name="connsiteY82" fmla="*/ 163849 h 670579"/>
              <a:gd name="connsiteX83" fmla="*/ 18988 w 916646"/>
              <a:gd name="connsiteY83" fmla="*/ 189249 h 67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916646" h="670579">
                <a:moveTo>
                  <a:pt x="18988" y="189249"/>
                </a:moveTo>
                <a:cubicBezTo>
                  <a:pt x="8405" y="184169"/>
                  <a:pt x="5865" y="152842"/>
                  <a:pt x="3748" y="133369"/>
                </a:cubicBezTo>
                <a:cubicBezTo>
                  <a:pt x="1631" y="113896"/>
                  <a:pt x="-4719" y="82992"/>
                  <a:pt x="6288" y="72409"/>
                </a:cubicBezTo>
                <a:cubicBezTo>
                  <a:pt x="17295" y="61826"/>
                  <a:pt x="52431" y="68599"/>
                  <a:pt x="69788" y="69869"/>
                </a:cubicBezTo>
                <a:cubicBezTo>
                  <a:pt x="87145" y="71139"/>
                  <a:pt x="92648" y="81299"/>
                  <a:pt x="110428" y="80029"/>
                </a:cubicBezTo>
                <a:cubicBezTo>
                  <a:pt x="128208" y="78759"/>
                  <a:pt x="147681" y="73256"/>
                  <a:pt x="176468" y="62249"/>
                </a:cubicBezTo>
                <a:cubicBezTo>
                  <a:pt x="205255" y="51242"/>
                  <a:pt x="253515" y="24149"/>
                  <a:pt x="283148" y="13989"/>
                </a:cubicBezTo>
                <a:cubicBezTo>
                  <a:pt x="312781" y="3829"/>
                  <a:pt x="331831" y="3406"/>
                  <a:pt x="354268" y="1289"/>
                </a:cubicBezTo>
                <a:cubicBezTo>
                  <a:pt x="376705" y="-828"/>
                  <a:pt x="389405" y="19"/>
                  <a:pt x="417768" y="1289"/>
                </a:cubicBezTo>
                <a:cubicBezTo>
                  <a:pt x="446131" y="2559"/>
                  <a:pt x="505398" y="4676"/>
                  <a:pt x="524448" y="8909"/>
                </a:cubicBezTo>
                <a:cubicBezTo>
                  <a:pt x="543498" y="13142"/>
                  <a:pt x="526141" y="10179"/>
                  <a:pt x="532068" y="26689"/>
                </a:cubicBezTo>
                <a:cubicBezTo>
                  <a:pt x="537995" y="43199"/>
                  <a:pt x="554505" y="90189"/>
                  <a:pt x="560008" y="107969"/>
                </a:cubicBezTo>
                <a:cubicBezTo>
                  <a:pt x="565511" y="125749"/>
                  <a:pt x="555351" y="126172"/>
                  <a:pt x="565088" y="133369"/>
                </a:cubicBezTo>
                <a:cubicBezTo>
                  <a:pt x="574825" y="140566"/>
                  <a:pt x="606575" y="155806"/>
                  <a:pt x="618428" y="151149"/>
                </a:cubicBezTo>
                <a:cubicBezTo>
                  <a:pt x="630281" y="146492"/>
                  <a:pt x="636631" y="127019"/>
                  <a:pt x="636208" y="105429"/>
                </a:cubicBezTo>
                <a:cubicBezTo>
                  <a:pt x="635785" y="83839"/>
                  <a:pt x="611655" y="38966"/>
                  <a:pt x="615888" y="21609"/>
                </a:cubicBezTo>
                <a:cubicBezTo>
                  <a:pt x="620121" y="4252"/>
                  <a:pt x="648485" y="-1674"/>
                  <a:pt x="661608" y="1289"/>
                </a:cubicBezTo>
                <a:cubicBezTo>
                  <a:pt x="674731" y="4252"/>
                  <a:pt x="684468" y="22879"/>
                  <a:pt x="694628" y="39389"/>
                </a:cubicBezTo>
                <a:cubicBezTo>
                  <a:pt x="704788" y="55899"/>
                  <a:pt x="714948" y="87226"/>
                  <a:pt x="722568" y="100349"/>
                </a:cubicBezTo>
                <a:cubicBezTo>
                  <a:pt x="730188" y="113472"/>
                  <a:pt x="740348" y="118129"/>
                  <a:pt x="740348" y="118129"/>
                </a:cubicBezTo>
                <a:cubicBezTo>
                  <a:pt x="746275" y="124056"/>
                  <a:pt x="760668" y="121092"/>
                  <a:pt x="758128" y="135909"/>
                </a:cubicBezTo>
                <a:cubicBezTo>
                  <a:pt x="755588" y="150726"/>
                  <a:pt x="721298" y="197292"/>
                  <a:pt x="725108" y="207029"/>
                </a:cubicBezTo>
                <a:cubicBezTo>
                  <a:pt x="728918" y="216766"/>
                  <a:pt x="765325" y="200256"/>
                  <a:pt x="780988" y="194329"/>
                </a:cubicBezTo>
                <a:cubicBezTo>
                  <a:pt x="796651" y="188402"/>
                  <a:pt x="810621" y="184169"/>
                  <a:pt x="819088" y="171469"/>
                </a:cubicBezTo>
                <a:cubicBezTo>
                  <a:pt x="827555" y="158769"/>
                  <a:pt x="822051" y="125326"/>
                  <a:pt x="831788" y="118129"/>
                </a:cubicBezTo>
                <a:cubicBezTo>
                  <a:pt x="841525" y="110932"/>
                  <a:pt x="864385" y="120246"/>
                  <a:pt x="877508" y="128289"/>
                </a:cubicBezTo>
                <a:cubicBezTo>
                  <a:pt x="890631" y="136332"/>
                  <a:pt x="904178" y="146069"/>
                  <a:pt x="910528" y="166389"/>
                </a:cubicBezTo>
                <a:cubicBezTo>
                  <a:pt x="916878" y="186709"/>
                  <a:pt x="917725" y="230736"/>
                  <a:pt x="915608" y="250209"/>
                </a:cubicBezTo>
                <a:cubicBezTo>
                  <a:pt x="913491" y="269682"/>
                  <a:pt x="903755" y="264602"/>
                  <a:pt x="897828" y="283229"/>
                </a:cubicBezTo>
                <a:cubicBezTo>
                  <a:pt x="891901" y="301856"/>
                  <a:pt x="894441" y="346729"/>
                  <a:pt x="880048" y="361969"/>
                </a:cubicBezTo>
                <a:cubicBezTo>
                  <a:pt x="865655" y="377209"/>
                  <a:pt x="835598" y="373399"/>
                  <a:pt x="811468" y="374669"/>
                </a:cubicBezTo>
                <a:cubicBezTo>
                  <a:pt x="787338" y="375939"/>
                  <a:pt x="754318" y="371706"/>
                  <a:pt x="735268" y="369589"/>
                </a:cubicBezTo>
                <a:cubicBezTo>
                  <a:pt x="716218" y="367472"/>
                  <a:pt x="706058" y="364509"/>
                  <a:pt x="697168" y="361969"/>
                </a:cubicBezTo>
                <a:cubicBezTo>
                  <a:pt x="688278" y="359429"/>
                  <a:pt x="682775" y="350962"/>
                  <a:pt x="681928" y="354349"/>
                </a:cubicBezTo>
                <a:cubicBezTo>
                  <a:pt x="681081" y="357736"/>
                  <a:pt x="688278" y="367472"/>
                  <a:pt x="692088" y="382289"/>
                </a:cubicBezTo>
                <a:cubicBezTo>
                  <a:pt x="695898" y="397106"/>
                  <a:pt x="706058" y="432242"/>
                  <a:pt x="704788" y="443249"/>
                </a:cubicBezTo>
                <a:cubicBezTo>
                  <a:pt x="703518" y="454256"/>
                  <a:pt x="684468" y="448329"/>
                  <a:pt x="684468" y="448329"/>
                </a:cubicBezTo>
                <a:cubicBezTo>
                  <a:pt x="671768" y="451292"/>
                  <a:pt x="654835" y="458066"/>
                  <a:pt x="628588" y="461029"/>
                </a:cubicBezTo>
                <a:cubicBezTo>
                  <a:pt x="602341" y="463992"/>
                  <a:pt x="548578" y="469919"/>
                  <a:pt x="526988" y="466109"/>
                </a:cubicBezTo>
                <a:cubicBezTo>
                  <a:pt x="505398" y="462299"/>
                  <a:pt x="511325" y="441132"/>
                  <a:pt x="499048" y="438169"/>
                </a:cubicBezTo>
                <a:cubicBezTo>
                  <a:pt x="486771" y="435206"/>
                  <a:pt x="460101" y="439862"/>
                  <a:pt x="453328" y="448329"/>
                </a:cubicBezTo>
                <a:cubicBezTo>
                  <a:pt x="446555" y="456796"/>
                  <a:pt x="446978" y="473729"/>
                  <a:pt x="458408" y="488969"/>
                </a:cubicBezTo>
                <a:cubicBezTo>
                  <a:pt x="469838" y="504209"/>
                  <a:pt x="499895" y="526222"/>
                  <a:pt x="521908" y="539769"/>
                </a:cubicBezTo>
                <a:cubicBezTo>
                  <a:pt x="543921" y="553316"/>
                  <a:pt x="571438" y="562206"/>
                  <a:pt x="590488" y="570249"/>
                </a:cubicBezTo>
                <a:cubicBezTo>
                  <a:pt x="609538" y="578292"/>
                  <a:pt x="625201" y="576176"/>
                  <a:pt x="636208" y="588029"/>
                </a:cubicBezTo>
                <a:cubicBezTo>
                  <a:pt x="647215" y="599882"/>
                  <a:pt x="662878" y="628246"/>
                  <a:pt x="656528" y="641369"/>
                </a:cubicBezTo>
                <a:cubicBezTo>
                  <a:pt x="650178" y="654492"/>
                  <a:pt x="623085" y="663806"/>
                  <a:pt x="598108" y="666769"/>
                </a:cubicBezTo>
                <a:cubicBezTo>
                  <a:pt x="573131" y="669732"/>
                  <a:pt x="534185" y="664229"/>
                  <a:pt x="506668" y="659149"/>
                </a:cubicBezTo>
                <a:cubicBezTo>
                  <a:pt x="479151" y="654069"/>
                  <a:pt x="453751" y="635019"/>
                  <a:pt x="433008" y="636289"/>
                </a:cubicBezTo>
                <a:cubicBezTo>
                  <a:pt x="412265" y="637559"/>
                  <a:pt x="403375" y="661689"/>
                  <a:pt x="382208" y="666769"/>
                </a:cubicBezTo>
                <a:cubicBezTo>
                  <a:pt x="361041" y="671849"/>
                  <a:pt x="325481" y="671849"/>
                  <a:pt x="306008" y="666769"/>
                </a:cubicBezTo>
                <a:cubicBezTo>
                  <a:pt x="286535" y="661689"/>
                  <a:pt x="269178" y="650682"/>
                  <a:pt x="265368" y="636289"/>
                </a:cubicBezTo>
                <a:cubicBezTo>
                  <a:pt x="261558" y="621896"/>
                  <a:pt x="295425" y="593532"/>
                  <a:pt x="283148" y="580409"/>
                </a:cubicBezTo>
                <a:cubicBezTo>
                  <a:pt x="270871" y="567286"/>
                  <a:pt x="214991" y="570672"/>
                  <a:pt x="191708" y="557549"/>
                </a:cubicBezTo>
                <a:cubicBezTo>
                  <a:pt x="168425" y="544426"/>
                  <a:pt x="162921" y="519872"/>
                  <a:pt x="143448" y="501669"/>
                </a:cubicBezTo>
                <a:cubicBezTo>
                  <a:pt x="123975" y="483466"/>
                  <a:pt x="93071" y="461876"/>
                  <a:pt x="74868" y="448329"/>
                </a:cubicBezTo>
                <a:cubicBezTo>
                  <a:pt x="56665" y="434782"/>
                  <a:pt x="38038" y="435206"/>
                  <a:pt x="34228" y="420389"/>
                </a:cubicBezTo>
                <a:cubicBezTo>
                  <a:pt x="30418" y="405572"/>
                  <a:pt x="39731" y="367049"/>
                  <a:pt x="52008" y="359429"/>
                </a:cubicBezTo>
                <a:cubicBezTo>
                  <a:pt x="64285" y="351809"/>
                  <a:pt x="98151" y="371282"/>
                  <a:pt x="107888" y="374669"/>
                </a:cubicBezTo>
                <a:cubicBezTo>
                  <a:pt x="117625" y="378056"/>
                  <a:pt x="106195" y="390332"/>
                  <a:pt x="110428" y="379749"/>
                </a:cubicBezTo>
                <a:cubicBezTo>
                  <a:pt x="114661" y="369166"/>
                  <a:pt x="122705" y="326409"/>
                  <a:pt x="133288" y="311169"/>
                </a:cubicBezTo>
                <a:cubicBezTo>
                  <a:pt x="143871" y="295929"/>
                  <a:pt x="160805" y="299739"/>
                  <a:pt x="173928" y="288309"/>
                </a:cubicBezTo>
                <a:cubicBezTo>
                  <a:pt x="187051" y="276879"/>
                  <a:pt x="192555" y="245552"/>
                  <a:pt x="212028" y="242589"/>
                </a:cubicBezTo>
                <a:cubicBezTo>
                  <a:pt x="231501" y="239626"/>
                  <a:pt x="275951" y="260369"/>
                  <a:pt x="290768" y="270529"/>
                </a:cubicBezTo>
                <a:cubicBezTo>
                  <a:pt x="305585" y="280689"/>
                  <a:pt x="295848" y="295929"/>
                  <a:pt x="300928" y="303549"/>
                </a:cubicBezTo>
                <a:cubicBezTo>
                  <a:pt x="306008" y="311169"/>
                  <a:pt x="301775" y="317942"/>
                  <a:pt x="321248" y="316249"/>
                </a:cubicBezTo>
                <a:cubicBezTo>
                  <a:pt x="340721" y="314556"/>
                  <a:pt x="395331" y="299316"/>
                  <a:pt x="417768" y="293389"/>
                </a:cubicBezTo>
                <a:cubicBezTo>
                  <a:pt x="440205" y="287462"/>
                  <a:pt x="445285" y="289579"/>
                  <a:pt x="455868" y="280689"/>
                </a:cubicBezTo>
                <a:cubicBezTo>
                  <a:pt x="466451" y="271799"/>
                  <a:pt x="477035" y="248939"/>
                  <a:pt x="481268" y="240049"/>
                </a:cubicBezTo>
                <a:cubicBezTo>
                  <a:pt x="485501" y="231159"/>
                  <a:pt x="486771" y="235816"/>
                  <a:pt x="481268" y="227349"/>
                </a:cubicBezTo>
                <a:cubicBezTo>
                  <a:pt x="475765" y="218882"/>
                  <a:pt x="463065" y="196869"/>
                  <a:pt x="448248" y="189249"/>
                </a:cubicBezTo>
                <a:cubicBezTo>
                  <a:pt x="433431" y="181629"/>
                  <a:pt x="410571" y="183322"/>
                  <a:pt x="392368" y="181629"/>
                </a:cubicBezTo>
                <a:cubicBezTo>
                  <a:pt x="374165" y="179936"/>
                  <a:pt x="352575" y="181629"/>
                  <a:pt x="339028" y="179089"/>
                </a:cubicBezTo>
                <a:cubicBezTo>
                  <a:pt x="325481" y="176549"/>
                  <a:pt x="321248" y="170199"/>
                  <a:pt x="311088" y="166389"/>
                </a:cubicBezTo>
                <a:cubicBezTo>
                  <a:pt x="300928" y="162579"/>
                  <a:pt x="291615" y="158346"/>
                  <a:pt x="278068" y="156229"/>
                </a:cubicBezTo>
                <a:cubicBezTo>
                  <a:pt x="264521" y="154112"/>
                  <a:pt x="242085" y="149032"/>
                  <a:pt x="229808" y="153689"/>
                </a:cubicBezTo>
                <a:cubicBezTo>
                  <a:pt x="217531" y="158346"/>
                  <a:pt x="212028" y="176972"/>
                  <a:pt x="204408" y="184169"/>
                </a:cubicBezTo>
                <a:cubicBezTo>
                  <a:pt x="196788" y="191366"/>
                  <a:pt x="193825" y="193482"/>
                  <a:pt x="184088" y="196869"/>
                </a:cubicBezTo>
                <a:cubicBezTo>
                  <a:pt x="174351" y="200256"/>
                  <a:pt x="156148" y="203219"/>
                  <a:pt x="145988" y="204489"/>
                </a:cubicBezTo>
                <a:cubicBezTo>
                  <a:pt x="135828" y="205759"/>
                  <a:pt x="129901" y="211686"/>
                  <a:pt x="123128" y="204489"/>
                </a:cubicBezTo>
                <a:cubicBezTo>
                  <a:pt x="116355" y="197292"/>
                  <a:pt x="105348" y="161309"/>
                  <a:pt x="105348" y="161309"/>
                </a:cubicBezTo>
                <a:cubicBezTo>
                  <a:pt x="100268" y="152842"/>
                  <a:pt x="98998" y="153266"/>
                  <a:pt x="92648" y="153689"/>
                </a:cubicBezTo>
                <a:cubicBezTo>
                  <a:pt x="86298" y="154112"/>
                  <a:pt x="74868" y="157922"/>
                  <a:pt x="67248" y="163849"/>
                </a:cubicBezTo>
                <a:cubicBezTo>
                  <a:pt x="59628" y="169776"/>
                  <a:pt x="29571" y="194329"/>
                  <a:pt x="18988" y="18924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415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図 289"/>
          <p:cNvPicPr>
            <a:picLocks noChangeAspect="1"/>
          </p:cNvPicPr>
          <p:nvPr/>
        </p:nvPicPr>
        <p:blipFill rotWithShape="1">
          <a:blip r:embed="rId2"/>
          <a:srcRect l="20650" t="4586" r="906" b="14751"/>
          <a:stretch/>
        </p:blipFill>
        <p:spPr>
          <a:xfrm>
            <a:off x="1148023" y="6680109"/>
            <a:ext cx="761319" cy="763338"/>
          </a:xfrm>
          <a:prstGeom prst="rect">
            <a:avLst/>
          </a:prstGeom>
          <a:ln>
            <a:noFill/>
          </a:ln>
        </p:spPr>
      </p:pic>
      <p:pic>
        <p:nvPicPr>
          <p:cNvPr id="254" name="図 253"/>
          <p:cNvPicPr>
            <a:picLocks noChangeAspect="1"/>
          </p:cNvPicPr>
          <p:nvPr/>
        </p:nvPicPr>
        <p:blipFill rotWithShape="1">
          <a:blip r:embed="rId3"/>
          <a:srcRect l="20677" t="4207" r="762" b="15874"/>
          <a:stretch/>
        </p:blipFill>
        <p:spPr>
          <a:xfrm>
            <a:off x="1154078" y="5726047"/>
            <a:ext cx="756132" cy="750028"/>
          </a:xfrm>
          <a:prstGeom prst="rect">
            <a:avLst/>
          </a:prstGeom>
          <a:ln>
            <a:noFill/>
          </a:ln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70B6430-F5CF-C442-8E4F-073DC71BFF0D}"/>
              </a:ext>
            </a:extLst>
          </p:cNvPr>
          <p:cNvGrpSpPr/>
          <p:nvPr/>
        </p:nvGrpSpPr>
        <p:grpSpPr>
          <a:xfrm>
            <a:off x="1128085" y="6688145"/>
            <a:ext cx="798002" cy="747030"/>
            <a:chOff x="1040727" y="7719736"/>
            <a:chExt cx="798002" cy="747030"/>
          </a:xfrm>
        </p:grpSpPr>
        <p:cxnSp>
          <p:nvCxnSpPr>
            <p:cNvPr id="303" name="直線コネクタ 302">
              <a:extLst>
                <a:ext uri="{FF2B5EF4-FFF2-40B4-BE49-F238E27FC236}">
                  <a16:creationId xmlns:a16="http://schemas.microsoft.com/office/drawing/2014/main" id="{9D355834-A1A1-8444-8A5A-7C0EFEEA6ED3}"/>
                </a:ext>
              </a:extLst>
            </p:cNvPr>
            <p:cNvCxnSpPr/>
            <p:nvPr/>
          </p:nvCxnSpPr>
          <p:spPr>
            <a:xfrm flipV="1">
              <a:off x="1496822" y="7719736"/>
              <a:ext cx="0" cy="74703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線コネクタ 303">
              <a:extLst>
                <a:ext uri="{FF2B5EF4-FFF2-40B4-BE49-F238E27FC236}">
                  <a16:creationId xmlns:a16="http://schemas.microsoft.com/office/drawing/2014/main" id="{D2927317-3597-D24A-84C0-684A93A79A6B}"/>
                </a:ext>
              </a:extLst>
            </p:cNvPr>
            <p:cNvCxnSpPr/>
            <p:nvPr/>
          </p:nvCxnSpPr>
          <p:spPr>
            <a:xfrm>
              <a:off x="1040727" y="7836126"/>
              <a:ext cx="798002" cy="0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44" name="グラフ 143"/>
          <p:cNvGraphicFramePr>
            <a:graphicFrameLocks/>
          </p:cNvGraphicFramePr>
          <p:nvPr>
            <p:extLst/>
          </p:nvPr>
        </p:nvGraphicFramePr>
        <p:xfrm>
          <a:off x="4364668" y="5649000"/>
          <a:ext cx="994335" cy="163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0" name="グラフ 79"/>
          <p:cNvGraphicFramePr>
            <a:graphicFrameLocks/>
          </p:cNvGraphicFramePr>
          <p:nvPr>
            <p:extLst/>
          </p:nvPr>
        </p:nvGraphicFramePr>
        <p:xfrm>
          <a:off x="5550996" y="3380909"/>
          <a:ext cx="1202376" cy="1514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6" name="Text Box 2"/>
          <p:cNvSpPr txBox="1">
            <a:spLocks noChangeArrowheads="1"/>
          </p:cNvSpPr>
          <p:nvPr/>
        </p:nvSpPr>
        <p:spPr bwMode="auto">
          <a:xfrm>
            <a:off x="2180084" y="0"/>
            <a:ext cx="46853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/>
              <a:t>Supplementary </a:t>
            </a:r>
            <a:r>
              <a:rPr lang="en-US" altLang="ja-JP" sz="1800" dirty="0">
                <a:latin typeface="Helvetica"/>
                <a:cs typeface="Helvetica"/>
              </a:rPr>
              <a:t>Figure S7. Toyoshima et al.</a:t>
            </a:r>
          </a:p>
        </p:txBody>
      </p:sp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1947025" y="666296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B</a:t>
            </a:r>
          </a:p>
        </p:txBody>
      </p:sp>
      <p:sp>
        <p:nvSpPr>
          <p:cNvPr id="68" name="テキスト ボックス 22"/>
          <p:cNvSpPr txBox="1">
            <a:spLocks noChangeArrowheads="1"/>
          </p:cNvSpPr>
          <p:nvPr/>
        </p:nvSpPr>
        <p:spPr bwMode="auto">
          <a:xfrm rot="16200000">
            <a:off x="4731779" y="4002382"/>
            <a:ext cx="1416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Photon flux ratio</a:t>
            </a:r>
          </a:p>
        </p:txBody>
      </p:sp>
      <p:sp>
        <p:nvSpPr>
          <p:cNvPr id="69" name="Text Box 2"/>
          <p:cNvSpPr txBox="1">
            <a:spLocks noChangeArrowheads="1"/>
          </p:cNvSpPr>
          <p:nvPr/>
        </p:nvSpPr>
        <p:spPr bwMode="auto">
          <a:xfrm>
            <a:off x="5154164" y="666296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C</a:t>
            </a:r>
          </a:p>
        </p:txBody>
      </p:sp>
      <p:sp>
        <p:nvSpPr>
          <p:cNvPr id="70" name="テキスト ボックス 22"/>
          <p:cNvSpPr txBox="1">
            <a:spLocks noChangeArrowheads="1"/>
          </p:cNvSpPr>
          <p:nvPr/>
        </p:nvSpPr>
        <p:spPr bwMode="auto">
          <a:xfrm>
            <a:off x="1919679" y="3646329"/>
            <a:ext cx="1000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1" name="テキスト ボックス 22"/>
          <p:cNvSpPr txBox="1">
            <a:spLocks noChangeArrowheads="1"/>
          </p:cNvSpPr>
          <p:nvPr/>
        </p:nvSpPr>
        <p:spPr bwMode="auto">
          <a:xfrm>
            <a:off x="1954760" y="4463459"/>
            <a:ext cx="87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2" name="Text Box 2"/>
          <p:cNvSpPr txBox="1">
            <a:spLocks noChangeArrowheads="1"/>
          </p:cNvSpPr>
          <p:nvPr/>
        </p:nvSpPr>
        <p:spPr bwMode="auto">
          <a:xfrm>
            <a:off x="1921513" y="3038420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E</a:t>
            </a:r>
          </a:p>
        </p:txBody>
      </p:sp>
      <p:sp>
        <p:nvSpPr>
          <p:cNvPr id="73" name="テキスト ボックス 22"/>
          <p:cNvSpPr txBox="1">
            <a:spLocks noChangeArrowheads="1"/>
          </p:cNvSpPr>
          <p:nvPr/>
        </p:nvSpPr>
        <p:spPr bwMode="auto">
          <a:xfrm>
            <a:off x="-9481" y="3644552"/>
            <a:ext cx="995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4" name="テキスト ボックス 22"/>
          <p:cNvSpPr txBox="1">
            <a:spLocks noChangeArrowheads="1"/>
          </p:cNvSpPr>
          <p:nvPr/>
        </p:nvSpPr>
        <p:spPr bwMode="auto">
          <a:xfrm>
            <a:off x="50659" y="4481387"/>
            <a:ext cx="8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8" name="正方形/長方形 77"/>
          <p:cNvSpPr/>
          <p:nvPr/>
        </p:nvSpPr>
        <p:spPr>
          <a:xfrm>
            <a:off x="6454306" y="4161002"/>
            <a:ext cx="243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*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-407" y="685346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solidFill>
                  <a:prstClr val="black"/>
                </a:solidFill>
                <a:latin typeface="Helvetica"/>
                <a:cs typeface="Helvetica"/>
              </a:rPr>
              <a:t>A</a:t>
            </a:r>
          </a:p>
        </p:txBody>
      </p:sp>
      <p:sp>
        <p:nvSpPr>
          <p:cNvPr id="88" name="正方形/長方形 87"/>
          <p:cNvSpPr/>
          <p:nvPr/>
        </p:nvSpPr>
        <p:spPr>
          <a:xfrm rot="19204276">
            <a:off x="5680721" y="2659303"/>
            <a:ext cx="938981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89" name="正方形/長方形 88"/>
          <p:cNvSpPr/>
          <p:nvPr/>
        </p:nvSpPr>
        <p:spPr>
          <a:xfrm rot="19204276">
            <a:off x="6186730" y="2590737"/>
            <a:ext cx="74023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 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90" name="テキスト ボックス 22"/>
          <p:cNvSpPr txBox="1">
            <a:spLocks noChangeArrowheads="1"/>
          </p:cNvSpPr>
          <p:nvPr/>
        </p:nvSpPr>
        <p:spPr bwMode="auto">
          <a:xfrm rot="16200000">
            <a:off x="4739798" y="1653594"/>
            <a:ext cx="13993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Photon flux ratio</a:t>
            </a:r>
          </a:p>
        </p:txBody>
      </p:sp>
      <p:sp>
        <p:nvSpPr>
          <p:cNvPr id="91" name="Text Box 2"/>
          <p:cNvSpPr txBox="1">
            <a:spLocks noChangeArrowheads="1"/>
          </p:cNvSpPr>
          <p:nvPr/>
        </p:nvSpPr>
        <p:spPr bwMode="auto">
          <a:xfrm>
            <a:off x="5154164" y="3038420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F</a:t>
            </a:r>
          </a:p>
        </p:txBody>
      </p:sp>
      <p:sp>
        <p:nvSpPr>
          <p:cNvPr id="92" name="テキスト ボックス 91"/>
          <p:cNvSpPr txBox="1">
            <a:spLocks noChangeArrowheads="1"/>
          </p:cNvSpPr>
          <p:nvPr/>
        </p:nvSpPr>
        <p:spPr bwMode="auto">
          <a:xfrm>
            <a:off x="1861059" y="1280270"/>
            <a:ext cx="10008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95" name="テキスト ボックス 22"/>
          <p:cNvSpPr txBox="1">
            <a:spLocks noChangeArrowheads="1"/>
          </p:cNvSpPr>
          <p:nvPr/>
        </p:nvSpPr>
        <p:spPr bwMode="auto">
          <a:xfrm>
            <a:off x="1921538" y="2097483"/>
            <a:ext cx="87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graphicFrame>
        <p:nvGraphicFramePr>
          <p:cNvPr id="96" name="グラフ 95"/>
          <p:cNvGraphicFramePr>
            <a:graphicFrameLocks/>
          </p:cNvGraphicFramePr>
          <p:nvPr>
            <p:extLst/>
          </p:nvPr>
        </p:nvGraphicFramePr>
        <p:xfrm>
          <a:off x="5571269" y="998261"/>
          <a:ext cx="1186962" cy="1594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9" name="正方形/長方形 98"/>
          <p:cNvSpPr/>
          <p:nvPr/>
        </p:nvSpPr>
        <p:spPr>
          <a:xfrm>
            <a:off x="6469442" y="1085727"/>
            <a:ext cx="243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*</a:t>
            </a:r>
            <a:endParaRPr lang="ja-JP" altLang="en-US" sz="1200" dirty="0"/>
          </a:p>
        </p:txBody>
      </p: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407" y="3047945"/>
            <a:ext cx="3986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D</a:t>
            </a:r>
          </a:p>
        </p:txBody>
      </p:sp>
      <p:sp>
        <p:nvSpPr>
          <p:cNvPr id="102" name="テキスト ボックス 22"/>
          <p:cNvSpPr txBox="1">
            <a:spLocks noChangeArrowheads="1"/>
          </p:cNvSpPr>
          <p:nvPr/>
        </p:nvSpPr>
        <p:spPr bwMode="auto">
          <a:xfrm>
            <a:off x="-9481" y="1286246"/>
            <a:ext cx="9952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3" name="テキスト ボックス 22"/>
          <p:cNvSpPr txBox="1">
            <a:spLocks noChangeArrowheads="1"/>
          </p:cNvSpPr>
          <p:nvPr/>
        </p:nvSpPr>
        <p:spPr bwMode="auto">
          <a:xfrm>
            <a:off x="50659" y="2103461"/>
            <a:ext cx="8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2882176" y="809601"/>
            <a:ext cx="5469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-/-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6" name="正方形/長方形 105"/>
          <p:cNvSpPr/>
          <p:nvPr/>
        </p:nvSpPr>
        <p:spPr>
          <a:xfrm>
            <a:off x="2851720" y="3173056"/>
            <a:ext cx="607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0" name="Text Box 2"/>
          <p:cNvSpPr txBox="1">
            <a:spLocks noChangeArrowheads="1"/>
          </p:cNvSpPr>
          <p:nvPr/>
        </p:nvSpPr>
        <p:spPr bwMode="auto">
          <a:xfrm>
            <a:off x="72730" y="5388891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G</a:t>
            </a:r>
          </a:p>
        </p:txBody>
      </p:sp>
      <p:sp>
        <p:nvSpPr>
          <p:cNvPr id="111" name="テキスト ボックス 110"/>
          <p:cNvSpPr txBox="1"/>
          <p:nvPr/>
        </p:nvSpPr>
        <p:spPr>
          <a:xfrm rot="16200000">
            <a:off x="3352024" y="6372881"/>
            <a:ext cx="1896948" cy="24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latin typeface="Helvetica"/>
                <a:cs typeface="Helvetica"/>
              </a:rPr>
              <a:t>CD44</a:t>
            </a:r>
            <a:r>
              <a:rPr lang="en-US" altLang="ja-JP" sz="1000" b="1" baseline="30000" dirty="0">
                <a:solidFill>
                  <a:prstClr val="black"/>
                </a:solidFill>
                <a:latin typeface="Helvetica"/>
                <a:cs typeface="Helvetica"/>
              </a:rPr>
              <a:t>hi</a:t>
            </a:r>
            <a:r>
              <a:rPr lang="en-US" altLang="ja-JP" sz="1000" b="1" dirty="0">
                <a:solidFill>
                  <a:prstClr val="black"/>
                </a:solidFill>
                <a:latin typeface="Helvetica"/>
                <a:cs typeface="Helvetica"/>
              </a:rPr>
              <a:t>CD62L</a:t>
            </a:r>
            <a:r>
              <a:rPr lang="en-US" altLang="ja-JP" sz="1000" b="1" baseline="30000" dirty="0">
                <a:solidFill>
                  <a:prstClr val="black"/>
                </a:solidFill>
                <a:latin typeface="Helvetica"/>
                <a:cs typeface="Helvetica"/>
              </a:rPr>
              <a:t>-</a:t>
            </a:r>
            <a:r>
              <a:rPr lang="en-US" altLang="ja-JP" sz="1000" b="1" dirty="0">
                <a:solidFill>
                  <a:prstClr val="black"/>
                </a:solidFill>
                <a:latin typeface="Helvetica"/>
                <a:cs typeface="Helvetica"/>
              </a:rPr>
              <a:t>CD8</a:t>
            </a:r>
            <a:r>
              <a:rPr lang="en-US" altLang="ja-JP" sz="1000" b="1" baseline="30000" dirty="0">
                <a:solidFill>
                  <a:prstClr val="black"/>
                </a:solidFill>
                <a:latin typeface="Helvetica"/>
                <a:cs typeface="Helvetica"/>
              </a:rPr>
              <a:t>+ </a:t>
            </a:r>
            <a:r>
              <a:rPr lang="en-US" altLang="ja-JP" sz="1000" b="1" dirty="0">
                <a:solidFill>
                  <a:prstClr val="black"/>
                </a:solidFill>
                <a:latin typeface="Helvetica"/>
                <a:cs typeface="Helvetica"/>
              </a:rPr>
              <a:t>cells (%)</a:t>
            </a:r>
            <a:endParaRPr lang="ja-JP" altLang="en-US" sz="10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14" name="テキスト ボックス 22"/>
          <p:cNvSpPr txBox="1">
            <a:spLocks noChangeArrowheads="1"/>
          </p:cNvSpPr>
          <p:nvPr/>
        </p:nvSpPr>
        <p:spPr bwMode="auto">
          <a:xfrm>
            <a:off x="4940578" y="5954917"/>
            <a:ext cx="3046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*</a:t>
            </a:r>
          </a:p>
        </p:txBody>
      </p:sp>
      <p:sp>
        <p:nvSpPr>
          <p:cNvPr id="153" name="テキスト ボックス 152"/>
          <p:cNvSpPr txBox="1"/>
          <p:nvPr/>
        </p:nvSpPr>
        <p:spPr>
          <a:xfrm rot="16200000">
            <a:off x="1510818" y="8597613"/>
            <a:ext cx="1744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Perforin expression level in CD8</a:t>
            </a:r>
            <a:r>
              <a:rPr lang="en-US" altLang="ja-JP" sz="1000" b="1" baseline="30000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+ </a:t>
            </a:r>
            <a:r>
              <a:rPr lang="en-US" altLang="ja-JP" sz="1000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cells (ΔMFI)</a:t>
            </a:r>
            <a:endParaRPr lang="ja-JP" altLang="en-US" sz="1000" b="1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4" name="正方形/長方形 153"/>
          <p:cNvSpPr/>
          <p:nvPr/>
        </p:nvSpPr>
        <p:spPr>
          <a:xfrm>
            <a:off x="3228448" y="8065433"/>
            <a:ext cx="243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*</a:t>
            </a:r>
            <a:endParaRPr lang="ja-JP" altLang="en-US" sz="1200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6" name="Text Box 2"/>
          <p:cNvSpPr txBox="1">
            <a:spLocks noChangeArrowheads="1"/>
          </p:cNvSpPr>
          <p:nvPr/>
        </p:nvSpPr>
        <p:spPr bwMode="auto">
          <a:xfrm>
            <a:off x="91780" y="7797843"/>
            <a:ext cx="347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2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2000" dirty="0">
                <a:latin typeface="Helvetica"/>
                <a:cs typeface="Helvetica"/>
              </a:rPr>
              <a:t>H</a:t>
            </a:r>
          </a:p>
        </p:txBody>
      </p:sp>
      <p:pic>
        <p:nvPicPr>
          <p:cNvPr id="182" name="図 1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979" y="5728100"/>
            <a:ext cx="805962" cy="750764"/>
          </a:xfrm>
          <a:prstGeom prst="rect">
            <a:avLst/>
          </a:prstGeom>
        </p:spPr>
      </p:pic>
      <p:pic>
        <p:nvPicPr>
          <p:cNvPr id="183" name="図 1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217" y="6684332"/>
            <a:ext cx="796642" cy="754898"/>
          </a:xfrm>
          <a:prstGeom prst="rect">
            <a:avLst/>
          </a:prstGeom>
        </p:spPr>
      </p:pic>
      <p:sp>
        <p:nvSpPr>
          <p:cNvPr id="108" name="テキスト ボックス 22"/>
          <p:cNvSpPr txBox="1">
            <a:spLocks noChangeArrowheads="1"/>
          </p:cNvSpPr>
          <p:nvPr/>
        </p:nvSpPr>
        <p:spPr bwMode="auto">
          <a:xfrm>
            <a:off x="128225" y="5883418"/>
            <a:ext cx="7647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09" name="テキスト ボックス 22"/>
          <p:cNvSpPr txBox="1">
            <a:spLocks noChangeArrowheads="1"/>
          </p:cNvSpPr>
          <p:nvPr/>
        </p:nvSpPr>
        <p:spPr bwMode="auto">
          <a:xfrm>
            <a:off x="70689" y="6838281"/>
            <a:ext cx="879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</a:t>
            </a:r>
            <a:endParaRPr lang="ja-JP" altLang="en-US" sz="1200" b="1" dirty="0">
              <a:solidFill>
                <a:srgbClr val="00000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116" name="テキスト ボックス 115"/>
          <p:cNvSpPr txBox="1"/>
          <p:nvPr/>
        </p:nvSpPr>
        <p:spPr>
          <a:xfrm rot="16200000">
            <a:off x="2925054" y="5755179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100" b="1" dirty="0">
                <a:solidFill>
                  <a:prstClr val="black"/>
                </a:solidFill>
                <a:latin typeface="Helvetica"/>
                <a:cs typeface="Helvetica"/>
              </a:rPr>
              <a:t>CD44</a:t>
            </a:r>
            <a:endParaRPr lang="ja-JP" altLang="en-US" sz="11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3680286" y="7521118"/>
            <a:ext cx="6335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prstClr val="black"/>
                </a:solidFill>
                <a:latin typeface="Helvetica"/>
                <a:cs typeface="Helvetica"/>
              </a:rPr>
              <a:t>CD62L</a:t>
            </a:r>
            <a:endParaRPr lang="ja-JP" altLang="en-US" sz="11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grpSp>
        <p:nvGrpSpPr>
          <p:cNvPr id="141" name="図形グループ 88"/>
          <p:cNvGrpSpPr/>
          <p:nvPr/>
        </p:nvGrpSpPr>
        <p:grpSpPr>
          <a:xfrm>
            <a:off x="3199250" y="6126759"/>
            <a:ext cx="531686" cy="1530439"/>
            <a:chOff x="93348" y="5390825"/>
            <a:chExt cx="1596993" cy="1018408"/>
          </a:xfrm>
        </p:grpSpPr>
        <p:cxnSp>
          <p:nvCxnSpPr>
            <p:cNvPr id="142" name="直線コネクタ 141"/>
            <p:cNvCxnSpPr/>
            <p:nvPr/>
          </p:nvCxnSpPr>
          <p:spPr>
            <a:xfrm>
              <a:off x="95902" y="6407728"/>
              <a:ext cx="1594439" cy="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/>
            <p:cNvCxnSpPr/>
            <p:nvPr/>
          </p:nvCxnSpPr>
          <p:spPr>
            <a:xfrm flipH="1" flipV="1">
              <a:off x="93348" y="5390825"/>
              <a:ext cx="2554" cy="1018408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図形グループ 61"/>
          <p:cNvGrpSpPr/>
          <p:nvPr/>
        </p:nvGrpSpPr>
        <p:grpSpPr>
          <a:xfrm>
            <a:off x="3258845" y="6464200"/>
            <a:ext cx="1006046" cy="159748"/>
            <a:chOff x="3581523" y="1931308"/>
            <a:chExt cx="1648011" cy="153888"/>
          </a:xfrm>
        </p:grpSpPr>
        <p:sp>
          <p:nvSpPr>
            <p:cNvPr id="125" name="Text Box 65"/>
            <p:cNvSpPr txBox="1">
              <a:spLocks noChangeArrowheads="1"/>
            </p:cNvSpPr>
            <p:nvPr/>
          </p:nvSpPr>
          <p:spPr bwMode="auto">
            <a:xfrm>
              <a:off x="3819815" y="1931308"/>
              <a:ext cx="44560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1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6" name="Text Box 65"/>
            <p:cNvSpPr txBox="1">
              <a:spLocks noChangeArrowheads="1"/>
            </p:cNvSpPr>
            <p:nvPr/>
          </p:nvSpPr>
          <p:spPr bwMode="auto">
            <a:xfrm>
              <a:off x="4061887" y="1931308"/>
              <a:ext cx="450450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2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7" name="Text Box 66"/>
            <p:cNvSpPr txBox="1">
              <a:spLocks noChangeArrowheads="1"/>
            </p:cNvSpPr>
            <p:nvPr/>
          </p:nvSpPr>
          <p:spPr bwMode="auto">
            <a:xfrm>
              <a:off x="4298587" y="1931308"/>
              <a:ext cx="472558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3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8" name="Text Box 67"/>
            <p:cNvSpPr txBox="1">
              <a:spLocks noChangeArrowheads="1"/>
            </p:cNvSpPr>
            <p:nvPr/>
          </p:nvSpPr>
          <p:spPr bwMode="auto">
            <a:xfrm>
              <a:off x="4557864" y="1931308"/>
              <a:ext cx="426483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4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9" name="Text Box 68"/>
            <p:cNvSpPr txBox="1">
              <a:spLocks noChangeArrowheads="1"/>
            </p:cNvSpPr>
            <p:nvPr/>
          </p:nvSpPr>
          <p:spPr bwMode="auto">
            <a:xfrm>
              <a:off x="4790652" y="1931308"/>
              <a:ext cx="438882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5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30" name="Text Box 65"/>
            <p:cNvSpPr txBox="1">
              <a:spLocks noChangeArrowheads="1"/>
            </p:cNvSpPr>
            <p:nvPr/>
          </p:nvSpPr>
          <p:spPr bwMode="auto">
            <a:xfrm>
              <a:off x="3581523" y="1931308"/>
              <a:ext cx="436411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0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</p:grpSp>
      <p:grpSp>
        <p:nvGrpSpPr>
          <p:cNvPr id="63" name="図形グループ 62"/>
          <p:cNvGrpSpPr/>
          <p:nvPr/>
        </p:nvGrpSpPr>
        <p:grpSpPr>
          <a:xfrm>
            <a:off x="3153378" y="5698153"/>
            <a:ext cx="316814" cy="853943"/>
            <a:chOff x="3325044" y="1097627"/>
            <a:chExt cx="290489" cy="788388"/>
          </a:xfrm>
        </p:grpSpPr>
        <p:sp>
          <p:nvSpPr>
            <p:cNvPr id="119" name="Text Box 65"/>
            <p:cNvSpPr txBox="1">
              <a:spLocks noChangeArrowheads="1"/>
            </p:cNvSpPr>
            <p:nvPr/>
          </p:nvSpPr>
          <p:spPr bwMode="auto">
            <a:xfrm>
              <a:off x="3340924" y="1743941"/>
              <a:ext cx="261160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0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0" name="Text Box 65"/>
            <p:cNvSpPr txBox="1">
              <a:spLocks noChangeArrowheads="1"/>
            </p:cNvSpPr>
            <p:nvPr/>
          </p:nvSpPr>
          <p:spPr bwMode="auto">
            <a:xfrm>
              <a:off x="3325044" y="1614679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1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1" name="Text Box 65"/>
            <p:cNvSpPr txBox="1">
              <a:spLocks noChangeArrowheads="1"/>
            </p:cNvSpPr>
            <p:nvPr/>
          </p:nvSpPr>
          <p:spPr bwMode="auto">
            <a:xfrm>
              <a:off x="3325044" y="1485416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2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2" name="Text Box 65"/>
            <p:cNvSpPr txBox="1">
              <a:spLocks noChangeArrowheads="1"/>
            </p:cNvSpPr>
            <p:nvPr/>
          </p:nvSpPr>
          <p:spPr bwMode="auto">
            <a:xfrm>
              <a:off x="3325044" y="1356153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3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3" name="Text Box 65"/>
            <p:cNvSpPr txBox="1">
              <a:spLocks noChangeArrowheads="1"/>
            </p:cNvSpPr>
            <p:nvPr/>
          </p:nvSpPr>
          <p:spPr bwMode="auto">
            <a:xfrm>
              <a:off x="3325044" y="1226890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4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24" name="Text Box 65"/>
            <p:cNvSpPr txBox="1">
              <a:spLocks noChangeArrowheads="1"/>
            </p:cNvSpPr>
            <p:nvPr/>
          </p:nvSpPr>
          <p:spPr bwMode="auto">
            <a:xfrm>
              <a:off x="3325044" y="1097627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5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</p:grpSp>
      <p:sp>
        <p:nvSpPr>
          <p:cNvPr id="64" name="正方形/長方形 584"/>
          <p:cNvSpPr>
            <a:spLocks noChangeArrowheads="1"/>
          </p:cNvSpPr>
          <p:nvPr/>
        </p:nvSpPr>
        <p:spPr bwMode="auto">
          <a:xfrm>
            <a:off x="3383768" y="5721668"/>
            <a:ext cx="812993" cy="75842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ja-JP" altLang="en-US" sz="1400">
              <a:latin typeface="Helvetica" charset="0"/>
            </a:endParaRPr>
          </a:p>
        </p:txBody>
      </p:sp>
      <p:grpSp>
        <p:nvGrpSpPr>
          <p:cNvPr id="75" name="図形グループ 74"/>
          <p:cNvGrpSpPr/>
          <p:nvPr/>
        </p:nvGrpSpPr>
        <p:grpSpPr>
          <a:xfrm>
            <a:off x="3360671" y="5783438"/>
            <a:ext cx="20377" cy="700866"/>
            <a:chOff x="3508754" y="1185479"/>
            <a:chExt cx="18684" cy="675157"/>
          </a:xfrm>
        </p:grpSpPr>
        <p:cxnSp>
          <p:nvCxnSpPr>
            <p:cNvPr id="97" name="直線コネクタ 96"/>
            <p:cNvCxnSpPr/>
            <p:nvPr/>
          </p:nvCxnSpPr>
          <p:spPr>
            <a:xfrm>
              <a:off x="3508754" y="1185479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>
              <a:off x="3508754" y="1320510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/>
            <p:cNvCxnSpPr/>
            <p:nvPr/>
          </p:nvCxnSpPr>
          <p:spPr>
            <a:xfrm>
              <a:off x="3508754" y="1455541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>
              <a:off x="3508754" y="159057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/>
            <p:nvPr/>
          </p:nvCxnSpPr>
          <p:spPr>
            <a:xfrm>
              <a:off x="3508754" y="1725603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>
            <a:xfrm>
              <a:off x="3508754" y="1860636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図形グループ 81"/>
          <p:cNvGrpSpPr/>
          <p:nvPr/>
        </p:nvGrpSpPr>
        <p:grpSpPr>
          <a:xfrm rot="5400000">
            <a:off x="3745773" y="6128474"/>
            <a:ext cx="19395" cy="736344"/>
            <a:chOff x="3661154" y="1337879"/>
            <a:chExt cx="18684" cy="675157"/>
          </a:xfrm>
        </p:grpSpPr>
        <p:cxnSp>
          <p:nvCxnSpPr>
            <p:cNvPr id="83" name="直線コネクタ 82"/>
            <p:cNvCxnSpPr/>
            <p:nvPr/>
          </p:nvCxnSpPr>
          <p:spPr>
            <a:xfrm>
              <a:off x="3661154" y="1337879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>
              <a:off x="3661154" y="1472910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/>
            <p:nvPr/>
          </p:nvCxnSpPr>
          <p:spPr>
            <a:xfrm>
              <a:off x="3661154" y="1607941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>
              <a:off x="3661154" y="174297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/>
            <p:nvPr/>
          </p:nvCxnSpPr>
          <p:spPr>
            <a:xfrm>
              <a:off x="3661154" y="1878003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/>
            <p:nvPr/>
          </p:nvCxnSpPr>
          <p:spPr>
            <a:xfrm>
              <a:off x="3661154" y="2013036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図形グループ 131"/>
          <p:cNvGrpSpPr/>
          <p:nvPr/>
        </p:nvGrpSpPr>
        <p:grpSpPr>
          <a:xfrm>
            <a:off x="3245972" y="7417185"/>
            <a:ext cx="1012182" cy="159748"/>
            <a:chOff x="3571435" y="1931308"/>
            <a:chExt cx="1658060" cy="153888"/>
          </a:xfrm>
        </p:grpSpPr>
        <p:sp>
          <p:nvSpPr>
            <p:cNvPr id="167" name="Text Box 65"/>
            <p:cNvSpPr txBox="1">
              <a:spLocks noChangeArrowheads="1"/>
            </p:cNvSpPr>
            <p:nvPr/>
          </p:nvSpPr>
          <p:spPr bwMode="auto">
            <a:xfrm>
              <a:off x="3834947" y="1931308"/>
              <a:ext cx="426477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1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68" name="Text Box 65"/>
            <p:cNvSpPr txBox="1">
              <a:spLocks noChangeArrowheads="1"/>
            </p:cNvSpPr>
            <p:nvPr/>
          </p:nvSpPr>
          <p:spPr bwMode="auto">
            <a:xfrm>
              <a:off x="4071972" y="1931308"/>
              <a:ext cx="439995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2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69" name="Text Box 66"/>
            <p:cNvSpPr txBox="1">
              <a:spLocks noChangeArrowheads="1"/>
            </p:cNvSpPr>
            <p:nvPr/>
          </p:nvSpPr>
          <p:spPr bwMode="auto">
            <a:xfrm>
              <a:off x="4312985" y="1931308"/>
              <a:ext cx="426913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3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70" name="Text Box 67"/>
            <p:cNvSpPr txBox="1">
              <a:spLocks noChangeArrowheads="1"/>
            </p:cNvSpPr>
            <p:nvPr/>
          </p:nvSpPr>
          <p:spPr bwMode="auto">
            <a:xfrm>
              <a:off x="4542732" y="1931308"/>
              <a:ext cx="46009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4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71" name="Text Box 68"/>
            <p:cNvSpPr txBox="1">
              <a:spLocks noChangeArrowheads="1"/>
            </p:cNvSpPr>
            <p:nvPr/>
          </p:nvSpPr>
          <p:spPr bwMode="auto">
            <a:xfrm>
              <a:off x="4794486" y="1931308"/>
              <a:ext cx="435009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5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72" name="Text Box 65"/>
            <p:cNvSpPr txBox="1">
              <a:spLocks noChangeArrowheads="1"/>
            </p:cNvSpPr>
            <p:nvPr/>
          </p:nvSpPr>
          <p:spPr bwMode="auto">
            <a:xfrm>
              <a:off x="3571435" y="1931308"/>
              <a:ext cx="447805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0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</p:grpSp>
      <p:grpSp>
        <p:nvGrpSpPr>
          <p:cNvPr id="133" name="図形グループ 132"/>
          <p:cNvGrpSpPr/>
          <p:nvPr/>
        </p:nvGrpSpPr>
        <p:grpSpPr>
          <a:xfrm>
            <a:off x="3149745" y="6666533"/>
            <a:ext cx="316814" cy="853943"/>
            <a:chOff x="3325044" y="1097627"/>
            <a:chExt cx="290489" cy="788388"/>
          </a:xfrm>
        </p:grpSpPr>
        <p:sp>
          <p:nvSpPr>
            <p:cNvPr id="161" name="Text Box 65"/>
            <p:cNvSpPr txBox="1">
              <a:spLocks noChangeArrowheads="1"/>
            </p:cNvSpPr>
            <p:nvPr/>
          </p:nvSpPr>
          <p:spPr bwMode="auto">
            <a:xfrm>
              <a:off x="3336631" y="1743941"/>
              <a:ext cx="26846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0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62" name="Text Box 65"/>
            <p:cNvSpPr txBox="1">
              <a:spLocks noChangeArrowheads="1"/>
            </p:cNvSpPr>
            <p:nvPr/>
          </p:nvSpPr>
          <p:spPr bwMode="auto">
            <a:xfrm>
              <a:off x="3325044" y="1614679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1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63" name="Text Box 65"/>
            <p:cNvSpPr txBox="1">
              <a:spLocks noChangeArrowheads="1"/>
            </p:cNvSpPr>
            <p:nvPr/>
          </p:nvSpPr>
          <p:spPr bwMode="auto">
            <a:xfrm>
              <a:off x="3325044" y="1485416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2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64" name="Text Box 65"/>
            <p:cNvSpPr txBox="1">
              <a:spLocks noChangeArrowheads="1"/>
            </p:cNvSpPr>
            <p:nvPr/>
          </p:nvSpPr>
          <p:spPr bwMode="auto">
            <a:xfrm>
              <a:off x="3325044" y="1356153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3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65" name="Text Box 65"/>
            <p:cNvSpPr txBox="1">
              <a:spLocks noChangeArrowheads="1"/>
            </p:cNvSpPr>
            <p:nvPr/>
          </p:nvSpPr>
          <p:spPr bwMode="auto">
            <a:xfrm>
              <a:off x="3325044" y="1226890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4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166" name="Text Box 65"/>
            <p:cNvSpPr txBox="1">
              <a:spLocks noChangeArrowheads="1"/>
            </p:cNvSpPr>
            <p:nvPr/>
          </p:nvSpPr>
          <p:spPr bwMode="auto">
            <a:xfrm>
              <a:off x="3325044" y="1097627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5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</p:grpSp>
      <p:sp>
        <p:nvSpPr>
          <p:cNvPr id="134" name="正方形/長方形 584"/>
          <p:cNvSpPr>
            <a:spLocks noChangeArrowheads="1"/>
          </p:cNvSpPr>
          <p:nvPr/>
        </p:nvSpPr>
        <p:spPr bwMode="auto">
          <a:xfrm>
            <a:off x="3380135" y="6680811"/>
            <a:ext cx="812993" cy="75842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ja-JP" altLang="en-US" sz="1400">
              <a:latin typeface="Helvetica" charset="0"/>
            </a:endParaRPr>
          </a:p>
        </p:txBody>
      </p:sp>
      <p:grpSp>
        <p:nvGrpSpPr>
          <p:cNvPr id="135" name="図形グループ 134"/>
          <p:cNvGrpSpPr/>
          <p:nvPr/>
        </p:nvGrpSpPr>
        <p:grpSpPr>
          <a:xfrm>
            <a:off x="3357038" y="6742581"/>
            <a:ext cx="20377" cy="700866"/>
            <a:chOff x="3508754" y="1185479"/>
            <a:chExt cx="18684" cy="675157"/>
          </a:xfrm>
        </p:grpSpPr>
        <p:cxnSp>
          <p:nvCxnSpPr>
            <p:cNvPr id="150" name="直線コネクタ 149"/>
            <p:cNvCxnSpPr/>
            <p:nvPr/>
          </p:nvCxnSpPr>
          <p:spPr>
            <a:xfrm>
              <a:off x="3508754" y="1185479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線コネクタ 154"/>
            <p:cNvCxnSpPr/>
            <p:nvPr/>
          </p:nvCxnSpPr>
          <p:spPr>
            <a:xfrm>
              <a:off x="3508754" y="1320510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線コネクタ 156"/>
            <p:cNvCxnSpPr/>
            <p:nvPr/>
          </p:nvCxnSpPr>
          <p:spPr>
            <a:xfrm>
              <a:off x="3508754" y="1455541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/>
            <p:cNvCxnSpPr/>
            <p:nvPr/>
          </p:nvCxnSpPr>
          <p:spPr>
            <a:xfrm>
              <a:off x="3508754" y="159057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/>
            <p:cNvCxnSpPr/>
            <p:nvPr/>
          </p:nvCxnSpPr>
          <p:spPr>
            <a:xfrm>
              <a:off x="3508754" y="1725603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/>
            <p:nvPr/>
          </p:nvCxnSpPr>
          <p:spPr>
            <a:xfrm>
              <a:off x="3508754" y="1860636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図形グループ 135"/>
          <p:cNvGrpSpPr/>
          <p:nvPr/>
        </p:nvGrpSpPr>
        <p:grpSpPr>
          <a:xfrm rot="5400000">
            <a:off x="3742140" y="7087617"/>
            <a:ext cx="19395" cy="736344"/>
            <a:chOff x="3661154" y="1337879"/>
            <a:chExt cx="18684" cy="675157"/>
          </a:xfrm>
        </p:grpSpPr>
        <p:cxnSp>
          <p:nvCxnSpPr>
            <p:cNvPr id="137" name="直線コネクタ 136"/>
            <p:cNvCxnSpPr/>
            <p:nvPr/>
          </p:nvCxnSpPr>
          <p:spPr>
            <a:xfrm>
              <a:off x="3661154" y="1337879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コネクタ 137"/>
            <p:cNvCxnSpPr/>
            <p:nvPr/>
          </p:nvCxnSpPr>
          <p:spPr>
            <a:xfrm>
              <a:off x="3661154" y="1472910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/>
            <p:cNvCxnSpPr/>
            <p:nvPr/>
          </p:nvCxnSpPr>
          <p:spPr>
            <a:xfrm>
              <a:off x="3661154" y="1607941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/>
            <p:cNvCxnSpPr/>
            <p:nvPr/>
          </p:nvCxnSpPr>
          <p:spPr>
            <a:xfrm>
              <a:off x="3661154" y="174297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/>
            <p:cNvCxnSpPr/>
            <p:nvPr/>
          </p:nvCxnSpPr>
          <p:spPr>
            <a:xfrm>
              <a:off x="3661154" y="1878003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/>
            <p:nvPr/>
          </p:nvCxnSpPr>
          <p:spPr>
            <a:xfrm>
              <a:off x="3661154" y="2013036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3" name="直線コネクタ 172"/>
          <p:cNvCxnSpPr/>
          <p:nvPr/>
        </p:nvCxnSpPr>
        <p:spPr>
          <a:xfrm>
            <a:off x="3384808" y="6203081"/>
            <a:ext cx="808319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>
            <a:off x="3384808" y="7164142"/>
            <a:ext cx="808319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直線コネクタ 174"/>
          <p:cNvCxnSpPr/>
          <p:nvPr/>
        </p:nvCxnSpPr>
        <p:spPr>
          <a:xfrm flipV="1">
            <a:off x="3896334" y="5721667"/>
            <a:ext cx="0" cy="75719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直線コネクタ 175"/>
          <p:cNvCxnSpPr/>
          <p:nvPr/>
        </p:nvCxnSpPr>
        <p:spPr>
          <a:xfrm flipV="1">
            <a:off x="3897419" y="6688890"/>
            <a:ext cx="0" cy="75719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テキスト ボックス 188"/>
          <p:cNvSpPr txBox="1"/>
          <p:nvPr/>
        </p:nvSpPr>
        <p:spPr>
          <a:xfrm rot="16200000">
            <a:off x="615623" y="5723316"/>
            <a:ext cx="6254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100" b="1" dirty="0">
                <a:solidFill>
                  <a:prstClr val="black"/>
                </a:solidFill>
                <a:latin typeface="Helvetica"/>
                <a:cs typeface="Helvetica"/>
              </a:rPr>
              <a:t>CD11c</a:t>
            </a:r>
            <a:endParaRPr lang="ja-JP" altLang="en-US" sz="11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grpSp>
        <p:nvGrpSpPr>
          <p:cNvPr id="190" name="図形グループ 88"/>
          <p:cNvGrpSpPr/>
          <p:nvPr/>
        </p:nvGrpSpPr>
        <p:grpSpPr>
          <a:xfrm>
            <a:off x="928316" y="6126758"/>
            <a:ext cx="618383" cy="1524489"/>
            <a:chOff x="93348" y="5390825"/>
            <a:chExt cx="1596993" cy="1018408"/>
          </a:xfrm>
        </p:grpSpPr>
        <p:cxnSp>
          <p:nvCxnSpPr>
            <p:cNvPr id="191" name="直線コネクタ 190"/>
            <p:cNvCxnSpPr/>
            <p:nvPr/>
          </p:nvCxnSpPr>
          <p:spPr>
            <a:xfrm>
              <a:off x="95902" y="6407728"/>
              <a:ext cx="1594439" cy="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コネクタ 191"/>
            <p:cNvCxnSpPr/>
            <p:nvPr/>
          </p:nvCxnSpPr>
          <p:spPr>
            <a:xfrm flipH="1" flipV="1">
              <a:off x="93348" y="5390825"/>
              <a:ext cx="2554" cy="1018408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7" name="テキスト ボックス 256"/>
          <p:cNvSpPr txBox="1"/>
          <p:nvPr/>
        </p:nvSpPr>
        <p:spPr>
          <a:xfrm>
            <a:off x="1508806" y="7516780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prstClr val="black"/>
                </a:solidFill>
                <a:latin typeface="Helvetica"/>
                <a:cs typeface="Helvetica"/>
              </a:rPr>
              <a:t>I-Ad</a:t>
            </a:r>
            <a:endParaRPr lang="ja-JP" altLang="en-US" sz="11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graphicFrame>
        <p:nvGraphicFramePr>
          <p:cNvPr id="2" name="グラフ 34"/>
          <p:cNvGraphicFramePr>
            <a:graphicFrameLocks/>
          </p:cNvGraphicFramePr>
          <p:nvPr>
            <p:extLst/>
          </p:nvPr>
        </p:nvGraphicFramePr>
        <p:xfrm>
          <a:off x="1980534" y="5639298"/>
          <a:ext cx="1107457" cy="167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5" name="テキスト ボックス 22"/>
          <p:cNvSpPr txBox="1">
            <a:spLocks noChangeArrowheads="1"/>
          </p:cNvSpPr>
          <p:nvPr/>
        </p:nvSpPr>
        <p:spPr bwMode="auto">
          <a:xfrm>
            <a:off x="2708659" y="5714679"/>
            <a:ext cx="3046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2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*</a:t>
            </a:r>
          </a:p>
        </p:txBody>
      </p:sp>
      <p:sp>
        <p:nvSpPr>
          <p:cNvPr id="186" name="テキスト ボックス 185"/>
          <p:cNvSpPr txBox="1"/>
          <p:nvPr/>
        </p:nvSpPr>
        <p:spPr>
          <a:xfrm rot="16200000">
            <a:off x="1321336" y="6331859"/>
            <a:ext cx="15432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latin typeface="Helvetica"/>
                <a:cs typeface="Helvetica"/>
              </a:rPr>
              <a:t>I-Ad</a:t>
            </a:r>
            <a:r>
              <a:rPr lang="en-US" altLang="ja-JP" sz="1000" b="1" baseline="30000" dirty="0">
                <a:solidFill>
                  <a:prstClr val="black"/>
                </a:solidFill>
                <a:latin typeface="Helvetica"/>
                <a:cs typeface="Helvetica"/>
              </a:rPr>
              <a:t>hi</a:t>
            </a:r>
            <a:r>
              <a:rPr lang="en-US" altLang="ja-JP" sz="1000" b="1" dirty="0">
                <a:solidFill>
                  <a:prstClr val="black"/>
                </a:solidFill>
                <a:latin typeface="Helvetica"/>
                <a:cs typeface="Helvetica"/>
              </a:rPr>
              <a:t>CD11c</a:t>
            </a:r>
            <a:r>
              <a:rPr lang="en-US" altLang="ja-JP" sz="1000" b="1" baseline="30000" dirty="0">
                <a:solidFill>
                  <a:prstClr val="black"/>
                </a:solidFill>
                <a:latin typeface="Helvetica"/>
                <a:cs typeface="Helvetica"/>
              </a:rPr>
              <a:t>hi</a:t>
            </a:r>
            <a:r>
              <a:rPr lang="en-US" altLang="ja-JP" sz="1000" b="1" dirty="0">
                <a:solidFill>
                  <a:prstClr val="black"/>
                </a:solidFill>
                <a:latin typeface="Helvetica"/>
                <a:cs typeface="Helvetica"/>
              </a:rPr>
              <a:t> cells (%)</a:t>
            </a:r>
            <a:endParaRPr lang="ja-JP" altLang="en-US" sz="1000" b="1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grpSp>
        <p:nvGrpSpPr>
          <p:cNvPr id="188" name="図形グループ 187"/>
          <p:cNvGrpSpPr/>
          <p:nvPr/>
        </p:nvGrpSpPr>
        <p:grpSpPr>
          <a:xfrm>
            <a:off x="1005007" y="6464200"/>
            <a:ext cx="999866" cy="159748"/>
            <a:chOff x="3591611" y="1931308"/>
            <a:chExt cx="1637887" cy="153888"/>
          </a:xfrm>
        </p:grpSpPr>
        <p:sp>
          <p:nvSpPr>
            <p:cNvPr id="215" name="Text Box 65"/>
            <p:cNvSpPr txBox="1">
              <a:spLocks noChangeArrowheads="1"/>
            </p:cNvSpPr>
            <p:nvPr/>
          </p:nvSpPr>
          <p:spPr bwMode="auto">
            <a:xfrm>
              <a:off x="3833600" y="1931308"/>
              <a:ext cx="43022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1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6" name="Text Box 65"/>
            <p:cNvSpPr txBox="1">
              <a:spLocks noChangeArrowheads="1"/>
            </p:cNvSpPr>
            <p:nvPr/>
          </p:nvSpPr>
          <p:spPr bwMode="auto">
            <a:xfrm>
              <a:off x="4070184" y="1931308"/>
              <a:ext cx="428889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2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7" name="Text Box 66"/>
            <p:cNvSpPr txBox="1">
              <a:spLocks noChangeArrowheads="1"/>
            </p:cNvSpPr>
            <p:nvPr/>
          </p:nvSpPr>
          <p:spPr bwMode="auto">
            <a:xfrm>
              <a:off x="4278412" y="1931308"/>
              <a:ext cx="512217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3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8" name="Text Box 67"/>
            <p:cNvSpPr txBox="1">
              <a:spLocks noChangeArrowheads="1"/>
            </p:cNvSpPr>
            <p:nvPr/>
          </p:nvSpPr>
          <p:spPr bwMode="auto">
            <a:xfrm>
              <a:off x="4519414" y="1931308"/>
              <a:ext cx="48769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4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9" name="Text Box 68"/>
            <p:cNvSpPr txBox="1">
              <a:spLocks noChangeArrowheads="1"/>
            </p:cNvSpPr>
            <p:nvPr/>
          </p:nvSpPr>
          <p:spPr bwMode="auto">
            <a:xfrm>
              <a:off x="4788968" y="1931308"/>
              <a:ext cx="440530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5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20" name="Text Box 65"/>
            <p:cNvSpPr txBox="1">
              <a:spLocks noChangeArrowheads="1"/>
            </p:cNvSpPr>
            <p:nvPr/>
          </p:nvSpPr>
          <p:spPr bwMode="auto">
            <a:xfrm>
              <a:off x="3591611" y="1931308"/>
              <a:ext cx="438798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0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</p:grpSp>
      <p:grpSp>
        <p:nvGrpSpPr>
          <p:cNvPr id="193" name="図形グループ 192"/>
          <p:cNvGrpSpPr/>
          <p:nvPr/>
        </p:nvGrpSpPr>
        <p:grpSpPr>
          <a:xfrm>
            <a:off x="893383" y="5701232"/>
            <a:ext cx="316814" cy="853943"/>
            <a:chOff x="3325044" y="1097627"/>
            <a:chExt cx="290489" cy="788388"/>
          </a:xfrm>
        </p:grpSpPr>
        <p:sp>
          <p:nvSpPr>
            <p:cNvPr id="209" name="Text Box 65"/>
            <p:cNvSpPr txBox="1">
              <a:spLocks noChangeArrowheads="1"/>
            </p:cNvSpPr>
            <p:nvPr/>
          </p:nvSpPr>
          <p:spPr bwMode="auto">
            <a:xfrm>
              <a:off x="3327137" y="1743941"/>
              <a:ext cx="286817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0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0" name="Text Box 65"/>
            <p:cNvSpPr txBox="1">
              <a:spLocks noChangeArrowheads="1"/>
            </p:cNvSpPr>
            <p:nvPr/>
          </p:nvSpPr>
          <p:spPr bwMode="auto">
            <a:xfrm>
              <a:off x="3325044" y="1614679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1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1" name="Text Box 65"/>
            <p:cNvSpPr txBox="1">
              <a:spLocks noChangeArrowheads="1"/>
            </p:cNvSpPr>
            <p:nvPr/>
          </p:nvSpPr>
          <p:spPr bwMode="auto">
            <a:xfrm>
              <a:off x="3325044" y="1485416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2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2" name="Text Box 65"/>
            <p:cNvSpPr txBox="1">
              <a:spLocks noChangeArrowheads="1"/>
            </p:cNvSpPr>
            <p:nvPr/>
          </p:nvSpPr>
          <p:spPr bwMode="auto">
            <a:xfrm>
              <a:off x="3325044" y="1356153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3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3" name="Text Box 65"/>
            <p:cNvSpPr txBox="1">
              <a:spLocks noChangeArrowheads="1"/>
            </p:cNvSpPr>
            <p:nvPr/>
          </p:nvSpPr>
          <p:spPr bwMode="auto">
            <a:xfrm>
              <a:off x="3325044" y="1226890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4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14" name="Text Box 65"/>
            <p:cNvSpPr txBox="1">
              <a:spLocks noChangeArrowheads="1"/>
            </p:cNvSpPr>
            <p:nvPr/>
          </p:nvSpPr>
          <p:spPr bwMode="auto">
            <a:xfrm>
              <a:off x="3325044" y="1097627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5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</p:grpSp>
      <p:sp>
        <p:nvSpPr>
          <p:cNvPr id="194" name="正方形/長方形 584"/>
          <p:cNvSpPr>
            <a:spLocks noChangeArrowheads="1"/>
          </p:cNvSpPr>
          <p:nvPr/>
        </p:nvSpPr>
        <p:spPr bwMode="auto">
          <a:xfrm>
            <a:off x="1123773" y="5721668"/>
            <a:ext cx="812993" cy="75842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ja-JP" altLang="en-US" sz="1400">
              <a:latin typeface="Helvetica" charset="0"/>
            </a:endParaRPr>
          </a:p>
        </p:txBody>
      </p:sp>
      <p:grpSp>
        <p:nvGrpSpPr>
          <p:cNvPr id="195" name="図形グループ 194"/>
          <p:cNvGrpSpPr/>
          <p:nvPr/>
        </p:nvGrpSpPr>
        <p:grpSpPr>
          <a:xfrm>
            <a:off x="1100676" y="5783435"/>
            <a:ext cx="20377" cy="690999"/>
            <a:chOff x="3508754" y="1185479"/>
            <a:chExt cx="18684" cy="665653"/>
          </a:xfrm>
        </p:grpSpPr>
        <p:cxnSp>
          <p:nvCxnSpPr>
            <p:cNvPr id="203" name="直線コネクタ 202"/>
            <p:cNvCxnSpPr/>
            <p:nvPr/>
          </p:nvCxnSpPr>
          <p:spPr>
            <a:xfrm>
              <a:off x="3508754" y="1185479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コネクタ 203"/>
            <p:cNvCxnSpPr/>
            <p:nvPr/>
          </p:nvCxnSpPr>
          <p:spPr>
            <a:xfrm>
              <a:off x="3508754" y="1320510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コネクタ 204"/>
            <p:cNvCxnSpPr/>
            <p:nvPr/>
          </p:nvCxnSpPr>
          <p:spPr>
            <a:xfrm>
              <a:off x="3508754" y="1455541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コネクタ 205"/>
            <p:cNvCxnSpPr/>
            <p:nvPr/>
          </p:nvCxnSpPr>
          <p:spPr>
            <a:xfrm>
              <a:off x="3508754" y="159057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コネクタ 206"/>
            <p:cNvCxnSpPr/>
            <p:nvPr/>
          </p:nvCxnSpPr>
          <p:spPr>
            <a:xfrm>
              <a:off x="3508754" y="1725603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コネクタ 207"/>
            <p:cNvCxnSpPr/>
            <p:nvPr/>
          </p:nvCxnSpPr>
          <p:spPr>
            <a:xfrm>
              <a:off x="3508754" y="185113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図形グループ 195"/>
          <p:cNvGrpSpPr/>
          <p:nvPr/>
        </p:nvGrpSpPr>
        <p:grpSpPr>
          <a:xfrm rot="5400000">
            <a:off x="1485778" y="6128474"/>
            <a:ext cx="19395" cy="736344"/>
            <a:chOff x="3661154" y="1337879"/>
            <a:chExt cx="18684" cy="675157"/>
          </a:xfrm>
        </p:grpSpPr>
        <p:cxnSp>
          <p:nvCxnSpPr>
            <p:cNvPr id="197" name="直線コネクタ 196"/>
            <p:cNvCxnSpPr/>
            <p:nvPr/>
          </p:nvCxnSpPr>
          <p:spPr>
            <a:xfrm>
              <a:off x="3661154" y="1337879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コネクタ 197"/>
            <p:cNvCxnSpPr/>
            <p:nvPr/>
          </p:nvCxnSpPr>
          <p:spPr>
            <a:xfrm>
              <a:off x="3661154" y="1472910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コネクタ 198"/>
            <p:cNvCxnSpPr/>
            <p:nvPr/>
          </p:nvCxnSpPr>
          <p:spPr>
            <a:xfrm>
              <a:off x="3661154" y="1607941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コネクタ 199"/>
            <p:cNvCxnSpPr/>
            <p:nvPr/>
          </p:nvCxnSpPr>
          <p:spPr>
            <a:xfrm>
              <a:off x="3661154" y="174297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コネクタ 200"/>
            <p:cNvCxnSpPr/>
            <p:nvPr/>
          </p:nvCxnSpPr>
          <p:spPr>
            <a:xfrm>
              <a:off x="3661154" y="1878003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コネクタ 201"/>
            <p:cNvCxnSpPr/>
            <p:nvPr/>
          </p:nvCxnSpPr>
          <p:spPr>
            <a:xfrm>
              <a:off x="3661154" y="2013036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図形グループ 221"/>
          <p:cNvGrpSpPr/>
          <p:nvPr/>
        </p:nvGrpSpPr>
        <p:grpSpPr>
          <a:xfrm>
            <a:off x="992135" y="7420264"/>
            <a:ext cx="1015261" cy="159748"/>
            <a:chOff x="3571435" y="1931308"/>
            <a:chExt cx="1663104" cy="153888"/>
          </a:xfrm>
        </p:grpSpPr>
        <p:sp>
          <p:nvSpPr>
            <p:cNvPr id="245" name="Text Box 65"/>
            <p:cNvSpPr txBox="1">
              <a:spLocks noChangeArrowheads="1"/>
            </p:cNvSpPr>
            <p:nvPr/>
          </p:nvSpPr>
          <p:spPr bwMode="auto">
            <a:xfrm>
              <a:off x="3825775" y="1931308"/>
              <a:ext cx="43736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1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6" name="Text Box 65"/>
            <p:cNvSpPr txBox="1">
              <a:spLocks noChangeArrowheads="1"/>
            </p:cNvSpPr>
            <p:nvPr/>
          </p:nvSpPr>
          <p:spPr bwMode="auto">
            <a:xfrm>
              <a:off x="4052957" y="1931308"/>
              <a:ext cx="456201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2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7" name="Text Box 66"/>
            <p:cNvSpPr txBox="1">
              <a:spLocks noChangeArrowheads="1"/>
            </p:cNvSpPr>
            <p:nvPr/>
          </p:nvSpPr>
          <p:spPr bwMode="auto">
            <a:xfrm>
              <a:off x="4290349" y="1931308"/>
              <a:ext cx="470018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3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8" name="Text Box 67"/>
            <p:cNvSpPr txBox="1">
              <a:spLocks noChangeArrowheads="1"/>
            </p:cNvSpPr>
            <p:nvPr/>
          </p:nvSpPr>
          <p:spPr bwMode="auto">
            <a:xfrm>
              <a:off x="4537687" y="1931308"/>
              <a:ext cx="454293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4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9" name="Text Box 68"/>
            <p:cNvSpPr txBox="1">
              <a:spLocks noChangeArrowheads="1"/>
            </p:cNvSpPr>
            <p:nvPr/>
          </p:nvSpPr>
          <p:spPr bwMode="auto">
            <a:xfrm>
              <a:off x="4776690" y="1931308"/>
              <a:ext cx="457849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5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50" name="Text Box 65"/>
            <p:cNvSpPr txBox="1">
              <a:spLocks noChangeArrowheads="1"/>
            </p:cNvSpPr>
            <p:nvPr/>
          </p:nvSpPr>
          <p:spPr bwMode="auto">
            <a:xfrm>
              <a:off x="3571435" y="1931308"/>
              <a:ext cx="449332" cy="148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0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</p:grpSp>
      <p:grpSp>
        <p:nvGrpSpPr>
          <p:cNvPr id="223" name="図形グループ 222"/>
          <p:cNvGrpSpPr/>
          <p:nvPr/>
        </p:nvGrpSpPr>
        <p:grpSpPr>
          <a:xfrm>
            <a:off x="889750" y="6669612"/>
            <a:ext cx="316814" cy="853943"/>
            <a:chOff x="3325044" y="1097627"/>
            <a:chExt cx="290489" cy="788388"/>
          </a:xfrm>
        </p:grpSpPr>
        <p:sp>
          <p:nvSpPr>
            <p:cNvPr id="239" name="Text Box 65"/>
            <p:cNvSpPr txBox="1">
              <a:spLocks noChangeArrowheads="1"/>
            </p:cNvSpPr>
            <p:nvPr/>
          </p:nvSpPr>
          <p:spPr bwMode="auto">
            <a:xfrm>
              <a:off x="3338236" y="1743941"/>
              <a:ext cx="266863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0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0" name="Text Box 65"/>
            <p:cNvSpPr txBox="1">
              <a:spLocks noChangeArrowheads="1"/>
            </p:cNvSpPr>
            <p:nvPr/>
          </p:nvSpPr>
          <p:spPr bwMode="auto">
            <a:xfrm>
              <a:off x="3325044" y="1614679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1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1" name="Text Box 65"/>
            <p:cNvSpPr txBox="1">
              <a:spLocks noChangeArrowheads="1"/>
            </p:cNvSpPr>
            <p:nvPr/>
          </p:nvSpPr>
          <p:spPr bwMode="auto">
            <a:xfrm>
              <a:off x="3325044" y="1485416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2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2" name="Text Box 65"/>
            <p:cNvSpPr txBox="1">
              <a:spLocks noChangeArrowheads="1"/>
            </p:cNvSpPr>
            <p:nvPr/>
          </p:nvSpPr>
          <p:spPr bwMode="auto">
            <a:xfrm>
              <a:off x="3325044" y="1356153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3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3" name="Text Box 65"/>
            <p:cNvSpPr txBox="1">
              <a:spLocks noChangeArrowheads="1"/>
            </p:cNvSpPr>
            <p:nvPr/>
          </p:nvSpPr>
          <p:spPr bwMode="auto">
            <a:xfrm>
              <a:off x="3325044" y="1226890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4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  <p:sp>
          <p:nvSpPr>
            <p:cNvPr id="244" name="Text Box 65"/>
            <p:cNvSpPr txBox="1">
              <a:spLocks noChangeArrowheads="1"/>
            </p:cNvSpPr>
            <p:nvPr/>
          </p:nvSpPr>
          <p:spPr bwMode="auto">
            <a:xfrm>
              <a:off x="3325044" y="1097627"/>
              <a:ext cx="290489" cy="142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400" b="1" dirty="0">
                  <a:latin typeface="Helvetica"/>
                  <a:cs typeface="Helvetica"/>
                </a:rPr>
                <a:t>10</a:t>
              </a:r>
              <a:r>
                <a:rPr lang="en-US" altLang="ja-JP" sz="400" b="1" baseline="30000" dirty="0">
                  <a:latin typeface="Helvetica"/>
                  <a:cs typeface="Helvetica"/>
                </a:rPr>
                <a:t>5</a:t>
              </a:r>
              <a:endParaRPr lang="en-US" altLang="ja-JP" sz="400" b="1" dirty="0">
                <a:latin typeface="Helvetica"/>
                <a:cs typeface="Helvetica"/>
              </a:endParaRPr>
            </a:p>
          </p:txBody>
        </p:sp>
      </p:grpSp>
      <p:sp>
        <p:nvSpPr>
          <p:cNvPr id="224" name="正方形/長方形 584"/>
          <p:cNvSpPr>
            <a:spLocks noChangeArrowheads="1"/>
          </p:cNvSpPr>
          <p:nvPr/>
        </p:nvSpPr>
        <p:spPr bwMode="auto">
          <a:xfrm>
            <a:off x="1120140" y="6680811"/>
            <a:ext cx="812993" cy="75842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ja-JP" altLang="en-US" sz="1400">
              <a:latin typeface="Helvetica" charset="0"/>
            </a:endParaRPr>
          </a:p>
        </p:txBody>
      </p:sp>
      <p:grpSp>
        <p:nvGrpSpPr>
          <p:cNvPr id="225" name="図形グループ 224"/>
          <p:cNvGrpSpPr/>
          <p:nvPr/>
        </p:nvGrpSpPr>
        <p:grpSpPr>
          <a:xfrm>
            <a:off x="1097043" y="6742581"/>
            <a:ext cx="20377" cy="700866"/>
            <a:chOff x="3508754" y="1185479"/>
            <a:chExt cx="18684" cy="675157"/>
          </a:xfrm>
        </p:grpSpPr>
        <p:cxnSp>
          <p:nvCxnSpPr>
            <p:cNvPr id="233" name="直線コネクタ 232"/>
            <p:cNvCxnSpPr/>
            <p:nvPr/>
          </p:nvCxnSpPr>
          <p:spPr>
            <a:xfrm>
              <a:off x="3508754" y="1185479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直線コネクタ 233"/>
            <p:cNvCxnSpPr/>
            <p:nvPr/>
          </p:nvCxnSpPr>
          <p:spPr>
            <a:xfrm>
              <a:off x="3508754" y="1320510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直線コネクタ 234"/>
            <p:cNvCxnSpPr/>
            <p:nvPr/>
          </p:nvCxnSpPr>
          <p:spPr>
            <a:xfrm>
              <a:off x="3508754" y="1455541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直線コネクタ 235"/>
            <p:cNvCxnSpPr/>
            <p:nvPr/>
          </p:nvCxnSpPr>
          <p:spPr>
            <a:xfrm>
              <a:off x="3508754" y="159057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直線コネクタ 236"/>
            <p:cNvCxnSpPr/>
            <p:nvPr/>
          </p:nvCxnSpPr>
          <p:spPr>
            <a:xfrm>
              <a:off x="3508754" y="1725603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直線コネクタ 237"/>
            <p:cNvCxnSpPr/>
            <p:nvPr/>
          </p:nvCxnSpPr>
          <p:spPr>
            <a:xfrm>
              <a:off x="3508754" y="1860636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6" name="図形グループ 225"/>
          <p:cNvGrpSpPr/>
          <p:nvPr/>
        </p:nvGrpSpPr>
        <p:grpSpPr>
          <a:xfrm rot="5400000">
            <a:off x="1482145" y="7087617"/>
            <a:ext cx="19395" cy="736344"/>
            <a:chOff x="3661154" y="1337879"/>
            <a:chExt cx="18684" cy="675157"/>
          </a:xfrm>
        </p:grpSpPr>
        <p:cxnSp>
          <p:nvCxnSpPr>
            <p:cNvPr id="227" name="直線コネクタ 226"/>
            <p:cNvCxnSpPr/>
            <p:nvPr/>
          </p:nvCxnSpPr>
          <p:spPr>
            <a:xfrm>
              <a:off x="3661154" y="1337879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>
              <a:off x="3661154" y="1472910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>
              <a:off x="3661154" y="1607941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>
              <a:off x="3661154" y="1742972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コネクタ 230"/>
            <p:cNvCxnSpPr/>
            <p:nvPr/>
          </p:nvCxnSpPr>
          <p:spPr>
            <a:xfrm>
              <a:off x="3661154" y="1878003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コネクタ 231"/>
            <p:cNvCxnSpPr/>
            <p:nvPr/>
          </p:nvCxnSpPr>
          <p:spPr>
            <a:xfrm>
              <a:off x="3661154" y="2013036"/>
              <a:ext cx="18684" cy="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8" name="正方形/長方形 257"/>
          <p:cNvSpPr/>
          <p:nvPr/>
        </p:nvSpPr>
        <p:spPr>
          <a:xfrm>
            <a:off x="914386" y="809601"/>
            <a:ext cx="5469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-/-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1" name="正方形/長方形 260"/>
          <p:cNvSpPr/>
          <p:nvPr/>
        </p:nvSpPr>
        <p:spPr>
          <a:xfrm>
            <a:off x="914387" y="3173056"/>
            <a:ext cx="607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Il6</a:t>
            </a:r>
            <a:r>
              <a:rPr lang="en-US" altLang="ja-JP" sz="1400" b="1" i="1" baseline="30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+/+</a:t>
            </a:r>
            <a:r>
              <a:rPr lang="en-US" altLang="en-US" sz="1400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ja-JP" altLang="en-US" sz="1400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63" name="図形グループ 262"/>
          <p:cNvGrpSpPr/>
          <p:nvPr/>
        </p:nvGrpSpPr>
        <p:grpSpPr>
          <a:xfrm>
            <a:off x="439109" y="8504360"/>
            <a:ext cx="551469" cy="1116574"/>
            <a:chOff x="5434012" y="3167651"/>
            <a:chExt cx="377638" cy="1133679"/>
          </a:xfrm>
        </p:grpSpPr>
        <p:sp>
          <p:nvSpPr>
            <p:cNvPr id="264" name="Text Box 64"/>
            <p:cNvSpPr txBox="1">
              <a:spLocks noChangeArrowheads="1"/>
            </p:cNvSpPr>
            <p:nvPr/>
          </p:nvSpPr>
          <p:spPr bwMode="auto">
            <a:xfrm>
              <a:off x="5437366" y="3167651"/>
              <a:ext cx="374283" cy="21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100</a:t>
              </a:r>
            </a:p>
          </p:txBody>
        </p:sp>
        <p:sp>
          <p:nvSpPr>
            <p:cNvPr id="265" name="Text Box 64"/>
            <p:cNvSpPr txBox="1">
              <a:spLocks noChangeArrowheads="1"/>
            </p:cNvSpPr>
            <p:nvPr/>
          </p:nvSpPr>
          <p:spPr bwMode="auto">
            <a:xfrm>
              <a:off x="5457291" y="3351946"/>
              <a:ext cx="354359" cy="21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80</a:t>
              </a:r>
            </a:p>
          </p:txBody>
        </p:sp>
        <p:sp>
          <p:nvSpPr>
            <p:cNvPr id="266" name="Text Box 64"/>
            <p:cNvSpPr txBox="1">
              <a:spLocks noChangeArrowheads="1"/>
            </p:cNvSpPr>
            <p:nvPr/>
          </p:nvSpPr>
          <p:spPr bwMode="auto">
            <a:xfrm>
              <a:off x="5434012" y="3536241"/>
              <a:ext cx="377638" cy="21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60</a:t>
              </a:r>
            </a:p>
          </p:txBody>
        </p:sp>
        <p:sp>
          <p:nvSpPr>
            <p:cNvPr id="267" name="Text Box 64"/>
            <p:cNvSpPr txBox="1">
              <a:spLocks noChangeArrowheads="1"/>
            </p:cNvSpPr>
            <p:nvPr/>
          </p:nvSpPr>
          <p:spPr bwMode="auto">
            <a:xfrm>
              <a:off x="5447120" y="3720536"/>
              <a:ext cx="364529" cy="21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40</a:t>
              </a:r>
            </a:p>
          </p:txBody>
        </p:sp>
        <p:sp>
          <p:nvSpPr>
            <p:cNvPr id="268" name="Text Box 64"/>
            <p:cNvSpPr txBox="1">
              <a:spLocks noChangeArrowheads="1"/>
            </p:cNvSpPr>
            <p:nvPr/>
          </p:nvSpPr>
          <p:spPr bwMode="auto">
            <a:xfrm>
              <a:off x="5525684" y="3904831"/>
              <a:ext cx="285965" cy="21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20</a:t>
              </a:r>
            </a:p>
          </p:txBody>
        </p:sp>
        <p:sp>
          <p:nvSpPr>
            <p:cNvPr id="269" name="Text Box 64"/>
            <p:cNvSpPr txBox="1">
              <a:spLocks noChangeArrowheads="1"/>
            </p:cNvSpPr>
            <p:nvPr/>
          </p:nvSpPr>
          <p:spPr bwMode="auto">
            <a:xfrm>
              <a:off x="5530430" y="4089124"/>
              <a:ext cx="281219" cy="212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0</a:t>
              </a:r>
            </a:p>
          </p:txBody>
        </p:sp>
      </p:grpSp>
      <p:sp>
        <p:nvSpPr>
          <p:cNvPr id="270" name="テキスト ボックス 269"/>
          <p:cNvSpPr txBox="1"/>
          <p:nvPr/>
        </p:nvSpPr>
        <p:spPr>
          <a:xfrm>
            <a:off x="1326800" y="9620962"/>
            <a:ext cx="948521" cy="23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b="1" dirty="0">
                <a:solidFill>
                  <a:prstClr val="black"/>
                </a:solidFill>
                <a:latin typeface="Helvetica" pitchFamily="34" charset="0"/>
                <a:ea typeface="HG丸ｺﾞｼｯｸM-PRO" panose="020F0600000000000000" pitchFamily="50" charset="-128"/>
                <a:cs typeface="Helvetica"/>
              </a:rPr>
              <a:t>Perforin</a:t>
            </a:r>
            <a:endParaRPr lang="ja-JP" altLang="en-US" sz="1000" b="1" baseline="30000" dirty="0">
              <a:solidFill>
                <a:prstClr val="black"/>
              </a:solidFill>
              <a:latin typeface="Helvetica" pitchFamily="34" charset="0"/>
              <a:ea typeface="HG丸ｺﾞｼｯｸM-PRO" panose="020F0600000000000000" pitchFamily="50" charset="-128"/>
              <a:cs typeface="Helvetica"/>
            </a:endParaRPr>
          </a:p>
        </p:txBody>
      </p:sp>
      <p:cxnSp>
        <p:nvCxnSpPr>
          <p:cNvPr id="271" name="直線コネクタ 270"/>
          <p:cNvCxnSpPr/>
          <p:nvPr/>
        </p:nvCxnSpPr>
        <p:spPr>
          <a:xfrm>
            <a:off x="1012495" y="9740457"/>
            <a:ext cx="469552" cy="0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2" name="テキスト ボックス 271"/>
          <p:cNvSpPr txBox="1">
            <a:spLocks noChangeArrowheads="1"/>
          </p:cNvSpPr>
          <p:nvPr/>
        </p:nvSpPr>
        <p:spPr bwMode="auto">
          <a:xfrm rot="16200000">
            <a:off x="173301" y="8887542"/>
            <a:ext cx="95038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050" b="1" dirty="0">
                <a:solidFill>
                  <a:prstClr val="black"/>
                </a:solidFill>
                <a:latin typeface="Helvetica" pitchFamily="34" charset="0"/>
                <a:ea typeface="HG丸ｺﾞｼｯｸM-PRO" panose="020F0600000000000000" pitchFamily="50" charset="-128"/>
                <a:cs typeface="Helvetica"/>
              </a:rPr>
              <a:t>% of MAX</a:t>
            </a:r>
            <a:endParaRPr lang="en-US" altLang="ja-JP" sz="1050" b="1" baseline="-25000" dirty="0">
              <a:solidFill>
                <a:prstClr val="black"/>
              </a:solidFill>
              <a:latin typeface="Helvetica" pitchFamily="34" charset="0"/>
              <a:ea typeface="HG丸ｺﾞｼｯｸM-PRO" panose="020F0600000000000000" pitchFamily="50" charset="-128"/>
              <a:cs typeface="Helvetica"/>
            </a:endParaRPr>
          </a:p>
        </p:txBody>
      </p:sp>
      <p:grpSp>
        <p:nvGrpSpPr>
          <p:cNvPr id="273" name="図形グループ 272"/>
          <p:cNvGrpSpPr/>
          <p:nvPr/>
        </p:nvGrpSpPr>
        <p:grpSpPr>
          <a:xfrm>
            <a:off x="874566" y="9483749"/>
            <a:ext cx="1265103" cy="205998"/>
            <a:chOff x="4235505" y="4207455"/>
            <a:chExt cx="1290822" cy="215301"/>
          </a:xfrm>
        </p:grpSpPr>
        <p:sp>
          <p:nvSpPr>
            <p:cNvPr id="274" name="Text Box 64"/>
            <p:cNvSpPr txBox="1">
              <a:spLocks noChangeArrowheads="1"/>
            </p:cNvSpPr>
            <p:nvPr/>
          </p:nvSpPr>
          <p:spPr bwMode="auto">
            <a:xfrm>
              <a:off x="4235505" y="4211612"/>
              <a:ext cx="164267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0</a:t>
              </a:r>
            </a:p>
          </p:txBody>
        </p:sp>
        <p:sp>
          <p:nvSpPr>
            <p:cNvPr id="275" name="Text Box 65"/>
            <p:cNvSpPr txBox="1">
              <a:spLocks noChangeArrowheads="1"/>
            </p:cNvSpPr>
            <p:nvPr/>
          </p:nvSpPr>
          <p:spPr bwMode="auto">
            <a:xfrm>
              <a:off x="4568864" y="4211611"/>
              <a:ext cx="326815" cy="20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r>
                <a:rPr lang="en-US" altLang="ja-JP" sz="700" b="1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2</a:t>
              </a:r>
              <a:endParaRPr lang="en-US" altLang="ja-JP" sz="700" b="1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76" name="Text Box 66"/>
            <p:cNvSpPr txBox="1">
              <a:spLocks noChangeArrowheads="1"/>
            </p:cNvSpPr>
            <p:nvPr/>
          </p:nvSpPr>
          <p:spPr bwMode="auto">
            <a:xfrm>
              <a:off x="4770971" y="4207455"/>
              <a:ext cx="342171" cy="20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r>
                <a:rPr lang="en-US" altLang="ja-JP" sz="700" b="1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3</a:t>
              </a:r>
              <a:endParaRPr lang="en-US" altLang="ja-JP" sz="700" b="1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77" name="Text Box 67"/>
            <p:cNvSpPr txBox="1">
              <a:spLocks noChangeArrowheads="1"/>
            </p:cNvSpPr>
            <p:nvPr/>
          </p:nvSpPr>
          <p:spPr bwMode="auto">
            <a:xfrm>
              <a:off x="4979623" y="4209119"/>
              <a:ext cx="322370" cy="20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r>
                <a:rPr lang="en-US" altLang="ja-JP" sz="700" b="1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4</a:t>
              </a:r>
              <a:endParaRPr lang="en-US" altLang="ja-JP" sz="700" b="1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78" name="Text Box 68"/>
            <p:cNvSpPr txBox="1">
              <a:spLocks noChangeArrowheads="1"/>
            </p:cNvSpPr>
            <p:nvPr/>
          </p:nvSpPr>
          <p:spPr bwMode="auto">
            <a:xfrm>
              <a:off x="5171748" y="4207849"/>
              <a:ext cx="354579" cy="20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r>
                <a:rPr lang="en-US" altLang="ja-JP" sz="700" b="1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5</a:t>
              </a:r>
              <a:endParaRPr lang="en-US" altLang="ja-JP" sz="700" b="1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  <p:sp>
          <p:nvSpPr>
            <p:cNvPr id="279" name="Text Box 65"/>
            <p:cNvSpPr txBox="1">
              <a:spLocks noChangeArrowheads="1"/>
            </p:cNvSpPr>
            <p:nvPr/>
          </p:nvSpPr>
          <p:spPr bwMode="auto">
            <a:xfrm>
              <a:off x="4363751" y="4213666"/>
              <a:ext cx="323028" cy="209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700" b="1" dirty="0">
                  <a:solidFill>
                    <a:prstClr val="black"/>
                  </a:solidFill>
                  <a:latin typeface="Helvetica"/>
                  <a:cs typeface="Helvetica"/>
                </a:rPr>
                <a:t>10</a:t>
              </a:r>
              <a:r>
                <a:rPr lang="en-US" altLang="ja-JP" sz="700" b="1" baseline="30000" dirty="0">
                  <a:solidFill>
                    <a:prstClr val="black"/>
                  </a:solidFill>
                  <a:latin typeface="Helvetica"/>
                  <a:cs typeface="Helvetica"/>
                </a:rPr>
                <a:t>1</a:t>
              </a:r>
              <a:endParaRPr lang="en-US" altLang="ja-JP" sz="700" b="1" dirty="0">
                <a:solidFill>
                  <a:prstClr val="black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0DB0DEB-0C3E-7D44-9B3B-8E402F8E23EA}"/>
              </a:ext>
            </a:extLst>
          </p:cNvPr>
          <p:cNvGrpSpPr/>
          <p:nvPr/>
        </p:nvGrpSpPr>
        <p:grpSpPr>
          <a:xfrm>
            <a:off x="953246" y="8192173"/>
            <a:ext cx="205438" cy="204986"/>
            <a:chOff x="858372" y="7893232"/>
            <a:chExt cx="219912" cy="204986"/>
          </a:xfrm>
        </p:grpSpPr>
        <p:cxnSp>
          <p:nvCxnSpPr>
            <p:cNvPr id="281" name="直線コネクタ 280"/>
            <p:cNvCxnSpPr>
              <a:cxnSpLocks noChangeAspect="1"/>
            </p:cNvCxnSpPr>
            <p:nvPr/>
          </p:nvCxnSpPr>
          <p:spPr>
            <a:xfrm>
              <a:off x="860386" y="7893232"/>
              <a:ext cx="215321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線コネクタ 281"/>
            <p:cNvCxnSpPr>
              <a:cxnSpLocks noChangeAspect="1"/>
            </p:cNvCxnSpPr>
            <p:nvPr/>
          </p:nvCxnSpPr>
          <p:spPr>
            <a:xfrm>
              <a:off x="858372" y="8098218"/>
              <a:ext cx="219912" cy="0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3" name="正方形/長方形 282"/>
          <p:cNvSpPr/>
          <p:nvPr/>
        </p:nvSpPr>
        <p:spPr>
          <a:xfrm>
            <a:off x="1124270" y="8062572"/>
            <a:ext cx="9037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00" dirty="0"/>
          </a:p>
        </p:txBody>
      </p:sp>
      <p:sp>
        <p:nvSpPr>
          <p:cNvPr id="284" name="正方形/長方形 283"/>
          <p:cNvSpPr/>
          <p:nvPr/>
        </p:nvSpPr>
        <p:spPr>
          <a:xfrm>
            <a:off x="1110839" y="8264641"/>
            <a:ext cx="106924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/>
                <a:cs typeface="Helvetica"/>
              </a:rPr>
              <a:t>Anti-CD4 </a:t>
            </a:r>
            <a:r>
              <a:rPr lang="en-US" altLang="ja-JP" sz="1000" b="1" dirty="0" err="1">
                <a:solidFill>
                  <a:srgbClr val="000000"/>
                </a:solidFill>
                <a:latin typeface="Helvetica"/>
                <a:cs typeface="Helvetica"/>
              </a:rPr>
              <a:t>mAb</a:t>
            </a:r>
            <a:endParaRPr lang="ja-JP" altLang="en-US" sz="1000" b="1" baseline="30000" dirty="0">
              <a:solidFill>
                <a:prstClr val="black"/>
              </a:solidFill>
            </a:endParaRPr>
          </a:p>
        </p:txBody>
      </p:sp>
      <p:sp>
        <p:nvSpPr>
          <p:cNvPr id="287" name="正方形/長方形 286">
            <a:extLst>
              <a:ext uri="{FF2B5EF4-FFF2-40B4-BE49-F238E27FC236}">
                <a16:creationId xmlns:a16="http://schemas.microsoft.com/office/drawing/2014/main" id="{5348CC3F-3F21-5443-BB57-D1000388F187}"/>
              </a:ext>
            </a:extLst>
          </p:cNvPr>
          <p:cNvSpPr/>
          <p:nvPr/>
        </p:nvSpPr>
        <p:spPr>
          <a:xfrm rot="19204276">
            <a:off x="5659343" y="5009142"/>
            <a:ext cx="938981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288" name="正方形/長方形 287">
            <a:extLst>
              <a:ext uri="{FF2B5EF4-FFF2-40B4-BE49-F238E27FC236}">
                <a16:creationId xmlns:a16="http://schemas.microsoft.com/office/drawing/2014/main" id="{3A9728B3-C363-4142-9D78-8C4D2D7601E1}"/>
              </a:ext>
            </a:extLst>
          </p:cNvPr>
          <p:cNvSpPr/>
          <p:nvPr/>
        </p:nvSpPr>
        <p:spPr>
          <a:xfrm rot="19204276">
            <a:off x="6183280" y="4946552"/>
            <a:ext cx="74023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 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289" name="正方形/長方形 288">
            <a:extLst>
              <a:ext uri="{FF2B5EF4-FFF2-40B4-BE49-F238E27FC236}">
                <a16:creationId xmlns:a16="http://schemas.microsoft.com/office/drawing/2014/main" id="{6144821D-3C84-E947-B333-76D03301108E}"/>
              </a:ext>
            </a:extLst>
          </p:cNvPr>
          <p:cNvSpPr/>
          <p:nvPr/>
        </p:nvSpPr>
        <p:spPr>
          <a:xfrm rot="19204276">
            <a:off x="2398976" y="9677474"/>
            <a:ext cx="938981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296" name="正方形/長方形 295">
            <a:extLst>
              <a:ext uri="{FF2B5EF4-FFF2-40B4-BE49-F238E27FC236}">
                <a16:creationId xmlns:a16="http://schemas.microsoft.com/office/drawing/2014/main" id="{F5E143F6-3AFE-254F-9626-069EF9BAA179}"/>
              </a:ext>
            </a:extLst>
          </p:cNvPr>
          <p:cNvSpPr/>
          <p:nvPr/>
        </p:nvSpPr>
        <p:spPr>
          <a:xfrm rot="19204276">
            <a:off x="2932910" y="9602980"/>
            <a:ext cx="74023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 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297" name="正方形/長方形 296">
            <a:extLst>
              <a:ext uri="{FF2B5EF4-FFF2-40B4-BE49-F238E27FC236}">
                <a16:creationId xmlns:a16="http://schemas.microsoft.com/office/drawing/2014/main" id="{80BDF496-1B10-004B-9F47-B68A2445CF54}"/>
              </a:ext>
            </a:extLst>
          </p:cNvPr>
          <p:cNvSpPr/>
          <p:nvPr/>
        </p:nvSpPr>
        <p:spPr>
          <a:xfrm rot="19204276">
            <a:off x="4180112" y="7333825"/>
            <a:ext cx="938981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298" name="正方形/長方形 297">
            <a:extLst>
              <a:ext uri="{FF2B5EF4-FFF2-40B4-BE49-F238E27FC236}">
                <a16:creationId xmlns:a16="http://schemas.microsoft.com/office/drawing/2014/main" id="{13CD53CF-A5F9-EA4D-A9F7-E594CDB19A53}"/>
              </a:ext>
            </a:extLst>
          </p:cNvPr>
          <p:cNvSpPr/>
          <p:nvPr/>
        </p:nvSpPr>
        <p:spPr>
          <a:xfrm rot="19204276">
            <a:off x="4688763" y="7269616"/>
            <a:ext cx="74023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 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299" name="正方形/長方形 298">
            <a:extLst>
              <a:ext uri="{FF2B5EF4-FFF2-40B4-BE49-F238E27FC236}">
                <a16:creationId xmlns:a16="http://schemas.microsoft.com/office/drawing/2014/main" id="{7FB97EE0-15F8-1E4B-80C1-85396703E535}"/>
              </a:ext>
            </a:extLst>
          </p:cNvPr>
          <p:cNvSpPr/>
          <p:nvPr/>
        </p:nvSpPr>
        <p:spPr>
          <a:xfrm rot="19204276">
            <a:off x="1927562" y="7338701"/>
            <a:ext cx="938981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Control IgG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sp>
        <p:nvSpPr>
          <p:cNvPr id="300" name="正方形/長方形 299">
            <a:extLst>
              <a:ext uri="{FF2B5EF4-FFF2-40B4-BE49-F238E27FC236}">
                <a16:creationId xmlns:a16="http://schemas.microsoft.com/office/drawing/2014/main" id="{20B3101D-72AA-B74C-BE15-1382DFD11522}"/>
              </a:ext>
            </a:extLst>
          </p:cNvPr>
          <p:cNvSpPr/>
          <p:nvPr/>
        </p:nvSpPr>
        <p:spPr>
          <a:xfrm rot="19204276">
            <a:off x="2446256" y="7274492"/>
            <a:ext cx="740234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b="1" dirty="0">
                <a:solidFill>
                  <a:srgbClr val="000000"/>
                </a:solidFill>
                <a:latin typeface="Helvetica" charset="0"/>
                <a:cs typeface="Helvetica" charset="0"/>
              </a:rPr>
              <a:t>Anti-CD4 mAb </a:t>
            </a:r>
            <a:endParaRPr lang="ja-JP" altLang="en-US" sz="1000" dirty="0">
              <a:solidFill>
                <a:prstClr val="black"/>
              </a:solidFill>
            </a:endParaRPr>
          </a:p>
        </p:txBody>
      </p:sp>
      <p:pic>
        <p:nvPicPr>
          <p:cNvPr id="251" name="図 25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464" y="1106687"/>
            <a:ext cx="1063393" cy="7975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2" name="図 25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42" y="1938250"/>
            <a:ext cx="1063393" cy="7975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3" name="Picture 14" descr="G:\160721 #2pg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5" t="28658" r="31100" b="30348"/>
          <a:stretch/>
        </p:blipFill>
        <p:spPr bwMode="auto">
          <a:xfrm>
            <a:off x="2746667" y="1092423"/>
            <a:ext cx="2439467" cy="16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5" name="図 254" descr="15235419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8" y="3460510"/>
            <a:ext cx="1070750" cy="803061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256" name="図 255" descr="16003429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8" y="4292523"/>
            <a:ext cx="1071098" cy="803324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pic>
        <p:nvPicPr>
          <p:cNvPr id="291" name="Picture 15" descr="F:\170512 #2pg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28458" r="31158" b="31600"/>
          <a:stretch/>
        </p:blipFill>
        <p:spPr bwMode="auto">
          <a:xfrm>
            <a:off x="2762501" y="3448933"/>
            <a:ext cx="2438529" cy="165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" name="図 300"/>
          <p:cNvPicPr>
            <a:picLocks noChangeAspect="1"/>
          </p:cNvPicPr>
          <p:nvPr/>
        </p:nvPicPr>
        <p:blipFill rotWithShape="1">
          <a:blip r:embed="rId18"/>
          <a:srcRect l="10269" t="3260" r="43540" b="11812"/>
          <a:stretch/>
        </p:blipFill>
        <p:spPr>
          <a:xfrm>
            <a:off x="927573" y="8549877"/>
            <a:ext cx="1131744" cy="985157"/>
          </a:xfrm>
          <a:prstGeom prst="rect">
            <a:avLst/>
          </a:prstGeom>
        </p:spPr>
      </p:pic>
      <p:graphicFrame>
        <p:nvGraphicFramePr>
          <p:cNvPr id="221" name="グラフ 220"/>
          <p:cNvGraphicFramePr>
            <a:graphicFrameLocks/>
          </p:cNvGraphicFramePr>
          <p:nvPr>
            <p:extLst/>
          </p:nvPr>
        </p:nvGraphicFramePr>
        <p:xfrm>
          <a:off x="2601048" y="8021350"/>
          <a:ext cx="952000" cy="1586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cxnSp>
        <p:nvCxnSpPr>
          <p:cNvPr id="280" name="直線コネクタ 279">
            <a:extLst>
              <a:ext uri="{FF2B5EF4-FFF2-40B4-BE49-F238E27FC236}">
                <a16:creationId xmlns:a16="http://schemas.microsoft.com/office/drawing/2014/main" id="{9D355834-A1A1-8444-8A5A-7C0EFEEA6ED3}"/>
              </a:ext>
            </a:extLst>
          </p:cNvPr>
          <p:cNvCxnSpPr/>
          <p:nvPr/>
        </p:nvCxnSpPr>
        <p:spPr>
          <a:xfrm flipV="1">
            <a:off x="1584335" y="5729045"/>
            <a:ext cx="0" cy="74703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直線コネクタ 284">
            <a:extLst>
              <a:ext uri="{FF2B5EF4-FFF2-40B4-BE49-F238E27FC236}">
                <a16:creationId xmlns:a16="http://schemas.microsoft.com/office/drawing/2014/main" id="{D2927317-3597-D24A-84C0-684A93A79A6B}"/>
              </a:ext>
            </a:extLst>
          </p:cNvPr>
          <p:cNvCxnSpPr/>
          <p:nvPr/>
        </p:nvCxnSpPr>
        <p:spPr>
          <a:xfrm>
            <a:off x="1131374" y="5855120"/>
            <a:ext cx="798002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テキスト ボックス 258">
            <a:extLst>
              <a:ext uri="{FF2B5EF4-FFF2-40B4-BE49-F238E27FC236}">
                <a16:creationId xmlns:a16="http://schemas.microsoft.com/office/drawing/2014/main" id="{94CE6AEF-37B7-A340-BE4F-8597F3E15D76}"/>
              </a:ext>
            </a:extLst>
          </p:cNvPr>
          <p:cNvSpPr txBox="1"/>
          <p:nvPr/>
        </p:nvSpPr>
        <p:spPr>
          <a:xfrm>
            <a:off x="1545694" y="5546831"/>
            <a:ext cx="4556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b="1" dirty="0">
                <a:latin typeface="Helvetica" panose="020B0604020202020204" pitchFamily="34" charset="0"/>
                <a:cs typeface="Helvetica" panose="020B0604020202020204" pitchFamily="34" charset="0"/>
              </a:rPr>
              <a:t>0.07</a:t>
            </a:r>
            <a:endParaRPr kumimoji="1" lang="ja-JP" altLang="en-US" sz="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0" name="テキスト ボックス 259">
            <a:extLst>
              <a:ext uri="{FF2B5EF4-FFF2-40B4-BE49-F238E27FC236}">
                <a16:creationId xmlns:a16="http://schemas.microsoft.com/office/drawing/2014/main" id="{B20F6A5F-562A-EA4A-86B2-28F0B51DF615}"/>
              </a:ext>
            </a:extLst>
          </p:cNvPr>
          <p:cNvSpPr txBox="1"/>
          <p:nvPr/>
        </p:nvSpPr>
        <p:spPr>
          <a:xfrm>
            <a:off x="1572463" y="6517028"/>
            <a:ext cx="4556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b="1" dirty="0">
                <a:latin typeface="Helvetica" panose="020B0604020202020204" pitchFamily="34" charset="0"/>
                <a:cs typeface="Helvetica" panose="020B0604020202020204" pitchFamily="34" charset="0"/>
              </a:rPr>
              <a:t>0.19</a:t>
            </a:r>
            <a:endParaRPr kumimoji="1" lang="ja-JP" altLang="en-US" sz="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2" name="テキスト ボックス 261">
            <a:extLst>
              <a:ext uri="{FF2B5EF4-FFF2-40B4-BE49-F238E27FC236}">
                <a16:creationId xmlns:a16="http://schemas.microsoft.com/office/drawing/2014/main" id="{2A5B079E-8A4E-184E-8962-DF2B13A1031C}"/>
              </a:ext>
            </a:extLst>
          </p:cNvPr>
          <p:cNvSpPr txBox="1"/>
          <p:nvPr/>
        </p:nvSpPr>
        <p:spPr>
          <a:xfrm>
            <a:off x="3300732" y="5704169"/>
            <a:ext cx="4556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b="1" dirty="0">
                <a:latin typeface="Helvetica" panose="020B0604020202020204" pitchFamily="34" charset="0"/>
                <a:cs typeface="Helvetica" panose="020B0604020202020204" pitchFamily="34" charset="0"/>
              </a:rPr>
              <a:t>46.5</a:t>
            </a:r>
            <a:endParaRPr kumimoji="1" lang="ja-JP" altLang="en-US" sz="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6" name="テキスト ボックス 285">
            <a:extLst>
              <a:ext uri="{FF2B5EF4-FFF2-40B4-BE49-F238E27FC236}">
                <a16:creationId xmlns:a16="http://schemas.microsoft.com/office/drawing/2014/main" id="{EA35FDF2-8FF8-1D48-A9CB-697FB79C7036}"/>
              </a:ext>
            </a:extLst>
          </p:cNvPr>
          <p:cNvSpPr txBox="1"/>
          <p:nvPr/>
        </p:nvSpPr>
        <p:spPr>
          <a:xfrm>
            <a:off x="3317169" y="6653702"/>
            <a:ext cx="4556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" b="1" dirty="0">
                <a:latin typeface="Helvetica" panose="020B0604020202020204" pitchFamily="34" charset="0"/>
                <a:cs typeface="Helvetica" panose="020B0604020202020204" pitchFamily="34" charset="0"/>
              </a:rPr>
              <a:t>84.0</a:t>
            </a:r>
            <a:endParaRPr kumimoji="1" lang="ja-JP" altLang="en-US" sz="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92" name="直線コネクタ 291">
            <a:extLst>
              <a:ext uri="{FF2B5EF4-FFF2-40B4-BE49-F238E27FC236}">
                <a16:creationId xmlns:a16="http://schemas.microsoft.com/office/drawing/2014/main" id="{7ED4B039-6059-4FC8-B50C-D2222658AA99}"/>
              </a:ext>
            </a:extLst>
          </p:cNvPr>
          <p:cNvCxnSpPr/>
          <p:nvPr/>
        </p:nvCxnSpPr>
        <p:spPr>
          <a:xfrm>
            <a:off x="1642564" y="1844785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直線コネクタ 292">
            <a:extLst>
              <a:ext uri="{FF2B5EF4-FFF2-40B4-BE49-F238E27FC236}">
                <a16:creationId xmlns:a16="http://schemas.microsoft.com/office/drawing/2014/main" id="{E9487006-3ED6-45AC-A2FE-0A51B808F442}"/>
              </a:ext>
            </a:extLst>
          </p:cNvPr>
          <p:cNvCxnSpPr/>
          <p:nvPr/>
        </p:nvCxnSpPr>
        <p:spPr>
          <a:xfrm>
            <a:off x="1646757" y="2678748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直線コネクタ 293">
            <a:extLst>
              <a:ext uri="{FF2B5EF4-FFF2-40B4-BE49-F238E27FC236}">
                <a16:creationId xmlns:a16="http://schemas.microsoft.com/office/drawing/2014/main" id="{54E2262B-7D1A-4ADE-8DA6-8A9200EE5111}"/>
              </a:ext>
            </a:extLst>
          </p:cNvPr>
          <p:cNvCxnSpPr/>
          <p:nvPr/>
        </p:nvCxnSpPr>
        <p:spPr>
          <a:xfrm>
            <a:off x="1655225" y="4204863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直線コネクタ 294">
            <a:extLst>
              <a:ext uri="{FF2B5EF4-FFF2-40B4-BE49-F238E27FC236}">
                <a16:creationId xmlns:a16="http://schemas.microsoft.com/office/drawing/2014/main" id="{C329867D-663F-4006-8F26-DF8F7E3C2BBA}"/>
              </a:ext>
            </a:extLst>
          </p:cNvPr>
          <p:cNvCxnSpPr/>
          <p:nvPr/>
        </p:nvCxnSpPr>
        <p:spPr>
          <a:xfrm>
            <a:off x="1655225" y="5036711"/>
            <a:ext cx="25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B0090A40-B309-46D0-9A39-B07797AD22B1}"/>
              </a:ext>
            </a:extLst>
          </p:cNvPr>
          <p:cNvSpPr/>
          <p:nvPr/>
        </p:nvSpPr>
        <p:spPr>
          <a:xfrm>
            <a:off x="1296019" y="1680495"/>
            <a:ext cx="133460" cy="140690"/>
          </a:xfrm>
          <a:custGeom>
            <a:avLst/>
            <a:gdLst>
              <a:gd name="connsiteX0" fmla="*/ 50181 w 133460"/>
              <a:gd name="connsiteY0" fmla="*/ 140685 h 140690"/>
              <a:gd name="connsiteX1" fmla="*/ 12081 w 133460"/>
              <a:gd name="connsiteY1" fmla="*/ 107665 h 140690"/>
              <a:gd name="connsiteX2" fmla="*/ 4461 w 133460"/>
              <a:gd name="connsiteY2" fmla="*/ 49245 h 140690"/>
              <a:gd name="connsiteX3" fmla="*/ 75581 w 133460"/>
              <a:gd name="connsiteY3" fmla="*/ 985 h 140690"/>
              <a:gd name="connsiteX4" fmla="*/ 126381 w 133460"/>
              <a:gd name="connsiteY4" fmla="*/ 21305 h 140690"/>
              <a:gd name="connsiteX5" fmla="*/ 131461 w 133460"/>
              <a:gd name="connsiteY5" fmla="*/ 74645 h 140690"/>
              <a:gd name="connsiteX6" fmla="*/ 111141 w 133460"/>
              <a:gd name="connsiteY6" fmla="*/ 110205 h 140690"/>
              <a:gd name="connsiteX7" fmla="*/ 50181 w 133460"/>
              <a:gd name="connsiteY7" fmla="*/ 140685 h 14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460" h="140690">
                <a:moveTo>
                  <a:pt x="50181" y="140685"/>
                </a:moveTo>
                <a:cubicBezTo>
                  <a:pt x="33671" y="140262"/>
                  <a:pt x="19701" y="122905"/>
                  <a:pt x="12081" y="107665"/>
                </a:cubicBezTo>
                <a:cubicBezTo>
                  <a:pt x="4461" y="92425"/>
                  <a:pt x="-6122" y="67025"/>
                  <a:pt x="4461" y="49245"/>
                </a:cubicBezTo>
                <a:cubicBezTo>
                  <a:pt x="15044" y="31465"/>
                  <a:pt x="55261" y="5642"/>
                  <a:pt x="75581" y="985"/>
                </a:cubicBezTo>
                <a:cubicBezTo>
                  <a:pt x="95901" y="-3672"/>
                  <a:pt x="117068" y="9028"/>
                  <a:pt x="126381" y="21305"/>
                </a:cubicBezTo>
                <a:cubicBezTo>
                  <a:pt x="135694" y="33582"/>
                  <a:pt x="134001" y="59828"/>
                  <a:pt x="131461" y="74645"/>
                </a:cubicBezTo>
                <a:cubicBezTo>
                  <a:pt x="128921" y="89462"/>
                  <a:pt x="118338" y="101738"/>
                  <a:pt x="111141" y="110205"/>
                </a:cubicBezTo>
                <a:cubicBezTo>
                  <a:pt x="103944" y="118672"/>
                  <a:pt x="66691" y="141108"/>
                  <a:pt x="50181" y="140685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F52961FB-46D9-4404-85BF-11FFE07A0FC2}"/>
              </a:ext>
            </a:extLst>
          </p:cNvPr>
          <p:cNvSpPr/>
          <p:nvPr/>
        </p:nvSpPr>
        <p:spPr>
          <a:xfrm>
            <a:off x="1557224" y="1416225"/>
            <a:ext cx="260126" cy="244972"/>
          </a:xfrm>
          <a:custGeom>
            <a:avLst/>
            <a:gdLst>
              <a:gd name="connsiteX0" fmla="*/ 54216 w 260126"/>
              <a:gd name="connsiteY0" fmla="*/ 233824 h 244972"/>
              <a:gd name="connsiteX1" fmla="*/ 8496 w 260126"/>
              <a:gd name="connsiteY1" fmla="*/ 195724 h 244972"/>
              <a:gd name="connsiteX2" fmla="*/ 3416 w 260126"/>
              <a:gd name="connsiteY2" fmla="*/ 111904 h 244972"/>
              <a:gd name="connsiteX3" fmla="*/ 46596 w 260126"/>
              <a:gd name="connsiteY3" fmla="*/ 38244 h 244972"/>
              <a:gd name="connsiteX4" fmla="*/ 209156 w 260126"/>
              <a:gd name="connsiteY4" fmla="*/ 144 h 244972"/>
              <a:gd name="connsiteX5" fmla="*/ 257416 w 260126"/>
              <a:gd name="connsiteY5" fmla="*/ 50944 h 244972"/>
              <a:gd name="connsiteX6" fmla="*/ 249796 w 260126"/>
              <a:gd name="connsiteY6" fmla="*/ 124604 h 244972"/>
              <a:gd name="connsiteX7" fmla="*/ 214236 w 260126"/>
              <a:gd name="connsiteY7" fmla="*/ 193184 h 244972"/>
              <a:gd name="connsiteX8" fmla="*/ 122796 w 260126"/>
              <a:gd name="connsiteY8" fmla="*/ 241444 h 244972"/>
              <a:gd name="connsiteX9" fmla="*/ 54216 w 260126"/>
              <a:gd name="connsiteY9" fmla="*/ 233824 h 244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0126" h="244972">
                <a:moveTo>
                  <a:pt x="54216" y="233824"/>
                </a:moveTo>
                <a:cubicBezTo>
                  <a:pt x="35166" y="226204"/>
                  <a:pt x="16963" y="216044"/>
                  <a:pt x="8496" y="195724"/>
                </a:cubicBezTo>
                <a:cubicBezTo>
                  <a:pt x="29" y="175404"/>
                  <a:pt x="-2934" y="138151"/>
                  <a:pt x="3416" y="111904"/>
                </a:cubicBezTo>
                <a:cubicBezTo>
                  <a:pt x="9766" y="85657"/>
                  <a:pt x="12306" y="56871"/>
                  <a:pt x="46596" y="38244"/>
                </a:cubicBezTo>
                <a:cubicBezTo>
                  <a:pt x="80886" y="19617"/>
                  <a:pt x="174019" y="-1973"/>
                  <a:pt x="209156" y="144"/>
                </a:cubicBezTo>
                <a:cubicBezTo>
                  <a:pt x="244293" y="2261"/>
                  <a:pt x="250643" y="30201"/>
                  <a:pt x="257416" y="50944"/>
                </a:cubicBezTo>
                <a:cubicBezTo>
                  <a:pt x="264189" y="71687"/>
                  <a:pt x="256993" y="100897"/>
                  <a:pt x="249796" y="124604"/>
                </a:cubicBezTo>
                <a:cubicBezTo>
                  <a:pt x="242599" y="148311"/>
                  <a:pt x="235403" y="173711"/>
                  <a:pt x="214236" y="193184"/>
                </a:cubicBezTo>
                <a:cubicBezTo>
                  <a:pt x="193069" y="212657"/>
                  <a:pt x="148196" y="232977"/>
                  <a:pt x="122796" y="241444"/>
                </a:cubicBezTo>
                <a:cubicBezTo>
                  <a:pt x="97396" y="249911"/>
                  <a:pt x="73266" y="241444"/>
                  <a:pt x="54216" y="233824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B387F393-5359-43C1-8760-F7F2CFA3A166}"/>
              </a:ext>
            </a:extLst>
          </p:cNvPr>
          <p:cNvSpPr/>
          <p:nvPr/>
        </p:nvSpPr>
        <p:spPr>
          <a:xfrm>
            <a:off x="1061267" y="2130348"/>
            <a:ext cx="179173" cy="148065"/>
          </a:xfrm>
          <a:custGeom>
            <a:avLst/>
            <a:gdLst>
              <a:gd name="connsiteX0" fmla="*/ 51253 w 179173"/>
              <a:gd name="connsiteY0" fmla="*/ 148032 h 148065"/>
              <a:gd name="connsiteX1" fmla="*/ 453 w 179173"/>
              <a:gd name="connsiteY1" fmla="*/ 120092 h 148065"/>
              <a:gd name="connsiteX2" fmla="*/ 28393 w 179173"/>
              <a:gd name="connsiteY2" fmla="*/ 66752 h 148065"/>
              <a:gd name="connsiteX3" fmla="*/ 63953 w 179173"/>
              <a:gd name="connsiteY3" fmla="*/ 41352 h 148065"/>
              <a:gd name="connsiteX4" fmla="*/ 119833 w 179173"/>
              <a:gd name="connsiteY4" fmla="*/ 712 h 148065"/>
              <a:gd name="connsiteX5" fmla="*/ 165553 w 179173"/>
              <a:gd name="connsiteY5" fmla="*/ 18492 h 148065"/>
              <a:gd name="connsiteX6" fmla="*/ 178253 w 179173"/>
              <a:gd name="connsiteY6" fmla="*/ 56592 h 148065"/>
              <a:gd name="connsiteX7" fmla="*/ 145233 w 179173"/>
              <a:gd name="connsiteY7" fmla="*/ 115012 h 148065"/>
              <a:gd name="connsiteX8" fmla="*/ 51253 w 179173"/>
              <a:gd name="connsiteY8" fmla="*/ 148032 h 148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173" h="148065">
                <a:moveTo>
                  <a:pt x="51253" y="148032"/>
                </a:moveTo>
                <a:cubicBezTo>
                  <a:pt x="27123" y="148879"/>
                  <a:pt x="4263" y="133639"/>
                  <a:pt x="453" y="120092"/>
                </a:cubicBezTo>
                <a:cubicBezTo>
                  <a:pt x="-3357" y="106545"/>
                  <a:pt x="17810" y="79875"/>
                  <a:pt x="28393" y="66752"/>
                </a:cubicBezTo>
                <a:cubicBezTo>
                  <a:pt x="38976" y="53629"/>
                  <a:pt x="63953" y="41352"/>
                  <a:pt x="63953" y="41352"/>
                </a:cubicBezTo>
                <a:cubicBezTo>
                  <a:pt x="79193" y="30345"/>
                  <a:pt x="102900" y="4522"/>
                  <a:pt x="119833" y="712"/>
                </a:cubicBezTo>
                <a:cubicBezTo>
                  <a:pt x="136766" y="-3098"/>
                  <a:pt x="155816" y="9179"/>
                  <a:pt x="165553" y="18492"/>
                </a:cubicBezTo>
                <a:cubicBezTo>
                  <a:pt x="175290" y="27805"/>
                  <a:pt x="181640" y="40506"/>
                  <a:pt x="178253" y="56592"/>
                </a:cubicBezTo>
                <a:cubicBezTo>
                  <a:pt x="174866" y="72678"/>
                  <a:pt x="159203" y="98925"/>
                  <a:pt x="145233" y="115012"/>
                </a:cubicBezTo>
                <a:cubicBezTo>
                  <a:pt x="131263" y="131099"/>
                  <a:pt x="75383" y="147185"/>
                  <a:pt x="51253" y="148032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2382C5EA-CFD3-4DDE-A898-59D62EA97159}"/>
              </a:ext>
            </a:extLst>
          </p:cNvPr>
          <p:cNvSpPr/>
          <p:nvPr/>
        </p:nvSpPr>
        <p:spPr>
          <a:xfrm>
            <a:off x="899099" y="3601017"/>
            <a:ext cx="742898" cy="653935"/>
          </a:xfrm>
          <a:custGeom>
            <a:avLst/>
            <a:gdLst>
              <a:gd name="connsiteX0" fmla="*/ 419161 w 742898"/>
              <a:gd name="connsiteY0" fmla="*/ 66743 h 653935"/>
              <a:gd name="connsiteX1" fmla="*/ 426781 w 742898"/>
              <a:gd name="connsiteY1" fmla="*/ 132783 h 653935"/>
              <a:gd name="connsiteX2" fmla="*/ 406461 w 742898"/>
              <a:gd name="connsiteY2" fmla="*/ 193743 h 653935"/>
              <a:gd name="connsiteX3" fmla="*/ 304861 w 742898"/>
              <a:gd name="connsiteY3" fmla="*/ 178503 h 653935"/>
              <a:gd name="connsiteX4" fmla="*/ 327721 w 742898"/>
              <a:gd name="connsiteY4" fmla="*/ 231843 h 653935"/>
              <a:gd name="connsiteX5" fmla="*/ 355661 w 742898"/>
              <a:gd name="connsiteY5" fmla="*/ 242003 h 653935"/>
              <a:gd name="connsiteX6" fmla="*/ 424241 w 742898"/>
              <a:gd name="connsiteY6" fmla="*/ 269943 h 653935"/>
              <a:gd name="connsiteX7" fmla="*/ 480121 w 742898"/>
              <a:gd name="connsiteY7" fmla="*/ 292803 h 653935"/>
              <a:gd name="connsiteX8" fmla="*/ 548701 w 742898"/>
              <a:gd name="connsiteY8" fmla="*/ 341063 h 653935"/>
              <a:gd name="connsiteX9" fmla="*/ 647761 w 742898"/>
              <a:gd name="connsiteY9" fmla="*/ 366463 h 653935"/>
              <a:gd name="connsiteX10" fmla="*/ 713801 w 742898"/>
              <a:gd name="connsiteY10" fmla="*/ 394403 h 653935"/>
              <a:gd name="connsiteX11" fmla="*/ 731581 w 742898"/>
              <a:gd name="connsiteY11" fmla="*/ 412183 h 653935"/>
              <a:gd name="connsiteX12" fmla="*/ 739201 w 742898"/>
              <a:gd name="connsiteY12" fmla="*/ 480763 h 653935"/>
              <a:gd name="connsiteX13" fmla="*/ 670621 w 742898"/>
              <a:gd name="connsiteY13" fmla="*/ 539183 h 653935"/>
              <a:gd name="connsiteX14" fmla="*/ 561401 w 742898"/>
              <a:gd name="connsiteY14" fmla="*/ 569663 h 653935"/>
              <a:gd name="connsiteX15" fmla="*/ 515681 w 742898"/>
              <a:gd name="connsiteY15" fmla="*/ 615383 h 653935"/>
              <a:gd name="connsiteX16" fmla="*/ 505521 w 742898"/>
              <a:gd name="connsiteY16" fmla="*/ 645863 h 653935"/>
              <a:gd name="connsiteX17" fmla="*/ 363281 w 742898"/>
              <a:gd name="connsiteY17" fmla="*/ 648403 h 653935"/>
              <a:gd name="connsiteX18" fmla="*/ 149921 w 742898"/>
              <a:gd name="connsiteY18" fmla="*/ 653483 h 653935"/>
              <a:gd name="connsiteX19" fmla="*/ 38161 w 742898"/>
              <a:gd name="connsiteY19" fmla="*/ 635703 h 653935"/>
              <a:gd name="connsiteX20" fmla="*/ 7681 w 742898"/>
              <a:gd name="connsiteY20" fmla="*/ 592523 h 653935"/>
              <a:gd name="connsiteX21" fmla="*/ 61 w 742898"/>
              <a:gd name="connsiteY21" fmla="*/ 473143 h 653935"/>
              <a:gd name="connsiteX22" fmla="*/ 10221 w 742898"/>
              <a:gd name="connsiteY22" fmla="*/ 353763 h 653935"/>
              <a:gd name="connsiteX23" fmla="*/ 30541 w 742898"/>
              <a:gd name="connsiteY23" fmla="*/ 280103 h 653935"/>
              <a:gd name="connsiteX24" fmla="*/ 96581 w 742898"/>
              <a:gd name="connsiteY24" fmla="*/ 229303 h 653935"/>
              <a:gd name="connsiteX25" fmla="*/ 157541 w 742898"/>
              <a:gd name="connsiteY25" fmla="*/ 206443 h 653935"/>
              <a:gd name="connsiteX26" fmla="*/ 213421 w 742898"/>
              <a:gd name="connsiteY26" fmla="*/ 196283 h 653935"/>
              <a:gd name="connsiteX27" fmla="*/ 241361 w 742898"/>
              <a:gd name="connsiteY27" fmla="*/ 178503 h 653935"/>
              <a:gd name="connsiteX28" fmla="*/ 236281 w 742898"/>
              <a:gd name="connsiteY28" fmla="*/ 173423 h 653935"/>
              <a:gd name="connsiteX29" fmla="*/ 165161 w 742898"/>
              <a:gd name="connsiteY29" fmla="*/ 168343 h 653935"/>
              <a:gd name="connsiteX30" fmla="*/ 88961 w 742898"/>
              <a:gd name="connsiteY30" fmla="*/ 193743 h 653935"/>
              <a:gd name="connsiteX31" fmla="*/ 25461 w 742898"/>
              <a:gd name="connsiteY31" fmla="*/ 211523 h 653935"/>
              <a:gd name="connsiteX32" fmla="*/ 7681 w 742898"/>
              <a:gd name="connsiteY32" fmla="*/ 191203 h 653935"/>
              <a:gd name="connsiteX33" fmla="*/ 33081 w 742898"/>
              <a:gd name="connsiteY33" fmla="*/ 122623 h 653935"/>
              <a:gd name="connsiteX34" fmla="*/ 28001 w 742898"/>
              <a:gd name="connsiteY34" fmla="*/ 76903 h 653935"/>
              <a:gd name="connsiteX35" fmla="*/ 17841 w 742898"/>
              <a:gd name="connsiteY35" fmla="*/ 5783 h 653935"/>
              <a:gd name="connsiteX36" fmla="*/ 58481 w 742898"/>
              <a:gd name="connsiteY36" fmla="*/ 8323 h 653935"/>
              <a:gd name="connsiteX37" fmla="*/ 137221 w 742898"/>
              <a:gd name="connsiteY37" fmla="*/ 41343 h 653935"/>
              <a:gd name="connsiteX38" fmla="*/ 149921 w 742898"/>
              <a:gd name="connsiteY38" fmla="*/ 43883 h 653935"/>
              <a:gd name="connsiteX39" fmla="*/ 185481 w 742898"/>
              <a:gd name="connsiteY39" fmla="*/ 97223 h 653935"/>
              <a:gd name="connsiteX40" fmla="*/ 231201 w 742898"/>
              <a:gd name="connsiteY40" fmla="*/ 112463 h 653935"/>
              <a:gd name="connsiteX41" fmla="*/ 254061 w 742898"/>
              <a:gd name="connsiteY41" fmla="*/ 92143 h 653935"/>
              <a:gd name="connsiteX42" fmla="*/ 233741 w 742898"/>
              <a:gd name="connsiteY42" fmla="*/ 61663 h 653935"/>
              <a:gd name="connsiteX43" fmla="*/ 236281 w 742898"/>
              <a:gd name="connsiteY43" fmla="*/ 28643 h 653935"/>
              <a:gd name="connsiteX44" fmla="*/ 353121 w 742898"/>
              <a:gd name="connsiteY44" fmla="*/ 33723 h 653935"/>
              <a:gd name="connsiteX45" fmla="*/ 419161 w 742898"/>
              <a:gd name="connsiteY45" fmla="*/ 66743 h 65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42898" h="653935">
                <a:moveTo>
                  <a:pt x="419161" y="66743"/>
                </a:moveTo>
                <a:cubicBezTo>
                  <a:pt x="431438" y="83253"/>
                  <a:pt x="428898" y="111616"/>
                  <a:pt x="426781" y="132783"/>
                </a:cubicBezTo>
                <a:cubicBezTo>
                  <a:pt x="424664" y="153950"/>
                  <a:pt x="426781" y="186123"/>
                  <a:pt x="406461" y="193743"/>
                </a:cubicBezTo>
                <a:cubicBezTo>
                  <a:pt x="386141" y="201363"/>
                  <a:pt x="317984" y="172153"/>
                  <a:pt x="304861" y="178503"/>
                </a:cubicBezTo>
                <a:cubicBezTo>
                  <a:pt x="291738" y="184853"/>
                  <a:pt x="319254" y="221260"/>
                  <a:pt x="327721" y="231843"/>
                </a:cubicBezTo>
                <a:cubicBezTo>
                  <a:pt x="336188" y="242426"/>
                  <a:pt x="339574" y="235653"/>
                  <a:pt x="355661" y="242003"/>
                </a:cubicBezTo>
                <a:cubicBezTo>
                  <a:pt x="371748" y="248353"/>
                  <a:pt x="424241" y="269943"/>
                  <a:pt x="424241" y="269943"/>
                </a:cubicBezTo>
                <a:cubicBezTo>
                  <a:pt x="444984" y="278410"/>
                  <a:pt x="459378" y="280950"/>
                  <a:pt x="480121" y="292803"/>
                </a:cubicBezTo>
                <a:cubicBezTo>
                  <a:pt x="500864" y="304656"/>
                  <a:pt x="520761" y="328786"/>
                  <a:pt x="548701" y="341063"/>
                </a:cubicBezTo>
                <a:cubicBezTo>
                  <a:pt x="576641" y="353340"/>
                  <a:pt x="620244" y="357573"/>
                  <a:pt x="647761" y="366463"/>
                </a:cubicBezTo>
                <a:cubicBezTo>
                  <a:pt x="675278" y="375353"/>
                  <a:pt x="699831" y="386783"/>
                  <a:pt x="713801" y="394403"/>
                </a:cubicBezTo>
                <a:cubicBezTo>
                  <a:pt x="727771" y="402023"/>
                  <a:pt x="727348" y="397790"/>
                  <a:pt x="731581" y="412183"/>
                </a:cubicBezTo>
                <a:cubicBezTo>
                  <a:pt x="735814" y="426576"/>
                  <a:pt x="749361" y="459596"/>
                  <a:pt x="739201" y="480763"/>
                </a:cubicBezTo>
                <a:cubicBezTo>
                  <a:pt x="729041" y="501930"/>
                  <a:pt x="700254" y="524366"/>
                  <a:pt x="670621" y="539183"/>
                </a:cubicBezTo>
                <a:cubicBezTo>
                  <a:pt x="640988" y="554000"/>
                  <a:pt x="587224" y="556963"/>
                  <a:pt x="561401" y="569663"/>
                </a:cubicBezTo>
                <a:cubicBezTo>
                  <a:pt x="535578" y="582363"/>
                  <a:pt x="524994" y="602683"/>
                  <a:pt x="515681" y="615383"/>
                </a:cubicBezTo>
                <a:cubicBezTo>
                  <a:pt x="506368" y="628083"/>
                  <a:pt x="530921" y="640360"/>
                  <a:pt x="505521" y="645863"/>
                </a:cubicBezTo>
                <a:cubicBezTo>
                  <a:pt x="480121" y="651366"/>
                  <a:pt x="363281" y="648403"/>
                  <a:pt x="363281" y="648403"/>
                </a:cubicBezTo>
                <a:cubicBezTo>
                  <a:pt x="304014" y="649673"/>
                  <a:pt x="204108" y="655600"/>
                  <a:pt x="149921" y="653483"/>
                </a:cubicBezTo>
                <a:cubicBezTo>
                  <a:pt x="95734" y="651366"/>
                  <a:pt x="61868" y="645863"/>
                  <a:pt x="38161" y="635703"/>
                </a:cubicBezTo>
                <a:cubicBezTo>
                  <a:pt x="14454" y="625543"/>
                  <a:pt x="14031" y="619616"/>
                  <a:pt x="7681" y="592523"/>
                </a:cubicBezTo>
                <a:cubicBezTo>
                  <a:pt x="1331" y="565430"/>
                  <a:pt x="-362" y="512936"/>
                  <a:pt x="61" y="473143"/>
                </a:cubicBezTo>
                <a:cubicBezTo>
                  <a:pt x="484" y="433350"/>
                  <a:pt x="5141" y="385936"/>
                  <a:pt x="10221" y="353763"/>
                </a:cubicBezTo>
                <a:cubicBezTo>
                  <a:pt x="15301" y="321590"/>
                  <a:pt x="16148" y="300846"/>
                  <a:pt x="30541" y="280103"/>
                </a:cubicBezTo>
                <a:cubicBezTo>
                  <a:pt x="44934" y="259360"/>
                  <a:pt x="75414" y="241580"/>
                  <a:pt x="96581" y="229303"/>
                </a:cubicBezTo>
                <a:cubicBezTo>
                  <a:pt x="117748" y="217026"/>
                  <a:pt x="138068" y="211946"/>
                  <a:pt x="157541" y="206443"/>
                </a:cubicBezTo>
                <a:cubicBezTo>
                  <a:pt x="177014" y="200940"/>
                  <a:pt x="199451" y="200940"/>
                  <a:pt x="213421" y="196283"/>
                </a:cubicBezTo>
                <a:cubicBezTo>
                  <a:pt x="227391" y="191626"/>
                  <a:pt x="241361" y="178503"/>
                  <a:pt x="241361" y="178503"/>
                </a:cubicBezTo>
                <a:cubicBezTo>
                  <a:pt x="245171" y="174693"/>
                  <a:pt x="248981" y="175116"/>
                  <a:pt x="236281" y="173423"/>
                </a:cubicBezTo>
                <a:cubicBezTo>
                  <a:pt x="223581" y="171730"/>
                  <a:pt x="189714" y="164956"/>
                  <a:pt x="165161" y="168343"/>
                </a:cubicBezTo>
                <a:cubicBezTo>
                  <a:pt x="140608" y="171730"/>
                  <a:pt x="112244" y="186546"/>
                  <a:pt x="88961" y="193743"/>
                </a:cubicBezTo>
                <a:cubicBezTo>
                  <a:pt x="65678" y="200940"/>
                  <a:pt x="39008" y="211946"/>
                  <a:pt x="25461" y="211523"/>
                </a:cubicBezTo>
                <a:cubicBezTo>
                  <a:pt x="11914" y="211100"/>
                  <a:pt x="6411" y="206020"/>
                  <a:pt x="7681" y="191203"/>
                </a:cubicBezTo>
                <a:cubicBezTo>
                  <a:pt x="8951" y="176386"/>
                  <a:pt x="29694" y="141673"/>
                  <a:pt x="33081" y="122623"/>
                </a:cubicBezTo>
                <a:cubicBezTo>
                  <a:pt x="36468" y="103573"/>
                  <a:pt x="30541" y="96376"/>
                  <a:pt x="28001" y="76903"/>
                </a:cubicBezTo>
                <a:cubicBezTo>
                  <a:pt x="25461" y="57430"/>
                  <a:pt x="12761" y="17213"/>
                  <a:pt x="17841" y="5783"/>
                </a:cubicBezTo>
                <a:cubicBezTo>
                  <a:pt x="22921" y="-5647"/>
                  <a:pt x="38584" y="2396"/>
                  <a:pt x="58481" y="8323"/>
                </a:cubicBezTo>
                <a:cubicBezTo>
                  <a:pt x="78378" y="14250"/>
                  <a:pt x="121981" y="35416"/>
                  <a:pt x="137221" y="41343"/>
                </a:cubicBezTo>
                <a:cubicBezTo>
                  <a:pt x="152461" y="47270"/>
                  <a:pt x="141878" y="34570"/>
                  <a:pt x="149921" y="43883"/>
                </a:cubicBezTo>
                <a:cubicBezTo>
                  <a:pt x="157964" y="53196"/>
                  <a:pt x="171934" y="85793"/>
                  <a:pt x="185481" y="97223"/>
                </a:cubicBezTo>
                <a:cubicBezTo>
                  <a:pt x="199028" y="108653"/>
                  <a:pt x="219771" y="113310"/>
                  <a:pt x="231201" y="112463"/>
                </a:cubicBezTo>
                <a:cubicBezTo>
                  <a:pt x="242631" y="111616"/>
                  <a:pt x="253638" y="100610"/>
                  <a:pt x="254061" y="92143"/>
                </a:cubicBezTo>
                <a:cubicBezTo>
                  <a:pt x="254484" y="83676"/>
                  <a:pt x="236704" y="72246"/>
                  <a:pt x="233741" y="61663"/>
                </a:cubicBezTo>
                <a:cubicBezTo>
                  <a:pt x="230778" y="51080"/>
                  <a:pt x="216384" y="33300"/>
                  <a:pt x="236281" y="28643"/>
                </a:cubicBezTo>
                <a:cubicBezTo>
                  <a:pt x="256178" y="23986"/>
                  <a:pt x="324334" y="26950"/>
                  <a:pt x="353121" y="33723"/>
                </a:cubicBezTo>
                <a:cubicBezTo>
                  <a:pt x="381908" y="40496"/>
                  <a:pt x="406884" y="50233"/>
                  <a:pt x="419161" y="66743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295E999D-7174-4E73-B1E7-0CB6DAEFA66E}"/>
              </a:ext>
            </a:extLst>
          </p:cNvPr>
          <p:cNvSpPr/>
          <p:nvPr/>
        </p:nvSpPr>
        <p:spPr>
          <a:xfrm>
            <a:off x="1536293" y="3493281"/>
            <a:ext cx="437029" cy="577648"/>
          </a:xfrm>
          <a:custGeom>
            <a:avLst/>
            <a:gdLst>
              <a:gd name="connsiteX0" fmla="*/ 10567 w 437029"/>
              <a:gd name="connsiteY0" fmla="*/ 207499 h 577648"/>
              <a:gd name="connsiteX1" fmla="*/ 74067 w 437029"/>
              <a:gd name="connsiteY1" fmla="*/ 273539 h 577648"/>
              <a:gd name="connsiteX2" fmla="*/ 218847 w 437029"/>
              <a:gd name="connsiteY2" fmla="*/ 268459 h 577648"/>
              <a:gd name="connsiteX3" fmla="*/ 162967 w 437029"/>
              <a:gd name="connsiteY3" fmla="*/ 324339 h 577648"/>
              <a:gd name="connsiteX4" fmla="*/ 150267 w 437029"/>
              <a:gd name="connsiteY4" fmla="*/ 423399 h 577648"/>
              <a:gd name="connsiteX5" fmla="*/ 173127 w 437029"/>
              <a:gd name="connsiteY5" fmla="*/ 517379 h 577648"/>
              <a:gd name="connsiteX6" fmla="*/ 264567 w 437029"/>
              <a:gd name="connsiteY6" fmla="*/ 575799 h 577648"/>
              <a:gd name="connsiteX7" fmla="*/ 358547 w 437029"/>
              <a:gd name="connsiteY7" fmla="*/ 560559 h 577648"/>
              <a:gd name="connsiteX8" fmla="*/ 422047 w 437029"/>
              <a:gd name="connsiteY8" fmla="*/ 535159 h 577648"/>
              <a:gd name="connsiteX9" fmla="*/ 427127 w 437029"/>
              <a:gd name="connsiteY9" fmla="*/ 443719 h 577648"/>
              <a:gd name="connsiteX10" fmla="*/ 434747 w 437029"/>
              <a:gd name="connsiteY10" fmla="*/ 161779 h 577648"/>
              <a:gd name="connsiteX11" fmla="*/ 432207 w 437029"/>
              <a:gd name="connsiteY11" fmla="*/ 24619 h 577648"/>
              <a:gd name="connsiteX12" fmla="*/ 383947 w 437029"/>
              <a:gd name="connsiteY12" fmla="*/ 34779 h 577648"/>
              <a:gd name="connsiteX13" fmla="*/ 287427 w 437029"/>
              <a:gd name="connsiteY13" fmla="*/ 14459 h 577648"/>
              <a:gd name="connsiteX14" fmla="*/ 208687 w 437029"/>
              <a:gd name="connsiteY14" fmla="*/ 1759 h 577648"/>
              <a:gd name="connsiteX15" fmla="*/ 104547 w 437029"/>
              <a:gd name="connsiteY15" fmla="*/ 6839 h 577648"/>
              <a:gd name="connsiteX16" fmla="*/ 30887 w 437029"/>
              <a:gd name="connsiteY16" fmla="*/ 62719 h 577648"/>
              <a:gd name="connsiteX17" fmla="*/ 2947 w 437029"/>
              <a:gd name="connsiteY17" fmla="*/ 136379 h 577648"/>
              <a:gd name="connsiteX18" fmla="*/ 10567 w 437029"/>
              <a:gd name="connsiteY18" fmla="*/ 207499 h 57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7029" h="577648">
                <a:moveTo>
                  <a:pt x="10567" y="207499"/>
                </a:moveTo>
                <a:cubicBezTo>
                  <a:pt x="22420" y="230359"/>
                  <a:pt x="39354" y="263379"/>
                  <a:pt x="74067" y="273539"/>
                </a:cubicBezTo>
                <a:cubicBezTo>
                  <a:pt x="108780" y="283699"/>
                  <a:pt x="204030" y="259992"/>
                  <a:pt x="218847" y="268459"/>
                </a:cubicBezTo>
                <a:cubicBezTo>
                  <a:pt x="233664" y="276926"/>
                  <a:pt x="174397" y="298516"/>
                  <a:pt x="162967" y="324339"/>
                </a:cubicBezTo>
                <a:cubicBezTo>
                  <a:pt x="151537" y="350162"/>
                  <a:pt x="148574" y="391226"/>
                  <a:pt x="150267" y="423399"/>
                </a:cubicBezTo>
                <a:cubicBezTo>
                  <a:pt x="151960" y="455572"/>
                  <a:pt x="154077" y="491979"/>
                  <a:pt x="173127" y="517379"/>
                </a:cubicBezTo>
                <a:cubicBezTo>
                  <a:pt x="192177" y="542779"/>
                  <a:pt x="233664" y="568602"/>
                  <a:pt x="264567" y="575799"/>
                </a:cubicBezTo>
                <a:cubicBezTo>
                  <a:pt x="295470" y="582996"/>
                  <a:pt x="332300" y="567332"/>
                  <a:pt x="358547" y="560559"/>
                </a:cubicBezTo>
                <a:cubicBezTo>
                  <a:pt x="384794" y="553786"/>
                  <a:pt x="410617" y="554632"/>
                  <a:pt x="422047" y="535159"/>
                </a:cubicBezTo>
                <a:cubicBezTo>
                  <a:pt x="433477" y="515686"/>
                  <a:pt x="425010" y="505949"/>
                  <a:pt x="427127" y="443719"/>
                </a:cubicBezTo>
                <a:cubicBezTo>
                  <a:pt x="429244" y="381489"/>
                  <a:pt x="433900" y="231629"/>
                  <a:pt x="434747" y="161779"/>
                </a:cubicBezTo>
                <a:cubicBezTo>
                  <a:pt x="435594" y="91929"/>
                  <a:pt x="440674" y="45786"/>
                  <a:pt x="432207" y="24619"/>
                </a:cubicBezTo>
                <a:cubicBezTo>
                  <a:pt x="423740" y="3452"/>
                  <a:pt x="408077" y="36472"/>
                  <a:pt x="383947" y="34779"/>
                </a:cubicBezTo>
                <a:cubicBezTo>
                  <a:pt x="359817" y="33086"/>
                  <a:pt x="316637" y="19962"/>
                  <a:pt x="287427" y="14459"/>
                </a:cubicBezTo>
                <a:cubicBezTo>
                  <a:pt x="258217" y="8956"/>
                  <a:pt x="239167" y="3029"/>
                  <a:pt x="208687" y="1759"/>
                </a:cubicBezTo>
                <a:cubicBezTo>
                  <a:pt x="178207" y="489"/>
                  <a:pt x="134180" y="-3321"/>
                  <a:pt x="104547" y="6839"/>
                </a:cubicBezTo>
                <a:cubicBezTo>
                  <a:pt x="74914" y="16999"/>
                  <a:pt x="47820" y="41129"/>
                  <a:pt x="30887" y="62719"/>
                </a:cubicBezTo>
                <a:cubicBezTo>
                  <a:pt x="13954" y="84309"/>
                  <a:pt x="8027" y="114789"/>
                  <a:pt x="2947" y="136379"/>
                </a:cubicBezTo>
                <a:cubicBezTo>
                  <a:pt x="-2133" y="157969"/>
                  <a:pt x="-1286" y="184639"/>
                  <a:pt x="10567" y="20749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CE183C1A-7DA8-486E-9315-2DC1477F49ED}"/>
              </a:ext>
            </a:extLst>
          </p:cNvPr>
          <p:cNvSpPr/>
          <p:nvPr/>
        </p:nvSpPr>
        <p:spPr>
          <a:xfrm>
            <a:off x="898789" y="4381516"/>
            <a:ext cx="119831" cy="178225"/>
          </a:xfrm>
          <a:custGeom>
            <a:avLst/>
            <a:gdLst>
              <a:gd name="connsiteX0" fmla="*/ 28311 w 119831"/>
              <a:gd name="connsiteY0" fmla="*/ 177784 h 178225"/>
              <a:gd name="connsiteX1" fmla="*/ 94351 w 119831"/>
              <a:gd name="connsiteY1" fmla="*/ 101584 h 178225"/>
              <a:gd name="connsiteX2" fmla="*/ 79111 w 119831"/>
              <a:gd name="connsiteY2" fmla="*/ 66024 h 178225"/>
              <a:gd name="connsiteX3" fmla="*/ 89271 w 119831"/>
              <a:gd name="connsiteY3" fmla="*/ 38084 h 178225"/>
              <a:gd name="connsiteX4" fmla="*/ 119751 w 119831"/>
              <a:gd name="connsiteY4" fmla="*/ 22844 h 178225"/>
              <a:gd name="connsiteX5" fmla="*/ 79111 w 119831"/>
              <a:gd name="connsiteY5" fmla="*/ 5064 h 178225"/>
              <a:gd name="connsiteX6" fmla="*/ 23231 w 119831"/>
              <a:gd name="connsiteY6" fmla="*/ 5064 h 178225"/>
              <a:gd name="connsiteX7" fmla="*/ 371 w 119831"/>
              <a:gd name="connsiteY7" fmla="*/ 63484 h 178225"/>
              <a:gd name="connsiteX8" fmla="*/ 28311 w 119831"/>
              <a:gd name="connsiteY8" fmla="*/ 177784 h 1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31" h="178225">
                <a:moveTo>
                  <a:pt x="28311" y="177784"/>
                </a:moveTo>
                <a:cubicBezTo>
                  <a:pt x="43974" y="184134"/>
                  <a:pt x="85884" y="120211"/>
                  <a:pt x="94351" y="101584"/>
                </a:cubicBezTo>
                <a:cubicBezTo>
                  <a:pt x="102818" y="82957"/>
                  <a:pt x="79958" y="76607"/>
                  <a:pt x="79111" y="66024"/>
                </a:cubicBezTo>
                <a:cubicBezTo>
                  <a:pt x="78264" y="55441"/>
                  <a:pt x="82498" y="45281"/>
                  <a:pt x="89271" y="38084"/>
                </a:cubicBezTo>
                <a:cubicBezTo>
                  <a:pt x="96044" y="30887"/>
                  <a:pt x="121444" y="28347"/>
                  <a:pt x="119751" y="22844"/>
                </a:cubicBezTo>
                <a:cubicBezTo>
                  <a:pt x="118058" y="17341"/>
                  <a:pt x="95198" y="8027"/>
                  <a:pt x="79111" y="5064"/>
                </a:cubicBezTo>
                <a:cubicBezTo>
                  <a:pt x="63024" y="2101"/>
                  <a:pt x="36354" y="-4673"/>
                  <a:pt x="23231" y="5064"/>
                </a:cubicBezTo>
                <a:cubicBezTo>
                  <a:pt x="10108" y="14801"/>
                  <a:pt x="3334" y="40624"/>
                  <a:pt x="371" y="63484"/>
                </a:cubicBezTo>
                <a:cubicBezTo>
                  <a:pt x="-2592" y="86344"/>
                  <a:pt x="12648" y="171434"/>
                  <a:pt x="28311" y="177784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3C3F8FF4-0C2E-4362-A60A-CCAB517EA86D}"/>
              </a:ext>
            </a:extLst>
          </p:cNvPr>
          <p:cNvSpPr/>
          <p:nvPr/>
        </p:nvSpPr>
        <p:spPr>
          <a:xfrm>
            <a:off x="1205898" y="4350908"/>
            <a:ext cx="217829" cy="106902"/>
          </a:xfrm>
          <a:custGeom>
            <a:avLst/>
            <a:gdLst>
              <a:gd name="connsiteX0" fmla="*/ 122522 w 217829"/>
              <a:gd name="connsiteY0" fmla="*/ 106792 h 106902"/>
              <a:gd name="connsiteX1" fmla="*/ 48862 w 217829"/>
              <a:gd name="connsiteY1" fmla="*/ 71232 h 106902"/>
              <a:gd name="connsiteX2" fmla="*/ 602 w 217829"/>
              <a:gd name="connsiteY2" fmla="*/ 43292 h 106902"/>
              <a:gd name="connsiteX3" fmla="*/ 81882 w 217829"/>
              <a:gd name="connsiteY3" fmla="*/ 2652 h 106902"/>
              <a:gd name="connsiteX4" fmla="*/ 175862 w 217829"/>
              <a:gd name="connsiteY4" fmla="*/ 5192 h 106902"/>
              <a:gd name="connsiteX5" fmla="*/ 213962 w 217829"/>
              <a:gd name="connsiteY5" fmla="*/ 15352 h 106902"/>
              <a:gd name="connsiteX6" fmla="*/ 213962 w 217829"/>
              <a:gd name="connsiteY6" fmla="*/ 50912 h 106902"/>
              <a:gd name="connsiteX7" fmla="*/ 191102 w 217829"/>
              <a:gd name="connsiteY7" fmla="*/ 81392 h 106902"/>
              <a:gd name="connsiteX8" fmla="*/ 122522 w 217829"/>
              <a:gd name="connsiteY8" fmla="*/ 106792 h 10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829" h="106902">
                <a:moveTo>
                  <a:pt x="122522" y="106792"/>
                </a:moveTo>
                <a:cubicBezTo>
                  <a:pt x="98815" y="105099"/>
                  <a:pt x="69182" y="81815"/>
                  <a:pt x="48862" y="71232"/>
                </a:cubicBezTo>
                <a:cubicBezTo>
                  <a:pt x="28542" y="60649"/>
                  <a:pt x="-4901" y="54722"/>
                  <a:pt x="602" y="43292"/>
                </a:cubicBezTo>
                <a:cubicBezTo>
                  <a:pt x="6105" y="31862"/>
                  <a:pt x="52672" y="9002"/>
                  <a:pt x="81882" y="2652"/>
                </a:cubicBezTo>
                <a:cubicBezTo>
                  <a:pt x="111092" y="-3698"/>
                  <a:pt x="153849" y="3075"/>
                  <a:pt x="175862" y="5192"/>
                </a:cubicBezTo>
                <a:cubicBezTo>
                  <a:pt x="197875" y="7309"/>
                  <a:pt x="207612" y="7732"/>
                  <a:pt x="213962" y="15352"/>
                </a:cubicBezTo>
                <a:cubicBezTo>
                  <a:pt x="220312" y="22972"/>
                  <a:pt x="217772" y="39905"/>
                  <a:pt x="213962" y="50912"/>
                </a:cubicBezTo>
                <a:cubicBezTo>
                  <a:pt x="210152" y="61919"/>
                  <a:pt x="201262" y="72502"/>
                  <a:pt x="191102" y="81392"/>
                </a:cubicBezTo>
                <a:cubicBezTo>
                  <a:pt x="180942" y="90282"/>
                  <a:pt x="146229" y="108485"/>
                  <a:pt x="122522" y="106792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11D09984-2A96-4F13-8171-995A3ECE1BFD}"/>
              </a:ext>
            </a:extLst>
          </p:cNvPr>
          <p:cNvSpPr/>
          <p:nvPr/>
        </p:nvSpPr>
        <p:spPr>
          <a:xfrm>
            <a:off x="1271682" y="4541398"/>
            <a:ext cx="174400" cy="148703"/>
          </a:xfrm>
          <a:custGeom>
            <a:avLst/>
            <a:gdLst>
              <a:gd name="connsiteX0" fmla="*/ 56738 w 174400"/>
              <a:gd name="connsiteY0" fmla="*/ 147442 h 148703"/>
              <a:gd name="connsiteX1" fmla="*/ 8478 w 174400"/>
              <a:gd name="connsiteY1" fmla="*/ 101722 h 148703"/>
              <a:gd name="connsiteX2" fmla="*/ 5938 w 174400"/>
              <a:gd name="connsiteY2" fmla="*/ 40762 h 148703"/>
              <a:gd name="connsiteX3" fmla="*/ 69438 w 174400"/>
              <a:gd name="connsiteY3" fmla="*/ 122 h 148703"/>
              <a:gd name="connsiteX4" fmla="*/ 148178 w 174400"/>
              <a:gd name="connsiteY4" fmla="*/ 53462 h 148703"/>
              <a:gd name="connsiteX5" fmla="*/ 165958 w 174400"/>
              <a:gd name="connsiteY5" fmla="*/ 86482 h 148703"/>
              <a:gd name="connsiteX6" fmla="*/ 171038 w 174400"/>
              <a:gd name="connsiteY6" fmla="*/ 132202 h 148703"/>
              <a:gd name="connsiteX7" fmla="*/ 115158 w 174400"/>
              <a:gd name="connsiteY7" fmla="*/ 137282 h 148703"/>
              <a:gd name="connsiteX8" fmla="*/ 56738 w 174400"/>
              <a:gd name="connsiteY8" fmla="*/ 147442 h 148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400" h="148703">
                <a:moveTo>
                  <a:pt x="56738" y="147442"/>
                </a:moveTo>
                <a:cubicBezTo>
                  <a:pt x="38958" y="141515"/>
                  <a:pt x="16945" y="119502"/>
                  <a:pt x="8478" y="101722"/>
                </a:cubicBezTo>
                <a:cubicBezTo>
                  <a:pt x="11" y="83942"/>
                  <a:pt x="-4222" y="57695"/>
                  <a:pt x="5938" y="40762"/>
                </a:cubicBezTo>
                <a:cubicBezTo>
                  <a:pt x="16098" y="23829"/>
                  <a:pt x="45732" y="-1995"/>
                  <a:pt x="69438" y="122"/>
                </a:cubicBezTo>
                <a:cubicBezTo>
                  <a:pt x="93144" y="2239"/>
                  <a:pt x="132091" y="39069"/>
                  <a:pt x="148178" y="53462"/>
                </a:cubicBezTo>
                <a:cubicBezTo>
                  <a:pt x="164265" y="67855"/>
                  <a:pt x="162148" y="73359"/>
                  <a:pt x="165958" y="86482"/>
                </a:cubicBezTo>
                <a:cubicBezTo>
                  <a:pt x="169768" y="99605"/>
                  <a:pt x="179505" y="123735"/>
                  <a:pt x="171038" y="132202"/>
                </a:cubicBezTo>
                <a:cubicBezTo>
                  <a:pt x="162571" y="140669"/>
                  <a:pt x="136325" y="138129"/>
                  <a:pt x="115158" y="137282"/>
                </a:cubicBezTo>
                <a:cubicBezTo>
                  <a:pt x="93991" y="136435"/>
                  <a:pt x="74518" y="153369"/>
                  <a:pt x="56738" y="147442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C4765EED-96D6-4D95-B410-611C50A202FA}"/>
              </a:ext>
            </a:extLst>
          </p:cNvPr>
          <p:cNvSpPr/>
          <p:nvPr/>
        </p:nvSpPr>
        <p:spPr>
          <a:xfrm>
            <a:off x="1566756" y="4776281"/>
            <a:ext cx="215947" cy="131143"/>
          </a:xfrm>
          <a:custGeom>
            <a:avLst/>
            <a:gdLst>
              <a:gd name="connsiteX0" fmla="*/ 56304 w 215947"/>
              <a:gd name="connsiteY0" fmla="*/ 128459 h 131143"/>
              <a:gd name="connsiteX1" fmla="*/ 424 w 215947"/>
              <a:gd name="connsiteY1" fmla="*/ 54799 h 131143"/>
              <a:gd name="connsiteX2" fmla="*/ 35984 w 215947"/>
              <a:gd name="connsiteY2" fmla="*/ 6539 h 131143"/>
              <a:gd name="connsiteX3" fmla="*/ 129964 w 215947"/>
              <a:gd name="connsiteY3" fmla="*/ 3999 h 131143"/>
              <a:gd name="connsiteX4" fmla="*/ 180764 w 215947"/>
              <a:gd name="connsiteY4" fmla="*/ 39559 h 131143"/>
              <a:gd name="connsiteX5" fmla="*/ 213784 w 215947"/>
              <a:gd name="connsiteY5" fmla="*/ 57339 h 131143"/>
              <a:gd name="connsiteX6" fmla="*/ 206164 w 215947"/>
              <a:gd name="connsiteY6" fmla="*/ 87819 h 131143"/>
              <a:gd name="connsiteX7" fmla="*/ 152824 w 215947"/>
              <a:gd name="connsiteY7" fmla="*/ 113219 h 131143"/>
              <a:gd name="connsiteX8" fmla="*/ 56304 w 215947"/>
              <a:gd name="connsiteY8" fmla="*/ 128459 h 13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947" h="131143">
                <a:moveTo>
                  <a:pt x="56304" y="128459"/>
                </a:moveTo>
                <a:cubicBezTo>
                  <a:pt x="30904" y="118722"/>
                  <a:pt x="3811" y="75119"/>
                  <a:pt x="424" y="54799"/>
                </a:cubicBezTo>
                <a:cubicBezTo>
                  <a:pt x="-2963" y="34479"/>
                  <a:pt x="14394" y="15006"/>
                  <a:pt x="35984" y="6539"/>
                </a:cubicBezTo>
                <a:cubicBezTo>
                  <a:pt x="57574" y="-1928"/>
                  <a:pt x="105834" y="-1504"/>
                  <a:pt x="129964" y="3999"/>
                </a:cubicBezTo>
                <a:cubicBezTo>
                  <a:pt x="154094" y="9502"/>
                  <a:pt x="166794" y="30669"/>
                  <a:pt x="180764" y="39559"/>
                </a:cubicBezTo>
                <a:cubicBezTo>
                  <a:pt x="194734" y="48449"/>
                  <a:pt x="209551" y="49296"/>
                  <a:pt x="213784" y="57339"/>
                </a:cubicBezTo>
                <a:cubicBezTo>
                  <a:pt x="218017" y="65382"/>
                  <a:pt x="216324" y="78506"/>
                  <a:pt x="206164" y="87819"/>
                </a:cubicBezTo>
                <a:cubicBezTo>
                  <a:pt x="196004" y="97132"/>
                  <a:pt x="171451" y="107716"/>
                  <a:pt x="152824" y="113219"/>
                </a:cubicBezTo>
                <a:cubicBezTo>
                  <a:pt x="134197" y="118722"/>
                  <a:pt x="81704" y="138196"/>
                  <a:pt x="56304" y="128459"/>
                </a:cubicBezTo>
                <a:close/>
              </a:path>
            </a:pathLst>
          </a:custGeom>
          <a:noFill/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566073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しいプレゼンテーショ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新しいプレゼンテーション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新しいプレゼンテーショ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新しいプレゼンテーション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新しいプレゼンテーション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新しいプレゼンテーション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26717</TotalTime>
  <Words>494</Words>
  <Application>Microsoft Macintosh PowerPoint</Application>
  <PresentationFormat>ユーザー設定</PresentationFormat>
  <Paragraphs>265</Paragraphs>
  <Slides>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7</vt:i4>
      </vt:variant>
    </vt:vector>
  </HeadingPairs>
  <TitlesOfParts>
    <vt:vector size="16" baseType="lpstr">
      <vt:lpstr>HG丸ｺﾞｼｯｸM-PRO</vt:lpstr>
      <vt:lpstr>ＭＳ Ｐゴシック</vt:lpstr>
      <vt:lpstr>Yu Gothic</vt:lpstr>
      <vt:lpstr>Arial</vt:lpstr>
      <vt:lpstr>Calibri</vt:lpstr>
      <vt:lpstr>Helvetica</vt:lpstr>
      <vt:lpstr>Helvetica Neue</vt:lpstr>
      <vt:lpstr>ホワイト</vt:lpstr>
      <vt:lpstr>1_ホワイト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北海道大学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北村 秀光</dc:creator>
  <cp:lastModifiedBy>北村 秀光</cp:lastModifiedBy>
  <cp:revision>2984</cp:revision>
  <cp:lastPrinted>2019-03-26T13:32:01Z</cp:lastPrinted>
  <dcterms:created xsi:type="dcterms:W3CDTF">2014-08-11T14:11:40Z</dcterms:created>
  <dcterms:modified xsi:type="dcterms:W3CDTF">2019-10-08T23:48:07Z</dcterms:modified>
</cp:coreProperties>
</file>