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331" r:id="rId2"/>
    <p:sldId id="332" r:id="rId3"/>
  </p:sldIdLst>
  <p:sldSz cx="6858000" cy="10260013"/>
  <p:notesSz cx="6858000" cy="9144000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232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FFFF"/>
    <a:srgbClr val="CC3300"/>
    <a:srgbClr val="FF66FF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141" autoAdjust="0"/>
    <p:restoredTop sz="50000" autoAdjust="0"/>
  </p:normalViewPr>
  <p:slideViewPr>
    <p:cSldViewPr snapToGrid="0" snapToObjects="1">
      <p:cViewPr varScale="1">
        <p:scale>
          <a:sx n="51" d="100"/>
          <a:sy n="51" d="100"/>
        </p:scale>
        <p:origin x="2562" y="90"/>
      </p:cViewPr>
      <p:guideLst>
        <p:guide orient="horz" pos="3232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37E2FA-AF89-A44E-B575-D5856F5358B4}" type="datetimeFigureOut">
              <a:rPr kumimoji="1" lang="ja-JP" altLang="en-US" smtClean="0"/>
              <a:t>2019/10/16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92BAC8-7150-9646-8EA3-6E8DA82B75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935124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B9E279-1BE0-1240-A41D-6BAE53ED7136}" type="datetimeFigureOut">
              <a:rPr kumimoji="1" lang="ja-JP" altLang="en-US" smtClean="0"/>
              <a:t>2019/10/16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397125" y="1143000"/>
            <a:ext cx="20637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28FC5F-B5E5-2340-977F-A56EB401D1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9674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28FC5F-B5E5-2340-977F-A56EB401D1BA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50935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187256"/>
            <a:ext cx="5829300" cy="2199252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814007"/>
            <a:ext cx="4800600" cy="262200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CCC90-A78C-834C-ABE1-79BD607D55E6}" type="datetimeFigureOut">
              <a:rPr kumimoji="1" lang="ja-JP" altLang="en-US" smtClean="0"/>
              <a:t>2019/10/16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BC4CF-363E-7A40-8DAF-C9000A285BFB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670057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CCC90-A78C-834C-ABE1-79BD607D55E6}" type="datetimeFigureOut">
              <a:rPr kumimoji="1" lang="ja-JP" altLang="en-US" smtClean="0"/>
              <a:t>2019/10/16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BC4CF-363E-7A40-8DAF-C9000A285BFB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413733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548626"/>
            <a:ext cx="1157288" cy="1167076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57176" y="548626"/>
            <a:ext cx="3357563" cy="1167076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CCC90-A78C-834C-ABE1-79BD607D55E6}" type="datetimeFigureOut">
              <a:rPr kumimoji="1" lang="ja-JP" altLang="en-US" smtClean="0"/>
              <a:t>2019/10/16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BC4CF-363E-7A40-8DAF-C9000A285BFB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1988600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CCC90-A78C-834C-ABE1-79BD607D55E6}" type="datetimeFigureOut">
              <a:rPr kumimoji="1" lang="ja-JP" altLang="en-US" smtClean="0"/>
              <a:t>2019/10/16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BC4CF-363E-7A40-8DAF-C9000A285BFB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959883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593009"/>
            <a:ext cx="5829300" cy="203775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4348633"/>
            <a:ext cx="5829300" cy="224437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CCC90-A78C-834C-ABE1-79BD607D55E6}" type="datetimeFigureOut">
              <a:rPr kumimoji="1" lang="ja-JP" altLang="en-US" smtClean="0"/>
              <a:t>2019/10/16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BC4CF-363E-7A40-8DAF-C9000A285BFB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545667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57177" y="3192005"/>
            <a:ext cx="2257425" cy="9027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628902" y="3192005"/>
            <a:ext cx="2257425" cy="9027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CCC90-A78C-834C-ABE1-79BD607D55E6}" type="datetimeFigureOut">
              <a:rPr kumimoji="1" lang="ja-JP" altLang="en-US" smtClean="0"/>
              <a:t>2019/10/16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BC4CF-363E-7A40-8DAF-C9000A285BFB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843399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410876"/>
            <a:ext cx="6172200" cy="1710003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296629"/>
            <a:ext cx="3030141" cy="9571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3253754"/>
            <a:ext cx="3030141" cy="591138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71" y="2296629"/>
            <a:ext cx="3031331" cy="9571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71" y="3253754"/>
            <a:ext cx="3031331" cy="591138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CCC90-A78C-834C-ABE1-79BD607D55E6}" type="datetimeFigureOut">
              <a:rPr kumimoji="1" lang="ja-JP" altLang="en-US" smtClean="0"/>
              <a:t>2019/10/16</a:t>
            </a:fld>
            <a:endParaRPr kumimoji="1" lang="ja-JP" altLang="en-US" dirty="0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BC4CF-363E-7A40-8DAF-C9000A285BFB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1669397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CCC90-A78C-834C-ABE1-79BD607D55E6}" type="datetimeFigureOut">
              <a:rPr kumimoji="1" lang="ja-JP" altLang="en-US" smtClean="0"/>
              <a:t>2019/10/16</a:t>
            </a:fld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BC4CF-363E-7A40-8DAF-C9000A285BFB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245407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CCC90-A78C-834C-ABE1-79BD607D55E6}" type="datetimeFigureOut">
              <a:rPr kumimoji="1" lang="ja-JP" altLang="en-US" smtClean="0"/>
              <a:t>2019/10/16</a:t>
            </a:fld>
            <a:endParaRPr kumimoji="1" lang="ja-JP" altLang="en-US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BC4CF-363E-7A40-8DAF-C9000A285BFB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989710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2" y="408501"/>
            <a:ext cx="2256235" cy="173850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9" y="408502"/>
            <a:ext cx="3833813" cy="87566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2" y="2147004"/>
            <a:ext cx="2256235" cy="701813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CCC90-A78C-834C-ABE1-79BD607D55E6}" type="datetimeFigureOut">
              <a:rPr kumimoji="1" lang="ja-JP" altLang="en-US" smtClean="0"/>
              <a:t>2019/10/16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BC4CF-363E-7A40-8DAF-C9000A285BFB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271984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7182011"/>
            <a:ext cx="4114800" cy="84787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916751"/>
            <a:ext cx="4114800" cy="615600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8029887"/>
            <a:ext cx="4114800" cy="12041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CCC90-A78C-834C-ABE1-79BD607D55E6}" type="datetimeFigureOut">
              <a:rPr kumimoji="1" lang="ja-JP" altLang="en-US" smtClean="0"/>
              <a:t>2019/10/16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BC4CF-363E-7A40-8DAF-C9000A285BFB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2838969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410876"/>
            <a:ext cx="6172200" cy="171000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394005"/>
            <a:ext cx="6172200" cy="67711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9509513"/>
            <a:ext cx="1600200" cy="546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7CCC90-A78C-834C-ABE1-79BD607D55E6}" type="datetimeFigureOut">
              <a:rPr kumimoji="1" lang="ja-JP" altLang="en-US" smtClean="0"/>
              <a:t>2019/10/16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9509513"/>
            <a:ext cx="2171700" cy="546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9509513"/>
            <a:ext cx="1600200" cy="546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7BC4CF-363E-7A40-8DAF-C9000A285BFB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480253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 1"/>
          <p:cNvGraphicFramePr>
            <a:graphicFrameLocks noGrp="1"/>
          </p:cNvGraphicFramePr>
          <p:nvPr/>
        </p:nvGraphicFramePr>
        <p:xfrm>
          <a:off x="1352630" y="2757507"/>
          <a:ext cx="4114800" cy="3718560"/>
        </p:xfrm>
        <a:graphic>
          <a:graphicData uri="http://schemas.openxmlformats.org/drawingml/2006/table">
            <a:tbl>
              <a:tblPr/>
              <a:tblGrid>
                <a:gridCol w="685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8097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</a:rPr>
                        <a:t>Table S1.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cs typeface="Helvetica" panose="020B0604020202020204" pitchFamily="34" charset="0"/>
                        </a:rPr>
                        <a:t>Patient characteristics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cs typeface="Helvetica" panose="020B0604020202020204" pitchFamily="34" charset="0"/>
                        </a:rPr>
                        <a:t>　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</a:rPr>
                        <a:t>　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145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</a:rPr>
                        <a:t>　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</a:rPr>
                        <a:t>　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</a:rPr>
                        <a:t>　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</a:rPr>
                        <a:t>　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</a:rPr>
                        <a:t>Number (%)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1450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cs typeface="Helvetica" panose="020B0604020202020204" pitchFamily="34" charset="0"/>
                        </a:rPr>
                        <a:t>Median age, years (range)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Helvetica" pitchFamily="34" charset="0"/>
                        <a:cs typeface="Helvetica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cs typeface="Helvetica" panose="020B0604020202020204" pitchFamily="34" charset="0"/>
                        </a:rPr>
                        <a:t>66(25-88)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1450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cs typeface="Helvetica" panose="020B0604020202020204" pitchFamily="34" charset="0"/>
                        </a:rPr>
                        <a:t>Male/female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Helvetica" pitchFamily="34" charset="0"/>
                        <a:cs typeface="Helvetica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Helvetica" pitchFamily="34" charset="0"/>
                        <a:cs typeface="Helvetica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cs typeface="Helvetica" panose="020B0604020202020204" pitchFamily="34" charset="0"/>
                        </a:rPr>
                        <a:t>68/40(63/37)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1450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cs typeface="Helvetica" panose="020B0604020202020204" pitchFamily="34" charset="0"/>
                        </a:rPr>
                        <a:t>Primary tumor site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Helvetica" pitchFamily="34" charset="0"/>
                        <a:cs typeface="Helvetica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Helvetica" pitchFamily="34" charset="0"/>
                        <a:cs typeface="Helvetica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Helvetica" pitchFamily="34" charset="0"/>
                        <a:cs typeface="Helvetica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Helvetica" pitchFamily="34" charset="0"/>
                        <a:cs typeface="Helvetica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145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cs typeface="Helvetica" panose="020B0604020202020204" pitchFamily="34" charset="0"/>
                        </a:rPr>
                        <a:t>Right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Helvetica" pitchFamily="34" charset="0"/>
                        <a:cs typeface="Helvetica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Helvetica" pitchFamily="34" charset="0"/>
                        <a:cs typeface="Helvetica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Helvetica" pitchFamily="34" charset="0"/>
                        <a:cs typeface="Helvetica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cs typeface="Helvetica" panose="020B0604020202020204" pitchFamily="34" charset="0"/>
                        </a:rPr>
                        <a:t>33(30.6)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145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cs typeface="Helvetica" panose="020B0604020202020204" pitchFamily="34" charset="0"/>
                        </a:rPr>
                        <a:t>Left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Helvetica" pitchFamily="34" charset="0"/>
                        <a:cs typeface="Helvetica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Helvetica" pitchFamily="34" charset="0"/>
                        <a:cs typeface="Helvetica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Helvetica" pitchFamily="34" charset="0"/>
                        <a:cs typeface="Helvetica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cs typeface="Helvetica" panose="020B0604020202020204" pitchFamily="34" charset="0"/>
                        </a:rPr>
                        <a:t>75(69.4)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cs typeface="Helvetica" panose="020B0604020202020204" pitchFamily="34" charset="0"/>
                        </a:rPr>
                        <a:t>T status†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Helvetica" pitchFamily="34" charset="0"/>
                        <a:cs typeface="Helvetica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Helvetica" pitchFamily="34" charset="0"/>
                        <a:cs typeface="Helvetica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Helvetica" pitchFamily="34" charset="0"/>
                        <a:cs typeface="Helvetica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Helvetica" pitchFamily="34" charset="0"/>
                        <a:cs typeface="Helvetica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Helvetica" pitchFamily="34" charset="0"/>
                        <a:cs typeface="Helvetica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7145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cs typeface="Helvetica" panose="020B0604020202020204" pitchFamily="34" charset="0"/>
                        </a:rPr>
                        <a:t>T1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Helvetica" pitchFamily="34" charset="0"/>
                        <a:cs typeface="Helvetica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Helvetica" pitchFamily="34" charset="0"/>
                        <a:cs typeface="Helvetica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Helvetica" pitchFamily="34" charset="0"/>
                        <a:cs typeface="Helvetica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cs typeface="Helvetica" panose="020B0604020202020204" pitchFamily="34" charset="0"/>
                        </a:rPr>
                        <a:t>6(5.5)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ja-JP" alt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7145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cs typeface="Helvetica" panose="020B0604020202020204" pitchFamily="34" charset="0"/>
                        </a:rPr>
                        <a:t>T2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Helvetica" pitchFamily="34" charset="0"/>
                        <a:cs typeface="Helvetica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Helvetica" pitchFamily="34" charset="0"/>
                        <a:cs typeface="Helvetica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Helvetica" pitchFamily="34" charset="0"/>
                        <a:cs typeface="Helvetica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cs typeface="Helvetica" panose="020B0604020202020204" pitchFamily="34" charset="0"/>
                        </a:rPr>
                        <a:t>11(10.2)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ja-JP" alt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7145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cs typeface="Helvetica" panose="020B0604020202020204" pitchFamily="34" charset="0"/>
                        </a:rPr>
                        <a:t>T3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Helvetica" pitchFamily="34" charset="0"/>
                        <a:cs typeface="Helvetica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Helvetica" pitchFamily="34" charset="0"/>
                        <a:cs typeface="Helvetica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Helvetica" pitchFamily="34" charset="0"/>
                        <a:cs typeface="Helvetica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cs typeface="Helvetica" panose="020B0604020202020204" pitchFamily="34" charset="0"/>
                        </a:rPr>
                        <a:t>68(63.0)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7145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cs typeface="Helvetica" panose="020B0604020202020204" pitchFamily="34" charset="0"/>
                        </a:rPr>
                        <a:t>T4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Helvetica" pitchFamily="34" charset="0"/>
                        <a:cs typeface="Helvetica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Helvetica" pitchFamily="34" charset="0"/>
                        <a:cs typeface="Helvetica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Helvetica" pitchFamily="34" charset="0"/>
                        <a:cs typeface="Helvetica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cs typeface="Helvetica" panose="020B0604020202020204" pitchFamily="34" charset="0"/>
                        </a:rPr>
                        <a:t>23(21.3)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71450">
                <a:tc gridSpan="2">
                  <a:txBody>
                    <a:bodyPr/>
                    <a:lstStyle/>
                    <a:p>
                      <a:pPr marL="0" marR="0" lvl="0" indent="0" algn="l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cs typeface="Helvetica" panose="020B0604020202020204" pitchFamily="34" charset="0"/>
                        </a:rPr>
                        <a:t>N status†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Helvetica" pitchFamily="34" charset="0"/>
                        <a:cs typeface="Helvetica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Helvetica" pitchFamily="34" charset="0"/>
                        <a:cs typeface="Helvetica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Helvetica" pitchFamily="34" charset="0"/>
                        <a:cs typeface="Helvetica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Helvetica" pitchFamily="34" charset="0"/>
                        <a:cs typeface="Helvetica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71450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cs typeface="Helvetica" panose="020B0604020202020204" pitchFamily="34" charset="0"/>
                        </a:rPr>
                        <a:t>N0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Helvetica" pitchFamily="34" charset="0"/>
                        <a:cs typeface="Helvetica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Helvetica" pitchFamily="34" charset="0"/>
                        <a:cs typeface="Helvetica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cs typeface="Helvetica" panose="020B0604020202020204" pitchFamily="34" charset="0"/>
                        </a:rPr>
                        <a:t>56(51.9)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Helvetica" pitchFamily="34" charset="0"/>
                        <a:cs typeface="Helvetica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ja-JP" alt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71450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cs typeface="Helvetica" panose="020B0604020202020204" pitchFamily="34" charset="0"/>
                        </a:rPr>
                        <a:t>N1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Helvetica" pitchFamily="34" charset="0"/>
                        <a:cs typeface="Helvetica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Helvetica" pitchFamily="34" charset="0"/>
                        <a:cs typeface="Helvetica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cs typeface="Helvetica" panose="020B0604020202020204" pitchFamily="34" charset="0"/>
                        </a:rPr>
                        <a:t>30(27.8)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Helvetica" pitchFamily="34" charset="0"/>
                        <a:cs typeface="Helvetica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ja-JP" alt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71450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cs typeface="Helvetica" panose="020B0604020202020204" pitchFamily="34" charset="0"/>
                        </a:rPr>
                        <a:t>N2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Helvetica" pitchFamily="34" charset="0"/>
                        <a:cs typeface="Helvetica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Helvetica" pitchFamily="34" charset="0"/>
                        <a:cs typeface="Helvetica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cs typeface="Helvetica" panose="020B0604020202020204" pitchFamily="34" charset="0"/>
                        </a:rPr>
                        <a:t>22(20.3)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Helvetica" pitchFamily="34" charset="0"/>
                        <a:cs typeface="Helvetica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ja-JP" alt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71450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cs typeface="Helvetica" panose="020B0604020202020204" pitchFamily="34" charset="0"/>
                        </a:rPr>
                        <a:t>Histological type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Helvetica" pitchFamily="34" charset="0"/>
                        <a:cs typeface="Helvetica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Helvetica" pitchFamily="34" charset="0"/>
                        <a:cs typeface="Helvetica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Helvetica" pitchFamily="34" charset="0"/>
                        <a:cs typeface="Helvetica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Helvetica" pitchFamily="34" charset="0"/>
                        <a:cs typeface="Helvetica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71450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cs typeface="Helvetica" panose="020B0604020202020204" pitchFamily="34" charset="0"/>
                        </a:rPr>
                        <a:t>Well-moderately differentiated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Helvetica" pitchFamily="34" charset="0"/>
                        <a:cs typeface="Helvetica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cs typeface="Helvetica" panose="020B0604020202020204" pitchFamily="34" charset="0"/>
                        </a:rPr>
                        <a:t>102(94.4)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80975">
                <a:tc gridSpan="4"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cs typeface="Helvetica" panose="020B0604020202020204" pitchFamily="34" charset="0"/>
                        </a:rPr>
                        <a:t>Poorly differentiated and mucinous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cs typeface="Helvetica" panose="020B0604020202020204" pitchFamily="34" charset="0"/>
                        </a:rPr>
                        <a:t>6(5.6)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71450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cs typeface="Helvetica" panose="020B0604020202020204" pitchFamily="34" charset="0"/>
                        </a:rPr>
                        <a:t>†Union for International Cancer Control (UICC) TNM classification of malignant tumors, 8th edition.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</a:tbl>
          </a:graphicData>
        </a:graphic>
      </p:graphicFrame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2311104" y="7261"/>
            <a:ext cx="4482954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 kumimoji="1" sz="1200" b="1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12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kumimoji="1" sz="12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kumimoji="1" sz="12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kumimoji="1" sz="12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r"/>
            <a:r>
              <a:rPr lang="en-US" altLang="ja-JP" sz="1800" dirty="0"/>
              <a:t>Supplementary</a:t>
            </a:r>
            <a:r>
              <a:rPr lang="ja-JP" altLang="en-US" sz="1800" dirty="0"/>
              <a:t> </a:t>
            </a:r>
            <a:r>
              <a:rPr lang="en-US" altLang="ja-JP" sz="1800" dirty="0">
                <a:latin typeface="Helvetica"/>
                <a:cs typeface="Helvetica"/>
              </a:rPr>
              <a:t>Table S1. Toyoshima et al.</a:t>
            </a:r>
          </a:p>
        </p:txBody>
      </p:sp>
    </p:spTree>
    <p:extLst>
      <p:ext uri="{BB962C8B-B14F-4D97-AF65-F5344CB8AC3E}">
        <p14:creationId xmlns:p14="http://schemas.microsoft.com/office/powerpoint/2010/main" val="17894704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表 4"/>
          <p:cNvGraphicFramePr>
            <a:graphicFrameLocks noGrp="1"/>
          </p:cNvGraphicFramePr>
          <p:nvPr/>
        </p:nvGraphicFramePr>
        <p:xfrm>
          <a:off x="326162" y="2698289"/>
          <a:ext cx="6172199" cy="4479177"/>
        </p:xfrm>
        <a:graphic>
          <a:graphicData uri="http://schemas.openxmlformats.org/drawingml/2006/table">
            <a:tbl>
              <a:tblPr/>
              <a:tblGrid>
                <a:gridCol w="5472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89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8353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3420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4205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9013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276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9408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2803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9408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228037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80061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190031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9408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228037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49408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190031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380061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</a:tblGrid>
              <a:tr h="147960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ea typeface="ＭＳ Ｐゴシック" panose="020B0600070205080204" pitchFamily="50" charset="-128"/>
                        </a:rPr>
                        <a:t>Table S2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ea typeface="ＭＳ Ｐゴシック" panose="020B0600070205080204" pitchFamily="50" charset="-128"/>
                        </a:rPr>
                        <a:t>.</a:t>
                      </a:r>
                    </a:p>
                  </a:txBody>
                  <a:tcPr marL="7539" marR="7539" marT="753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7539" marR="7539" marT="753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6">
                  <a:txBody>
                    <a:bodyPr/>
                    <a:lstStyle/>
                    <a:p>
                      <a:pPr algn="l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ea typeface="ＭＳ Ｐゴシック" panose="020B0600070205080204" pitchFamily="50" charset="-128"/>
                        </a:rPr>
                        <a:t>Analyses on DFS</a:t>
                      </a:r>
                    </a:p>
                  </a:txBody>
                  <a:tcPr marL="7539" marR="7539" marT="753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7960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ea typeface="ＭＳ Ｐゴシック" panose="020B0600070205080204" pitchFamily="50" charset="-128"/>
                        </a:rPr>
                        <a:t>Variable</a:t>
                      </a:r>
                    </a:p>
                  </a:txBody>
                  <a:tcPr marL="7539" marR="7539" marT="7539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7539" marR="7539" marT="7539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7539" marR="7539" marT="7539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7539" marR="7539" marT="7539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7539" marR="7539" marT="7539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7539" marR="7539" marT="7539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7539" marR="7539" marT="7539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ea typeface="ＭＳ Ｐゴシック" panose="020B0600070205080204" pitchFamily="50" charset="-128"/>
                        </a:rPr>
                        <a:t>Univariate analysis</a:t>
                      </a:r>
                    </a:p>
                  </a:txBody>
                  <a:tcPr marL="7539" marR="7539" marT="7539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7539" marR="7539" marT="7539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ea typeface="ＭＳ Ｐゴシック" panose="020B0600070205080204" pitchFamily="50" charset="-128"/>
                        </a:rPr>
                        <a:t>Multivariate analysis</a:t>
                      </a:r>
                    </a:p>
                  </a:txBody>
                  <a:tcPr marL="7539" marR="7539" marT="7539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7960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7539" marR="7539" marT="753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7539" marR="7539" marT="753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7539" marR="7539" marT="753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7539" marR="7539" marT="753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7539" marR="7539" marT="753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7539" marR="7539" marT="753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7539" marR="7539" marT="753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ea typeface="ＭＳ Ｐゴシック" panose="020B0600070205080204" pitchFamily="50" charset="-128"/>
                        </a:rPr>
                        <a:t>Hazard ratio</a:t>
                      </a:r>
                      <a:r>
                        <a:rPr lang="en-US" sz="9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ea typeface="ＭＳ Ｐゴシック" panose="020B0600070205080204" pitchFamily="50" charset="-128"/>
                        </a:rPr>
                        <a:t> </a:t>
                      </a:r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ea typeface="ＭＳ Ｐゴシック" panose="020B0600070205080204" pitchFamily="50" charset="-128"/>
                        </a:rPr>
                        <a:t>(95% CI)</a:t>
                      </a:r>
                    </a:p>
                  </a:txBody>
                  <a:tcPr marL="7539" marR="7539" marT="7539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7539" marR="7539" marT="7539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ea typeface="ＭＳ Ｐゴシック" panose="020B0600070205080204" pitchFamily="50" charset="-128"/>
                        </a:rPr>
                        <a:t>p</a:t>
                      </a:r>
                    </a:p>
                  </a:txBody>
                  <a:tcPr marL="7539" marR="7539" marT="7539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7539" marR="7539" marT="753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ea typeface="ＭＳ Ｐゴシック" panose="020B0600070205080204" pitchFamily="50" charset="-128"/>
                        </a:rPr>
                        <a:t>Hazard ratio (95% CI)</a:t>
                      </a:r>
                    </a:p>
                  </a:txBody>
                  <a:tcPr marL="7539" marR="7539" marT="7539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7539" marR="7539" marT="7539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ea typeface="ＭＳ Ｐゴシック" panose="020B0600070205080204" pitchFamily="50" charset="-128"/>
                        </a:rPr>
                        <a:t>p</a:t>
                      </a:r>
                    </a:p>
                  </a:txBody>
                  <a:tcPr marL="7539" marR="7539" marT="7539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7960">
                <a:tc gridSpan="2"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7539" marR="7539" marT="7539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7539" marR="7539" marT="7539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 marL="7539" marR="7539" marT="7539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7539" marR="7539" marT="7539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7539" marR="7539" marT="7539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7539" marR="7539" marT="7539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7539" marR="7539" marT="753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900" b="1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7539" marR="7539" marT="7539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900" b="1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7539" marR="7539" marT="7539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7539" marR="7539" marT="7539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7539" marR="7539" marT="753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7539" marR="7539" marT="7539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7539" marR="7539" marT="75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900" b="1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7539" marR="7539" marT="7539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900" b="1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7539" marR="7539" marT="7539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900" b="1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7539" marR="7539" marT="7539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7539" marR="7539" marT="753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7539" marR="7539" marT="7539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7960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ea typeface="ＭＳ Ｐゴシック" panose="020B0600070205080204" pitchFamily="50" charset="-128"/>
                        </a:rPr>
                        <a:t>Age, years (</a:t>
                      </a:r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≦</a:t>
                      </a:r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ea typeface="ＭＳ Ｐゴシック" panose="020B0600070205080204" pitchFamily="50" charset="-128"/>
                        </a:rPr>
                        <a:t>65 vs </a:t>
                      </a:r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＞</a:t>
                      </a:r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ea typeface="ＭＳ Ｐゴシック" panose="020B0600070205080204" pitchFamily="50" charset="-128"/>
                        </a:rPr>
                        <a:t>65)</a:t>
                      </a:r>
                    </a:p>
                  </a:txBody>
                  <a:tcPr marL="7539" marR="7539" marT="753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7539" marR="7539" marT="753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ea typeface="ＭＳ Ｐゴシック" panose="020B0600070205080204" pitchFamily="50" charset="-128"/>
                        </a:rPr>
                        <a:t>1.372 (0.749-2.579)</a:t>
                      </a:r>
                    </a:p>
                  </a:txBody>
                  <a:tcPr marL="7539" marR="7539" marT="753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7539" marR="7539" marT="753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ea typeface="ＭＳ Ｐゴシック" panose="020B0600070205080204" pitchFamily="50" charset="-128"/>
                        </a:rPr>
                        <a:t>0.310</a:t>
                      </a:r>
                    </a:p>
                  </a:txBody>
                  <a:tcPr marL="7539" marR="7539" marT="753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7539" marR="7539" marT="753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7539" marR="7539" marT="753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7539" marR="7539" marT="753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7539" marR="7539" marT="753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7539" marR="7539" marT="753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7539" marR="7539" marT="753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47960"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7539" marR="7539" marT="753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7539" marR="7539" marT="753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7539" marR="7539" marT="753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7539" marR="7539" marT="753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7539" marR="7539" marT="753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7539" marR="7539" marT="753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7539" marR="7539" marT="753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7539" marR="7539" marT="753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7539" marR="7539" marT="753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7539" marR="7539" marT="753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7539" marR="7539" marT="753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7539" marR="7539" marT="753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7539" marR="7539" marT="753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7539" marR="7539" marT="753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7539" marR="7539" marT="753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7539" marR="7539" marT="753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7539" marR="7539" marT="753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47960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ea typeface="ＭＳ Ｐゴシック" panose="020B0600070205080204" pitchFamily="50" charset="-128"/>
                        </a:rPr>
                        <a:t>Gender (male vs female)</a:t>
                      </a:r>
                    </a:p>
                  </a:txBody>
                  <a:tcPr marL="7539" marR="7539" marT="753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7539" marR="7539" marT="753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ea typeface="ＭＳ Ｐゴシック" panose="020B0600070205080204" pitchFamily="50" charset="-128"/>
                        </a:rPr>
                        <a:t>0.603 (0.298-1.146)</a:t>
                      </a:r>
                    </a:p>
                  </a:txBody>
                  <a:tcPr marL="7539" marR="7539" marT="753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7539" marR="7539" marT="753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ea typeface="ＭＳ Ｐゴシック" panose="020B0600070205080204" pitchFamily="50" charset="-128"/>
                        </a:rPr>
                        <a:t>0.134</a:t>
                      </a:r>
                    </a:p>
                  </a:txBody>
                  <a:tcPr marL="7539" marR="7539" marT="753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7539" marR="7539" marT="753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7539" marR="7539" marT="753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7539" marR="7539" marT="753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7539" marR="7539" marT="753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7539" marR="7539" marT="753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900" b="1" i="0" u="none" strike="noStrike">
                        <a:solidFill>
                          <a:srgbClr val="FF0000"/>
                        </a:solidFill>
                        <a:effectLst/>
                        <a:latin typeface="Helvetica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7539" marR="7539" marT="753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47960"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7539" marR="7539" marT="753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7539" marR="7539" marT="753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7539" marR="7539" marT="753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7539" marR="7539" marT="753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7539" marR="7539" marT="753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7539" marR="7539" marT="753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7539" marR="7539" marT="753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7539" marR="7539" marT="753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7539" marR="7539" marT="753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7539" marR="7539" marT="753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7539" marR="7539" marT="753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7539" marR="7539" marT="753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7539" marR="7539" marT="753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7539" marR="7539" marT="753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7539" marR="7539" marT="753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7539" marR="7539" marT="753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7539" marR="7539" marT="753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47960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ea typeface="ＭＳ Ｐゴシック" panose="020B0600070205080204" pitchFamily="50" charset="-128"/>
                        </a:rPr>
                        <a:t>Primary site (right vs left)</a:t>
                      </a:r>
                    </a:p>
                  </a:txBody>
                  <a:tcPr marL="7539" marR="7539" marT="753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7539" marR="7539" marT="753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ea typeface="ＭＳ Ｐゴシック" panose="020B0600070205080204" pitchFamily="50" charset="-128"/>
                        </a:rPr>
                        <a:t>0.695 (0.378-1.318)</a:t>
                      </a:r>
                    </a:p>
                  </a:txBody>
                  <a:tcPr marL="7539" marR="7539" marT="753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7539" marR="7539" marT="753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ea typeface="ＭＳ Ｐゴシック" panose="020B0600070205080204" pitchFamily="50" charset="-128"/>
                        </a:rPr>
                        <a:t>0.246</a:t>
                      </a:r>
                    </a:p>
                  </a:txBody>
                  <a:tcPr marL="7539" marR="7539" marT="753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7539" marR="7539" marT="753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7539" marR="7539" marT="753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7539" marR="7539" marT="753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7539" marR="7539" marT="753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7539" marR="7539" marT="753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7539" marR="7539" marT="753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47960"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7539" marR="7539" marT="753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7539" marR="7539" marT="753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7539" marR="7539" marT="753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7539" marR="7539" marT="753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7539" marR="7539" marT="753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7539" marR="7539" marT="753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7539" marR="7539" marT="753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7539" marR="7539" marT="753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7539" marR="7539" marT="753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7539" marR="7539" marT="753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7539" marR="7539" marT="753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7539" marR="7539" marT="753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7539" marR="7539" marT="753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7539" marR="7539" marT="753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7539" marR="7539" marT="753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7539" marR="7539" marT="753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7539" marR="7539" marT="753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47960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ea typeface="ＭＳ Ｐゴシック" panose="020B0600070205080204" pitchFamily="50" charset="-128"/>
                        </a:rPr>
                        <a:t>Differentiation grade (well vs mod/por/muc)</a:t>
                      </a:r>
                    </a:p>
                  </a:txBody>
                  <a:tcPr marL="7539" marR="7539" marT="753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7539" marR="7539" marT="753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ea typeface="ＭＳ Ｐゴシック" panose="020B0600070205080204" pitchFamily="50" charset="-128"/>
                        </a:rPr>
                        <a:t>1.468 (0.735-3.259)</a:t>
                      </a:r>
                    </a:p>
                  </a:txBody>
                  <a:tcPr marL="7539" marR="7539" marT="753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7539" marR="7539" marT="753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ea typeface="ＭＳ Ｐゴシック" panose="020B0600070205080204" pitchFamily="50" charset="-128"/>
                        </a:rPr>
                        <a:t>0.303</a:t>
                      </a:r>
                    </a:p>
                  </a:txBody>
                  <a:tcPr marL="7539" marR="7539" marT="753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7539" marR="7539" marT="753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7539" marR="7539" marT="753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7539" marR="7539" marT="753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7539" marR="7539" marT="753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7539" marR="7539" marT="753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900" b="1" i="0" u="none" strike="noStrike">
                        <a:solidFill>
                          <a:srgbClr val="FF0000"/>
                        </a:solidFill>
                        <a:effectLst/>
                        <a:latin typeface="Helvetica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7539" marR="7539" marT="753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47960"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7539" marR="7539" marT="753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7539" marR="7539" marT="753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7539" marR="7539" marT="753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7539" marR="7539" marT="753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7539" marR="7539" marT="753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7539" marR="7539" marT="753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7539" marR="7539" marT="753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7539" marR="7539" marT="753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7539" marR="7539" marT="753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7539" marR="7539" marT="753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7539" marR="7539" marT="753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7539" marR="7539" marT="753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7539" marR="7539" marT="753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7539" marR="7539" marT="753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7539" marR="7539" marT="753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7539" marR="7539" marT="753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7539" marR="7539" marT="753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47960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ea typeface="ＭＳ Ｐゴシック" panose="020B0600070205080204" pitchFamily="50" charset="-128"/>
                        </a:rPr>
                        <a:t>Pathological T stage‡ (pT1-3 vs pT4)</a:t>
                      </a:r>
                    </a:p>
                  </a:txBody>
                  <a:tcPr marL="7539" marR="7539" marT="753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7539" marR="7539" marT="753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ea typeface="ＭＳ Ｐゴシック" panose="020B0600070205080204" pitchFamily="50" charset="-128"/>
                        </a:rPr>
                        <a:t>4.152 (2.136-7.765)</a:t>
                      </a:r>
                    </a:p>
                  </a:txBody>
                  <a:tcPr marL="7539" marR="7539" marT="753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7539" marR="7539" marT="753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ea typeface="ＭＳ Ｐゴシック" panose="020B0600070205080204" pitchFamily="50" charset="-128"/>
                        </a:rPr>
                        <a:t>&lt;0.001</a:t>
                      </a:r>
                    </a:p>
                  </a:txBody>
                  <a:tcPr marL="7539" marR="7539" marT="753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7539" marR="7539" marT="753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ea typeface="ＭＳ Ｐゴシック" panose="020B0600070205080204" pitchFamily="50" charset="-128"/>
                        </a:rPr>
                        <a:t>2.435 (1.192-4.863)</a:t>
                      </a:r>
                    </a:p>
                  </a:txBody>
                  <a:tcPr marL="7539" marR="7539" marT="753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7539" marR="7539" marT="753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ea typeface="ＭＳ Ｐゴシック" panose="020B0600070205080204" pitchFamily="50" charset="-128"/>
                        </a:rPr>
                        <a:t>0.015</a:t>
                      </a:r>
                    </a:p>
                  </a:txBody>
                  <a:tcPr marL="7539" marR="7539" marT="753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47960"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7539" marR="7539" marT="753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7539" marR="7539" marT="753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7539" marR="7539" marT="753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7539" marR="7539" marT="753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7539" marR="7539" marT="753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7539" marR="7539" marT="753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7539" marR="7539" marT="753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7539" marR="7539" marT="753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7539" marR="7539" marT="753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7539" marR="7539" marT="753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7539" marR="7539" marT="753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7539" marR="7539" marT="753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7539" marR="7539" marT="753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7539" marR="7539" marT="753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7539" marR="7539" marT="753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7539" marR="7539" marT="753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7539" marR="7539" marT="753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47960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ea typeface="ＭＳ Ｐゴシック" panose="020B0600070205080204" pitchFamily="50" charset="-128"/>
                        </a:rPr>
                        <a:t>Pathological 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ea typeface="ＭＳ Ｐゴシック" panose="020B0600070205080204" pitchFamily="50" charset="-128"/>
                        </a:rPr>
                        <a:t>N stage‡ (pN0-1 vs pN2)</a:t>
                      </a:r>
                    </a:p>
                  </a:txBody>
                  <a:tcPr marL="7539" marR="7539" marT="753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7539" marR="7539" marT="753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ea typeface="ＭＳ Ｐゴシック" panose="020B0600070205080204" pitchFamily="50" charset="-128"/>
                        </a:rPr>
                        <a:t>3.168 (1.642-5.876)</a:t>
                      </a:r>
                    </a:p>
                  </a:txBody>
                  <a:tcPr marL="7539" marR="7539" marT="753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7539" marR="7539" marT="753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ea typeface="+mn-ea"/>
                        </a:rPr>
                        <a:t>&lt;0.001</a:t>
                      </a:r>
                    </a:p>
                  </a:txBody>
                  <a:tcPr marL="7539" marR="7539" marT="753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7539" marR="7539" marT="753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ea typeface="ＭＳ Ｐゴシック" panose="020B0600070205080204" pitchFamily="50" charset="-128"/>
                        </a:rPr>
                        <a:t>1.849 (0.673-4.566)</a:t>
                      </a:r>
                    </a:p>
                  </a:txBody>
                  <a:tcPr marL="7539" marR="7539" marT="753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7539" marR="7539" marT="753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ea typeface="ＭＳ Ｐゴシック" panose="020B0600070205080204" pitchFamily="50" charset="-128"/>
                        </a:rPr>
                        <a:t>0.223</a:t>
                      </a:r>
                    </a:p>
                  </a:txBody>
                  <a:tcPr marL="7539" marR="7539" marT="753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47960"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7539" marR="7539" marT="753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7539" marR="7539" marT="753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7539" marR="7539" marT="753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7539" marR="7539" marT="753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7539" marR="7539" marT="753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7539" marR="7539" marT="753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7539" marR="7539" marT="753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7539" marR="7539" marT="753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7539" marR="7539" marT="753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7539" marR="7539" marT="753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7539" marR="7539" marT="753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7539" marR="7539" marT="753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7539" marR="7539" marT="753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7539" marR="7539" marT="753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7539" marR="7539" marT="753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7539" marR="7539" marT="753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7539" marR="7539" marT="753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47960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ea typeface="ＭＳ Ｐゴシック" panose="020B0600070205080204" pitchFamily="50" charset="-128"/>
                        </a:rPr>
                        <a:t>Lymphatic invasion (</a:t>
                      </a:r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ea typeface="ＭＳ Ｐゴシック" panose="020B0600070205080204" pitchFamily="50" charset="-128"/>
                        </a:rPr>
                        <a:t>≦</a:t>
                      </a:r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ea typeface="ＭＳ Ｐゴシック" panose="020B0600070205080204" pitchFamily="50" charset="-128"/>
                        </a:rPr>
                        <a:t>mild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ea typeface="ＭＳ Ｐゴシック" panose="020B0600070205080204" pitchFamily="50" charset="-128"/>
                        </a:rPr>
                        <a:t> vs </a:t>
                      </a:r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ea typeface="ＭＳ Ｐゴシック" panose="020B0600070205080204" pitchFamily="50" charset="-128"/>
                        </a:rPr>
                        <a:t>≧</a:t>
                      </a:r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ea typeface="ＭＳ Ｐゴシック" panose="020B0600070205080204" pitchFamily="50" charset="-128"/>
                        </a:rPr>
                        <a:t>moderate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ea typeface="ＭＳ Ｐゴシック" panose="020B0600070205080204" pitchFamily="50" charset="-128"/>
                        </a:rPr>
                        <a:t>)</a:t>
                      </a:r>
                    </a:p>
                  </a:txBody>
                  <a:tcPr marL="7539" marR="7539" marT="753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7539" marR="7539" marT="753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ea typeface="ＭＳ Ｐゴシック" panose="020B0600070205080204" pitchFamily="50" charset="-128"/>
                        </a:rPr>
                        <a:t>2.310 (1.040-4.616)</a:t>
                      </a:r>
                    </a:p>
                  </a:txBody>
                  <a:tcPr marL="7539" marR="7539" marT="753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7539" marR="7539" marT="753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ea typeface="ＭＳ Ｐゴシック" panose="020B0600070205080204" pitchFamily="50" charset="-128"/>
                        </a:rPr>
                        <a:t>0.022</a:t>
                      </a:r>
                    </a:p>
                  </a:txBody>
                  <a:tcPr marL="7539" marR="7539" marT="753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7539" marR="7539" marT="753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ea typeface="ＭＳ Ｐゴシック" panose="020B0600070205080204" pitchFamily="50" charset="-128"/>
                        </a:rPr>
                        <a:t>0.813 (0.261-2.515)</a:t>
                      </a:r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7539" marR="7539" marT="753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7539" marR="7539" marT="753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7539" marR="7539" marT="753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7539" marR="7539" marT="753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ea typeface="ＭＳ Ｐゴシック" panose="020B0600070205080204" pitchFamily="50" charset="-128"/>
                        </a:rPr>
                        <a:t>0.718</a:t>
                      </a:r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7539" marR="7539" marT="753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47960"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7539" marR="7539" marT="753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7539" marR="7539" marT="753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7539" marR="7539" marT="753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7539" marR="7539" marT="753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7539" marR="7539" marT="753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7539" marR="7539" marT="753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7539" marR="7539" marT="753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7539" marR="7539" marT="753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7539" marR="7539" marT="753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7539" marR="7539" marT="753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7539" marR="7539" marT="753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7539" marR="7539" marT="753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7539" marR="7539" marT="753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7539" marR="7539" marT="753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7539" marR="7539" marT="753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7539" marR="7539" marT="753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7539" marR="7539" marT="753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47960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ea typeface="ＭＳ Ｐゴシック" panose="020B0600070205080204" pitchFamily="50" charset="-128"/>
                        </a:rPr>
                        <a:t>Venous invasion (</a:t>
                      </a:r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ea typeface="ＭＳ Ｐゴシック" panose="020B0600070205080204" pitchFamily="50" charset="-128"/>
                        </a:rPr>
                        <a:t>≦</a:t>
                      </a:r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ea typeface="ＭＳ Ｐゴシック" panose="020B0600070205080204" pitchFamily="50" charset="-128"/>
                        </a:rPr>
                        <a:t>mild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ea typeface="ＭＳ Ｐゴシック" panose="020B0600070205080204" pitchFamily="50" charset="-128"/>
                        </a:rPr>
                        <a:t> vs </a:t>
                      </a:r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ea typeface="ＭＳ Ｐゴシック" panose="020B0600070205080204" pitchFamily="50" charset="-128"/>
                        </a:rPr>
                        <a:t>≧</a:t>
                      </a:r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ea typeface="ＭＳ Ｐゴシック" panose="020B0600070205080204" pitchFamily="50" charset="-128"/>
                        </a:rPr>
                        <a:t>moderate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ea typeface="ＭＳ Ｐゴシック" panose="020B0600070205080204" pitchFamily="50" charset="-128"/>
                        </a:rPr>
                        <a:t>)</a:t>
                      </a:r>
                    </a:p>
                  </a:txBody>
                  <a:tcPr marL="7539" marR="7539" marT="753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7539" marR="7539" marT="753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ea typeface="ＭＳ Ｐゴシック" panose="020B0600070205080204" pitchFamily="50" charset="-128"/>
                        </a:rPr>
                        <a:t>3.125 (1.711-5.790)</a:t>
                      </a:r>
                    </a:p>
                  </a:txBody>
                  <a:tcPr marL="7539" marR="7539" marT="753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7539" marR="7539" marT="753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ea typeface="+mn-ea"/>
                        </a:rPr>
                        <a:t>&lt;0.001</a:t>
                      </a:r>
                    </a:p>
                  </a:txBody>
                  <a:tcPr marL="7539" marR="7539" marT="753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7539" marR="7539" marT="753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ea typeface="ＭＳ Ｐゴシック" panose="020B0600070205080204" pitchFamily="50" charset="-128"/>
                        </a:rPr>
                        <a:t>2.304(1.171-4.577)</a:t>
                      </a:r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7539" marR="7539" marT="753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 dirty="0">
                        <a:solidFill>
                          <a:schemeClr val="bg1"/>
                        </a:solidFill>
                        <a:effectLst/>
                        <a:latin typeface="Helvetica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7539" marR="7539" marT="7539" marB="0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ja-JP" altLang="en-US" sz="900" b="0" i="0" u="none" strike="noStrike" dirty="0">
                        <a:solidFill>
                          <a:schemeClr val="bg1"/>
                        </a:solidFill>
                        <a:effectLst/>
                        <a:latin typeface="Helvetica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7539" marR="7539" marT="7539" marB="0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7539" marR="7539" marT="753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ea typeface="ＭＳ Ｐゴシック" panose="020B0600070205080204" pitchFamily="50" charset="-128"/>
                        </a:rPr>
                        <a:t>0.016</a:t>
                      </a:r>
                      <a:endParaRPr lang="ja-JP" alt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7539" marR="7539" marT="753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47960">
                <a:tc gridSpan="6">
                  <a:txBody>
                    <a:bodyPr/>
                    <a:lstStyle/>
                    <a:p>
                      <a:pPr algn="l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7539" marR="7539" marT="753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7539" marR="7539" marT="753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endParaRPr lang="en-US" altLang="ja-JP" sz="9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7539" marR="7539" marT="753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7539" marR="7539" marT="753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ja-JP" sz="900" b="1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7539" marR="7539" marT="753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7539" marR="7539" marT="753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endParaRPr lang="en-US" altLang="ja-JP" sz="9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7539" marR="7539" marT="753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7539" marR="7539" marT="753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ja-JP" sz="9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7539" marR="7539" marT="753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47960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ea typeface="ＭＳ Ｐゴシック" panose="020B0600070205080204" pitchFamily="50" charset="-128"/>
                        </a:rPr>
                        <a:t>CEA (normal vs high)</a:t>
                      </a:r>
                    </a:p>
                  </a:txBody>
                  <a:tcPr marL="7539" marR="7539" marT="753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7539" marR="7539" marT="753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ea typeface="ＭＳ Ｐゴシック" panose="020B0600070205080204" pitchFamily="50" charset="-128"/>
                        </a:rPr>
                        <a:t>2.479 (1.292-5.065)</a:t>
                      </a:r>
                    </a:p>
                  </a:txBody>
                  <a:tcPr marL="7539" marR="7539" marT="753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7539" marR="7539" marT="753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ea typeface="ＭＳ Ｐゴシック" panose="020B0600070205080204" pitchFamily="50" charset="-128"/>
                        </a:rPr>
                        <a:t>0.007</a:t>
                      </a:r>
                    </a:p>
                  </a:txBody>
                  <a:tcPr marL="7539" marR="7539" marT="753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7539" marR="7539" marT="753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ea typeface="ＭＳ Ｐゴシック" panose="020B0600070205080204" pitchFamily="50" charset="-128"/>
                        </a:rPr>
                        <a:t>1.008 (0.438-2.332)</a:t>
                      </a:r>
                    </a:p>
                  </a:txBody>
                  <a:tcPr marL="7539" marR="7539" marT="753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7539" marR="7539" marT="753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ea typeface="ＭＳ Ｐゴシック" panose="020B0600070205080204" pitchFamily="50" charset="-128"/>
                        </a:rPr>
                        <a:t>0.984</a:t>
                      </a:r>
                    </a:p>
                  </a:txBody>
                  <a:tcPr marL="7539" marR="7539" marT="753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47960"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7539" marR="7539" marT="753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7539" marR="7539" marT="753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7539" marR="7539" marT="753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7539" marR="7539" marT="753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7539" marR="7539" marT="753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7539" marR="7539" marT="753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7539" marR="7539" marT="753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7539" marR="7539" marT="753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7539" marR="7539" marT="753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7539" marR="7539" marT="753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7539" marR="7539" marT="753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7539" marR="7539" marT="753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7539" marR="7539" marT="753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7539" marR="7539" marT="753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7539" marR="7539" marT="753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7539" marR="7539" marT="753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7539" marR="7539" marT="753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47960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ea typeface="ＭＳ Ｐゴシック" panose="020B0600070205080204" pitchFamily="50" charset="-128"/>
                        </a:rPr>
                        <a:t>CA19-9 (normal vs high)</a:t>
                      </a:r>
                    </a:p>
                  </a:txBody>
                  <a:tcPr marL="7539" marR="7539" marT="753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7539" marR="7539" marT="753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ea typeface="ＭＳ Ｐゴシック" panose="020B0600070205080204" pitchFamily="50" charset="-128"/>
                        </a:rPr>
                        <a:t>4.845 (2.525-9.105)</a:t>
                      </a:r>
                    </a:p>
                  </a:txBody>
                  <a:tcPr marL="7539" marR="7539" marT="753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7539" marR="7539" marT="753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1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ea typeface="ＭＳ Ｐゴシック" panose="020B0600070205080204" pitchFamily="50" charset="-128"/>
                        </a:rPr>
                        <a:t>&lt;0.001</a:t>
                      </a:r>
                    </a:p>
                  </a:txBody>
                  <a:tcPr marL="7539" marR="7539" marT="753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7539" marR="7539" marT="753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ea typeface="ＭＳ Ｐゴシック" panose="020B0600070205080204" pitchFamily="50" charset="-128"/>
                        </a:rPr>
                        <a:t>2.399 (1.088-5.359</a:t>
                      </a:r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ea typeface="ＭＳ Ｐゴシック" panose="020B0600070205080204" pitchFamily="50" charset="-128"/>
                        </a:rPr>
                        <a:t>)</a:t>
                      </a:r>
                    </a:p>
                  </a:txBody>
                  <a:tcPr marL="7539" marR="7539" marT="753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7539" marR="7539" marT="753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ea typeface="ＭＳ Ｐゴシック" panose="020B0600070205080204" pitchFamily="50" charset="-128"/>
                        </a:rPr>
                        <a:t>0.030</a:t>
                      </a:r>
                    </a:p>
                  </a:txBody>
                  <a:tcPr marL="7539" marR="7539" marT="753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47960"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7539" marR="7539" marT="753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7539" marR="7539" marT="753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7539" marR="7539" marT="753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7539" marR="7539" marT="753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7539" marR="7539" marT="753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7539" marR="7539" marT="753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7539" marR="7539" marT="753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7539" marR="7539" marT="753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7539" marR="7539" marT="753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7539" marR="7539" marT="753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7539" marR="7539" marT="753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7539" marR="7539" marT="753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7539" marR="7539" marT="753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7539" marR="7539" marT="753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7539" marR="7539" marT="753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7539" marR="7539" marT="753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7539" marR="7539" marT="753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47960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ea typeface="ＭＳ Ｐゴシック" panose="020B0600070205080204" pitchFamily="50" charset="-128"/>
                        </a:rPr>
                        <a:t>IL-6 (negative vs positive)</a:t>
                      </a:r>
                    </a:p>
                  </a:txBody>
                  <a:tcPr marL="7539" marR="7539" marT="753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7539" marR="7539" marT="753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ea typeface="ＭＳ Ｐゴシック" panose="020B0600070205080204" pitchFamily="50" charset="-128"/>
                        </a:rPr>
                        <a:t>2.368 (1.273-4.619)</a:t>
                      </a:r>
                    </a:p>
                  </a:txBody>
                  <a:tcPr marL="7539" marR="7539" marT="753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7539" marR="7539" marT="753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1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ea typeface="ＭＳ Ｐゴシック" panose="020B0600070205080204" pitchFamily="50" charset="-128"/>
                        </a:rPr>
                        <a:t>0.006</a:t>
                      </a:r>
                    </a:p>
                  </a:txBody>
                  <a:tcPr marL="7539" marR="7539" marT="753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7539" marR="7539" marT="753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ea typeface="ＭＳ Ｐゴシック" panose="020B0600070205080204" pitchFamily="50" charset="-128"/>
                        </a:rPr>
                        <a:t>1.958 (1.004-3.999)</a:t>
                      </a:r>
                    </a:p>
                  </a:txBody>
                  <a:tcPr marL="7539" marR="7539" marT="753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7539" marR="7539" marT="753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ea typeface="ＭＳ Ｐゴシック" panose="020B0600070205080204" pitchFamily="50" charset="-128"/>
                        </a:rPr>
                        <a:t>0.049</a:t>
                      </a:r>
                    </a:p>
                  </a:txBody>
                  <a:tcPr marL="7539" marR="7539" marT="753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47960"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7539" marR="7539" marT="753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7539" marR="7539" marT="753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7539" marR="7539" marT="753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7539" marR="7539" marT="753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7539" marR="7539" marT="753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7539" marR="7539" marT="753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7539" marR="7539" marT="753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7539" marR="7539" marT="753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7539" marR="7539" marT="753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7539" marR="7539" marT="753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7539" marR="7539" marT="753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7539" marR="7539" marT="753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7539" marR="7539" marT="753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7539" marR="7539" marT="753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7539" marR="7539" marT="753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7539" marR="7539" marT="753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7539" marR="7539" marT="753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47960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ea typeface="ＭＳ Ｐゴシック" panose="020B0600070205080204" pitchFamily="50" charset="-128"/>
                        </a:rPr>
                        <a:t>PD-L1 (negative vs positive)</a:t>
                      </a:r>
                    </a:p>
                  </a:txBody>
                  <a:tcPr marL="7539" marR="7539" marT="753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7539" marR="7539" marT="753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ea typeface="ＭＳ Ｐゴシック" panose="020B0600070205080204" pitchFamily="50" charset="-128"/>
                        </a:rPr>
                        <a:t>1.806 (0.977-3.293)</a:t>
                      </a:r>
                    </a:p>
                  </a:txBody>
                  <a:tcPr marL="7539" marR="7539" marT="753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7539" marR="7539" marT="753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ea typeface="ＭＳ Ｐゴシック" panose="020B0600070205080204" pitchFamily="50" charset="-128"/>
                        </a:rPr>
                        <a:t>0.051</a:t>
                      </a:r>
                    </a:p>
                  </a:txBody>
                  <a:tcPr marL="7539" marR="7539" marT="753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7539" marR="7539" marT="753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7539" marR="7539" marT="753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7539" marR="7539" marT="753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7539" marR="7539" marT="753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7539" marR="7539" marT="753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7539" marR="7539" marT="753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14796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7539" marR="7539" marT="753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7539" marR="7539" marT="753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7539" marR="7539" marT="753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7539" marR="7539" marT="753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7539" marR="7539" marT="753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7539" marR="7539" marT="753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7539" marR="7539" marT="753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7539" marR="7539" marT="753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7539" marR="7539" marT="753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7539" marR="7539" marT="753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7539" marR="7539" marT="753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7539" marR="7539" marT="753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7539" marR="7539" marT="753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7539" marR="7539" marT="753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7539" marR="7539" marT="753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7539" marR="7539" marT="753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7539" marR="7539" marT="753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147960">
                <a:tc gridSpan="18"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ea typeface="ＭＳ Ｐゴシック" panose="020B0600070205080204" pitchFamily="50" charset="-128"/>
                        </a:rPr>
                        <a:t>‡UICC TNM classification of malignant tumors, 8th edition</a:t>
                      </a:r>
                    </a:p>
                  </a:txBody>
                  <a:tcPr marL="7539" marR="7539" marT="7539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</a:tbl>
          </a:graphicData>
        </a:graphic>
      </p:graphicFrame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2270760" y="7261"/>
            <a:ext cx="457615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 kumimoji="1" sz="1200" b="1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12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kumimoji="1" sz="12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kumimoji="1" sz="12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kumimoji="1" sz="12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r"/>
            <a:r>
              <a:rPr lang="en-US" altLang="ja-JP" sz="1800" dirty="0"/>
              <a:t>Supplementary </a:t>
            </a:r>
            <a:r>
              <a:rPr lang="en-US" altLang="ja-JP" sz="1800" dirty="0">
                <a:latin typeface="Helvetica"/>
                <a:cs typeface="Helvetica"/>
              </a:rPr>
              <a:t>Table S2. Toyoshima et al.</a:t>
            </a:r>
          </a:p>
        </p:txBody>
      </p:sp>
    </p:spTree>
    <p:extLst>
      <p:ext uri="{BB962C8B-B14F-4D97-AF65-F5344CB8AC3E}">
        <p14:creationId xmlns:p14="http://schemas.microsoft.com/office/powerpoint/2010/main" val="1051792890"/>
      </p:ext>
    </p:extLst>
  </p:cSld>
  <p:clrMapOvr>
    <a:masterClrMapping/>
  </p:clrMapOvr>
</p:sld>
</file>

<file path=ppt/theme/theme1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tx1"/>
          </a:solidFill>
        </a:ln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Yu Gothic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Yu Gothic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Yu Gothic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Yu Gothic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26701</TotalTime>
  <Words>332</Words>
  <Application>Microsoft Office PowerPoint</Application>
  <PresentationFormat>Custom</PresentationFormat>
  <Paragraphs>132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ＭＳ Ｐゴシック</vt:lpstr>
      <vt:lpstr>Yu Gothic</vt:lpstr>
      <vt:lpstr>Arial</vt:lpstr>
      <vt:lpstr>Calibri</vt:lpstr>
      <vt:lpstr>Helvetica</vt:lpstr>
      <vt:lpstr>ホワイト</vt:lpstr>
      <vt:lpstr>PowerPoint Presentation</vt:lpstr>
      <vt:lpstr>PowerPoint Presentation</vt:lpstr>
    </vt:vector>
  </TitlesOfParts>
  <Company>北海道大学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北村 秀光</dc:creator>
  <cp:lastModifiedBy>Rubio, Brittany</cp:lastModifiedBy>
  <cp:revision>2975</cp:revision>
  <cp:lastPrinted>2019-03-26T13:32:01Z</cp:lastPrinted>
  <dcterms:created xsi:type="dcterms:W3CDTF">2014-08-11T14:11:40Z</dcterms:created>
  <dcterms:modified xsi:type="dcterms:W3CDTF">2019-10-16T17:03:00Z</dcterms:modified>
</cp:coreProperties>
</file>