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310" r:id="rId3"/>
    <p:sldId id="311" r:id="rId4"/>
    <p:sldId id="312" r:id="rId5"/>
    <p:sldId id="313" r:id="rId6"/>
    <p:sldId id="314" r:id="rId7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BEDA85-A509-42BF-92E2-96B5A5BA9B5B}">
          <p14:sldIdLst>
            <p14:sldId id="296"/>
            <p14:sldId id="310"/>
            <p14:sldId id="311"/>
            <p14:sldId id="312"/>
            <p14:sldId id="313"/>
            <p14:sldId id="31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1" autoAdjust="0"/>
    <p:restoredTop sz="92986" autoAdjust="0"/>
  </p:normalViewPr>
  <p:slideViewPr>
    <p:cSldViewPr>
      <p:cViewPr>
        <p:scale>
          <a:sx n="125" d="100"/>
          <a:sy n="125" d="100"/>
        </p:scale>
        <p:origin x="-1478" y="-58"/>
      </p:cViewPr>
      <p:guideLst>
        <p:guide orient="horz" pos="2880"/>
        <p:guide pos="216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1098" y="5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2012/10/2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28166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1098" y="9428166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E013D-A2A7-4FFC-B487-A267A35A2F4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5234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098" y="5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2012/10/2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606" y="4714887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166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098" y="9428166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13EE9-0241-41BF-9A47-14A9F84315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6653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233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2331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2331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2331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2331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233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B745-4459-4DFB-8D64-9AC8F36A29FE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2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9D43-DA13-4802-9F51-073762A93760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16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AA7-2067-491B-9681-370C3688F15A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62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591E-CC78-4103-A31E-164D43D32223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7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67FC-AC0A-47A7-A9BB-C860CA53C596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35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1CE7-BA8D-4D63-BC44-9BB2502CC092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58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64D1-66F8-428B-92D9-45A579F119AE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97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F6EC-8E3E-42E1-9768-93BCD85A3584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37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CABC-E751-44C4-9F1E-201F2D428299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73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0D6-BF83-4265-9F03-C7894BB9D4D3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56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595-23F8-4D81-89D2-5E418D62C6AC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B0CB-1EE6-4AA3-80A3-FB3107EF0318}" type="datetime1">
              <a:rPr kumimoji="1" lang="ja-JP" altLang="en-US" smtClean="0"/>
              <a:pPr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8C0DE-BF4C-49D7-B6B1-7962DACD3B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3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ctangle 210"/>
          <p:cNvSpPr/>
          <p:nvPr/>
        </p:nvSpPr>
        <p:spPr>
          <a:xfrm>
            <a:off x="2568744" y="5034098"/>
            <a:ext cx="1688802" cy="9880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1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69983" y="97870"/>
            <a:ext cx="2576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Supplementary </a:t>
            </a:r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</a:t>
            </a:r>
            <a:r>
              <a:rPr lang="en-US" altLang="ja-JP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A</a:t>
            </a:r>
            <a:endParaRPr kumimoji="1" lang="en-US" altLang="ja-JP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kumimoji="1" lang="en-US" altLang="ja-JP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kumimoji="1" lang="en-US" altLang="ja-JP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7" name="Rectangle 436"/>
          <p:cNvSpPr/>
          <p:nvPr/>
        </p:nvSpPr>
        <p:spPr>
          <a:xfrm>
            <a:off x="2568744" y="5133026"/>
            <a:ext cx="1688802" cy="9880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AutoShape 4"/>
          <p:cNvSpPr>
            <a:spLocks noChangeAspect="1" noChangeArrowheads="1" noTextEdit="1"/>
          </p:cNvSpPr>
          <p:nvPr/>
        </p:nvSpPr>
        <p:spPr bwMode="auto">
          <a:xfrm>
            <a:off x="764705" y="899593"/>
            <a:ext cx="3359687" cy="522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Rectangle 6"/>
          <p:cNvSpPr>
            <a:spLocks noChangeArrowheads="1"/>
          </p:cNvSpPr>
          <p:nvPr/>
        </p:nvSpPr>
        <p:spPr bwMode="auto">
          <a:xfrm>
            <a:off x="2554557" y="966923"/>
            <a:ext cx="145552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A/duck/Wenzhou/47/2013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Freeform 7"/>
          <p:cNvSpPr>
            <a:spLocks/>
          </p:cNvSpPr>
          <p:nvPr/>
        </p:nvSpPr>
        <p:spPr bwMode="auto">
          <a:xfrm>
            <a:off x="2552906" y="999243"/>
            <a:ext cx="0" cy="47131"/>
          </a:xfrm>
          <a:custGeom>
            <a:avLst/>
            <a:gdLst>
              <a:gd name="T0" fmla="*/ 35 h 35"/>
              <a:gd name="T1" fmla="*/ 0 h 35"/>
              <a:gd name="T2" fmla="*/ 0 h 3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5">
                <a:moveTo>
                  <a:pt x="0" y="3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Rectangle 8"/>
          <p:cNvSpPr>
            <a:spLocks noChangeArrowheads="1"/>
          </p:cNvSpPr>
          <p:nvPr/>
        </p:nvSpPr>
        <p:spPr bwMode="auto">
          <a:xfrm>
            <a:off x="2558407" y="1062534"/>
            <a:ext cx="158697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A/pigeon/Wenzhou/559/2013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Freeform 9"/>
          <p:cNvSpPr>
            <a:spLocks/>
          </p:cNvSpPr>
          <p:nvPr/>
        </p:nvSpPr>
        <p:spPr bwMode="auto">
          <a:xfrm>
            <a:off x="2552906" y="1050416"/>
            <a:ext cx="3850" cy="45785"/>
          </a:xfrm>
          <a:custGeom>
            <a:avLst/>
            <a:gdLst>
              <a:gd name="T0" fmla="*/ 0 w 7"/>
              <a:gd name="T1" fmla="*/ 0 h 34"/>
              <a:gd name="T2" fmla="*/ 0 w 7"/>
              <a:gd name="T3" fmla="*/ 34 h 34"/>
              <a:gd name="T4" fmla="*/ 7 w 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34">
                <a:moveTo>
                  <a:pt x="0" y="0"/>
                </a:moveTo>
                <a:lnTo>
                  <a:pt x="0" y="34"/>
                </a:lnTo>
                <a:lnTo>
                  <a:pt x="7" y="3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Freeform 10"/>
          <p:cNvSpPr>
            <a:spLocks/>
          </p:cNvSpPr>
          <p:nvPr/>
        </p:nvSpPr>
        <p:spPr bwMode="auto">
          <a:xfrm>
            <a:off x="2497352" y="1047720"/>
            <a:ext cx="55555" cy="70024"/>
          </a:xfrm>
          <a:custGeom>
            <a:avLst/>
            <a:gdLst>
              <a:gd name="T0" fmla="*/ 0 w 101"/>
              <a:gd name="T1" fmla="*/ 52 h 52"/>
              <a:gd name="T2" fmla="*/ 0 w 101"/>
              <a:gd name="T3" fmla="*/ 0 h 52"/>
              <a:gd name="T4" fmla="*/ 101 w 101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1" h="52">
                <a:moveTo>
                  <a:pt x="0" y="52"/>
                </a:moveTo>
                <a:lnTo>
                  <a:pt x="0" y="0"/>
                </a:lnTo>
                <a:lnTo>
                  <a:pt x="101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Rectangle 11"/>
          <p:cNvSpPr>
            <a:spLocks noChangeArrowheads="1"/>
          </p:cNvSpPr>
          <p:nvPr/>
        </p:nvSpPr>
        <p:spPr bwMode="auto">
          <a:xfrm>
            <a:off x="2560058" y="1159490"/>
            <a:ext cx="157414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A/chicken/Wenzhou/89/2013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Freeform 12"/>
          <p:cNvSpPr>
            <a:spLocks/>
          </p:cNvSpPr>
          <p:nvPr/>
        </p:nvSpPr>
        <p:spPr bwMode="auto">
          <a:xfrm>
            <a:off x="2497352" y="1121784"/>
            <a:ext cx="61055" cy="70024"/>
          </a:xfrm>
          <a:custGeom>
            <a:avLst/>
            <a:gdLst>
              <a:gd name="T0" fmla="*/ 0 w 111"/>
              <a:gd name="T1" fmla="*/ 0 h 52"/>
              <a:gd name="T2" fmla="*/ 0 w 111"/>
              <a:gd name="T3" fmla="*/ 52 h 52"/>
              <a:gd name="T4" fmla="*/ 111 w 111"/>
              <a:gd name="T5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52">
                <a:moveTo>
                  <a:pt x="0" y="0"/>
                </a:moveTo>
                <a:lnTo>
                  <a:pt x="0" y="52"/>
                </a:lnTo>
                <a:lnTo>
                  <a:pt x="111" y="52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Freeform 13"/>
          <p:cNvSpPr>
            <a:spLocks/>
          </p:cNvSpPr>
          <p:nvPr/>
        </p:nvSpPr>
        <p:spPr bwMode="auto">
          <a:xfrm>
            <a:off x="2464350" y="1120439"/>
            <a:ext cx="33003" cy="106383"/>
          </a:xfrm>
          <a:custGeom>
            <a:avLst/>
            <a:gdLst>
              <a:gd name="T0" fmla="*/ 0 w 60"/>
              <a:gd name="T1" fmla="*/ 79 h 79"/>
              <a:gd name="T2" fmla="*/ 0 w 60"/>
              <a:gd name="T3" fmla="*/ 0 h 79"/>
              <a:gd name="T4" fmla="*/ 60 w 60"/>
              <a:gd name="T5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79">
                <a:moveTo>
                  <a:pt x="0" y="79"/>
                </a:moveTo>
                <a:lnTo>
                  <a:pt x="0" y="0"/>
                </a:lnTo>
                <a:lnTo>
                  <a:pt x="60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4" name="Rectangle 14"/>
          <p:cNvSpPr>
            <a:spLocks noChangeArrowheads="1"/>
          </p:cNvSpPr>
          <p:nvPr/>
        </p:nvSpPr>
        <p:spPr bwMode="auto">
          <a:xfrm>
            <a:off x="2538056" y="1255102"/>
            <a:ext cx="180658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A/environment/Fujian/S3307/2012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Freeform 15"/>
          <p:cNvSpPr>
            <a:spLocks/>
          </p:cNvSpPr>
          <p:nvPr/>
        </p:nvSpPr>
        <p:spPr bwMode="auto">
          <a:xfrm>
            <a:off x="2516605" y="1288768"/>
            <a:ext cx="19802" cy="45785"/>
          </a:xfrm>
          <a:custGeom>
            <a:avLst/>
            <a:gdLst>
              <a:gd name="T0" fmla="*/ 0 w 36"/>
              <a:gd name="T1" fmla="*/ 34 h 34"/>
              <a:gd name="T2" fmla="*/ 0 w 36"/>
              <a:gd name="T3" fmla="*/ 0 h 34"/>
              <a:gd name="T4" fmla="*/ 36 w 36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34">
                <a:moveTo>
                  <a:pt x="0" y="34"/>
                </a:move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Rectangle 16"/>
          <p:cNvSpPr>
            <a:spLocks noChangeArrowheads="1"/>
          </p:cNvSpPr>
          <p:nvPr/>
        </p:nvSpPr>
        <p:spPr bwMode="auto">
          <a:xfrm>
            <a:off x="2538056" y="1352058"/>
            <a:ext cx="16847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A/goose/Guangdong/7472/2012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Freeform 17"/>
          <p:cNvSpPr>
            <a:spLocks/>
          </p:cNvSpPr>
          <p:nvPr/>
        </p:nvSpPr>
        <p:spPr bwMode="auto">
          <a:xfrm>
            <a:off x="2516605" y="1338593"/>
            <a:ext cx="19802" cy="45785"/>
          </a:xfrm>
          <a:custGeom>
            <a:avLst/>
            <a:gdLst>
              <a:gd name="T0" fmla="*/ 0 w 36"/>
              <a:gd name="T1" fmla="*/ 0 h 34"/>
              <a:gd name="T2" fmla="*/ 0 w 36"/>
              <a:gd name="T3" fmla="*/ 34 h 34"/>
              <a:gd name="T4" fmla="*/ 36 w 36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34">
                <a:moveTo>
                  <a:pt x="0" y="0"/>
                </a:moveTo>
                <a:lnTo>
                  <a:pt x="0" y="34"/>
                </a:lnTo>
                <a:lnTo>
                  <a:pt x="36" y="3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Freeform 18"/>
          <p:cNvSpPr>
            <a:spLocks/>
          </p:cNvSpPr>
          <p:nvPr/>
        </p:nvSpPr>
        <p:spPr bwMode="auto">
          <a:xfrm>
            <a:off x="2464349" y="1230862"/>
            <a:ext cx="52254" cy="106383"/>
          </a:xfrm>
          <a:custGeom>
            <a:avLst/>
            <a:gdLst>
              <a:gd name="T0" fmla="*/ 0 w 95"/>
              <a:gd name="T1" fmla="*/ 0 h 79"/>
              <a:gd name="T2" fmla="*/ 0 w 95"/>
              <a:gd name="T3" fmla="*/ 79 h 79"/>
              <a:gd name="T4" fmla="*/ 95 w 95"/>
              <a:gd name="T5" fmla="*/ 79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" h="79">
                <a:moveTo>
                  <a:pt x="0" y="0"/>
                </a:moveTo>
                <a:lnTo>
                  <a:pt x="0" y="79"/>
                </a:lnTo>
                <a:lnTo>
                  <a:pt x="95" y="79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Freeform 19"/>
          <p:cNvSpPr>
            <a:spLocks/>
          </p:cNvSpPr>
          <p:nvPr/>
        </p:nvSpPr>
        <p:spPr bwMode="auto">
          <a:xfrm>
            <a:off x="2424196" y="1228168"/>
            <a:ext cx="40154" cy="148128"/>
          </a:xfrm>
          <a:custGeom>
            <a:avLst/>
            <a:gdLst>
              <a:gd name="T0" fmla="*/ 0 w 73"/>
              <a:gd name="T1" fmla="*/ 110 h 110"/>
              <a:gd name="T2" fmla="*/ 0 w 73"/>
              <a:gd name="T3" fmla="*/ 0 h 110"/>
              <a:gd name="T4" fmla="*/ 73 w 73"/>
              <a:gd name="T5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" h="110">
                <a:moveTo>
                  <a:pt x="0" y="110"/>
                </a:moveTo>
                <a:lnTo>
                  <a:pt x="0" y="0"/>
                </a:lnTo>
                <a:lnTo>
                  <a:pt x="73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Rectangle 20"/>
          <p:cNvSpPr>
            <a:spLocks noChangeArrowheads="1"/>
          </p:cNvSpPr>
          <p:nvPr/>
        </p:nvSpPr>
        <p:spPr bwMode="auto">
          <a:xfrm>
            <a:off x="2508903" y="1447669"/>
            <a:ext cx="158857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A/duck/Zhejiang/S3158/2012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Freeform 21"/>
          <p:cNvSpPr>
            <a:spLocks/>
          </p:cNvSpPr>
          <p:nvPr/>
        </p:nvSpPr>
        <p:spPr bwMode="auto">
          <a:xfrm>
            <a:off x="2467650" y="1481334"/>
            <a:ext cx="39603" cy="45785"/>
          </a:xfrm>
          <a:custGeom>
            <a:avLst/>
            <a:gdLst>
              <a:gd name="T0" fmla="*/ 0 w 72"/>
              <a:gd name="T1" fmla="*/ 34 h 34"/>
              <a:gd name="T2" fmla="*/ 0 w 72"/>
              <a:gd name="T3" fmla="*/ 0 h 34"/>
              <a:gd name="T4" fmla="*/ 72 w 72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34">
                <a:moveTo>
                  <a:pt x="0" y="34"/>
                </a:moveTo>
                <a:lnTo>
                  <a:pt x="0" y="0"/>
                </a:lnTo>
                <a:lnTo>
                  <a:pt x="72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Rectangle 22"/>
          <p:cNvSpPr>
            <a:spLocks noChangeArrowheads="1"/>
          </p:cNvSpPr>
          <p:nvPr/>
        </p:nvSpPr>
        <p:spPr bwMode="auto">
          <a:xfrm>
            <a:off x="2482501" y="1544625"/>
            <a:ext cx="158857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A/duck/Zhejiang/S4235/2011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Freeform 23"/>
          <p:cNvSpPr>
            <a:spLocks/>
          </p:cNvSpPr>
          <p:nvPr/>
        </p:nvSpPr>
        <p:spPr bwMode="auto">
          <a:xfrm>
            <a:off x="2467650" y="1531159"/>
            <a:ext cx="13201" cy="47131"/>
          </a:xfrm>
          <a:custGeom>
            <a:avLst/>
            <a:gdLst>
              <a:gd name="T0" fmla="*/ 0 w 24"/>
              <a:gd name="T1" fmla="*/ 0 h 35"/>
              <a:gd name="T2" fmla="*/ 0 w 24"/>
              <a:gd name="T3" fmla="*/ 35 h 35"/>
              <a:gd name="T4" fmla="*/ 24 w 24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35">
                <a:moveTo>
                  <a:pt x="0" y="0"/>
                </a:moveTo>
                <a:lnTo>
                  <a:pt x="0" y="35"/>
                </a:lnTo>
                <a:lnTo>
                  <a:pt x="24" y="35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Freeform 24"/>
          <p:cNvSpPr>
            <a:spLocks/>
          </p:cNvSpPr>
          <p:nvPr/>
        </p:nvSpPr>
        <p:spPr bwMode="auto">
          <a:xfrm>
            <a:off x="2424197" y="1380337"/>
            <a:ext cx="43453" cy="149475"/>
          </a:xfrm>
          <a:custGeom>
            <a:avLst/>
            <a:gdLst>
              <a:gd name="T0" fmla="*/ 0 w 79"/>
              <a:gd name="T1" fmla="*/ 0 h 111"/>
              <a:gd name="T2" fmla="*/ 0 w 79"/>
              <a:gd name="T3" fmla="*/ 111 h 111"/>
              <a:gd name="T4" fmla="*/ 79 w 79"/>
              <a:gd name="T5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" h="111">
                <a:moveTo>
                  <a:pt x="0" y="0"/>
                </a:moveTo>
                <a:lnTo>
                  <a:pt x="0" y="111"/>
                </a:lnTo>
                <a:lnTo>
                  <a:pt x="79" y="111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Freeform 25"/>
          <p:cNvSpPr>
            <a:spLocks/>
          </p:cNvSpPr>
          <p:nvPr/>
        </p:nvSpPr>
        <p:spPr bwMode="auto">
          <a:xfrm>
            <a:off x="2415945" y="1378991"/>
            <a:ext cx="8251" cy="230272"/>
          </a:xfrm>
          <a:custGeom>
            <a:avLst/>
            <a:gdLst>
              <a:gd name="T0" fmla="*/ 0 w 15"/>
              <a:gd name="T1" fmla="*/ 171 h 171"/>
              <a:gd name="T2" fmla="*/ 0 w 15"/>
              <a:gd name="T3" fmla="*/ 0 h 171"/>
              <a:gd name="T4" fmla="*/ 15 w 15"/>
              <a:gd name="T5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71">
                <a:moveTo>
                  <a:pt x="0" y="171"/>
                </a:moveTo>
                <a:lnTo>
                  <a:pt x="0" y="0"/>
                </a:lnTo>
                <a:lnTo>
                  <a:pt x="15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Rectangle 26"/>
          <p:cNvSpPr>
            <a:spLocks noChangeArrowheads="1"/>
          </p:cNvSpPr>
          <p:nvPr/>
        </p:nvSpPr>
        <p:spPr bwMode="auto">
          <a:xfrm>
            <a:off x="2505603" y="1640235"/>
            <a:ext cx="17248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A/chicken/Zhejiang/2CP8/2014 (H10N7)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Freeform 27"/>
          <p:cNvSpPr>
            <a:spLocks/>
          </p:cNvSpPr>
          <p:nvPr/>
        </p:nvSpPr>
        <p:spPr bwMode="auto">
          <a:xfrm>
            <a:off x="2495152" y="1673902"/>
            <a:ext cx="8801" cy="45785"/>
          </a:xfrm>
          <a:custGeom>
            <a:avLst/>
            <a:gdLst>
              <a:gd name="T0" fmla="*/ 0 w 16"/>
              <a:gd name="T1" fmla="*/ 34 h 34"/>
              <a:gd name="T2" fmla="*/ 0 w 16"/>
              <a:gd name="T3" fmla="*/ 0 h 34"/>
              <a:gd name="T4" fmla="*/ 16 w 16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34">
                <a:moveTo>
                  <a:pt x="0" y="34"/>
                </a:moveTo>
                <a:lnTo>
                  <a:pt x="0" y="0"/>
                </a:lnTo>
                <a:lnTo>
                  <a:pt x="16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Rectangle 28"/>
          <p:cNvSpPr>
            <a:spLocks noChangeArrowheads="1"/>
          </p:cNvSpPr>
          <p:nvPr/>
        </p:nvSpPr>
        <p:spPr bwMode="auto">
          <a:xfrm>
            <a:off x="2496803" y="1737191"/>
            <a:ext cx="149079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Huzhou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/4227/2013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Freeform 29"/>
          <p:cNvSpPr>
            <a:spLocks/>
          </p:cNvSpPr>
          <p:nvPr/>
        </p:nvSpPr>
        <p:spPr bwMode="auto">
          <a:xfrm>
            <a:off x="2495151" y="1723725"/>
            <a:ext cx="0" cy="47131"/>
          </a:xfrm>
          <a:custGeom>
            <a:avLst/>
            <a:gdLst>
              <a:gd name="T0" fmla="*/ 0 h 35"/>
              <a:gd name="T1" fmla="*/ 35 h 35"/>
              <a:gd name="T2" fmla="*/ 35 h 3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5">
                <a:moveTo>
                  <a:pt x="0" y="0"/>
                </a:moveTo>
                <a:lnTo>
                  <a:pt x="0" y="35"/>
                </a:lnTo>
                <a:lnTo>
                  <a:pt x="0" y="35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Freeform 30"/>
          <p:cNvSpPr>
            <a:spLocks/>
          </p:cNvSpPr>
          <p:nvPr/>
        </p:nvSpPr>
        <p:spPr bwMode="auto">
          <a:xfrm>
            <a:off x="2485802" y="1722381"/>
            <a:ext cx="9351" cy="118503"/>
          </a:xfrm>
          <a:custGeom>
            <a:avLst/>
            <a:gdLst>
              <a:gd name="T0" fmla="*/ 0 w 17"/>
              <a:gd name="T1" fmla="*/ 88 h 88"/>
              <a:gd name="T2" fmla="*/ 0 w 17"/>
              <a:gd name="T3" fmla="*/ 0 h 88"/>
              <a:gd name="T4" fmla="*/ 17 w 17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88">
                <a:moveTo>
                  <a:pt x="0" y="88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Rectangle 31"/>
          <p:cNvSpPr>
            <a:spLocks noChangeArrowheads="1"/>
          </p:cNvSpPr>
          <p:nvPr/>
        </p:nvSpPr>
        <p:spPr bwMode="auto">
          <a:xfrm>
            <a:off x="2518253" y="1832802"/>
            <a:ext cx="152125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A/duck/Jiangxi/S4770/2013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Freeform 32"/>
          <p:cNvSpPr>
            <a:spLocks/>
          </p:cNvSpPr>
          <p:nvPr/>
        </p:nvSpPr>
        <p:spPr bwMode="auto">
          <a:xfrm>
            <a:off x="2485802" y="1866469"/>
            <a:ext cx="30803" cy="45785"/>
          </a:xfrm>
          <a:custGeom>
            <a:avLst/>
            <a:gdLst>
              <a:gd name="T0" fmla="*/ 0 w 56"/>
              <a:gd name="T1" fmla="*/ 34 h 34"/>
              <a:gd name="T2" fmla="*/ 0 w 56"/>
              <a:gd name="T3" fmla="*/ 0 h 34"/>
              <a:gd name="T4" fmla="*/ 56 w 56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34">
                <a:moveTo>
                  <a:pt x="0" y="34"/>
                </a:moveTo>
                <a:lnTo>
                  <a:pt x="0" y="0"/>
                </a:lnTo>
                <a:lnTo>
                  <a:pt x="56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ectangle 33"/>
          <p:cNvSpPr>
            <a:spLocks noChangeArrowheads="1"/>
          </p:cNvSpPr>
          <p:nvPr/>
        </p:nvSpPr>
        <p:spPr bwMode="auto">
          <a:xfrm>
            <a:off x="2513854" y="1929759"/>
            <a:ext cx="190757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A/environment/Zhejiang/S4051/2013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Freeform 34"/>
          <p:cNvSpPr>
            <a:spLocks/>
          </p:cNvSpPr>
          <p:nvPr/>
        </p:nvSpPr>
        <p:spPr bwMode="auto">
          <a:xfrm>
            <a:off x="2485801" y="1916293"/>
            <a:ext cx="26402" cy="47131"/>
          </a:xfrm>
          <a:custGeom>
            <a:avLst/>
            <a:gdLst>
              <a:gd name="T0" fmla="*/ 0 w 48"/>
              <a:gd name="T1" fmla="*/ 0 h 35"/>
              <a:gd name="T2" fmla="*/ 0 w 48"/>
              <a:gd name="T3" fmla="*/ 35 h 35"/>
              <a:gd name="T4" fmla="*/ 48 w 48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35">
                <a:moveTo>
                  <a:pt x="0" y="0"/>
                </a:moveTo>
                <a:lnTo>
                  <a:pt x="0" y="35"/>
                </a:lnTo>
                <a:lnTo>
                  <a:pt x="48" y="35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Line 35"/>
          <p:cNvSpPr>
            <a:spLocks noChangeShapeType="1"/>
          </p:cNvSpPr>
          <p:nvPr/>
        </p:nvSpPr>
        <p:spPr bwMode="auto">
          <a:xfrm>
            <a:off x="2485801" y="1844922"/>
            <a:ext cx="0" cy="118503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Freeform 36"/>
          <p:cNvSpPr>
            <a:spLocks/>
          </p:cNvSpPr>
          <p:nvPr/>
        </p:nvSpPr>
        <p:spPr bwMode="auto">
          <a:xfrm>
            <a:off x="2415945" y="1613302"/>
            <a:ext cx="69856" cy="228927"/>
          </a:xfrm>
          <a:custGeom>
            <a:avLst/>
            <a:gdLst>
              <a:gd name="T0" fmla="*/ 0 w 127"/>
              <a:gd name="T1" fmla="*/ 0 h 170"/>
              <a:gd name="T2" fmla="*/ 0 w 127"/>
              <a:gd name="T3" fmla="*/ 170 h 170"/>
              <a:gd name="T4" fmla="*/ 127 w 127"/>
              <a:gd name="T5" fmla="*/ 17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7" h="170">
                <a:moveTo>
                  <a:pt x="0" y="0"/>
                </a:moveTo>
                <a:lnTo>
                  <a:pt x="0" y="170"/>
                </a:lnTo>
                <a:lnTo>
                  <a:pt x="127" y="17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Freeform 37"/>
          <p:cNvSpPr>
            <a:spLocks/>
          </p:cNvSpPr>
          <p:nvPr/>
        </p:nvSpPr>
        <p:spPr bwMode="auto">
          <a:xfrm>
            <a:off x="2366442" y="1610610"/>
            <a:ext cx="49505" cy="222193"/>
          </a:xfrm>
          <a:custGeom>
            <a:avLst/>
            <a:gdLst>
              <a:gd name="T0" fmla="*/ 0 w 90"/>
              <a:gd name="T1" fmla="*/ 165 h 165"/>
              <a:gd name="T2" fmla="*/ 0 w 90"/>
              <a:gd name="T3" fmla="*/ 0 h 165"/>
              <a:gd name="T4" fmla="*/ 90 w 90"/>
              <a:gd name="T5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" h="165">
                <a:moveTo>
                  <a:pt x="0" y="165"/>
                </a:moveTo>
                <a:lnTo>
                  <a:pt x="0" y="0"/>
                </a:lnTo>
                <a:lnTo>
                  <a:pt x="90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Rectangle 38"/>
          <p:cNvSpPr>
            <a:spLocks noChangeArrowheads="1"/>
          </p:cNvSpPr>
          <p:nvPr/>
        </p:nvSpPr>
        <p:spPr bwMode="auto">
          <a:xfrm>
            <a:off x="2381842" y="2026717"/>
            <a:ext cx="15148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A/duck/Jiangxi/1591/2008 (H10N7)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Freeform 39"/>
          <p:cNvSpPr>
            <a:spLocks/>
          </p:cNvSpPr>
          <p:nvPr/>
        </p:nvSpPr>
        <p:spPr bwMode="auto">
          <a:xfrm>
            <a:off x="2366442" y="1836842"/>
            <a:ext cx="13751" cy="222193"/>
          </a:xfrm>
          <a:custGeom>
            <a:avLst/>
            <a:gdLst>
              <a:gd name="T0" fmla="*/ 0 w 25"/>
              <a:gd name="T1" fmla="*/ 0 h 165"/>
              <a:gd name="T2" fmla="*/ 0 w 25"/>
              <a:gd name="T3" fmla="*/ 165 h 165"/>
              <a:gd name="T4" fmla="*/ 25 w 25"/>
              <a:gd name="T5" fmla="*/ 165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" h="165">
                <a:moveTo>
                  <a:pt x="0" y="0"/>
                </a:moveTo>
                <a:lnTo>
                  <a:pt x="0" y="165"/>
                </a:lnTo>
                <a:lnTo>
                  <a:pt x="25" y="165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Freeform 40"/>
          <p:cNvSpPr>
            <a:spLocks/>
          </p:cNvSpPr>
          <p:nvPr/>
        </p:nvSpPr>
        <p:spPr bwMode="auto">
          <a:xfrm>
            <a:off x="2330689" y="1834150"/>
            <a:ext cx="35753" cy="158903"/>
          </a:xfrm>
          <a:custGeom>
            <a:avLst/>
            <a:gdLst>
              <a:gd name="T0" fmla="*/ 0 w 65"/>
              <a:gd name="T1" fmla="*/ 118 h 118"/>
              <a:gd name="T2" fmla="*/ 0 w 65"/>
              <a:gd name="T3" fmla="*/ 0 h 118"/>
              <a:gd name="T4" fmla="*/ 65 w 65"/>
              <a:gd name="T5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118">
                <a:moveTo>
                  <a:pt x="0" y="118"/>
                </a:moveTo>
                <a:lnTo>
                  <a:pt x="0" y="0"/>
                </a:lnTo>
                <a:lnTo>
                  <a:pt x="65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Rectangle 41"/>
          <p:cNvSpPr>
            <a:spLocks noChangeArrowheads="1"/>
          </p:cNvSpPr>
          <p:nvPr/>
        </p:nvSpPr>
        <p:spPr bwMode="auto">
          <a:xfrm>
            <a:off x="2448947" y="2122326"/>
            <a:ext cx="151483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A/duck/Jiangxi/16769/2010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Freeform 42"/>
          <p:cNvSpPr>
            <a:spLocks/>
          </p:cNvSpPr>
          <p:nvPr/>
        </p:nvSpPr>
        <p:spPr bwMode="auto">
          <a:xfrm>
            <a:off x="2330688" y="1997090"/>
            <a:ext cx="116610" cy="158903"/>
          </a:xfrm>
          <a:custGeom>
            <a:avLst/>
            <a:gdLst>
              <a:gd name="T0" fmla="*/ 0 w 212"/>
              <a:gd name="T1" fmla="*/ 0 h 118"/>
              <a:gd name="T2" fmla="*/ 0 w 212"/>
              <a:gd name="T3" fmla="*/ 118 h 118"/>
              <a:gd name="T4" fmla="*/ 212 w 212"/>
              <a:gd name="T5" fmla="*/ 11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" h="118">
                <a:moveTo>
                  <a:pt x="0" y="0"/>
                </a:moveTo>
                <a:lnTo>
                  <a:pt x="0" y="118"/>
                </a:lnTo>
                <a:lnTo>
                  <a:pt x="212" y="118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Freeform 43"/>
          <p:cNvSpPr>
            <a:spLocks/>
          </p:cNvSpPr>
          <p:nvPr/>
        </p:nvSpPr>
        <p:spPr bwMode="auto">
          <a:xfrm>
            <a:off x="2269634" y="1994398"/>
            <a:ext cx="61055" cy="126583"/>
          </a:xfrm>
          <a:custGeom>
            <a:avLst/>
            <a:gdLst>
              <a:gd name="T0" fmla="*/ 0 w 111"/>
              <a:gd name="T1" fmla="*/ 94 h 94"/>
              <a:gd name="T2" fmla="*/ 0 w 111"/>
              <a:gd name="T3" fmla="*/ 0 h 94"/>
              <a:gd name="T4" fmla="*/ 111 w 111"/>
              <a:gd name="T5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94">
                <a:moveTo>
                  <a:pt x="0" y="94"/>
                </a:moveTo>
                <a:lnTo>
                  <a:pt x="0" y="0"/>
                </a:lnTo>
                <a:lnTo>
                  <a:pt x="111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" name="Rectangle 44"/>
          <p:cNvSpPr>
            <a:spLocks noChangeArrowheads="1"/>
          </p:cNvSpPr>
          <p:nvPr/>
        </p:nvSpPr>
        <p:spPr bwMode="auto">
          <a:xfrm>
            <a:off x="2346639" y="2219283"/>
            <a:ext cx="19380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A/wild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bird feces/Korea/HDR22/2006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5" name="Freeform 45"/>
          <p:cNvSpPr>
            <a:spLocks/>
          </p:cNvSpPr>
          <p:nvPr/>
        </p:nvSpPr>
        <p:spPr bwMode="auto">
          <a:xfrm>
            <a:off x="2269634" y="2125021"/>
            <a:ext cx="75357" cy="126583"/>
          </a:xfrm>
          <a:custGeom>
            <a:avLst/>
            <a:gdLst>
              <a:gd name="T0" fmla="*/ 0 w 137"/>
              <a:gd name="T1" fmla="*/ 0 h 94"/>
              <a:gd name="T2" fmla="*/ 0 w 137"/>
              <a:gd name="T3" fmla="*/ 94 h 94"/>
              <a:gd name="T4" fmla="*/ 137 w 137"/>
              <a:gd name="T5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" h="94">
                <a:moveTo>
                  <a:pt x="0" y="0"/>
                </a:moveTo>
                <a:lnTo>
                  <a:pt x="0" y="94"/>
                </a:lnTo>
                <a:lnTo>
                  <a:pt x="137" y="9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" name="Freeform 46"/>
          <p:cNvSpPr>
            <a:spLocks/>
          </p:cNvSpPr>
          <p:nvPr/>
        </p:nvSpPr>
        <p:spPr bwMode="auto">
          <a:xfrm>
            <a:off x="2231129" y="2123672"/>
            <a:ext cx="38504" cy="175061"/>
          </a:xfrm>
          <a:custGeom>
            <a:avLst/>
            <a:gdLst>
              <a:gd name="T0" fmla="*/ 0 w 70"/>
              <a:gd name="T1" fmla="*/ 130 h 130"/>
              <a:gd name="T2" fmla="*/ 0 w 70"/>
              <a:gd name="T3" fmla="*/ 0 h 130"/>
              <a:gd name="T4" fmla="*/ 70 w 70"/>
              <a:gd name="T5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130">
                <a:moveTo>
                  <a:pt x="0" y="130"/>
                </a:moveTo>
                <a:lnTo>
                  <a:pt x="0" y="0"/>
                </a:lnTo>
                <a:lnTo>
                  <a:pt x="70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" name="Rectangle 47"/>
          <p:cNvSpPr>
            <a:spLocks noChangeArrowheads="1"/>
          </p:cNvSpPr>
          <p:nvPr/>
        </p:nvSpPr>
        <p:spPr bwMode="auto">
          <a:xfrm>
            <a:off x="2355441" y="2314893"/>
            <a:ext cx="142987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A/duck/Fujian/5476/2008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Freeform 48"/>
          <p:cNvSpPr>
            <a:spLocks/>
          </p:cNvSpPr>
          <p:nvPr/>
        </p:nvSpPr>
        <p:spPr bwMode="auto">
          <a:xfrm>
            <a:off x="2305386" y="2348559"/>
            <a:ext cx="48404" cy="126583"/>
          </a:xfrm>
          <a:custGeom>
            <a:avLst/>
            <a:gdLst>
              <a:gd name="T0" fmla="*/ 0 w 88"/>
              <a:gd name="T1" fmla="*/ 94 h 94"/>
              <a:gd name="T2" fmla="*/ 0 w 88"/>
              <a:gd name="T3" fmla="*/ 0 h 94"/>
              <a:gd name="T4" fmla="*/ 88 w 88"/>
              <a:gd name="T5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8" h="94">
                <a:moveTo>
                  <a:pt x="0" y="94"/>
                </a:moveTo>
                <a:lnTo>
                  <a:pt x="0" y="0"/>
                </a:lnTo>
                <a:lnTo>
                  <a:pt x="88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" name="Rectangle 49"/>
          <p:cNvSpPr>
            <a:spLocks noChangeArrowheads="1"/>
          </p:cNvSpPr>
          <p:nvPr/>
        </p:nvSpPr>
        <p:spPr bwMode="auto">
          <a:xfrm>
            <a:off x="2337289" y="2411850"/>
            <a:ext cx="16254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A/mallard/Korea/GH170/2007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" name="Freeform 50"/>
          <p:cNvSpPr>
            <a:spLocks/>
          </p:cNvSpPr>
          <p:nvPr/>
        </p:nvSpPr>
        <p:spPr bwMode="auto">
          <a:xfrm>
            <a:off x="2326838" y="2444168"/>
            <a:ext cx="8801" cy="161595"/>
          </a:xfrm>
          <a:custGeom>
            <a:avLst/>
            <a:gdLst>
              <a:gd name="T0" fmla="*/ 0 w 16"/>
              <a:gd name="T1" fmla="*/ 120 h 120"/>
              <a:gd name="T2" fmla="*/ 0 w 16"/>
              <a:gd name="T3" fmla="*/ 0 h 120"/>
              <a:gd name="T4" fmla="*/ 16 w 16"/>
              <a:gd name="T5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20">
                <a:moveTo>
                  <a:pt x="0" y="120"/>
                </a:moveTo>
                <a:lnTo>
                  <a:pt x="0" y="0"/>
                </a:lnTo>
                <a:lnTo>
                  <a:pt x="16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Rectangle 51"/>
          <p:cNvSpPr>
            <a:spLocks noChangeArrowheads="1"/>
          </p:cNvSpPr>
          <p:nvPr/>
        </p:nvSpPr>
        <p:spPr bwMode="auto">
          <a:xfrm>
            <a:off x="2381292" y="2507461"/>
            <a:ext cx="189154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A/wild duck/Korea/MHC40-28/2010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Freeform 52"/>
          <p:cNvSpPr>
            <a:spLocks/>
          </p:cNvSpPr>
          <p:nvPr/>
        </p:nvSpPr>
        <p:spPr bwMode="auto">
          <a:xfrm>
            <a:off x="2366441" y="2541128"/>
            <a:ext cx="13201" cy="226233"/>
          </a:xfrm>
          <a:custGeom>
            <a:avLst/>
            <a:gdLst>
              <a:gd name="T0" fmla="*/ 0 w 24"/>
              <a:gd name="T1" fmla="*/ 168 h 168"/>
              <a:gd name="T2" fmla="*/ 0 w 24"/>
              <a:gd name="T3" fmla="*/ 0 h 168"/>
              <a:gd name="T4" fmla="*/ 24 w 24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168">
                <a:moveTo>
                  <a:pt x="0" y="168"/>
                </a:moveTo>
                <a:lnTo>
                  <a:pt x="0" y="0"/>
                </a:lnTo>
                <a:lnTo>
                  <a:pt x="24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Rectangle 53"/>
          <p:cNvSpPr>
            <a:spLocks noChangeArrowheads="1"/>
          </p:cNvSpPr>
          <p:nvPr/>
        </p:nvSpPr>
        <p:spPr bwMode="auto">
          <a:xfrm>
            <a:off x="2424746" y="2604418"/>
            <a:ext cx="15821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A/chicken/Jiangxi/2369/2010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4" name="Freeform 54"/>
          <p:cNvSpPr>
            <a:spLocks/>
          </p:cNvSpPr>
          <p:nvPr/>
        </p:nvSpPr>
        <p:spPr bwMode="auto">
          <a:xfrm>
            <a:off x="2406045" y="2636737"/>
            <a:ext cx="17051" cy="47131"/>
          </a:xfrm>
          <a:custGeom>
            <a:avLst/>
            <a:gdLst>
              <a:gd name="T0" fmla="*/ 0 w 31"/>
              <a:gd name="T1" fmla="*/ 35 h 35"/>
              <a:gd name="T2" fmla="*/ 0 w 31"/>
              <a:gd name="T3" fmla="*/ 0 h 35"/>
              <a:gd name="T4" fmla="*/ 31 w 31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35">
                <a:moveTo>
                  <a:pt x="0" y="35"/>
                </a:moveTo>
                <a:lnTo>
                  <a:pt x="0" y="0"/>
                </a:lnTo>
                <a:lnTo>
                  <a:pt x="31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Rectangle 55"/>
          <p:cNvSpPr>
            <a:spLocks noChangeArrowheads="1"/>
          </p:cNvSpPr>
          <p:nvPr/>
        </p:nvSpPr>
        <p:spPr bwMode="auto">
          <a:xfrm>
            <a:off x="2416495" y="2700029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A/wild duck/Jiangxi/19831/2009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Freeform 56"/>
          <p:cNvSpPr>
            <a:spLocks/>
          </p:cNvSpPr>
          <p:nvPr/>
        </p:nvSpPr>
        <p:spPr bwMode="auto">
          <a:xfrm>
            <a:off x="2406045" y="2687909"/>
            <a:ext cx="8801" cy="45785"/>
          </a:xfrm>
          <a:custGeom>
            <a:avLst/>
            <a:gdLst>
              <a:gd name="T0" fmla="*/ 0 w 16"/>
              <a:gd name="T1" fmla="*/ 0 h 34"/>
              <a:gd name="T2" fmla="*/ 0 w 16"/>
              <a:gd name="T3" fmla="*/ 34 h 34"/>
              <a:gd name="T4" fmla="*/ 16 w 16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34">
                <a:moveTo>
                  <a:pt x="0" y="0"/>
                </a:moveTo>
                <a:lnTo>
                  <a:pt x="0" y="34"/>
                </a:lnTo>
                <a:lnTo>
                  <a:pt x="16" y="3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Freeform 57"/>
          <p:cNvSpPr>
            <a:spLocks/>
          </p:cNvSpPr>
          <p:nvPr/>
        </p:nvSpPr>
        <p:spPr bwMode="auto">
          <a:xfrm>
            <a:off x="2401644" y="2685215"/>
            <a:ext cx="4400" cy="70024"/>
          </a:xfrm>
          <a:custGeom>
            <a:avLst/>
            <a:gdLst>
              <a:gd name="T0" fmla="*/ 0 w 8"/>
              <a:gd name="T1" fmla="*/ 52 h 52"/>
              <a:gd name="T2" fmla="*/ 0 w 8"/>
              <a:gd name="T3" fmla="*/ 0 h 52"/>
              <a:gd name="T4" fmla="*/ 8 w 8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52">
                <a:moveTo>
                  <a:pt x="0" y="52"/>
                </a:moveTo>
                <a:lnTo>
                  <a:pt x="0" y="0"/>
                </a:lnTo>
                <a:lnTo>
                  <a:pt x="8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Rectangle 58"/>
          <p:cNvSpPr>
            <a:spLocks noChangeArrowheads="1"/>
          </p:cNvSpPr>
          <p:nvPr/>
        </p:nvSpPr>
        <p:spPr bwMode="auto">
          <a:xfrm>
            <a:off x="2439047" y="2796986"/>
            <a:ext cx="14972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A/duck/Hunan/S1161/2010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9" name="Freeform 59"/>
          <p:cNvSpPr>
            <a:spLocks/>
          </p:cNvSpPr>
          <p:nvPr/>
        </p:nvSpPr>
        <p:spPr bwMode="auto">
          <a:xfrm>
            <a:off x="2401645" y="2759279"/>
            <a:ext cx="35753" cy="70024"/>
          </a:xfrm>
          <a:custGeom>
            <a:avLst/>
            <a:gdLst>
              <a:gd name="T0" fmla="*/ 0 w 65"/>
              <a:gd name="T1" fmla="*/ 0 h 52"/>
              <a:gd name="T2" fmla="*/ 0 w 65"/>
              <a:gd name="T3" fmla="*/ 52 h 52"/>
              <a:gd name="T4" fmla="*/ 65 w 65"/>
              <a:gd name="T5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52">
                <a:moveTo>
                  <a:pt x="0" y="0"/>
                </a:moveTo>
                <a:lnTo>
                  <a:pt x="0" y="52"/>
                </a:lnTo>
                <a:lnTo>
                  <a:pt x="65" y="52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Freeform 60"/>
          <p:cNvSpPr>
            <a:spLocks/>
          </p:cNvSpPr>
          <p:nvPr/>
        </p:nvSpPr>
        <p:spPr bwMode="auto">
          <a:xfrm>
            <a:off x="2366442" y="2757934"/>
            <a:ext cx="35203" cy="118503"/>
          </a:xfrm>
          <a:custGeom>
            <a:avLst/>
            <a:gdLst>
              <a:gd name="T0" fmla="*/ 0 w 64"/>
              <a:gd name="T1" fmla="*/ 88 h 88"/>
              <a:gd name="T2" fmla="*/ 0 w 64"/>
              <a:gd name="T3" fmla="*/ 0 h 88"/>
              <a:gd name="T4" fmla="*/ 64 w 64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" h="88">
                <a:moveTo>
                  <a:pt x="0" y="88"/>
                </a:moveTo>
                <a:lnTo>
                  <a:pt x="0" y="0"/>
                </a:lnTo>
                <a:lnTo>
                  <a:pt x="64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Rectangle 61"/>
          <p:cNvSpPr>
            <a:spLocks noChangeArrowheads="1"/>
          </p:cNvSpPr>
          <p:nvPr/>
        </p:nvSpPr>
        <p:spPr bwMode="auto">
          <a:xfrm>
            <a:off x="2434097" y="2892595"/>
            <a:ext cx="191398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A/common teal/Korea/MHC5-8/2009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Freeform 62"/>
          <p:cNvSpPr>
            <a:spLocks/>
          </p:cNvSpPr>
          <p:nvPr/>
        </p:nvSpPr>
        <p:spPr bwMode="auto">
          <a:xfrm>
            <a:off x="2370292" y="2926260"/>
            <a:ext cx="62155" cy="70024"/>
          </a:xfrm>
          <a:custGeom>
            <a:avLst/>
            <a:gdLst>
              <a:gd name="T0" fmla="*/ 0 w 113"/>
              <a:gd name="T1" fmla="*/ 52 h 52"/>
              <a:gd name="T2" fmla="*/ 0 w 113"/>
              <a:gd name="T3" fmla="*/ 0 h 52"/>
              <a:gd name="T4" fmla="*/ 113 w 113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3" h="52">
                <a:moveTo>
                  <a:pt x="0" y="52"/>
                </a:moveTo>
                <a:lnTo>
                  <a:pt x="0" y="0"/>
                </a:lnTo>
                <a:lnTo>
                  <a:pt x="113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Rectangle 63"/>
          <p:cNvSpPr>
            <a:spLocks noChangeArrowheads="1"/>
          </p:cNvSpPr>
          <p:nvPr/>
        </p:nvSpPr>
        <p:spPr bwMode="auto">
          <a:xfrm>
            <a:off x="2447297" y="2989553"/>
            <a:ext cx="155972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A/goose/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Guizhou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/829/2012 (H10N7)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Freeform 64"/>
          <p:cNvSpPr>
            <a:spLocks/>
          </p:cNvSpPr>
          <p:nvPr/>
        </p:nvSpPr>
        <p:spPr bwMode="auto">
          <a:xfrm>
            <a:off x="2383493" y="3023218"/>
            <a:ext cx="62155" cy="45785"/>
          </a:xfrm>
          <a:custGeom>
            <a:avLst/>
            <a:gdLst>
              <a:gd name="T0" fmla="*/ 0 w 113"/>
              <a:gd name="T1" fmla="*/ 34 h 34"/>
              <a:gd name="T2" fmla="*/ 0 w 113"/>
              <a:gd name="T3" fmla="*/ 0 h 34"/>
              <a:gd name="T4" fmla="*/ 113 w 113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3" h="34">
                <a:moveTo>
                  <a:pt x="0" y="34"/>
                </a:moveTo>
                <a:lnTo>
                  <a:pt x="0" y="0"/>
                </a:lnTo>
                <a:lnTo>
                  <a:pt x="113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5" name="Rectangle 65"/>
          <p:cNvSpPr>
            <a:spLocks noChangeArrowheads="1"/>
          </p:cNvSpPr>
          <p:nvPr/>
        </p:nvSpPr>
        <p:spPr bwMode="auto">
          <a:xfrm>
            <a:off x="2401094" y="3085162"/>
            <a:ext cx="161262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A/wild bird/Korea/A330/2009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" name="Freeform 66"/>
          <p:cNvSpPr>
            <a:spLocks/>
          </p:cNvSpPr>
          <p:nvPr/>
        </p:nvSpPr>
        <p:spPr bwMode="auto">
          <a:xfrm>
            <a:off x="2383492" y="3073044"/>
            <a:ext cx="15952" cy="45785"/>
          </a:xfrm>
          <a:custGeom>
            <a:avLst/>
            <a:gdLst>
              <a:gd name="T0" fmla="*/ 0 w 29"/>
              <a:gd name="T1" fmla="*/ 0 h 34"/>
              <a:gd name="T2" fmla="*/ 0 w 29"/>
              <a:gd name="T3" fmla="*/ 34 h 34"/>
              <a:gd name="T4" fmla="*/ 29 w 29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" h="34">
                <a:moveTo>
                  <a:pt x="0" y="0"/>
                </a:moveTo>
                <a:lnTo>
                  <a:pt x="0" y="34"/>
                </a:lnTo>
                <a:lnTo>
                  <a:pt x="29" y="3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" name="Freeform 67"/>
          <p:cNvSpPr>
            <a:spLocks/>
          </p:cNvSpPr>
          <p:nvPr/>
        </p:nvSpPr>
        <p:spPr bwMode="auto">
          <a:xfrm>
            <a:off x="2370291" y="3000324"/>
            <a:ext cx="13201" cy="70024"/>
          </a:xfrm>
          <a:custGeom>
            <a:avLst/>
            <a:gdLst>
              <a:gd name="T0" fmla="*/ 0 w 24"/>
              <a:gd name="T1" fmla="*/ 0 h 52"/>
              <a:gd name="T2" fmla="*/ 0 w 24"/>
              <a:gd name="T3" fmla="*/ 52 h 52"/>
              <a:gd name="T4" fmla="*/ 24 w 24"/>
              <a:gd name="T5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52">
                <a:moveTo>
                  <a:pt x="0" y="0"/>
                </a:moveTo>
                <a:lnTo>
                  <a:pt x="0" y="52"/>
                </a:lnTo>
                <a:lnTo>
                  <a:pt x="24" y="52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8" name="Freeform 68"/>
          <p:cNvSpPr>
            <a:spLocks/>
          </p:cNvSpPr>
          <p:nvPr/>
        </p:nvSpPr>
        <p:spPr bwMode="auto">
          <a:xfrm>
            <a:off x="2366442" y="2880476"/>
            <a:ext cx="3850" cy="118503"/>
          </a:xfrm>
          <a:custGeom>
            <a:avLst/>
            <a:gdLst>
              <a:gd name="T0" fmla="*/ 0 w 7"/>
              <a:gd name="T1" fmla="*/ 0 h 88"/>
              <a:gd name="T2" fmla="*/ 0 w 7"/>
              <a:gd name="T3" fmla="*/ 88 h 88"/>
              <a:gd name="T4" fmla="*/ 7 w 7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88">
                <a:moveTo>
                  <a:pt x="0" y="0"/>
                </a:moveTo>
                <a:lnTo>
                  <a:pt x="0" y="88"/>
                </a:lnTo>
                <a:lnTo>
                  <a:pt x="7" y="88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9" name="Line 69"/>
          <p:cNvSpPr>
            <a:spLocks noChangeShapeType="1"/>
          </p:cNvSpPr>
          <p:nvPr/>
        </p:nvSpPr>
        <p:spPr bwMode="auto">
          <a:xfrm>
            <a:off x="2366441" y="2771399"/>
            <a:ext cx="0" cy="227580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0" name="Freeform 70"/>
          <p:cNvSpPr>
            <a:spLocks/>
          </p:cNvSpPr>
          <p:nvPr/>
        </p:nvSpPr>
        <p:spPr bwMode="auto">
          <a:xfrm>
            <a:off x="2326838" y="2609804"/>
            <a:ext cx="39603" cy="160248"/>
          </a:xfrm>
          <a:custGeom>
            <a:avLst/>
            <a:gdLst>
              <a:gd name="T0" fmla="*/ 0 w 72"/>
              <a:gd name="T1" fmla="*/ 0 h 119"/>
              <a:gd name="T2" fmla="*/ 0 w 72"/>
              <a:gd name="T3" fmla="*/ 119 h 119"/>
              <a:gd name="T4" fmla="*/ 72 w 72"/>
              <a:gd name="T5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119">
                <a:moveTo>
                  <a:pt x="0" y="0"/>
                </a:moveTo>
                <a:lnTo>
                  <a:pt x="0" y="119"/>
                </a:lnTo>
                <a:lnTo>
                  <a:pt x="72" y="119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1" name="Freeform 71"/>
          <p:cNvSpPr>
            <a:spLocks/>
          </p:cNvSpPr>
          <p:nvPr/>
        </p:nvSpPr>
        <p:spPr bwMode="auto">
          <a:xfrm>
            <a:off x="2305386" y="2479182"/>
            <a:ext cx="21452" cy="127929"/>
          </a:xfrm>
          <a:custGeom>
            <a:avLst/>
            <a:gdLst>
              <a:gd name="T0" fmla="*/ 0 w 39"/>
              <a:gd name="T1" fmla="*/ 0 h 95"/>
              <a:gd name="T2" fmla="*/ 0 w 39"/>
              <a:gd name="T3" fmla="*/ 95 h 95"/>
              <a:gd name="T4" fmla="*/ 39 w 39"/>
              <a:gd name="T5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95">
                <a:moveTo>
                  <a:pt x="0" y="0"/>
                </a:moveTo>
                <a:lnTo>
                  <a:pt x="0" y="95"/>
                </a:lnTo>
                <a:lnTo>
                  <a:pt x="39" y="95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2" name="Freeform 72"/>
          <p:cNvSpPr>
            <a:spLocks/>
          </p:cNvSpPr>
          <p:nvPr/>
        </p:nvSpPr>
        <p:spPr bwMode="auto">
          <a:xfrm>
            <a:off x="2231130" y="2302774"/>
            <a:ext cx="74256" cy="175061"/>
          </a:xfrm>
          <a:custGeom>
            <a:avLst/>
            <a:gdLst>
              <a:gd name="T0" fmla="*/ 0 w 135"/>
              <a:gd name="T1" fmla="*/ 0 h 130"/>
              <a:gd name="T2" fmla="*/ 0 w 135"/>
              <a:gd name="T3" fmla="*/ 130 h 130"/>
              <a:gd name="T4" fmla="*/ 135 w 135"/>
              <a:gd name="T5" fmla="*/ 13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" h="130">
                <a:moveTo>
                  <a:pt x="0" y="0"/>
                </a:moveTo>
                <a:lnTo>
                  <a:pt x="0" y="130"/>
                </a:lnTo>
                <a:lnTo>
                  <a:pt x="135" y="13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3" name="Line 73"/>
          <p:cNvSpPr>
            <a:spLocks noChangeShapeType="1"/>
          </p:cNvSpPr>
          <p:nvPr/>
        </p:nvSpPr>
        <p:spPr bwMode="auto">
          <a:xfrm>
            <a:off x="4783792" y="973656"/>
            <a:ext cx="0" cy="2170757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4" name="Rectangle 74"/>
          <p:cNvSpPr>
            <a:spLocks noChangeArrowheads="1"/>
          </p:cNvSpPr>
          <p:nvPr/>
        </p:nvSpPr>
        <p:spPr bwMode="auto">
          <a:xfrm>
            <a:off x="4803594" y="2028063"/>
            <a:ext cx="58509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Far - Eastern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5" name="Line 75"/>
          <p:cNvSpPr>
            <a:spLocks noChangeShapeType="1"/>
          </p:cNvSpPr>
          <p:nvPr/>
        </p:nvSpPr>
        <p:spPr bwMode="auto">
          <a:xfrm>
            <a:off x="2197027" y="2300080"/>
            <a:ext cx="34103" cy="0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6" name="Rectangle 76"/>
          <p:cNvSpPr>
            <a:spLocks noChangeArrowheads="1"/>
          </p:cNvSpPr>
          <p:nvPr/>
        </p:nvSpPr>
        <p:spPr bwMode="auto">
          <a:xfrm>
            <a:off x="2497352" y="3182118"/>
            <a:ext cx="97302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A/Italy/3/2013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" name="Freeform 77"/>
          <p:cNvSpPr>
            <a:spLocks/>
          </p:cNvSpPr>
          <p:nvPr/>
        </p:nvSpPr>
        <p:spPr bwMode="auto">
          <a:xfrm>
            <a:off x="2414296" y="3215786"/>
            <a:ext cx="81407" cy="45785"/>
          </a:xfrm>
          <a:custGeom>
            <a:avLst/>
            <a:gdLst>
              <a:gd name="T0" fmla="*/ 0 w 148"/>
              <a:gd name="T1" fmla="*/ 34 h 34"/>
              <a:gd name="T2" fmla="*/ 0 w 148"/>
              <a:gd name="T3" fmla="*/ 0 h 34"/>
              <a:gd name="T4" fmla="*/ 148 w 148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" h="34">
                <a:moveTo>
                  <a:pt x="0" y="34"/>
                </a:moveTo>
                <a:lnTo>
                  <a:pt x="0" y="0"/>
                </a:lnTo>
                <a:lnTo>
                  <a:pt x="148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" name="Rectangle 78"/>
          <p:cNvSpPr>
            <a:spLocks noChangeArrowheads="1"/>
          </p:cNvSpPr>
          <p:nvPr/>
        </p:nvSpPr>
        <p:spPr bwMode="auto">
          <a:xfrm>
            <a:off x="2436296" y="3277730"/>
            <a:ext cx="182902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A/swan/Czech Republic/5416/2011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" name="Freeform 79"/>
          <p:cNvSpPr>
            <a:spLocks/>
          </p:cNvSpPr>
          <p:nvPr/>
        </p:nvSpPr>
        <p:spPr bwMode="auto">
          <a:xfrm>
            <a:off x="2414295" y="3265612"/>
            <a:ext cx="20352" cy="45785"/>
          </a:xfrm>
          <a:custGeom>
            <a:avLst/>
            <a:gdLst>
              <a:gd name="T0" fmla="*/ 0 w 37"/>
              <a:gd name="T1" fmla="*/ 0 h 34"/>
              <a:gd name="T2" fmla="*/ 0 w 37"/>
              <a:gd name="T3" fmla="*/ 34 h 34"/>
              <a:gd name="T4" fmla="*/ 37 w 3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34">
                <a:moveTo>
                  <a:pt x="0" y="0"/>
                </a:moveTo>
                <a:lnTo>
                  <a:pt x="0" y="34"/>
                </a:lnTo>
                <a:lnTo>
                  <a:pt x="37" y="3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" name="Freeform 80"/>
          <p:cNvSpPr>
            <a:spLocks/>
          </p:cNvSpPr>
          <p:nvPr/>
        </p:nvSpPr>
        <p:spPr bwMode="auto">
          <a:xfrm>
            <a:off x="2370291" y="3262917"/>
            <a:ext cx="44004" cy="119849"/>
          </a:xfrm>
          <a:custGeom>
            <a:avLst/>
            <a:gdLst>
              <a:gd name="T0" fmla="*/ 0 w 80"/>
              <a:gd name="T1" fmla="*/ 89 h 89"/>
              <a:gd name="T2" fmla="*/ 0 w 80"/>
              <a:gd name="T3" fmla="*/ 0 h 89"/>
              <a:gd name="T4" fmla="*/ 80 w 80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" h="89">
                <a:moveTo>
                  <a:pt x="0" y="89"/>
                </a:moveTo>
                <a:lnTo>
                  <a:pt x="0" y="0"/>
                </a:lnTo>
                <a:lnTo>
                  <a:pt x="80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Rectangle 81"/>
          <p:cNvSpPr>
            <a:spLocks noChangeArrowheads="1"/>
          </p:cNvSpPr>
          <p:nvPr/>
        </p:nvSpPr>
        <p:spPr bwMode="auto">
          <a:xfrm>
            <a:off x="2442897" y="3374686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A/mallard/Netherlands/21/2010 (H10N7)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2" name="Freeform 82"/>
          <p:cNvSpPr>
            <a:spLocks/>
          </p:cNvSpPr>
          <p:nvPr/>
        </p:nvSpPr>
        <p:spPr bwMode="auto">
          <a:xfrm>
            <a:off x="2383492" y="3408352"/>
            <a:ext cx="57755" cy="96957"/>
          </a:xfrm>
          <a:custGeom>
            <a:avLst/>
            <a:gdLst>
              <a:gd name="T0" fmla="*/ 0 w 105"/>
              <a:gd name="T1" fmla="*/ 72 h 72"/>
              <a:gd name="T2" fmla="*/ 0 w 105"/>
              <a:gd name="T3" fmla="*/ 0 h 72"/>
              <a:gd name="T4" fmla="*/ 105 w 105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72">
                <a:moveTo>
                  <a:pt x="0" y="72"/>
                </a:moveTo>
                <a:lnTo>
                  <a:pt x="0" y="0"/>
                </a:lnTo>
                <a:lnTo>
                  <a:pt x="105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" name="Rectangle 83"/>
          <p:cNvSpPr>
            <a:spLocks noChangeArrowheads="1"/>
          </p:cNvSpPr>
          <p:nvPr/>
        </p:nvSpPr>
        <p:spPr bwMode="auto">
          <a:xfrm>
            <a:off x="2456099" y="3471643"/>
            <a:ext cx="22217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A/common teal/Hong Kong/MPM1670/2011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4" name="Freeform 84"/>
          <p:cNvSpPr>
            <a:spLocks/>
          </p:cNvSpPr>
          <p:nvPr/>
        </p:nvSpPr>
        <p:spPr bwMode="auto">
          <a:xfrm>
            <a:off x="2432446" y="3503963"/>
            <a:ext cx="22002" cy="100997"/>
          </a:xfrm>
          <a:custGeom>
            <a:avLst/>
            <a:gdLst>
              <a:gd name="T0" fmla="*/ 0 w 40"/>
              <a:gd name="T1" fmla="*/ 75 h 75"/>
              <a:gd name="T2" fmla="*/ 0 w 40"/>
              <a:gd name="T3" fmla="*/ 0 h 75"/>
              <a:gd name="T4" fmla="*/ 40 w 40"/>
              <a:gd name="T5" fmla="*/ 0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75">
                <a:moveTo>
                  <a:pt x="0" y="75"/>
                </a:moveTo>
                <a:lnTo>
                  <a:pt x="0" y="0"/>
                </a:lnTo>
                <a:lnTo>
                  <a:pt x="40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5" name="Rectangle 85"/>
          <p:cNvSpPr>
            <a:spLocks noChangeArrowheads="1"/>
          </p:cNvSpPr>
          <p:nvPr/>
        </p:nvSpPr>
        <p:spPr bwMode="auto">
          <a:xfrm>
            <a:off x="2482500" y="3567254"/>
            <a:ext cx="193001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A/wild goose/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Dongting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/PC0360/2012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Freeform 86"/>
          <p:cNvSpPr>
            <a:spLocks/>
          </p:cNvSpPr>
          <p:nvPr/>
        </p:nvSpPr>
        <p:spPr bwMode="auto">
          <a:xfrm>
            <a:off x="2472051" y="3600921"/>
            <a:ext cx="8801" cy="106383"/>
          </a:xfrm>
          <a:custGeom>
            <a:avLst/>
            <a:gdLst>
              <a:gd name="T0" fmla="*/ 0 w 16"/>
              <a:gd name="T1" fmla="*/ 79 h 79"/>
              <a:gd name="T2" fmla="*/ 0 w 16"/>
              <a:gd name="T3" fmla="*/ 0 h 79"/>
              <a:gd name="T4" fmla="*/ 16 w 16"/>
              <a:gd name="T5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79">
                <a:moveTo>
                  <a:pt x="0" y="79"/>
                </a:moveTo>
                <a:lnTo>
                  <a:pt x="0" y="0"/>
                </a:lnTo>
                <a:lnTo>
                  <a:pt x="16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" name="Rectangle 87"/>
          <p:cNvSpPr>
            <a:spLocks noChangeArrowheads="1"/>
          </p:cNvSpPr>
          <p:nvPr/>
        </p:nvSpPr>
        <p:spPr bwMode="auto">
          <a:xfrm>
            <a:off x="2576009" y="3664210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A/Muscovy duck/Vietnam/HU1-399/2014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(H11N7)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" name="Freeform 88"/>
          <p:cNvSpPr>
            <a:spLocks/>
          </p:cNvSpPr>
          <p:nvPr/>
        </p:nvSpPr>
        <p:spPr bwMode="auto">
          <a:xfrm>
            <a:off x="2538606" y="3696530"/>
            <a:ext cx="35753" cy="118503"/>
          </a:xfrm>
          <a:custGeom>
            <a:avLst/>
            <a:gdLst>
              <a:gd name="T0" fmla="*/ 0 w 65"/>
              <a:gd name="T1" fmla="*/ 88 h 88"/>
              <a:gd name="T2" fmla="*/ 0 w 65"/>
              <a:gd name="T3" fmla="*/ 0 h 88"/>
              <a:gd name="T4" fmla="*/ 65 w 65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" h="88">
                <a:moveTo>
                  <a:pt x="0" y="88"/>
                </a:moveTo>
                <a:lnTo>
                  <a:pt x="0" y="0"/>
                </a:lnTo>
                <a:lnTo>
                  <a:pt x="65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Rectangle 89"/>
          <p:cNvSpPr>
            <a:spLocks noChangeArrowheads="1"/>
          </p:cNvSpPr>
          <p:nvPr/>
        </p:nvSpPr>
        <p:spPr bwMode="auto">
          <a:xfrm>
            <a:off x="2544656" y="3759821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A/duck/Vietnam/HU1-151/2014 (H11N7)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" name="Freeform 90"/>
          <p:cNvSpPr>
            <a:spLocks/>
          </p:cNvSpPr>
          <p:nvPr/>
        </p:nvSpPr>
        <p:spPr bwMode="auto">
          <a:xfrm>
            <a:off x="2538605" y="3793485"/>
            <a:ext cx="4400" cy="70024"/>
          </a:xfrm>
          <a:custGeom>
            <a:avLst/>
            <a:gdLst>
              <a:gd name="T0" fmla="*/ 0 w 8"/>
              <a:gd name="T1" fmla="*/ 52 h 52"/>
              <a:gd name="T2" fmla="*/ 0 w 8"/>
              <a:gd name="T3" fmla="*/ 0 h 52"/>
              <a:gd name="T4" fmla="*/ 8 w 8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52">
                <a:moveTo>
                  <a:pt x="0" y="52"/>
                </a:moveTo>
                <a:lnTo>
                  <a:pt x="0" y="0"/>
                </a:lnTo>
                <a:lnTo>
                  <a:pt x="8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" name="Rectangle 91"/>
          <p:cNvSpPr>
            <a:spLocks noChangeArrowheads="1"/>
          </p:cNvSpPr>
          <p:nvPr/>
        </p:nvSpPr>
        <p:spPr bwMode="auto">
          <a:xfrm>
            <a:off x="2544656" y="3856778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A/duck/Vietnam/HU1-148/2014 (H11N7)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Freeform 92"/>
          <p:cNvSpPr>
            <a:spLocks/>
          </p:cNvSpPr>
          <p:nvPr/>
        </p:nvSpPr>
        <p:spPr bwMode="auto">
          <a:xfrm>
            <a:off x="2543006" y="3889097"/>
            <a:ext cx="0" cy="47131"/>
          </a:xfrm>
          <a:custGeom>
            <a:avLst/>
            <a:gdLst>
              <a:gd name="T0" fmla="*/ 35 h 35"/>
              <a:gd name="T1" fmla="*/ 0 h 35"/>
              <a:gd name="T2" fmla="*/ 0 h 3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5">
                <a:moveTo>
                  <a:pt x="0" y="3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3" name="Rectangle 93"/>
          <p:cNvSpPr>
            <a:spLocks noChangeArrowheads="1"/>
          </p:cNvSpPr>
          <p:nvPr/>
        </p:nvSpPr>
        <p:spPr bwMode="auto">
          <a:xfrm>
            <a:off x="2544657" y="3952387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A/duck/Vietnam/HU1-16/2014 (H11N7)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4" name="Freeform 94"/>
          <p:cNvSpPr>
            <a:spLocks/>
          </p:cNvSpPr>
          <p:nvPr/>
        </p:nvSpPr>
        <p:spPr bwMode="auto">
          <a:xfrm>
            <a:off x="2543006" y="3940269"/>
            <a:ext cx="0" cy="45785"/>
          </a:xfrm>
          <a:custGeom>
            <a:avLst/>
            <a:gdLst>
              <a:gd name="T0" fmla="*/ 0 h 34"/>
              <a:gd name="T1" fmla="*/ 34 h 34"/>
              <a:gd name="T2" fmla="*/ 34 h 3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4">
                <a:moveTo>
                  <a:pt x="0" y="0"/>
                </a:moveTo>
                <a:lnTo>
                  <a:pt x="0" y="34"/>
                </a:lnTo>
                <a:lnTo>
                  <a:pt x="0" y="3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5" name="Freeform 95"/>
          <p:cNvSpPr>
            <a:spLocks/>
          </p:cNvSpPr>
          <p:nvPr/>
        </p:nvSpPr>
        <p:spPr bwMode="auto">
          <a:xfrm>
            <a:off x="2538605" y="3867551"/>
            <a:ext cx="4400" cy="70024"/>
          </a:xfrm>
          <a:custGeom>
            <a:avLst/>
            <a:gdLst>
              <a:gd name="T0" fmla="*/ 0 w 8"/>
              <a:gd name="T1" fmla="*/ 0 h 52"/>
              <a:gd name="T2" fmla="*/ 0 w 8"/>
              <a:gd name="T3" fmla="*/ 52 h 52"/>
              <a:gd name="T4" fmla="*/ 8 w 8"/>
              <a:gd name="T5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52">
                <a:moveTo>
                  <a:pt x="0" y="0"/>
                </a:moveTo>
                <a:lnTo>
                  <a:pt x="0" y="52"/>
                </a:lnTo>
                <a:lnTo>
                  <a:pt x="8" y="52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6" name="Line 96"/>
          <p:cNvSpPr>
            <a:spLocks noChangeShapeType="1"/>
          </p:cNvSpPr>
          <p:nvPr/>
        </p:nvSpPr>
        <p:spPr bwMode="auto">
          <a:xfrm>
            <a:off x="2538605" y="3819074"/>
            <a:ext cx="0" cy="118503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" name="Freeform 97"/>
          <p:cNvSpPr>
            <a:spLocks/>
          </p:cNvSpPr>
          <p:nvPr/>
        </p:nvSpPr>
        <p:spPr bwMode="auto">
          <a:xfrm>
            <a:off x="2472050" y="3711342"/>
            <a:ext cx="66556" cy="106383"/>
          </a:xfrm>
          <a:custGeom>
            <a:avLst/>
            <a:gdLst>
              <a:gd name="T0" fmla="*/ 0 w 121"/>
              <a:gd name="T1" fmla="*/ 0 h 79"/>
              <a:gd name="T2" fmla="*/ 0 w 121"/>
              <a:gd name="T3" fmla="*/ 79 h 79"/>
              <a:gd name="T4" fmla="*/ 121 w 121"/>
              <a:gd name="T5" fmla="*/ 79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" h="79">
                <a:moveTo>
                  <a:pt x="0" y="0"/>
                </a:moveTo>
                <a:lnTo>
                  <a:pt x="0" y="79"/>
                </a:lnTo>
                <a:lnTo>
                  <a:pt x="121" y="79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" name="Freeform 98"/>
          <p:cNvSpPr>
            <a:spLocks/>
          </p:cNvSpPr>
          <p:nvPr/>
        </p:nvSpPr>
        <p:spPr bwMode="auto">
          <a:xfrm>
            <a:off x="2432447" y="3608999"/>
            <a:ext cx="39603" cy="99651"/>
          </a:xfrm>
          <a:custGeom>
            <a:avLst/>
            <a:gdLst>
              <a:gd name="T0" fmla="*/ 0 w 72"/>
              <a:gd name="T1" fmla="*/ 0 h 74"/>
              <a:gd name="T2" fmla="*/ 0 w 72"/>
              <a:gd name="T3" fmla="*/ 74 h 74"/>
              <a:gd name="T4" fmla="*/ 72 w 72"/>
              <a:gd name="T5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74">
                <a:moveTo>
                  <a:pt x="0" y="0"/>
                </a:moveTo>
                <a:lnTo>
                  <a:pt x="0" y="74"/>
                </a:lnTo>
                <a:lnTo>
                  <a:pt x="72" y="7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9" name="Freeform 99"/>
          <p:cNvSpPr>
            <a:spLocks/>
          </p:cNvSpPr>
          <p:nvPr/>
        </p:nvSpPr>
        <p:spPr bwMode="auto">
          <a:xfrm>
            <a:off x="2383492" y="3509348"/>
            <a:ext cx="48954" cy="96957"/>
          </a:xfrm>
          <a:custGeom>
            <a:avLst/>
            <a:gdLst>
              <a:gd name="T0" fmla="*/ 0 w 89"/>
              <a:gd name="T1" fmla="*/ 0 h 72"/>
              <a:gd name="T2" fmla="*/ 0 w 89"/>
              <a:gd name="T3" fmla="*/ 72 h 72"/>
              <a:gd name="T4" fmla="*/ 89 w 89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9" h="72">
                <a:moveTo>
                  <a:pt x="0" y="0"/>
                </a:moveTo>
                <a:lnTo>
                  <a:pt x="0" y="72"/>
                </a:lnTo>
                <a:lnTo>
                  <a:pt x="89" y="72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0" name="Freeform 100"/>
          <p:cNvSpPr>
            <a:spLocks/>
          </p:cNvSpPr>
          <p:nvPr/>
        </p:nvSpPr>
        <p:spPr bwMode="auto">
          <a:xfrm>
            <a:off x="2370291" y="3386806"/>
            <a:ext cx="13201" cy="119849"/>
          </a:xfrm>
          <a:custGeom>
            <a:avLst/>
            <a:gdLst>
              <a:gd name="T0" fmla="*/ 0 w 24"/>
              <a:gd name="T1" fmla="*/ 0 h 89"/>
              <a:gd name="T2" fmla="*/ 0 w 24"/>
              <a:gd name="T3" fmla="*/ 89 h 89"/>
              <a:gd name="T4" fmla="*/ 24 w 24"/>
              <a:gd name="T5" fmla="*/ 89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89">
                <a:moveTo>
                  <a:pt x="0" y="0"/>
                </a:moveTo>
                <a:lnTo>
                  <a:pt x="0" y="89"/>
                </a:lnTo>
                <a:lnTo>
                  <a:pt x="24" y="89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1" name="Line 101"/>
          <p:cNvSpPr>
            <a:spLocks noChangeShapeType="1"/>
          </p:cNvSpPr>
          <p:nvPr/>
        </p:nvSpPr>
        <p:spPr bwMode="auto">
          <a:xfrm>
            <a:off x="4783792" y="3200973"/>
            <a:ext cx="0" cy="1987617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2" name="Rectangle 102"/>
          <p:cNvSpPr>
            <a:spLocks noChangeArrowheads="1"/>
          </p:cNvSpPr>
          <p:nvPr/>
        </p:nvSpPr>
        <p:spPr bwMode="auto">
          <a:xfrm>
            <a:off x="4803594" y="4116677"/>
            <a:ext cx="5193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European </a:t>
            </a:r>
            <a:r>
              <a:rPr kumimoji="0" lang="en-US" sz="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Asian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3" name="Line 103"/>
          <p:cNvSpPr>
            <a:spLocks noChangeShapeType="1"/>
          </p:cNvSpPr>
          <p:nvPr/>
        </p:nvSpPr>
        <p:spPr bwMode="auto">
          <a:xfrm>
            <a:off x="2197026" y="3385459"/>
            <a:ext cx="173264" cy="0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4" name="Line 104"/>
          <p:cNvSpPr>
            <a:spLocks noChangeShapeType="1"/>
          </p:cNvSpPr>
          <p:nvPr/>
        </p:nvSpPr>
        <p:spPr bwMode="auto">
          <a:xfrm>
            <a:off x="2195376" y="2300081"/>
            <a:ext cx="0" cy="539996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5" name="Line 105"/>
          <p:cNvSpPr>
            <a:spLocks noChangeShapeType="1"/>
          </p:cNvSpPr>
          <p:nvPr/>
        </p:nvSpPr>
        <p:spPr bwMode="auto">
          <a:xfrm>
            <a:off x="2195376" y="2844118"/>
            <a:ext cx="0" cy="541343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6" name="Freeform 106"/>
          <p:cNvSpPr>
            <a:spLocks/>
          </p:cNvSpPr>
          <p:nvPr/>
        </p:nvSpPr>
        <p:spPr bwMode="auto">
          <a:xfrm>
            <a:off x="2170625" y="2841424"/>
            <a:ext cx="24752" cy="678699"/>
          </a:xfrm>
          <a:custGeom>
            <a:avLst/>
            <a:gdLst>
              <a:gd name="T0" fmla="*/ 0 w 45"/>
              <a:gd name="T1" fmla="*/ 504 h 504"/>
              <a:gd name="T2" fmla="*/ 0 w 45"/>
              <a:gd name="T3" fmla="*/ 0 h 504"/>
              <a:gd name="T4" fmla="*/ 45 w 45"/>
              <a:gd name="T5" fmla="*/ 0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504">
                <a:moveTo>
                  <a:pt x="0" y="504"/>
                </a:moveTo>
                <a:lnTo>
                  <a:pt x="0" y="0"/>
                </a:lnTo>
                <a:lnTo>
                  <a:pt x="45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" name="Rectangle 107"/>
          <p:cNvSpPr>
            <a:spLocks noChangeArrowheads="1"/>
          </p:cNvSpPr>
          <p:nvPr/>
        </p:nvSpPr>
        <p:spPr bwMode="auto">
          <a:xfrm>
            <a:off x="2219579" y="4049345"/>
            <a:ext cx="16318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A/chicken/Germany/R28/2003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" name="Freeform 108"/>
          <p:cNvSpPr>
            <a:spLocks/>
          </p:cNvSpPr>
          <p:nvPr/>
        </p:nvSpPr>
        <p:spPr bwMode="auto">
          <a:xfrm>
            <a:off x="2217928" y="4081665"/>
            <a:ext cx="0" cy="118503"/>
          </a:xfrm>
          <a:custGeom>
            <a:avLst/>
            <a:gdLst>
              <a:gd name="T0" fmla="*/ 88 h 88"/>
              <a:gd name="T1" fmla="*/ 0 h 88"/>
              <a:gd name="T2" fmla="*/ 0 h 8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88">
                <a:moveTo>
                  <a:pt x="0" y="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9" name="Rectangle 109"/>
          <p:cNvSpPr>
            <a:spLocks noChangeArrowheads="1"/>
          </p:cNvSpPr>
          <p:nvPr/>
        </p:nvSpPr>
        <p:spPr bwMode="auto">
          <a:xfrm>
            <a:off x="2219579" y="4144954"/>
            <a:ext cx="18819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A/chicken/Netherlands/2586/2003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0" name="Freeform 110"/>
          <p:cNvSpPr>
            <a:spLocks/>
          </p:cNvSpPr>
          <p:nvPr/>
        </p:nvSpPr>
        <p:spPr bwMode="auto">
          <a:xfrm>
            <a:off x="2217928" y="4178620"/>
            <a:ext cx="0" cy="70024"/>
          </a:xfrm>
          <a:custGeom>
            <a:avLst/>
            <a:gdLst>
              <a:gd name="T0" fmla="*/ 52 h 52"/>
              <a:gd name="T1" fmla="*/ 0 h 52"/>
              <a:gd name="T2" fmla="*/ 0 h 5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52">
                <a:moveTo>
                  <a:pt x="0" y="5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" name="Rectangle 111"/>
          <p:cNvSpPr>
            <a:spLocks noChangeArrowheads="1"/>
          </p:cNvSpPr>
          <p:nvPr/>
        </p:nvSpPr>
        <p:spPr bwMode="auto">
          <a:xfrm>
            <a:off x="2228378" y="4241913"/>
            <a:ext cx="198451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A/chicken/Netherlands/03010132/2003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2" name="Freeform 112"/>
          <p:cNvSpPr>
            <a:spLocks/>
          </p:cNvSpPr>
          <p:nvPr/>
        </p:nvSpPr>
        <p:spPr bwMode="auto">
          <a:xfrm>
            <a:off x="2226729" y="4274232"/>
            <a:ext cx="0" cy="47131"/>
          </a:xfrm>
          <a:custGeom>
            <a:avLst/>
            <a:gdLst>
              <a:gd name="T0" fmla="*/ 35 h 35"/>
              <a:gd name="T1" fmla="*/ 0 h 35"/>
              <a:gd name="T2" fmla="*/ 0 h 3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5">
                <a:moveTo>
                  <a:pt x="0" y="3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3" name="Rectangle 113"/>
          <p:cNvSpPr>
            <a:spLocks noChangeArrowheads="1"/>
          </p:cNvSpPr>
          <p:nvPr/>
        </p:nvSpPr>
        <p:spPr bwMode="auto">
          <a:xfrm>
            <a:off x="2228378" y="4337522"/>
            <a:ext cx="138178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A/Netherlands/219/2003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4" name="Freeform 114"/>
          <p:cNvSpPr>
            <a:spLocks/>
          </p:cNvSpPr>
          <p:nvPr/>
        </p:nvSpPr>
        <p:spPr bwMode="auto">
          <a:xfrm>
            <a:off x="2226729" y="4325404"/>
            <a:ext cx="0" cy="45785"/>
          </a:xfrm>
          <a:custGeom>
            <a:avLst/>
            <a:gdLst>
              <a:gd name="T0" fmla="*/ 0 h 34"/>
              <a:gd name="T1" fmla="*/ 34 h 34"/>
              <a:gd name="T2" fmla="*/ 34 h 3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4">
                <a:moveTo>
                  <a:pt x="0" y="0"/>
                </a:moveTo>
                <a:lnTo>
                  <a:pt x="0" y="34"/>
                </a:lnTo>
                <a:lnTo>
                  <a:pt x="0" y="3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5" name="Freeform 115"/>
          <p:cNvSpPr>
            <a:spLocks/>
          </p:cNvSpPr>
          <p:nvPr/>
        </p:nvSpPr>
        <p:spPr bwMode="auto">
          <a:xfrm>
            <a:off x="2217929" y="4252685"/>
            <a:ext cx="8801" cy="70024"/>
          </a:xfrm>
          <a:custGeom>
            <a:avLst/>
            <a:gdLst>
              <a:gd name="T0" fmla="*/ 0 w 16"/>
              <a:gd name="T1" fmla="*/ 0 h 52"/>
              <a:gd name="T2" fmla="*/ 0 w 16"/>
              <a:gd name="T3" fmla="*/ 52 h 52"/>
              <a:gd name="T4" fmla="*/ 16 w 16"/>
              <a:gd name="T5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52">
                <a:moveTo>
                  <a:pt x="0" y="0"/>
                </a:moveTo>
                <a:lnTo>
                  <a:pt x="0" y="52"/>
                </a:lnTo>
                <a:lnTo>
                  <a:pt x="16" y="52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6" name="Line 116"/>
          <p:cNvSpPr>
            <a:spLocks noChangeShapeType="1"/>
          </p:cNvSpPr>
          <p:nvPr/>
        </p:nvSpPr>
        <p:spPr bwMode="auto">
          <a:xfrm>
            <a:off x="2217928" y="4204207"/>
            <a:ext cx="0" cy="118503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7" name="Freeform 117"/>
          <p:cNvSpPr>
            <a:spLocks/>
          </p:cNvSpPr>
          <p:nvPr/>
        </p:nvSpPr>
        <p:spPr bwMode="auto">
          <a:xfrm>
            <a:off x="2170624" y="3524161"/>
            <a:ext cx="47304" cy="678699"/>
          </a:xfrm>
          <a:custGeom>
            <a:avLst/>
            <a:gdLst>
              <a:gd name="T0" fmla="*/ 0 w 86"/>
              <a:gd name="T1" fmla="*/ 0 h 504"/>
              <a:gd name="T2" fmla="*/ 0 w 86"/>
              <a:gd name="T3" fmla="*/ 504 h 504"/>
              <a:gd name="T4" fmla="*/ 86 w 86"/>
              <a:gd name="T5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504">
                <a:moveTo>
                  <a:pt x="0" y="0"/>
                </a:moveTo>
                <a:lnTo>
                  <a:pt x="0" y="504"/>
                </a:lnTo>
                <a:lnTo>
                  <a:pt x="86" y="50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" name="Freeform 118"/>
          <p:cNvSpPr>
            <a:spLocks/>
          </p:cNvSpPr>
          <p:nvPr/>
        </p:nvSpPr>
        <p:spPr bwMode="auto">
          <a:xfrm>
            <a:off x="2118920" y="3522815"/>
            <a:ext cx="51705" cy="506331"/>
          </a:xfrm>
          <a:custGeom>
            <a:avLst/>
            <a:gdLst>
              <a:gd name="T0" fmla="*/ 0 w 94"/>
              <a:gd name="T1" fmla="*/ 376 h 376"/>
              <a:gd name="T2" fmla="*/ 0 w 94"/>
              <a:gd name="T3" fmla="*/ 0 h 376"/>
              <a:gd name="T4" fmla="*/ 94 w 94"/>
              <a:gd name="T5" fmla="*/ 0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376">
                <a:moveTo>
                  <a:pt x="0" y="376"/>
                </a:moveTo>
                <a:lnTo>
                  <a:pt x="0" y="0"/>
                </a:lnTo>
                <a:lnTo>
                  <a:pt x="94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9" name="Rectangle 119"/>
          <p:cNvSpPr>
            <a:spLocks noChangeArrowheads="1"/>
          </p:cNvSpPr>
          <p:nvPr/>
        </p:nvSpPr>
        <p:spPr bwMode="auto">
          <a:xfrm>
            <a:off x="2249832" y="4434479"/>
            <a:ext cx="160460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A/mallard/Sweden/1337/2002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" name="Freeform 120"/>
          <p:cNvSpPr>
            <a:spLocks/>
          </p:cNvSpPr>
          <p:nvPr/>
        </p:nvSpPr>
        <p:spPr bwMode="auto">
          <a:xfrm>
            <a:off x="2226729" y="4468144"/>
            <a:ext cx="21452" cy="70024"/>
          </a:xfrm>
          <a:custGeom>
            <a:avLst/>
            <a:gdLst>
              <a:gd name="T0" fmla="*/ 0 w 39"/>
              <a:gd name="T1" fmla="*/ 52 h 52"/>
              <a:gd name="T2" fmla="*/ 0 w 39"/>
              <a:gd name="T3" fmla="*/ 0 h 52"/>
              <a:gd name="T4" fmla="*/ 39 w 39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52">
                <a:moveTo>
                  <a:pt x="0" y="52"/>
                </a:move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Rectangle 121"/>
          <p:cNvSpPr>
            <a:spLocks noChangeArrowheads="1"/>
          </p:cNvSpPr>
          <p:nvPr/>
        </p:nvSpPr>
        <p:spPr bwMode="auto">
          <a:xfrm>
            <a:off x="2272383" y="4530090"/>
            <a:ext cx="155331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A/mallard/Sweden/102/2002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Freeform 122"/>
          <p:cNvSpPr>
            <a:spLocks/>
          </p:cNvSpPr>
          <p:nvPr/>
        </p:nvSpPr>
        <p:spPr bwMode="auto">
          <a:xfrm>
            <a:off x="2255882" y="4563756"/>
            <a:ext cx="14851" cy="45785"/>
          </a:xfrm>
          <a:custGeom>
            <a:avLst/>
            <a:gdLst>
              <a:gd name="T0" fmla="*/ 0 w 27"/>
              <a:gd name="T1" fmla="*/ 34 h 34"/>
              <a:gd name="T2" fmla="*/ 0 w 27"/>
              <a:gd name="T3" fmla="*/ 0 h 34"/>
              <a:gd name="T4" fmla="*/ 27 w 27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" h="34">
                <a:moveTo>
                  <a:pt x="0" y="34"/>
                </a:moveTo>
                <a:lnTo>
                  <a:pt x="0" y="0"/>
                </a:lnTo>
                <a:lnTo>
                  <a:pt x="27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3" name="Rectangle 123"/>
          <p:cNvSpPr>
            <a:spLocks noChangeArrowheads="1"/>
          </p:cNvSpPr>
          <p:nvPr/>
        </p:nvSpPr>
        <p:spPr bwMode="auto">
          <a:xfrm>
            <a:off x="2259732" y="4627046"/>
            <a:ext cx="155331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A/mallard/Sweden/885/2002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Freeform 124"/>
          <p:cNvSpPr>
            <a:spLocks/>
          </p:cNvSpPr>
          <p:nvPr/>
        </p:nvSpPr>
        <p:spPr bwMode="auto">
          <a:xfrm>
            <a:off x="2255881" y="4613580"/>
            <a:ext cx="2200" cy="47131"/>
          </a:xfrm>
          <a:custGeom>
            <a:avLst/>
            <a:gdLst>
              <a:gd name="T0" fmla="*/ 0 w 4"/>
              <a:gd name="T1" fmla="*/ 0 h 35"/>
              <a:gd name="T2" fmla="*/ 0 w 4"/>
              <a:gd name="T3" fmla="*/ 35 h 35"/>
              <a:gd name="T4" fmla="*/ 4 w 4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35">
                <a:moveTo>
                  <a:pt x="0" y="0"/>
                </a:moveTo>
                <a:lnTo>
                  <a:pt x="0" y="35"/>
                </a:lnTo>
                <a:lnTo>
                  <a:pt x="4" y="35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Freeform 125"/>
          <p:cNvSpPr>
            <a:spLocks/>
          </p:cNvSpPr>
          <p:nvPr/>
        </p:nvSpPr>
        <p:spPr bwMode="auto">
          <a:xfrm>
            <a:off x="2226730" y="4542208"/>
            <a:ext cx="29153" cy="70024"/>
          </a:xfrm>
          <a:custGeom>
            <a:avLst/>
            <a:gdLst>
              <a:gd name="T0" fmla="*/ 0 w 53"/>
              <a:gd name="T1" fmla="*/ 0 h 52"/>
              <a:gd name="T2" fmla="*/ 0 w 53"/>
              <a:gd name="T3" fmla="*/ 52 h 52"/>
              <a:gd name="T4" fmla="*/ 53 w 53"/>
              <a:gd name="T5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" h="52">
                <a:moveTo>
                  <a:pt x="0" y="0"/>
                </a:moveTo>
                <a:lnTo>
                  <a:pt x="0" y="52"/>
                </a:lnTo>
                <a:lnTo>
                  <a:pt x="53" y="52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Freeform 126"/>
          <p:cNvSpPr>
            <a:spLocks/>
          </p:cNvSpPr>
          <p:nvPr/>
        </p:nvSpPr>
        <p:spPr bwMode="auto">
          <a:xfrm>
            <a:off x="2118920" y="4033185"/>
            <a:ext cx="107809" cy="506331"/>
          </a:xfrm>
          <a:custGeom>
            <a:avLst/>
            <a:gdLst>
              <a:gd name="T0" fmla="*/ 0 w 196"/>
              <a:gd name="T1" fmla="*/ 0 h 376"/>
              <a:gd name="T2" fmla="*/ 0 w 196"/>
              <a:gd name="T3" fmla="*/ 376 h 376"/>
              <a:gd name="T4" fmla="*/ 196 w 196"/>
              <a:gd name="T5" fmla="*/ 37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" h="376">
                <a:moveTo>
                  <a:pt x="0" y="0"/>
                </a:moveTo>
                <a:lnTo>
                  <a:pt x="0" y="376"/>
                </a:lnTo>
                <a:lnTo>
                  <a:pt x="196" y="376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Freeform 127"/>
          <p:cNvSpPr>
            <a:spLocks/>
          </p:cNvSpPr>
          <p:nvPr/>
        </p:nvSpPr>
        <p:spPr bwMode="auto">
          <a:xfrm>
            <a:off x="2067766" y="4030491"/>
            <a:ext cx="51154" cy="385135"/>
          </a:xfrm>
          <a:custGeom>
            <a:avLst/>
            <a:gdLst>
              <a:gd name="T0" fmla="*/ 0 w 93"/>
              <a:gd name="T1" fmla="*/ 286 h 286"/>
              <a:gd name="T2" fmla="*/ 0 w 93"/>
              <a:gd name="T3" fmla="*/ 0 h 286"/>
              <a:gd name="T4" fmla="*/ 93 w 93"/>
              <a:gd name="T5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286">
                <a:moveTo>
                  <a:pt x="0" y="286"/>
                </a:moveTo>
                <a:lnTo>
                  <a:pt x="0" y="0"/>
                </a:lnTo>
                <a:lnTo>
                  <a:pt x="93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Rectangle 128"/>
          <p:cNvSpPr>
            <a:spLocks noChangeArrowheads="1"/>
          </p:cNvSpPr>
          <p:nvPr/>
        </p:nvSpPr>
        <p:spPr bwMode="auto">
          <a:xfrm>
            <a:off x="2176674" y="4722657"/>
            <a:ext cx="145071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A/mallard/Sweden/9/2003 (H2N7)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Freeform 129"/>
          <p:cNvSpPr>
            <a:spLocks/>
          </p:cNvSpPr>
          <p:nvPr/>
        </p:nvSpPr>
        <p:spPr bwMode="auto">
          <a:xfrm>
            <a:off x="2146422" y="4756322"/>
            <a:ext cx="28602" cy="45785"/>
          </a:xfrm>
          <a:custGeom>
            <a:avLst/>
            <a:gdLst>
              <a:gd name="T0" fmla="*/ 0 w 52"/>
              <a:gd name="T1" fmla="*/ 34 h 34"/>
              <a:gd name="T2" fmla="*/ 0 w 52"/>
              <a:gd name="T3" fmla="*/ 0 h 34"/>
              <a:gd name="T4" fmla="*/ 52 w 52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34">
                <a:moveTo>
                  <a:pt x="0" y="34"/>
                </a:moveTo>
                <a:lnTo>
                  <a:pt x="0" y="0"/>
                </a:lnTo>
                <a:lnTo>
                  <a:pt x="52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" name="Rectangle 130"/>
          <p:cNvSpPr>
            <a:spLocks noChangeArrowheads="1"/>
          </p:cNvSpPr>
          <p:nvPr/>
        </p:nvSpPr>
        <p:spPr bwMode="auto">
          <a:xfrm>
            <a:off x="2239379" y="4819614"/>
            <a:ext cx="180017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A/mute swan/Netherlands/1/2003 (H10N7)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Freeform 131"/>
          <p:cNvSpPr>
            <a:spLocks/>
          </p:cNvSpPr>
          <p:nvPr/>
        </p:nvSpPr>
        <p:spPr bwMode="auto">
          <a:xfrm>
            <a:off x="2146423" y="4806147"/>
            <a:ext cx="91308" cy="47131"/>
          </a:xfrm>
          <a:custGeom>
            <a:avLst/>
            <a:gdLst>
              <a:gd name="T0" fmla="*/ 0 w 166"/>
              <a:gd name="T1" fmla="*/ 0 h 35"/>
              <a:gd name="T2" fmla="*/ 0 w 166"/>
              <a:gd name="T3" fmla="*/ 35 h 35"/>
              <a:gd name="T4" fmla="*/ 166 w 166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6" h="35">
                <a:moveTo>
                  <a:pt x="0" y="0"/>
                </a:moveTo>
                <a:lnTo>
                  <a:pt x="0" y="35"/>
                </a:lnTo>
                <a:lnTo>
                  <a:pt x="166" y="35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Freeform 132"/>
          <p:cNvSpPr>
            <a:spLocks/>
          </p:cNvSpPr>
          <p:nvPr/>
        </p:nvSpPr>
        <p:spPr bwMode="auto">
          <a:xfrm>
            <a:off x="2067765" y="4419666"/>
            <a:ext cx="78656" cy="385135"/>
          </a:xfrm>
          <a:custGeom>
            <a:avLst/>
            <a:gdLst>
              <a:gd name="T0" fmla="*/ 0 w 143"/>
              <a:gd name="T1" fmla="*/ 0 h 286"/>
              <a:gd name="T2" fmla="*/ 0 w 143"/>
              <a:gd name="T3" fmla="*/ 286 h 286"/>
              <a:gd name="T4" fmla="*/ 143 w 143"/>
              <a:gd name="T5" fmla="*/ 286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3" h="286">
                <a:moveTo>
                  <a:pt x="0" y="0"/>
                </a:moveTo>
                <a:lnTo>
                  <a:pt x="0" y="286"/>
                </a:lnTo>
                <a:lnTo>
                  <a:pt x="143" y="286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3" name="Freeform 133"/>
          <p:cNvSpPr>
            <a:spLocks/>
          </p:cNvSpPr>
          <p:nvPr/>
        </p:nvSpPr>
        <p:spPr bwMode="auto">
          <a:xfrm>
            <a:off x="1994609" y="4416974"/>
            <a:ext cx="73156" cy="300297"/>
          </a:xfrm>
          <a:custGeom>
            <a:avLst/>
            <a:gdLst>
              <a:gd name="T0" fmla="*/ 0 w 133"/>
              <a:gd name="T1" fmla="*/ 223 h 223"/>
              <a:gd name="T2" fmla="*/ 0 w 133"/>
              <a:gd name="T3" fmla="*/ 0 h 223"/>
              <a:gd name="T4" fmla="*/ 133 w 133"/>
              <a:gd name="T5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" h="223">
                <a:moveTo>
                  <a:pt x="0" y="223"/>
                </a:moveTo>
                <a:lnTo>
                  <a:pt x="0" y="0"/>
                </a:lnTo>
                <a:lnTo>
                  <a:pt x="133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4" name="Rectangle 134"/>
          <p:cNvSpPr>
            <a:spLocks noChangeArrowheads="1"/>
          </p:cNvSpPr>
          <p:nvPr/>
        </p:nvSpPr>
        <p:spPr bwMode="auto">
          <a:xfrm>
            <a:off x="2430797" y="4916571"/>
            <a:ext cx="17745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A/duck/Vietnam/OIE-0483/2012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(H10N7)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5" name="Freeform 135"/>
          <p:cNvSpPr>
            <a:spLocks/>
          </p:cNvSpPr>
          <p:nvPr/>
        </p:nvSpPr>
        <p:spPr bwMode="auto">
          <a:xfrm>
            <a:off x="2350489" y="4948889"/>
            <a:ext cx="78656" cy="70024"/>
          </a:xfrm>
          <a:custGeom>
            <a:avLst/>
            <a:gdLst>
              <a:gd name="T0" fmla="*/ 0 w 143"/>
              <a:gd name="T1" fmla="*/ 52 h 52"/>
              <a:gd name="T2" fmla="*/ 0 w 143"/>
              <a:gd name="T3" fmla="*/ 0 h 52"/>
              <a:gd name="T4" fmla="*/ 143 w 143"/>
              <a:gd name="T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3" h="52">
                <a:moveTo>
                  <a:pt x="0" y="52"/>
                </a:moveTo>
                <a:lnTo>
                  <a:pt x="0" y="0"/>
                </a:lnTo>
                <a:lnTo>
                  <a:pt x="143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6" name="Rectangle 136"/>
          <p:cNvSpPr>
            <a:spLocks noChangeArrowheads="1"/>
          </p:cNvSpPr>
          <p:nvPr/>
        </p:nvSpPr>
        <p:spPr bwMode="auto">
          <a:xfrm>
            <a:off x="2550157" y="5009789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A/duck/Vietnam/HU10-48/2018 (H7N7)</a:t>
            </a:r>
          </a:p>
        </p:txBody>
      </p:sp>
      <p:sp>
        <p:nvSpPr>
          <p:cNvPr id="367" name="Freeform 137"/>
          <p:cNvSpPr>
            <a:spLocks/>
          </p:cNvSpPr>
          <p:nvPr/>
        </p:nvSpPr>
        <p:spPr bwMode="auto">
          <a:xfrm>
            <a:off x="2545206" y="5045847"/>
            <a:ext cx="3301" cy="45785"/>
          </a:xfrm>
          <a:custGeom>
            <a:avLst/>
            <a:gdLst>
              <a:gd name="T0" fmla="*/ 0 w 6"/>
              <a:gd name="T1" fmla="*/ 34 h 34"/>
              <a:gd name="T2" fmla="*/ 0 w 6"/>
              <a:gd name="T3" fmla="*/ 0 h 34"/>
              <a:gd name="T4" fmla="*/ 6 w 6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34">
                <a:moveTo>
                  <a:pt x="0" y="34"/>
                </a:moveTo>
                <a:lnTo>
                  <a:pt x="0" y="0"/>
                </a:lnTo>
                <a:lnTo>
                  <a:pt x="6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" name="Rectangle 138"/>
          <p:cNvSpPr>
            <a:spLocks noChangeArrowheads="1"/>
          </p:cNvSpPr>
          <p:nvPr/>
        </p:nvSpPr>
        <p:spPr bwMode="auto">
          <a:xfrm>
            <a:off x="2556758" y="5110622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A/duck/Vietnam/HU10-64/2018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" name="Freeform 139"/>
          <p:cNvSpPr>
            <a:spLocks/>
          </p:cNvSpPr>
          <p:nvPr/>
        </p:nvSpPr>
        <p:spPr bwMode="auto">
          <a:xfrm>
            <a:off x="2545207" y="5095673"/>
            <a:ext cx="9901" cy="45785"/>
          </a:xfrm>
          <a:custGeom>
            <a:avLst/>
            <a:gdLst>
              <a:gd name="T0" fmla="*/ 0 w 18"/>
              <a:gd name="T1" fmla="*/ 0 h 34"/>
              <a:gd name="T2" fmla="*/ 0 w 18"/>
              <a:gd name="T3" fmla="*/ 34 h 34"/>
              <a:gd name="T4" fmla="*/ 18 w 18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" h="34">
                <a:moveTo>
                  <a:pt x="0" y="0"/>
                </a:moveTo>
                <a:lnTo>
                  <a:pt x="0" y="34"/>
                </a:lnTo>
                <a:lnTo>
                  <a:pt x="18" y="3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0" name="Freeform 140"/>
          <p:cNvSpPr>
            <a:spLocks/>
          </p:cNvSpPr>
          <p:nvPr/>
        </p:nvSpPr>
        <p:spPr bwMode="auto">
          <a:xfrm>
            <a:off x="2350489" y="5022953"/>
            <a:ext cx="194717" cy="70024"/>
          </a:xfrm>
          <a:custGeom>
            <a:avLst/>
            <a:gdLst>
              <a:gd name="T0" fmla="*/ 0 w 354"/>
              <a:gd name="T1" fmla="*/ 0 h 52"/>
              <a:gd name="T2" fmla="*/ 0 w 354"/>
              <a:gd name="T3" fmla="*/ 52 h 52"/>
              <a:gd name="T4" fmla="*/ 354 w 354"/>
              <a:gd name="T5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" h="52">
                <a:moveTo>
                  <a:pt x="0" y="0"/>
                </a:moveTo>
                <a:lnTo>
                  <a:pt x="0" y="52"/>
                </a:lnTo>
                <a:lnTo>
                  <a:pt x="354" y="52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1" name="Freeform 141"/>
          <p:cNvSpPr>
            <a:spLocks/>
          </p:cNvSpPr>
          <p:nvPr/>
        </p:nvSpPr>
        <p:spPr bwMode="auto">
          <a:xfrm>
            <a:off x="1994610" y="4721312"/>
            <a:ext cx="355881" cy="300297"/>
          </a:xfrm>
          <a:custGeom>
            <a:avLst/>
            <a:gdLst>
              <a:gd name="T0" fmla="*/ 0 w 647"/>
              <a:gd name="T1" fmla="*/ 0 h 223"/>
              <a:gd name="T2" fmla="*/ 0 w 647"/>
              <a:gd name="T3" fmla="*/ 223 h 223"/>
              <a:gd name="T4" fmla="*/ 647 w 647"/>
              <a:gd name="T5" fmla="*/ 223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7" h="223">
                <a:moveTo>
                  <a:pt x="0" y="0"/>
                </a:moveTo>
                <a:lnTo>
                  <a:pt x="0" y="223"/>
                </a:lnTo>
                <a:lnTo>
                  <a:pt x="647" y="223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" name="Freeform 142"/>
          <p:cNvSpPr>
            <a:spLocks/>
          </p:cNvSpPr>
          <p:nvPr/>
        </p:nvSpPr>
        <p:spPr bwMode="auto">
          <a:xfrm>
            <a:off x="1808143" y="4719961"/>
            <a:ext cx="186466" cy="255859"/>
          </a:xfrm>
          <a:custGeom>
            <a:avLst/>
            <a:gdLst>
              <a:gd name="T0" fmla="*/ 0 w 339"/>
              <a:gd name="T1" fmla="*/ 190 h 190"/>
              <a:gd name="T2" fmla="*/ 0 w 339"/>
              <a:gd name="T3" fmla="*/ 0 h 190"/>
              <a:gd name="T4" fmla="*/ 339 w 339"/>
              <a:gd name="T5" fmla="*/ 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9" h="190">
                <a:moveTo>
                  <a:pt x="0" y="190"/>
                </a:moveTo>
                <a:lnTo>
                  <a:pt x="0" y="0"/>
                </a:lnTo>
                <a:lnTo>
                  <a:pt x="339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" name="Line 143"/>
          <p:cNvSpPr>
            <a:spLocks noChangeShapeType="1"/>
          </p:cNvSpPr>
          <p:nvPr/>
        </p:nvSpPr>
        <p:spPr bwMode="auto">
          <a:xfrm>
            <a:off x="4785002" y="5225970"/>
            <a:ext cx="0" cy="52519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4" name="Rectangle 144"/>
          <p:cNvSpPr>
            <a:spLocks noChangeArrowheads="1"/>
          </p:cNvSpPr>
          <p:nvPr/>
        </p:nvSpPr>
        <p:spPr bwMode="auto">
          <a:xfrm>
            <a:off x="4803594" y="5188947"/>
            <a:ext cx="65242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Old - Eurasian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5" name="Rectangle 145"/>
          <p:cNvSpPr>
            <a:spLocks noChangeArrowheads="1"/>
          </p:cNvSpPr>
          <p:nvPr/>
        </p:nvSpPr>
        <p:spPr bwMode="auto">
          <a:xfrm>
            <a:off x="1986359" y="5204749"/>
            <a:ext cx="155331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A/goose/Leipzig/187-7/1979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" name="Line 146"/>
          <p:cNvSpPr>
            <a:spLocks noChangeShapeType="1"/>
          </p:cNvSpPr>
          <p:nvPr/>
        </p:nvSpPr>
        <p:spPr bwMode="auto">
          <a:xfrm>
            <a:off x="1809794" y="5238413"/>
            <a:ext cx="174915" cy="0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7" name="Line 147"/>
          <p:cNvSpPr>
            <a:spLocks noChangeShapeType="1"/>
          </p:cNvSpPr>
          <p:nvPr/>
        </p:nvSpPr>
        <p:spPr bwMode="auto">
          <a:xfrm>
            <a:off x="5509262" y="973657"/>
            <a:ext cx="0" cy="4390492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" name="Rectangle 148"/>
          <p:cNvSpPr>
            <a:spLocks noChangeArrowheads="1"/>
          </p:cNvSpPr>
          <p:nvPr/>
        </p:nvSpPr>
        <p:spPr bwMode="auto">
          <a:xfrm>
            <a:off x="5529063" y="3086509"/>
            <a:ext cx="40075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Eurasian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" name="Line 149"/>
          <p:cNvSpPr>
            <a:spLocks noChangeShapeType="1"/>
          </p:cNvSpPr>
          <p:nvPr/>
        </p:nvSpPr>
        <p:spPr bwMode="auto">
          <a:xfrm>
            <a:off x="1808143" y="4979861"/>
            <a:ext cx="0" cy="258552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0" name="Line 150"/>
          <p:cNvSpPr>
            <a:spLocks noChangeShapeType="1"/>
          </p:cNvSpPr>
          <p:nvPr/>
        </p:nvSpPr>
        <p:spPr bwMode="auto">
          <a:xfrm>
            <a:off x="1494617" y="4978515"/>
            <a:ext cx="313527" cy="0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1" name="Rectangle 151"/>
          <p:cNvSpPr>
            <a:spLocks noChangeArrowheads="1"/>
          </p:cNvSpPr>
          <p:nvPr/>
        </p:nvSpPr>
        <p:spPr bwMode="auto">
          <a:xfrm>
            <a:off x="1945655" y="5301705"/>
            <a:ext cx="13577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A/chicken/Brescia/1902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" name="Freeform 152"/>
          <p:cNvSpPr>
            <a:spLocks/>
          </p:cNvSpPr>
          <p:nvPr/>
        </p:nvSpPr>
        <p:spPr bwMode="auto">
          <a:xfrm>
            <a:off x="1664581" y="5334024"/>
            <a:ext cx="279424" cy="47131"/>
          </a:xfrm>
          <a:custGeom>
            <a:avLst/>
            <a:gdLst>
              <a:gd name="T0" fmla="*/ 0 w 508"/>
              <a:gd name="T1" fmla="*/ 35 h 35"/>
              <a:gd name="T2" fmla="*/ 0 w 508"/>
              <a:gd name="T3" fmla="*/ 0 h 35"/>
              <a:gd name="T4" fmla="*/ 508 w 508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8" h="35">
                <a:moveTo>
                  <a:pt x="0" y="35"/>
                </a:moveTo>
                <a:lnTo>
                  <a:pt x="0" y="0"/>
                </a:lnTo>
                <a:lnTo>
                  <a:pt x="508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3" name="Rectangle 153"/>
          <p:cNvSpPr>
            <a:spLocks noChangeArrowheads="1"/>
          </p:cNvSpPr>
          <p:nvPr/>
        </p:nvSpPr>
        <p:spPr bwMode="auto">
          <a:xfrm>
            <a:off x="1988008" y="5397315"/>
            <a:ext cx="164307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A/duck/Taiwan/Ya103/1993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4" name="Freeform 154"/>
          <p:cNvSpPr>
            <a:spLocks/>
          </p:cNvSpPr>
          <p:nvPr/>
        </p:nvSpPr>
        <p:spPr bwMode="auto">
          <a:xfrm>
            <a:off x="1664582" y="5385197"/>
            <a:ext cx="321777" cy="45785"/>
          </a:xfrm>
          <a:custGeom>
            <a:avLst/>
            <a:gdLst>
              <a:gd name="T0" fmla="*/ 0 w 585"/>
              <a:gd name="T1" fmla="*/ 0 h 34"/>
              <a:gd name="T2" fmla="*/ 0 w 585"/>
              <a:gd name="T3" fmla="*/ 34 h 34"/>
              <a:gd name="T4" fmla="*/ 585 w 585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5" h="34">
                <a:moveTo>
                  <a:pt x="0" y="0"/>
                </a:moveTo>
                <a:lnTo>
                  <a:pt x="0" y="34"/>
                </a:lnTo>
                <a:lnTo>
                  <a:pt x="585" y="3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5" name="Line 155"/>
          <p:cNvSpPr>
            <a:spLocks noChangeShapeType="1"/>
          </p:cNvSpPr>
          <p:nvPr/>
        </p:nvSpPr>
        <p:spPr bwMode="auto">
          <a:xfrm>
            <a:off x="5512522" y="5397317"/>
            <a:ext cx="0" cy="76759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6" name="Rectangle 156"/>
          <p:cNvSpPr>
            <a:spLocks noChangeArrowheads="1"/>
          </p:cNvSpPr>
          <p:nvPr/>
        </p:nvSpPr>
        <p:spPr bwMode="auto">
          <a:xfrm>
            <a:off x="5532324" y="5364149"/>
            <a:ext cx="78386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Historical Europe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" name="Line 157"/>
          <p:cNvSpPr>
            <a:spLocks noChangeShapeType="1"/>
          </p:cNvSpPr>
          <p:nvPr/>
        </p:nvSpPr>
        <p:spPr bwMode="auto">
          <a:xfrm>
            <a:off x="1494617" y="5382503"/>
            <a:ext cx="169965" cy="0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8" name="Line 158"/>
          <p:cNvSpPr>
            <a:spLocks noChangeShapeType="1"/>
          </p:cNvSpPr>
          <p:nvPr/>
        </p:nvSpPr>
        <p:spPr bwMode="auto">
          <a:xfrm>
            <a:off x="1492966" y="4978515"/>
            <a:ext cx="0" cy="199301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" name="Line 159"/>
          <p:cNvSpPr>
            <a:spLocks noChangeShapeType="1"/>
          </p:cNvSpPr>
          <p:nvPr/>
        </p:nvSpPr>
        <p:spPr bwMode="auto">
          <a:xfrm>
            <a:off x="1492966" y="5181857"/>
            <a:ext cx="0" cy="200647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0" name="Freeform 160"/>
          <p:cNvSpPr>
            <a:spLocks/>
          </p:cNvSpPr>
          <p:nvPr/>
        </p:nvSpPr>
        <p:spPr bwMode="auto">
          <a:xfrm>
            <a:off x="1098033" y="5180508"/>
            <a:ext cx="394934" cy="171021"/>
          </a:xfrm>
          <a:custGeom>
            <a:avLst/>
            <a:gdLst>
              <a:gd name="T0" fmla="*/ 0 w 718"/>
              <a:gd name="T1" fmla="*/ 127 h 127"/>
              <a:gd name="T2" fmla="*/ 0 w 718"/>
              <a:gd name="T3" fmla="*/ 0 h 127"/>
              <a:gd name="T4" fmla="*/ 718 w 718"/>
              <a:gd name="T5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8" h="127">
                <a:moveTo>
                  <a:pt x="0" y="127"/>
                </a:moveTo>
                <a:lnTo>
                  <a:pt x="0" y="0"/>
                </a:lnTo>
                <a:lnTo>
                  <a:pt x="718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1" name="Line 161"/>
          <p:cNvSpPr>
            <a:spLocks noChangeShapeType="1"/>
          </p:cNvSpPr>
          <p:nvPr/>
        </p:nvSpPr>
        <p:spPr bwMode="auto">
          <a:xfrm>
            <a:off x="5512522" y="5501006"/>
            <a:ext cx="0" cy="52519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2" name="Rectangle 162"/>
          <p:cNvSpPr>
            <a:spLocks noChangeArrowheads="1"/>
          </p:cNvSpPr>
          <p:nvPr/>
        </p:nvSpPr>
        <p:spPr bwMode="auto">
          <a:xfrm>
            <a:off x="5532324" y="5462277"/>
            <a:ext cx="31579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Equine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3" name="Rectangle 163"/>
          <p:cNvSpPr>
            <a:spLocks noChangeArrowheads="1"/>
          </p:cNvSpPr>
          <p:nvPr/>
        </p:nvSpPr>
        <p:spPr bwMode="auto">
          <a:xfrm>
            <a:off x="1974808" y="5494271"/>
            <a:ext cx="14731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A/equine/Prague/1/1956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" name="Line 164"/>
          <p:cNvSpPr>
            <a:spLocks noChangeShapeType="1"/>
          </p:cNvSpPr>
          <p:nvPr/>
        </p:nvSpPr>
        <p:spPr bwMode="auto">
          <a:xfrm>
            <a:off x="1099682" y="5526591"/>
            <a:ext cx="8734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5" name="Line 165"/>
          <p:cNvSpPr>
            <a:spLocks noChangeShapeType="1"/>
          </p:cNvSpPr>
          <p:nvPr/>
        </p:nvSpPr>
        <p:spPr bwMode="auto">
          <a:xfrm>
            <a:off x="1098033" y="5355570"/>
            <a:ext cx="0" cy="171021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6" name="Freeform 166"/>
          <p:cNvSpPr>
            <a:spLocks/>
          </p:cNvSpPr>
          <p:nvPr/>
        </p:nvSpPr>
        <p:spPr bwMode="auto">
          <a:xfrm>
            <a:off x="789456" y="5352876"/>
            <a:ext cx="308576" cy="175061"/>
          </a:xfrm>
          <a:custGeom>
            <a:avLst/>
            <a:gdLst>
              <a:gd name="T0" fmla="*/ 0 w 561"/>
              <a:gd name="T1" fmla="*/ 130 h 130"/>
              <a:gd name="T2" fmla="*/ 0 w 561"/>
              <a:gd name="T3" fmla="*/ 0 h 130"/>
              <a:gd name="T4" fmla="*/ 561 w 561"/>
              <a:gd name="T5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1" h="130">
                <a:moveTo>
                  <a:pt x="0" y="130"/>
                </a:moveTo>
                <a:lnTo>
                  <a:pt x="0" y="0"/>
                </a:lnTo>
                <a:lnTo>
                  <a:pt x="561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7" name="Rectangle 167"/>
          <p:cNvSpPr>
            <a:spLocks noChangeArrowheads="1"/>
          </p:cNvSpPr>
          <p:nvPr/>
        </p:nvSpPr>
        <p:spPr bwMode="auto">
          <a:xfrm>
            <a:off x="1506167" y="5589882"/>
            <a:ext cx="240771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A/green winged teal/New Brunswick/00392/2010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8" name="Freeform 168"/>
          <p:cNvSpPr>
            <a:spLocks/>
          </p:cNvSpPr>
          <p:nvPr/>
        </p:nvSpPr>
        <p:spPr bwMode="auto">
          <a:xfrm>
            <a:off x="1433561" y="5623548"/>
            <a:ext cx="70956" cy="82144"/>
          </a:xfrm>
          <a:custGeom>
            <a:avLst/>
            <a:gdLst>
              <a:gd name="T0" fmla="*/ 0 w 129"/>
              <a:gd name="T1" fmla="*/ 61 h 61"/>
              <a:gd name="T2" fmla="*/ 0 w 129"/>
              <a:gd name="T3" fmla="*/ 0 h 61"/>
              <a:gd name="T4" fmla="*/ 129 w 129"/>
              <a:gd name="T5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" h="61">
                <a:moveTo>
                  <a:pt x="0" y="61"/>
                </a:moveTo>
                <a:lnTo>
                  <a:pt x="0" y="0"/>
                </a:lnTo>
                <a:lnTo>
                  <a:pt x="129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" name="Rectangle 169"/>
          <p:cNvSpPr>
            <a:spLocks noChangeArrowheads="1"/>
          </p:cNvSpPr>
          <p:nvPr/>
        </p:nvSpPr>
        <p:spPr bwMode="auto">
          <a:xfrm>
            <a:off x="1631579" y="5686838"/>
            <a:ext cx="172643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A/chicken/Delaware/10851/2014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" name="Freeform 170"/>
          <p:cNvSpPr>
            <a:spLocks/>
          </p:cNvSpPr>
          <p:nvPr/>
        </p:nvSpPr>
        <p:spPr bwMode="auto">
          <a:xfrm>
            <a:off x="1508369" y="5719159"/>
            <a:ext cx="121560" cy="71371"/>
          </a:xfrm>
          <a:custGeom>
            <a:avLst/>
            <a:gdLst>
              <a:gd name="T0" fmla="*/ 0 w 221"/>
              <a:gd name="T1" fmla="*/ 53 h 53"/>
              <a:gd name="T2" fmla="*/ 0 w 221"/>
              <a:gd name="T3" fmla="*/ 0 h 53"/>
              <a:gd name="T4" fmla="*/ 221 w 221"/>
              <a:gd name="T5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" h="53">
                <a:moveTo>
                  <a:pt x="0" y="53"/>
                </a:moveTo>
                <a:lnTo>
                  <a:pt x="0" y="0"/>
                </a:lnTo>
                <a:lnTo>
                  <a:pt x="221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1" name="Rectangle 171"/>
          <p:cNvSpPr>
            <a:spLocks noChangeArrowheads="1"/>
          </p:cNvSpPr>
          <p:nvPr/>
        </p:nvSpPr>
        <p:spPr bwMode="auto">
          <a:xfrm>
            <a:off x="1572724" y="5782449"/>
            <a:ext cx="189955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A/gadwall/Arizona/A00663934/2009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2" name="Freeform 172"/>
          <p:cNvSpPr>
            <a:spLocks/>
          </p:cNvSpPr>
          <p:nvPr/>
        </p:nvSpPr>
        <p:spPr bwMode="auto">
          <a:xfrm>
            <a:off x="1531470" y="5816117"/>
            <a:ext cx="39603" cy="45785"/>
          </a:xfrm>
          <a:custGeom>
            <a:avLst/>
            <a:gdLst>
              <a:gd name="T0" fmla="*/ 0 w 72"/>
              <a:gd name="T1" fmla="*/ 34 h 34"/>
              <a:gd name="T2" fmla="*/ 0 w 72"/>
              <a:gd name="T3" fmla="*/ 0 h 34"/>
              <a:gd name="T4" fmla="*/ 72 w 72"/>
              <a:gd name="T5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34">
                <a:moveTo>
                  <a:pt x="0" y="34"/>
                </a:moveTo>
                <a:lnTo>
                  <a:pt x="0" y="0"/>
                </a:lnTo>
                <a:lnTo>
                  <a:pt x="72" y="0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3" name="Rectangle 173"/>
          <p:cNvSpPr>
            <a:spLocks noChangeArrowheads="1"/>
          </p:cNvSpPr>
          <p:nvPr/>
        </p:nvSpPr>
        <p:spPr bwMode="auto">
          <a:xfrm>
            <a:off x="1645329" y="5879406"/>
            <a:ext cx="233878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A/northern 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shoveler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/Mississippi/11OS202/2011 (H7N7)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4" name="Freeform 174"/>
          <p:cNvSpPr>
            <a:spLocks/>
          </p:cNvSpPr>
          <p:nvPr/>
        </p:nvSpPr>
        <p:spPr bwMode="auto">
          <a:xfrm>
            <a:off x="1531469" y="5865941"/>
            <a:ext cx="112209" cy="45785"/>
          </a:xfrm>
          <a:custGeom>
            <a:avLst/>
            <a:gdLst>
              <a:gd name="T0" fmla="*/ 0 w 204"/>
              <a:gd name="T1" fmla="*/ 0 h 34"/>
              <a:gd name="T2" fmla="*/ 0 w 204"/>
              <a:gd name="T3" fmla="*/ 34 h 34"/>
              <a:gd name="T4" fmla="*/ 204 w 204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" h="34">
                <a:moveTo>
                  <a:pt x="0" y="0"/>
                </a:moveTo>
                <a:lnTo>
                  <a:pt x="0" y="34"/>
                </a:lnTo>
                <a:lnTo>
                  <a:pt x="204" y="34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5" name="Freeform 175"/>
          <p:cNvSpPr>
            <a:spLocks/>
          </p:cNvSpPr>
          <p:nvPr/>
        </p:nvSpPr>
        <p:spPr bwMode="auto">
          <a:xfrm>
            <a:off x="1508368" y="5794568"/>
            <a:ext cx="23102" cy="70024"/>
          </a:xfrm>
          <a:custGeom>
            <a:avLst/>
            <a:gdLst>
              <a:gd name="T0" fmla="*/ 0 w 42"/>
              <a:gd name="T1" fmla="*/ 0 h 52"/>
              <a:gd name="T2" fmla="*/ 0 w 42"/>
              <a:gd name="T3" fmla="*/ 52 h 52"/>
              <a:gd name="T4" fmla="*/ 42 w 42"/>
              <a:gd name="T5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" h="52">
                <a:moveTo>
                  <a:pt x="0" y="0"/>
                </a:moveTo>
                <a:lnTo>
                  <a:pt x="0" y="52"/>
                </a:lnTo>
                <a:lnTo>
                  <a:pt x="42" y="52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6" name="Freeform 176"/>
          <p:cNvSpPr>
            <a:spLocks/>
          </p:cNvSpPr>
          <p:nvPr/>
        </p:nvSpPr>
        <p:spPr bwMode="auto">
          <a:xfrm>
            <a:off x="1433561" y="5709731"/>
            <a:ext cx="74806" cy="82144"/>
          </a:xfrm>
          <a:custGeom>
            <a:avLst/>
            <a:gdLst>
              <a:gd name="T0" fmla="*/ 0 w 136"/>
              <a:gd name="T1" fmla="*/ 0 h 61"/>
              <a:gd name="T2" fmla="*/ 0 w 136"/>
              <a:gd name="T3" fmla="*/ 61 h 61"/>
              <a:gd name="T4" fmla="*/ 136 w 136"/>
              <a:gd name="T5" fmla="*/ 6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61">
                <a:moveTo>
                  <a:pt x="0" y="0"/>
                </a:moveTo>
                <a:lnTo>
                  <a:pt x="0" y="61"/>
                </a:lnTo>
                <a:lnTo>
                  <a:pt x="136" y="61"/>
                </a:lnTo>
              </a:path>
            </a:pathLst>
          </a:cu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7" name="Line 177"/>
          <p:cNvSpPr>
            <a:spLocks noChangeShapeType="1"/>
          </p:cNvSpPr>
          <p:nvPr/>
        </p:nvSpPr>
        <p:spPr bwMode="auto">
          <a:xfrm>
            <a:off x="5512522" y="5597963"/>
            <a:ext cx="0" cy="340696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8" name="Rectangle 178"/>
          <p:cNvSpPr>
            <a:spLocks noChangeArrowheads="1"/>
          </p:cNvSpPr>
          <p:nvPr/>
        </p:nvSpPr>
        <p:spPr bwMode="auto">
          <a:xfrm>
            <a:off x="5532325" y="5695702"/>
            <a:ext cx="7181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North American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" name="Line 179"/>
          <p:cNvSpPr>
            <a:spLocks noChangeShapeType="1"/>
          </p:cNvSpPr>
          <p:nvPr/>
        </p:nvSpPr>
        <p:spPr bwMode="auto">
          <a:xfrm>
            <a:off x="791107" y="5707039"/>
            <a:ext cx="642455" cy="0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" name="Line 180"/>
          <p:cNvSpPr>
            <a:spLocks noChangeShapeType="1"/>
          </p:cNvSpPr>
          <p:nvPr/>
        </p:nvSpPr>
        <p:spPr bwMode="auto">
          <a:xfrm>
            <a:off x="789456" y="5531976"/>
            <a:ext cx="0" cy="175061"/>
          </a:xfrm>
          <a:prstGeom prst="line">
            <a:avLst/>
          </a:prstGeom>
          <a:noFill/>
          <a:ln w="12700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" name="Rectangle 181"/>
          <p:cNvSpPr>
            <a:spLocks noChangeArrowheads="1"/>
          </p:cNvSpPr>
          <p:nvPr/>
        </p:nvSpPr>
        <p:spPr bwMode="auto">
          <a:xfrm>
            <a:off x="1389707" y="5898379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</p:txBody>
      </p:sp>
      <p:sp>
        <p:nvSpPr>
          <p:cNvPr id="412" name="Rectangle 182"/>
          <p:cNvSpPr>
            <a:spLocks noChangeArrowheads="1"/>
          </p:cNvSpPr>
          <p:nvPr/>
        </p:nvSpPr>
        <p:spPr bwMode="auto">
          <a:xfrm>
            <a:off x="1362075" y="5805342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77</a:t>
            </a:r>
          </a:p>
        </p:txBody>
      </p:sp>
      <p:sp>
        <p:nvSpPr>
          <p:cNvPr id="413" name="Rectangle 183"/>
          <p:cNvSpPr>
            <a:spLocks noChangeArrowheads="1"/>
          </p:cNvSpPr>
          <p:nvPr/>
        </p:nvSpPr>
        <p:spPr bwMode="auto">
          <a:xfrm>
            <a:off x="1266917" y="5720505"/>
            <a:ext cx="153888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14" name="Rectangle 184"/>
          <p:cNvSpPr>
            <a:spLocks noChangeArrowheads="1"/>
          </p:cNvSpPr>
          <p:nvPr/>
        </p:nvSpPr>
        <p:spPr bwMode="auto">
          <a:xfrm>
            <a:off x="2378562" y="5106445"/>
            <a:ext cx="153888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15" name="Rectangle 185"/>
          <p:cNvSpPr>
            <a:spLocks noChangeArrowheads="1"/>
          </p:cNvSpPr>
          <p:nvPr/>
        </p:nvSpPr>
        <p:spPr bwMode="auto">
          <a:xfrm>
            <a:off x="1517739" y="5395969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86</a:t>
            </a:r>
          </a:p>
        </p:txBody>
      </p:sp>
      <p:sp>
        <p:nvSpPr>
          <p:cNvPr id="416" name="Rectangle 186"/>
          <p:cNvSpPr>
            <a:spLocks noChangeArrowheads="1"/>
          </p:cNvSpPr>
          <p:nvPr/>
        </p:nvSpPr>
        <p:spPr bwMode="auto">
          <a:xfrm>
            <a:off x="2183846" y="5035074"/>
            <a:ext cx="153888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17" name="Rectangle 187"/>
          <p:cNvSpPr>
            <a:spLocks noChangeArrowheads="1"/>
          </p:cNvSpPr>
          <p:nvPr/>
        </p:nvSpPr>
        <p:spPr bwMode="auto">
          <a:xfrm>
            <a:off x="1351624" y="5047193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</a:p>
        </p:txBody>
      </p:sp>
      <p:sp>
        <p:nvSpPr>
          <p:cNvPr id="418" name="Rectangle 188"/>
          <p:cNvSpPr>
            <a:spLocks noChangeArrowheads="1"/>
          </p:cNvSpPr>
          <p:nvPr/>
        </p:nvSpPr>
        <p:spPr bwMode="auto">
          <a:xfrm>
            <a:off x="2371960" y="3831193"/>
            <a:ext cx="153888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20" name="Rectangle 190"/>
          <p:cNvSpPr>
            <a:spLocks noChangeArrowheads="1"/>
          </p:cNvSpPr>
          <p:nvPr/>
        </p:nvSpPr>
        <p:spPr bwMode="auto">
          <a:xfrm>
            <a:off x="2305405" y="3722115"/>
            <a:ext cx="153888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21" name="Rectangle 191"/>
          <p:cNvSpPr>
            <a:spLocks noChangeArrowheads="1"/>
          </p:cNvSpPr>
          <p:nvPr/>
        </p:nvSpPr>
        <p:spPr bwMode="auto">
          <a:xfrm>
            <a:off x="2285603" y="3619771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</a:p>
        </p:txBody>
      </p:sp>
      <p:sp>
        <p:nvSpPr>
          <p:cNvPr id="423" name="Rectangle 193"/>
          <p:cNvSpPr>
            <a:spLocks noChangeArrowheads="1"/>
          </p:cNvSpPr>
          <p:nvPr/>
        </p:nvSpPr>
        <p:spPr bwMode="auto">
          <a:xfrm>
            <a:off x="2391762" y="914406"/>
            <a:ext cx="153888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" name="Rectangle 195"/>
          <p:cNvSpPr>
            <a:spLocks noChangeArrowheads="1"/>
          </p:cNvSpPr>
          <p:nvPr/>
        </p:nvSpPr>
        <p:spPr bwMode="auto">
          <a:xfrm>
            <a:off x="2203647" y="3397578"/>
            <a:ext cx="153888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27" name="Rectangle 197"/>
          <p:cNvSpPr>
            <a:spLocks noChangeArrowheads="1"/>
          </p:cNvSpPr>
          <p:nvPr/>
        </p:nvSpPr>
        <p:spPr bwMode="auto">
          <a:xfrm>
            <a:off x="1646999" y="4845198"/>
            <a:ext cx="153888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30" name="Rectangle 200"/>
          <p:cNvSpPr>
            <a:spLocks noChangeArrowheads="1"/>
          </p:cNvSpPr>
          <p:nvPr/>
        </p:nvSpPr>
        <p:spPr bwMode="auto">
          <a:xfrm>
            <a:off x="2019901" y="4818266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98</a:t>
            </a:r>
          </a:p>
        </p:txBody>
      </p:sp>
      <p:sp>
        <p:nvSpPr>
          <p:cNvPr id="431" name="Rectangle 201"/>
          <p:cNvSpPr>
            <a:spLocks noChangeArrowheads="1"/>
          </p:cNvSpPr>
          <p:nvPr/>
        </p:nvSpPr>
        <p:spPr bwMode="auto">
          <a:xfrm>
            <a:off x="1853266" y="4586647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94</a:t>
            </a:r>
          </a:p>
        </p:txBody>
      </p:sp>
      <p:sp>
        <p:nvSpPr>
          <p:cNvPr id="434" name="Rectangle 204"/>
          <p:cNvSpPr>
            <a:spLocks noChangeArrowheads="1"/>
          </p:cNvSpPr>
          <p:nvPr/>
        </p:nvSpPr>
        <p:spPr bwMode="auto">
          <a:xfrm>
            <a:off x="2356010" y="987122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98</a:t>
            </a:r>
          </a:p>
        </p:txBody>
      </p:sp>
      <p:sp>
        <p:nvSpPr>
          <p:cNvPr id="212" name="Rectangle 207"/>
          <p:cNvSpPr>
            <a:spLocks noChangeArrowheads="1"/>
          </p:cNvSpPr>
          <p:nvPr/>
        </p:nvSpPr>
        <p:spPr bwMode="auto">
          <a:xfrm>
            <a:off x="2323007" y="1094854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98</a:t>
            </a:r>
          </a:p>
        </p:txBody>
      </p:sp>
      <p:sp>
        <p:nvSpPr>
          <p:cNvPr id="213" name="Rectangle 208"/>
          <p:cNvSpPr>
            <a:spLocks noChangeArrowheads="1"/>
          </p:cNvSpPr>
          <p:nvPr/>
        </p:nvSpPr>
        <p:spPr bwMode="auto">
          <a:xfrm>
            <a:off x="2274603" y="1477295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</a:p>
        </p:txBody>
      </p:sp>
      <p:sp>
        <p:nvSpPr>
          <p:cNvPr id="215" name="Rectangle 210"/>
          <p:cNvSpPr>
            <a:spLocks noChangeArrowheads="1"/>
          </p:cNvSpPr>
          <p:nvPr/>
        </p:nvSpPr>
        <p:spPr bwMode="auto">
          <a:xfrm>
            <a:off x="2225100" y="1700834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98</a:t>
            </a:r>
          </a:p>
        </p:txBody>
      </p:sp>
      <p:sp>
        <p:nvSpPr>
          <p:cNvPr id="216" name="Rectangle 211"/>
          <p:cNvSpPr>
            <a:spLocks noChangeArrowheads="1"/>
          </p:cNvSpPr>
          <p:nvPr/>
        </p:nvSpPr>
        <p:spPr bwMode="auto">
          <a:xfrm>
            <a:off x="2169545" y="1862429"/>
            <a:ext cx="153888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219" name="Rectangle 214"/>
          <p:cNvSpPr>
            <a:spLocks noChangeArrowheads="1"/>
          </p:cNvSpPr>
          <p:nvPr/>
        </p:nvSpPr>
        <p:spPr bwMode="auto">
          <a:xfrm>
            <a:off x="1926424" y="4283658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93</a:t>
            </a:r>
          </a:p>
        </p:txBody>
      </p:sp>
      <p:sp>
        <p:nvSpPr>
          <p:cNvPr id="220" name="Rectangle 215"/>
          <p:cNvSpPr>
            <a:spLocks noChangeArrowheads="1"/>
          </p:cNvSpPr>
          <p:nvPr/>
        </p:nvSpPr>
        <p:spPr bwMode="auto">
          <a:xfrm>
            <a:off x="1977578" y="3897177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91</a:t>
            </a:r>
          </a:p>
        </p:txBody>
      </p:sp>
      <p:sp>
        <p:nvSpPr>
          <p:cNvPr id="221" name="Rectangle 216"/>
          <p:cNvSpPr>
            <a:spLocks noChangeArrowheads="1"/>
          </p:cNvSpPr>
          <p:nvPr/>
        </p:nvSpPr>
        <p:spPr bwMode="auto">
          <a:xfrm>
            <a:off x="2128290" y="1990358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98</a:t>
            </a:r>
          </a:p>
        </p:txBody>
      </p:sp>
      <p:sp>
        <p:nvSpPr>
          <p:cNvPr id="223" name="Rectangle 218"/>
          <p:cNvSpPr>
            <a:spLocks noChangeArrowheads="1"/>
          </p:cNvSpPr>
          <p:nvPr/>
        </p:nvSpPr>
        <p:spPr bwMode="auto">
          <a:xfrm>
            <a:off x="2029832" y="3389499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77</a:t>
            </a:r>
          </a:p>
        </p:txBody>
      </p:sp>
      <p:sp>
        <p:nvSpPr>
          <p:cNvPr id="224" name="Rectangle 219"/>
          <p:cNvSpPr>
            <a:spLocks noChangeArrowheads="1"/>
          </p:cNvSpPr>
          <p:nvPr/>
        </p:nvSpPr>
        <p:spPr bwMode="auto">
          <a:xfrm>
            <a:off x="2089788" y="2166766"/>
            <a:ext cx="102592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95</a:t>
            </a:r>
          </a:p>
        </p:txBody>
      </p:sp>
      <p:sp>
        <p:nvSpPr>
          <p:cNvPr id="232" name="Line 227"/>
          <p:cNvSpPr>
            <a:spLocks noChangeShapeType="1"/>
          </p:cNvSpPr>
          <p:nvPr/>
        </p:nvSpPr>
        <p:spPr bwMode="auto">
          <a:xfrm>
            <a:off x="954470" y="6055815"/>
            <a:ext cx="259072" cy="0"/>
          </a:xfrm>
          <a:prstGeom prst="line">
            <a:avLst/>
          </a:prstGeom>
          <a:noFill/>
          <a:ln w="6350" cap="sq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Line 228"/>
          <p:cNvSpPr>
            <a:spLocks noChangeShapeType="1"/>
          </p:cNvSpPr>
          <p:nvPr/>
        </p:nvSpPr>
        <p:spPr bwMode="auto">
          <a:xfrm>
            <a:off x="954470" y="6039655"/>
            <a:ext cx="0" cy="32319"/>
          </a:xfrm>
          <a:prstGeom prst="line">
            <a:avLst/>
          </a:prstGeom>
          <a:noFill/>
          <a:ln w="6350" cap="sq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Line 229"/>
          <p:cNvSpPr>
            <a:spLocks noChangeShapeType="1"/>
          </p:cNvSpPr>
          <p:nvPr/>
        </p:nvSpPr>
        <p:spPr bwMode="auto">
          <a:xfrm>
            <a:off x="1213542" y="6039655"/>
            <a:ext cx="0" cy="32319"/>
          </a:xfrm>
          <a:prstGeom prst="line">
            <a:avLst/>
          </a:prstGeom>
          <a:noFill/>
          <a:ln w="6350" cap="sq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Rectangle 230"/>
          <p:cNvSpPr>
            <a:spLocks noChangeArrowheads="1"/>
          </p:cNvSpPr>
          <p:nvPr/>
        </p:nvSpPr>
        <p:spPr bwMode="auto">
          <a:xfrm>
            <a:off x="998538" y="6079747"/>
            <a:ext cx="179536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0.05</a:t>
            </a:r>
            <a:endParaRPr kumimoji="0" lang="en-US" sz="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169894" y="104360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6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161"/>
          <p:cNvSpPr/>
          <p:nvPr/>
        </p:nvSpPr>
        <p:spPr>
          <a:xfrm>
            <a:off x="2357802" y="1434211"/>
            <a:ext cx="1686614" cy="1134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1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69982" y="97870"/>
            <a:ext cx="2634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Supplementary Fig. </a:t>
            </a:r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B </a:t>
            </a:r>
          </a:p>
          <a:p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et al.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169894" y="104360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PB2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2363337" y="1318722"/>
            <a:ext cx="1681078" cy="1134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64" name="Rectangle 204"/>
          <p:cNvSpPr>
            <a:spLocks noChangeArrowheads="1"/>
          </p:cNvSpPr>
          <p:nvPr/>
        </p:nvSpPr>
        <p:spPr bwMode="auto">
          <a:xfrm>
            <a:off x="2343627" y="1312866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A/duck/Vietnam/HU10-64/2018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Rectangle 206"/>
          <p:cNvSpPr>
            <a:spLocks noChangeArrowheads="1"/>
          </p:cNvSpPr>
          <p:nvPr/>
        </p:nvSpPr>
        <p:spPr bwMode="auto">
          <a:xfrm>
            <a:off x="2343627" y="1423914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A/duck/Vietnam/HU10-48/2018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Line 226"/>
          <p:cNvSpPr>
            <a:spLocks noChangeShapeType="1"/>
          </p:cNvSpPr>
          <p:nvPr/>
        </p:nvSpPr>
        <p:spPr bwMode="auto">
          <a:xfrm>
            <a:off x="4686359" y="1108638"/>
            <a:ext cx="0" cy="105401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Rectangle 227"/>
          <p:cNvSpPr>
            <a:spLocks noChangeArrowheads="1"/>
          </p:cNvSpPr>
          <p:nvPr/>
        </p:nvSpPr>
        <p:spPr bwMode="auto">
          <a:xfrm>
            <a:off x="4740651" y="1598002"/>
            <a:ext cx="44403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Wild Bird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Line 234"/>
          <p:cNvSpPr>
            <a:spLocks noChangeShapeType="1"/>
          </p:cNvSpPr>
          <p:nvPr/>
        </p:nvSpPr>
        <p:spPr bwMode="auto">
          <a:xfrm>
            <a:off x="4686359" y="2324518"/>
            <a:ext cx="0" cy="6022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Rectangle 235"/>
          <p:cNvSpPr>
            <a:spLocks noChangeArrowheads="1"/>
          </p:cNvSpPr>
          <p:nvPr/>
        </p:nvSpPr>
        <p:spPr bwMode="auto">
          <a:xfrm>
            <a:off x="4740652" y="2299370"/>
            <a:ext cx="59471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III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Line 259"/>
          <p:cNvSpPr>
            <a:spLocks noChangeShapeType="1"/>
          </p:cNvSpPr>
          <p:nvPr/>
        </p:nvSpPr>
        <p:spPr bwMode="auto">
          <a:xfrm>
            <a:off x="4686359" y="2788483"/>
            <a:ext cx="0" cy="36983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Rectangle 260"/>
          <p:cNvSpPr>
            <a:spLocks noChangeArrowheads="1"/>
          </p:cNvSpPr>
          <p:nvPr/>
        </p:nvSpPr>
        <p:spPr bwMode="auto">
          <a:xfrm>
            <a:off x="4740652" y="2916066"/>
            <a:ext cx="55143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H7N9</a:t>
            </a:r>
            <a:r>
              <a:rPr kumimoji="0" lang="en-US" sz="800" b="1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China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Line 264"/>
          <p:cNvSpPr>
            <a:spLocks noChangeShapeType="1"/>
          </p:cNvSpPr>
          <p:nvPr/>
        </p:nvSpPr>
        <p:spPr bwMode="auto">
          <a:xfrm>
            <a:off x="4686359" y="3209135"/>
            <a:ext cx="0" cy="6022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Rectangle 265"/>
          <p:cNvSpPr>
            <a:spLocks noChangeArrowheads="1"/>
          </p:cNvSpPr>
          <p:nvPr/>
        </p:nvSpPr>
        <p:spPr bwMode="auto">
          <a:xfrm>
            <a:off x="4740652" y="3183989"/>
            <a:ext cx="41357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W312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Line 268"/>
          <p:cNvSpPr>
            <a:spLocks noChangeShapeType="1"/>
          </p:cNvSpPr>
          <p:nvPr/>
        </p:nvSpPr>
        <p:spPr bwMode="auto">
          <a:xfrm>
            <a:off x="4686359" y="3318300"/>
            <a:ext cx="0" cy="6022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Rectangle 269"/>
          <p:cNvSpPr>
            <a:spLocks noChangeArrowheads="1"/>
          </p:cNvSpPr>
          <p:nvPr/>
        </p:nvSpPr>
        <p:spPr bwMode="auto">
          <a:xfrm>
            <a:off x="4740652" y="3295035"/>
            <a:ext cx="55463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Line 272"/>
          <p:cNvSpPr>
            <a:spLocks noChangeShapeType="1"/>
          </p:cNvSpPr>
          <p:nvPr/>
        </p:nvSpPr>
        <p:spPr bwMode="auto">
          <a:xfrm>
            <a:off x="4686359" y="3429348"/>
            <a:ext cx="0" cy="6022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Rectangle 273"/>
          <p:cNvSpPr>
            <a:spLocks noChangeArrowheads="1"/>
          </p:cNvSpPr>
          <p:nvPr/>
        </p:nvSpPr>
        <p:spPr bwMode="auto">
          <a:xfrm>
            <a:off x="4740651" y="3406083"/>
            <a:ext cx="5145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Line 289"/>
          <p:cNvSpPr>
            <a:spLocks noChangeShapeType="1"/>
          </p:cNvSpPr>
          <p:nvPr/>
        </p:nvSpPr>
        <p:spPr bwMode="auto">
          <a:xfrm>
            <a:off x="4686359" y="3540397"/>
            <a:ext cx="0" cy="28044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Rectangle 290"/>
          <p:cNvSpPr>
            <a:spLocks noChangeArrowheads="1"/>
          </p:cNvSpPr>
          <p:nvPr/>
        </p:nvSpPr>
        <p:spPr bwMode="auto">
          <a:xfrm>
            <a:off x="4740652" y="3643918"/>
            <a:ext cx="3751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Vietnam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Line 296"/>
          <p:cNvSpPr>
            <a:spLocks noChangeShapeType="1"/>
          </p:cNvSpPr>
          <p:nvPr/>
        </p:nvSpPr>
        <p:spPr bwMode="auto">
          <a:xfrm>
            <a:off x="4686359" y="3871658"/>
            <a:ext cx="0" cy="17127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Rectangle 297"/>
          <p:cNvSpPr>
            <a:spLocks noChangeArrowheads="1"/>
          </p:cNvSpPr>
          <p:nvPr/>
        </p:nvSpPr>
        <p:spPr bwMode="auto">
          <a:xfrm>
            <a:off x="4740652" y="3920595"/>
            <a:ext cx="4809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Gs/Gd-like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Line 299"/>
          <p:cNvSpPr>
            <a:spLocks noChangeShapeType="1"/>
          </p:cNvSpPr>
          <p:nvPr/>
        </p:nvSpPr>
        <p:spPr bwMode="auto">
          <a:xfrm>
            <a:off x="4686359" y="4093754"/>
            <a:ext cx="0" cy="6022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Rectangle 300"/>
          <p:cNvSpPr>
            <a:spLocks noChangeArrowheads="1"/>
          </p:cNvSpPr>
          <p:nvPr/>
        </p:nvSpPr>
        <p:spPr bwMode="auto">
          <a:xfrm>
            <a:off x="4740651" y="4068607"/>
            <a:ext cx="22762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Y280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Line 318"/>
          <p:cNvSpPr>
            <a:spLocks noChangeShapeType="1"/>
          </p:cNvSpPr>
          <p:nvPr/>
        </p:nvSpPr>
        <p:spPr bwMode="auto">
          <a:xfrm>
            <a:off x="4686359" y="4313968"/>
            <a:ext cx="0" cy="50253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Rectangle 319"/>
          <p:cNvSpPr>
            <a:spLocks noChangeArrowheads="1"/>
          </p:cNvSpPr>
          <p:nvPr/>
        </p:nvSpPr>
        <p:spPr bwMode="auto">
          <a:xfrm>
            <a:off x="4740652" y="4528534"/>
            <a:ext cx="42639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H9 China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Line 334"/>
          <p:cNvSpPr>
            <a:spLocks noChangeShapeType="1"/>
          </p:cNvSpPr>
          <p:nvPr/>
        </p:nvSpPr>
        <p:spPr bwMode="auto">
          <a:xfrm>
            <a:off x="4686359" y="5198586"/>
            <a:ext cx="0" cy="17127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Rectangle 335"/>
          <p:cNvSpPr>
            <a:spLocks noChangeArrowheads="1"/>
          </p:cNvSpPr>
          <p:nvPr/>
        </p:nvSpPr>
        <p:spPr bwMode="auto">
          <a:xfrm>
            <a:off x="4740651" y="5247523"/>
            <a:ext cx="52418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JX8264-like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Rectangle 199"/>
          <p:cNvSpPr>
            <a:spLocks noChangeArrowheads="1"/>
          </p:cNvSpPr>
          <p:nvPr/>
        </p:nvSpPr>
        <p:spPr bwMode="auto">
          <a:xfrm>
            <a:off x="2212888" y="1090770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A/Muscovy duck/Vietnam/HU5-1642/2016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Freeform 200"/>
          <p:cNvSpPr>
            <a:spLocks/>
          </p:cNvSpPr>
          <p:nvPr/>
        </p:nvSpPr>
        <p:spPr bwMode="auto">
          <a:xfrm>
            <a:off x="2184335" y="1128413"/>
            <a:ext cx="27801" cy="54583"/>
          </a:xfrm>
          <a:custGeom>
            <a:avLst/>
            <a:gdLst>
              <a:gd name="T0" fmla="*/ 0 w 37"/>
              <a:gd name="T1" fmla="*/ 29 h 29"/>
              <a:gd name="T2" fmla="*/ 0 w 37"/>
              <a:gd name="T3" fmla="*/ 0 h 29"/>
              <a:gd name="T4" fmla="*/ 37 w 37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9">
                <a:moveTo>
                  <a:pt x="0" y="29"/>
                </a:move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Rectangle 201"/>
          <p:cNvSpPr>
            <a:spLocks noChangeArrowheads="1"/>
          </p:cNvSpPr>
          <p:nvPr/>
        </p:nvSpPr>
        <p:spPr bwMode="auto">
          <a:xfrm>
            <a:off x="2212888" y="1201818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A/Muscovy duck/Vietnam/HU3-1409/2015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Freeform 202"/>
          <p:cNvSpPr>
            <a:spLocks/>
          </p:cNvSpPr>
          <p:nvPr/>
        </p:nvSpPr>
        <p:spPr bwMode="auto">
          <a:xfrm>
            <a:off x="2184335" y="1186759"/>
            <a:ext cx="27801" cy="52700"/>
          </a:xfrm>
          <a:custGeom>
            <a:avLst/>
            <a:gdLst>
              <a:gd name="T0" fmla="*/ 0 w 37"/>
              <a:gd name="T1" fmla="*/ 0 h 28"/>
              <a:gd name="T2" fmla="*/ 0 w 37"/>
              <a:gd name="T3" fmla="*/ 28 h 28"/>
              <a:gd name="T4" fmla="*/ 37 w 37"/>
              <a:gd name="T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8">
                <a:moveTo>
                  <a:pt x="0" y="0"/>
                </a:moveTo>
                <a:lnTo>
                  <a:pt x="0" y="28"/>
                </a:lnTo>
                <a:lnTo>
                  <a:pt x="37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Freeform 203"/>
          <p:cNvSpPr>
            <a:spLocks/>
          </p:cNvSpPr>
          <p:nvPr/>
        </p:nvSpPr>
        <p:spPr bwMode="auto">
          <a:xfrm>
            <a:off x="2143009" y="1184877"/>
            <a:ext cx="41326" cy="107283"/>
          </a:xfrm>
          <a:custGeom>
            <a:avLst/>
            <a:gdLst>
              <a:gd name="T0" fmla="*/ 0 w 55"/>
              <a:gd name="T1" fmla="*/ 57 h 57"/>
              <a:gd name="T2" fmla="*/ 0 w 55"/>
              <a:gd name="T3" fmla="*/ 0 h 57"/>
              <a:gd name="T4" fmla="*/ 55 w 55"/>
              <a:gd name="T5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57">
                <a:moveTo>
                  <a:pt x="0" y="57"/>
                </a:moveTo>
                <a:lnTo>
                  <a:pt x="0" y="0"/>
                </a:lnTo>
                <a:lnTo>
                  <a:pt x="5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Freeform 205"/>
          <p:cNvSpPr>
            <a:spLocks/>
          </p:cNvSpPr>
          <p:nvPr/>
        </p:nvSpPr>
        <p:spPr bwMode="auto">
          <a:xfrm>
            <a:off x="2342875" y="1350509"/>
            <a:ext cx="0" cy="52700"/>
          </a:xfrm>
          <a:custGeom>
            <a:avLst/>
            <a:gdLst>
              <a:gd name="T0" fmla="*/ 28 h 28"/>
              <a:gd name="T1" fmla="*/ 0 h 28"/>
              <a:gd name="T2" fmla="*/ 0 h 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8">
                <a:moveTo>
                  <a:pt x="0" y="2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Freeform 207"/>
          <p:cNvSpPr>
            <a:spLocks/>
          </p:cNvSpPr>
          <p:nvPr/>
        </p:nvSpPr>
        <p:spPr bwMode="auto">
          <a:xfrm>
            <a:off x="2342875" y="1408855"/>
            <a:ext cx="0" cy="52700"/>
          </a:xfrm>
          <a:custGeom>
            <a:avLst/>
            <a:gdLst>
              <a:gd name="T0" fmla="*/ 0 h 28"/>
              <a:gd name="T1" fmla="*/ 28 h 28"/>
              <a:gd name="T2" fmla="*/ 28 h 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8">
                <a:moveTo>
                  <a:pt x="0" y="0"/>
                </a:moveTo>
                <a:lnTo>
                  <a:pt x="0" y="28"/>
                </a:lnTo>
                <a:lnTo>
                  <a:pt x="0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5" name="Freeform 208"/>
          <p:cNvSpPr>
            <a:spLocks/>
          </p:cNvSpPr>
          <p:nvPr/>
        </p:nvSpPr>
        <p:spPr bwMode="auto">
          <a:xfrm>
            <a:off x="2143010" y="1297807"/>
            <a:ext cx="199866" cy="107283"/>
          </a:xfrm>
          <a:custGeom>
            <a:avLst/>
            <a:gdLst>
              <a:gd name="T0" fmla="*/ 0 w 266"/>
              <a:gd name="T1" fmla="*/ 0 h 57"/>
              <a:gd name="T2" fmla="*/ 0 w 266"/>
              <a:gd name="T3" fmla="*/ 57 h 57"/>
              <a:gd name="T4" fmla="*/ 266 w 266"/>
              <a:gd name="T5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6" h="57">
                <a:moveTo>
                  <a:pt x="0" y="0"/>
                </a:moveTo>
                <a:lnTo>
                  <a:pt x="0" y="57"/>
                </a:lnTo>
                <a:lnTo>
                  <a:pt x="266" y="57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3" name="Rectangle 209"/>
          <p:cNvSpPr>
            <a:spLocks noChangeArrowheads="1"/>
          </p:cNvSpPr>
          <p:nvPr/>
        </p:nvSpPr>
        <p:spPr bwMode="auto">
          <a:xfrm>
            <a:off x="2227164" y="1533078"/>
            <a:ext cx="14042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A/duck/Ibaraki/102/2016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Freeform 210"/>
          <p:cNvSpPr>
            <a:spLocks/>
          </p:cNvSpPr>
          <p:nvPr/>
        </p:nvSpPr>
        <p:spPr bwMode="auto">
          <a:xfrm>
            <a:off x="2184334" y="1570722"/>
            <a:ext cx="41326" cy="80933"/>
          </a:xfrm>
          <a:custGeom>
            <a:avLst/>
            <a:gdLst>
              <a:gd name="T0" fmla="*/ 0 w 55"/>
              <a:gd name="T1" fmla="*/ 43 h 43"/>
              <a:gd name="T2" fmla="*/ 0 w 55"/>
              <a:gd name="T3" fmla="*/ 0 h 43"/>
              <a:gd name="T4" fmla="*/ 55 w 55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43">
                <a:moveTo>
                  <a:pt x="0" y="43"/>
                </a:moveTo>
                <a:lnTo>
                  <a:pt x="0" y="0"/>
                </a:lnTo>
                <a:lnTo>
                  <a:pt x="5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Rectangle 211"/>
          <p:cNvSpPr>
            <a:spLocks noChangeArrowheads="1"/>
          </p:cNvSpPr>
          <p:nvPr/>
        </p:nvSpPr>
        <p:spPr bwMode="auto">
          <a:xfrm>
            <a:off x="2336865" y="1644127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A/duck/Vietnam/HU8-1285/2017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Freeform 212"/>
          <p:cNvSpPr>
            <a:spLocks/>
          </p:cNvSpPr>
          <p:nvPr/>
        </p:nvSpPr>
        <p:spPr bwMode="auto">
          <a:xfrm>
            <a:off x="2227163" y="1681770"/>
            <a:ext cx="108950" cy="52700"/>
          </a:xfrm>
          <a:custGeom>
            <a:avLst/>
            <a:gdLst>
              <a:gd name="T0" fmla="*/ 0 w 145"/>
              <a:gd name="T1" fmla="*/ 28 h 28"/>
              <a:gd name="T2" fmla="*/ 0 w 145"/>
              <a:gd name="T3" fmla="*/ 0 h 28"/>
              <a:gd name="T4" fmla="*/ 145 w 145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5" h="28">
                <a:moveTo>
                  <a:pt x="0" y="28"/>
                </a:moveTo>
                <a:lnTo>
                  <a:pt x="0" y="0"/>
                </a:lnTo>
                <a:lnTo>
                  <a:pt x="14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Rectangle 213"/>
          <p:cNvSpPr>
            <a:spLocks noChangeArrowheads="1"/>
          </p:cNvSpPr>
          <p:nvPr/>
        </p:nvSpPr>
        <p:spPr bwMode="auto">
          <a:xfrm>
            <a:off x="2245948" y="1755174"/>
            <a:ext cx="15485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A/chicken/Jiangxi/C25/2014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Freeform 214"/>
          <p:cNvSpPr>
            <a:spLocks/>
          </p:cNvSpPr>
          <p:nvPr/>
        </p:nvSpPr>
        <p:spPr bwMode="auto">
          <a:xfrm>
            <a:off x="2227164" y="1740117"/>
            <a:ext cx="18033" cy="52700"/>
          </a:xfrm>
          <a:custGeom>
            <a:avLst/>
            <a:gdLst>
              <a:gd name="T0" fmla="*/ 0 w 24"/>
              <a:gd name="T1" fmla="*/ 0 h 28"/>
              <a:gd name="T2" fmla="*/ 0 w 24"/>
              <a:gd name="T3" fmla="*/ 28 h 28"/>
              <a:gd name="T4" fmla="*/ 24 w 24"/>
              <a:gd name="T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28">
                <a:moveTo>
                  <a:pt x="0" y="0"/>
                </a:moveTo>
                <a:lnTo>
                  <a:pt x="0" y="28"/>
                </a:lnTo>
                <a:lnTo>
                  <a:pt x="24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Freeform 215"/>
          <p:cNvSpPr>
            <a:spLocks/>
          </p:cNvSpPr>
          <p:nvPr/>
        </p:nvSpPr>
        <p:spPr bwMode="auto">
          <a:xfrm>
            <a:off x="2184335" y="1657300"/>
            <a:ext cx="42829" cy="80933"/>
          </a:xfrm>
          <a:custGeom>
            <a:avLst/>
            <a:gdLst>
              <a:gd name="T0" fmla="*/ 0 w 57"/>
              <a:gd name="T1" fmla="*/ 0 h 43"/>
              <a:gd name="T2" fmla="*/ 0 w 57"/>
              <a:gd name="T3" fmla="*/ 43 h 43"/>
              <a:gd name="T4" fmla="*/ 57 w 57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" h="43">
                <a:moveTo>
                  <a:pt x="0" y="0"/>
                </a:moveTo>
                <a:lnTo>
                  <a:pt x="0" y="43"/>
                </a:lnTo>
                <a:lnTo>
                  <a:pt x="57" y="4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" name="Freeform 216"/>
          <p:cNvSpPr>
            <a:spLocks/>
          </p:cNvSpPr>
          <p:nvPr/>
        </p:nvSpPr>
        <p:spPr bwMode="auto">
          <a:xfrm>
            <a:off x="2143009" y="1422031"/>
            <a:ext cx="41326" cy="233388"/>
          </a:xfrm>
          <a:custGeom>
            <a:avLst/>
            <a:gdLst>
              <a:gd name="T0" fmla="*/ 0 w 55"/>
              <a:gd name="T1" fmla="*/ 0 h 124"/>
              <a:gd name="T2" fmla="*/ 0 w 55"/>
              <a:gd name="T3" fmla="*/ 124 h 124"/>
              <a:gd name="T4" fmla="*/ 55 w 55"/>
              <a:gd name="T5" fmla="*/ 12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124">
                <a:moveTo>
                  <a:pt x="0" y="0"/>
                </a:moveTo>
                <a:lnTo>
                  <a:pt x="0" y="124"/>
                </a:lnTo>
                <a:lnTo>
                  <a:pt x="55" y="12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Line 217"/>
          <p:cNvSpPr>
            <a:spLocks noChangeShapeType="1"/>
          </p:cNvSpPr>
          <p:nvPr/>
        </p:nvSpPr>
        <p:spPr bwMode="auto">
          <a:xfrm>
            <a:off x="2143009" y="1184877"/>
            <a:ext cx="0" cy="23150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Freeform 218"/>
          <p:cNvSpPr>
            <a:spLocks/>
          </p:cNvSpPr>
          <p:nvPr/>
        </p:nvSpPr>
        <p:spPr bwMode="auto">
          <a:xfrm>
            <a:off x="2128734" y="1420149"/>
            <a:ext cx="14276" cy="267268"/>
          </a:xfrm>
          <a:custGeom>
            <a:avLst/>
            <a:gdLst>
              <a:gd name="T0" fmla="*/ 0 w 19"/>
              <a:gd name="T1" fmla="*/ 142 h 142"/>
              <a:gd name="T2" fmla="*/ 0 w 19"/>
              <a:gd name="T3" fmla="*/ 0 h 142"/>
              <a:gd name="T4" fmla="*/ 19 w 19"/>
              <a:gd name="T5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142">
                <a:moveTo>
                  <a:pt x="0" y="142"/>
                </a:moveTo>
                <a:lnTo>
                  <a:pt x="0" y="0"/>
                </a:lnTo>
                <a:lnTo>
                  <a:pt x="19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3" name="Rectangle 219"/>
          <p:cNvSpPr>
            <a:spLocks noChangeArrowheads="1"/>
          </p:cNvSpPr>
          <p:nvPr/>
        </p:nvSpPr>
        <p:spPr bwMode="auto">
          <a:xfrm>
            <a:off x="2244446" y="1866222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A/duck/Vietnam/OIE-3022/2011 (H3N2)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4" name="Freeform 220"/>
          <p:cNvSpPr>
            <a:spLocks/>
          </p:cNvSpPr>
          <p:nvPr/>
        </p:nvSpPr>
        <p:spPr bwMode="auto">
          <a:xfrm>
            <a:off x="2143761" y="1903865"/>
            <a:ext cx="99933" cy="52700"/>
          </a:xfrm>
          <a:custGeom>
            <a:avLst/>
            <a:gdLst>
              <a:gd name="T0" fmla="*/ 0 w 133"/>
              <a:gd name="T1" fmla="*/ 28 h 28"/>
              <a:gd name="T2" fmla="*/ 0 w 133"/>
              <a:gd name="T3" fmla="*/ 0 h 28"/>
              <a:gd name="T4" fmla="*/ 133 w 133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" h="28">
                <a:moveTo>
                  <a:pt x="0" y="28"/>
                </a:moveTo>
                <a:lnTo>
                  <a:pt x="0" y="0"/>
                </a:lnTo>
                <a:lnTo>
                  <a:pt x="13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5" name="Rectangle 221"/>
          <p:cNvSpPr>
            <a:spLocks noChangeArrowheads="1"/>
          </p:cNvSpPr>
          <p:nvPr/>
        </p:nvSpPr>
        <p:spPr bwMode="auto">
          <a:xfrm>
            <a:off x="2227915" y="1975389"/>
            <a:ext cx="173124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A/duck/Kumamoto/431105/2014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6" name="Freeform 222"/>
          <p:cNvSpPr>
            <a:spLocks/>
          </p:cNvSpPr>
          <p:nvPr/>
        </p:nvSpPr>
        <p:spPr bwMode="auto">
          <a:xfrm>
            <a:off x="2143761" y="1960331"/>
            <a:ext cx="83403" cy="52700"/>
          </a:xfrm>
          <a:custGeom>
            <a:avLst/>
            <a:gdLst>
              <a:gd name="T0" fmla="*/ 0 w 111"/>
              <a:gd name="T1" fmla="*/ 0 h 28"/>
              <a:gd name="T2" fmla="*/ 0 w 111"/>
              <a:gd name="T3" fmla="*/ 28 h 28"/>
              <a:gd name="T4" fmla="*/ 111 w 111"/>
              <a:gd name="T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28">
                <a:moveTo>
                  <a:pt x="0" y="0"/>
                </a:moveTo>
                <a:lnTo>
                  <a:pt x="0" y="28"/>
                </a:lnTo>
                <a:lnTo>
                  <a:pt x="111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7" name="Freeform 223"/>
          <p:cNvSpPr>
            <a:spLocks/>
          </p:cNvSpPr>
          <p:nvPr/>
        </p:nvSpPr>
        <p:spPr bwMode="auto">
          <a:xfrm>
            <a:off x="2128734" y="1691179"/>
            <a:ext cx="15028" cy="267268"/>
          </a:xfrm>
          <a:custGeom>
            <a:avLst/>
            <a:gdLst>
              <a:gd name="T0" fmla="*/ 0 w 20"/>
              <a:gd name="T1" fmla="*/ 0 h 142"/>
              <a:gd name="T2" fmla="*/ 0 w 20"/>
              <a:gd name="T3" fmla="*/ 142 h 142"/>
              <a:gd name="T4" fmla="*/ 20 w 20"/>
              <a:gd name="T5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142">
                <a:moveTo>
                  <a:pt x="0" y="0"/>
                </a:moveTo>
                <a:lnTo>
                  <a:pt x="0" y="142"/>
                </a:lnTo>
                <a:lnTo>
                  <a:pt x="20" y="14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" name="Rectangle 224"/>
          <p:cNvSpPr>
            <a:spLocks noChangeArrowheads="1"/>
          </p:cNvSpPr>
          <p:nvPr/>
        </p:nvSpPr>
        <p:spPr bwMode="auto">
          <a:xfrm>
            <a:off x="2213638" y="2086437"/>
            <a:ext cx="14635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A/duck/Mongolia/59/2007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" name="Freeform 225"/>
          <p:cNvSpPr>
            <a:spLocks/>
          </p:cNvSpPr>
          <p:nvPr/>
        </p:nvSpPr>
        <p:spPr bwMode="auto">
          <a:xfrm>
            <a:off x="2128733" y="1773996"/>
            <a:ext cx="84154" cy="350083"/>
          </a:xfrm>
          <a:custGeom>
            <a:avLst/>
            <a:gdLst>
              <a:gd name="T0" fmla="*/ 0 w 112"/>
              <a:gd name="T1" fmla="*/ 0 h 186"/>
              <a:gd name="T2" fmla="*/ 0 w 112"/>
              <a:gd name="T3" fmla="*/ 186 h 186"/>
              <a:gd name="T4" fmla="*/ 112 w 112"/>
              <a:gd name="T5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186">
                <a:moveTo>
                  <a:pt x="0" y="0"/>
                </a:moveTo>
                <a:lnTo>
                  <a:pt x="0" y="186"/>
                </a:lnTo>
                <a:lnTo>
                  <a:pt x="112" y="186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0" name="Line 228"/>
          <p:cNvSpPr>
            <a:spLocks noChangeShapeType="1"/>
          </p:cNvSpPr>
          <p:nvPr/>
        </p:nvSpPr>
        <p:spPr bwMode="auto">
          <a:xfrm>
            <a:off x="2128733" y="1420149"/>
            <a:ext cx="0" cy="35008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1" name="Line 229"/>
          <p:cNvSpPr>
            <a:spLocks noChangeShapeType="1"/>
          </p:cNvSpPr>
          <p:nvPr/>
        </p:nvSpPr>
        <p:spPr bwMode="auto">
          <a:xfrm>
            <a:off x="2079143" y="1772112"/>
            <a:ext cx="49591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" name="Rectangle 230"/>
          <p:cNvSpPr>
            <a:spLocks noChangeArrowheads="1"/>
          </p:cNvSpPr>
          <p:nvPr/>
        </p:nvSpPr>
        <p:spPr bwMode="auto">
          <a:xfrm>
            <a:off x="2125728" y="2197483"/>
            <a:ext cx="151964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A/turkey/Italy/4580/1999 (H7N1)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" name="Freeform 231"/>
          <p:cNvSpPr>
            <a:spLocks/>
          </p:cNvSpPr>
          <p:nvPr/>
        </p:nvSpPr>
        <p:spPr bwMode="auto">
          <a:xfrm>
            <a:off x="2078392" y="2005503"/>
            <a:ext cx="46585" cy="229624"/>
          </a:xfrm>
          <a:custGeom>
            <a:avLst/>
            <a:gdLst>
              <a:gd name="T0" fmla="*/ 0 w 62"/>
              <a:gd name="T1" fmla="*/ 0 h 122"/>
              <a:gd name="T2" fmla="*/ 0 w 62"/>
              <a:gd name="T3" fmla="*/ 122 h 122"/>
              <a:gd name="T4" fmla="*/ 62 w 62"/>
              <a:gd name="T5" fmla="*/ 122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122">
                <a:moveTo>
                  <a:pt x="0" y="0"/>
                </a:moveTo>
                <a:lnTo>
                  <a:pt x="0" y="122"/>
                </a:lnTo>
                <a:lnTo>
                  <a:pt x="62" y="12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4" name="Line 232"/>
          <p:cNvSpPr>
            <a:spLocks noChangeShapeType="1"/>
          </p:cNvSpPr>
          <p:nvPr/>
        </p:nvSpPr>
        <p:spPr bwMode="auto">
          <a:xfrm>
            <a:off x="2078391" y="1772112"/>
            <a:ext cx="0" cy="229624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5" name="Freeform 233"/>
          <p:cNvSpPr>
            <a:spLocks/>
          </p:cNvSpPr>
          <p:nvPr/>
        </p:nvSpPr>
        <p:spPr bwMode="auto">
          <a:xfrm>
            <a:off x="2025043" y="2003619"/>
            <a:ext cx="53348" cy="167512"/>
          </a:xfrm>
          <a:custGeom>
            <a:avLst/>
            <a:gdLst>
              <a:gd name="T0" fmla="*/ 0 w 71"/>
              <a:gd name="T1" fmla="*/ 89 h 89"/>
              <a:gd name="T2" fmla="*/ 0 w 71"/>
              <a:gd name="T3" fmla="*/ 0 h 89"/>
              <a:gd name="T4" fmla="*/ 71 w 71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89">
                <a:moveTo>
                  <a:pt x="0" y="89"/>
                </a:moveTo>
                <a:lnTo>
                  <a:pt x="0" y="0"/>
                </a:lnTo>
                <a:lnTo>
                  <a:pt x="7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" name="Rectangle 236"/>
          <p:cNvSpPr>
            <a:spLocks noChangeArrowheads="1"/>
          </p:cNvSpPr>
          <p:nvPr/>
        </p:nvSpPr>
        <p:spPr bwMode="auto">
          <a:xfrm>
            <a:off x="2128734" y="2308531"/>
            <a:ext cx="13882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A/duck/Hunan/573/2002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7" name="Line 237"/>
          <p:cNvSpPr>
            <a:spLocks noChangeShapeType="1"/>
          </p:cNvSpPr>
          <p:nvPr/>
        </p:nvSpPr>
        <p:spPr bwMode="auto">
          <a:xfrm>
            <a:off x="2026546" y="2346173"/>
            <a:ext cx="101436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" name="Line 238"/>
          <p:cNvSpPr>
            <a:spLocks noChangeShapeType="1"/>
          </p:cNvSpPr>
          <p:nvPr/>
        </p:nvSpPr>
        <p:spPr bwMode="auto">
          <a:xfrm>
            <a:off x="2025043" y="2176779"/>
            <a:ext cx="0" cy="16939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" name="Freeform 239"/>
          <p:cNvSpPr>
            <a:spLocks/>
          </p:cNvSpPr>
          <p:nvPr/>
        </p:nvSpPr>
        <p:spPr bwMode="auto">
          <a:xfrm>
            <a:off x="2010015" y="2173015"/>
            <a:ext cx="15028" cy="167512"/>
          </a:xfrm>
          <a:custGeom>
            <a:avLst/>
            <a:gdLst>
              <a:gd name="T0" fmla="*/ 0 w 20"/>
              <a:gd name="T1" fmla="*/ 89 h 89"/>
              <a:gd name="T2" fmla="*/ 0 w 20"/>
              <a:gd name="T3" fmla="*/ 0 h 89"/>
              <a:gd name="T4" fmla="*/ 20 w 20"/>
              <a:gd name="T5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89">
                <a:moveTo>
                  <a:pt x="0" y="89"/>
                </a:moveTo>
                <a:lnTo>
                  <a:pt x="0" y="0"/>
                </a:lnTo>
                <a:lnTo>
                  <a:pt x="2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0" name="Rectangle 240"/>
          <p:cNvSpPr>
            <a:spLocks noChangeArrowheads="1"/>
          </p:cNvSpPr>
          <p:nvPr/>
        </p:nvSpPr>
        <p:spPr bwMode="auto">
          <a:xfrm>
            <a:off x="2257219" y="2417698"/>
            <a:ext cx="15645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A/duck/Hokkaido/W19/2013 (H7N2)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1" name="Freeform 241"/>
          <p:cNvSpPr>
            <a:spLocks/>
          </p:cNvSpPr>
          <p:nvPr/>
        </p:nvSpPr>
        <p:spPr bwMode="auto">
          <a:xfrm>
            <a:off x="2079893" y="2455341"/>
            <a:ext cx="176574" cy="54583"/>
          </a:xfrm>
          <a:custGeom>
            <a:avLst/>
            <a:gdLst>
              <a:gd name="T0" fmla="*/ 0 w 235"/>
              <a:gd name="T1" fmla="*/ 29 h 29"/>
              <a:gd name="T2" fmla="*/ 0 w 235"/>
              <a:gd name="T3" fmla="*/ 0 h 29"/>
              <a:gd name="T4" fmla="*/ 235 w 235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" h="29">
                <a:moveTo>
                  <a:pt x="0" y="29"/>
                </a:moveTo>
                <a:lnTo>
                  <a:pt x="0" y="0"/>
                </a:lnTo>
                <a:lnTo>
                  <a:pt x="23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" name="Rectangle 242"/>
          <p:cNvSpPr>
            <a:spLocks noChangeArrowheads="1"/>
          </p:cNvSpPr>
          <p:nvPr/>
        </p:nvSpPr>
        <p:spPr bwMode="auto">
          <a:xfrm>
            <a:off x="2119717" y="2528746"/>
            <a:ext cx="18819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A/chicken/Netherlands/2586/2003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3" name="Freeform 243"/>
          <p:cNvSpPr>
            <a:spLocks/>
          </p:cNvSpPr>
          <p:nvPr/>
        </p:nvSpPr>
        <p:spPr bwMode="auto">
          <a:xfrm>
            <a:off x="2079893" y="2513687"/>
            <a:ext cx="39072" cy="52700"/>
          </a:xfrm>
          <a:custGeom>
            <a:avLst/>
            <a:gdLst>
              <a:gd name="T0" fmla="*/ 0 w 52"/>
              <a:gd name="T1" fmla="*/ 0 h 28"/>
              <a:gd name="T2" fmla="*/ 0 w 52"/>
              <a:gd name="T3" fmla="*/ 28 h 28"/>
              <a:gd name="T4" fmla="*/ 52 w 52"/>
              <a:gd name="T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28">
                <a:moveTo>
                  <a:pt x="0" y="0"/>
                </a:moveTo>
                <a:lnTo>
                  <a:pt x="0" y="28"/>
                </a:lnTo>
                <a:lnTo>
                  <a:pt x="52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4" name="Freeform 244"/>
          <p:cNvSpPr>
            <a:spLocks/>
          </p:cNvSpPr>
          <p:nvPr/>
        </p:nvSpPr>
        <p:spPr bwMode="auto">
          <a:xfrm>
            <a:off x="2010015" y="2344291"/>
            <a:ext cx="69878" cy="167512"/>
          </a:xfrm>
          <a:custGeom>
            <a:avLst/>
            <a:gdLst>
              <a:gd name="T0" fmla="*/ 0 w 93"/>
              <a:gd name="T1" fmla="*/ 0 h 89"/>
              <a:gd name="T2" fmla="*/ 0 w 93"/>
              <a:gd name="T3" fmla="*/ 89 h 89"/>
              <a:gd name="T4" fmla="*/ 93 w 93"/>
              <a:gd name="T5" fmla="*/ 89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89">
                <a:moveTo>
                  <a:pt x="0" y="0"/>
                </a:moveTo>
                <a:lnTo>
                  <a:pt x="0" y="89"/>
                </a:lnTo>
                <a:lnTo>
                  <a:pt x="93" y="89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5" name="Freeform 245"/>
          <p:cNvSpPr>
            <a:spLocks/>
          </p:cNvSpPr>
          <p:nvPr/>
        </p:nvSpPr>
        <p:spPr bwMode="auto">
          <a:xfrm>
            <a:off x="1917596" y="2342410"/>
            <a:ext cx="92420" cy="233388"/>
          </a:xfrm>
          <a:custGeom>
            <a:avLst/>
            <a:gdLst>
              <a:gd name="T0" fmla="*/ 0 w 123"/>
              <a:gd name="T1" fmla="*/ 124 h 124"/>
              <a:gd name="T2" fmla="*/ 0 w 123"/>
              <a:gd name="T3" fmla="*/ 0 h 124"/>
              <a:gd name="T4" fmla="*/ 123 w 123"/>
              <a:gd name="T5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3" h="124">
                <a:moveTo>
                  <a:pt x="0" y="124"/>
                </a:moveTo>
                <a:lnTo>
                  <a:pt x="0" y="0"/>
                </a:lnTo>
                <a:lnTo>
                  <a:pt x="12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6" name="Rectangle 246"/>
          <p:cNvSpPr>
            <a:spLocks noChangeArrowheads="1"/>
          </p:cNvSpPr>
          <p:nvPr/>
        </p:nvSpPr>
        <p:spPr bwMode="auto">
          <a:xfrm>
            <a:off x="2288777" y="2639793"/>
            <a:ext cx="18707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A/chicken/Vietnam/HU8-1860/2017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" name="Freeform 247"/>
          <p:cNvSpPr>
            <a:spLocks/>
          </p:cNvSpPr>
          <p:nvPr/>
        </p:nvSpPr>
        <p:spPr bwMode="auto">
          <a:xfrm>
            <a:off x="2092666" y="2677435"/>
            <a:ext cx="195358" cy="135516"/>
          </a:xfrm>
          <a:custGeom>
            <a:avLst/>
            <a:gdLst>
              <a:gd name="T0" fmla="*/ 0 w 260"/>
              <a:gd name="T1" fmla="*/ 72 h 72"/>
              <a:gd name="T2" fmla="*/ 0 w 260"/>
              <a:gd name="T3" fmla="*/ 0 h 72"/>
              <a:gd name="T4" fmla="*/ 260 w 260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0" h="72">
                <a:moveTo>
                  <a:pt x="0" y="72"/>
                </a:move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8" name="Rectangle 248"/>
          <p:cNvSpPr>
            <a:spLocks noChangeArrowheads="1"/>
          </p:cNvSpPr>
          <p:nvPr/>
        </p:nvSpPr>
        <p:spPr bwMode="auto">
          <a:xfrm>
            <a:off x="2313572" y="2750842"/>
            <a:ext cx="176971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A/chicken/Heinan/ZZ01/2017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" name="Freeform 249"/>
          <p:cNvSpPr>
            <a:spLocks/>
          </p:cNvSpPr>
          <p:nvPr/>
        </p:nvSpPr>
        <p:spPr bwMode="auto">
          <a:xfrm>
            <a:off x="2312820" y="2788483"/>
            <a:ext cx="0" cy="52700"/>
          </a:xfrm>
          <a:custGeom>
            <a:avLst/>
            <a:gdLst>
              <a:gd name="T0" fmla="*/ 28 h 28"/>
              <a:gd name="T1" fmla="*/ 0 h 28"/>
              <a:gd name="T2" fmla="*/ 0 h 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8">
                <a:moveTo>
                  <a:pt x="0" y="2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0" name="Rectangle 250"/>
          <p:cNvSpPr>
            <a:spLocks noChangeArrowheads="1"/>
          </p:cNvSpPr>
          <p:nvPr/>
        </p:nvSpPr>
        <p:spPr bwMode="auto">
          <a:xfrm>
            <a:off x="2341373" y="2860006"/>
            <a:ext cx="19348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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A/duck/Japan/AQ-HE29-22/2017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1" name="Freeform 251"/>
          <p:cNvSpPr>
            <a:spLocks/>
          </p:cNvSpPr>
          <p:nvPr/>
        </p:nvSpPr>
        <p:spPr bwMode="auto">
          <a:xfrm>
            <a:off x="2312821" y="2844949"/>
            <a:ext cx="27801" cy="52700"/>
          </a:xfrm>
          <a:custGeom>
            <a:avLst/>
            <a:gdLst>
              <a:gd name="T0" fmla="*/ 0 w 37"/>
              <a:gd name="T1" fmla="*/ 0 h 28"/>
              <a:gd name="T2" fmla="*/ 0 w 37"/>
              <a:gd name="T3" fmla="*/ 28 h 28"/>
              <a:gd name="T4" fmla="*/ 37 w 37"/>
              <a:gd name="T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8">
                <a:moveTo>
                  <a:pt x="0" y="0"/>
                </a:moveTo>
                <a:lnTo>
                  <a:pt x="0" y="28"/>
                </a:lnTo>
                <a:lnTo>
                  <a:pt x="37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2" name="Freeform 252"/>
          <p:cNvSpPr>
            <a:spLocks/>
          </p:cNvSpPr>
          <p:nvPr/>
        </p:nvSpPr>
        <p:spPr bwMode="auto">
          <a:xfrm>
            <a:off x="2117462" y="2843066"/>
            <a:ext cx="195358" cy="109167"/>
          </a:xfrm>
          <a:custGeom>
            <a:avLst/>
            <a:gdLst>
              <a:gd name="T0" fmla="*/ 0 w 260"/>
              <a:gd name="T1" fmla="*/ 58 h 58"/>
              <a:gd name="T2" fmla="*/ 0 w 260"/>
              <a:gd name="T3" fmla="*/ 0 h 58"/>
              <a:gd name="T4" fmla="*/ 260 w 260"/>
              <a:gd name="T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0" h="58">
                <a:moveTo>
                  <a:pt x="0" y="58"/>
                </a:moveTo>
                <a:lnTo>
                  <a:pt x="0" y="0"/>
                </a:lnTo>
                <a:lnTo>
                  <a:pt x="26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3" name="Rectangle 253"/>
          <p:cNvSpPr>
            <a:spLocks noChangeArrowheads="1"/>
          </p:cNvSpPr>
          <p:nvPr/>
        </p:nvSpPr>
        <p:spPr bwMode="auto">
          <a:xfrm>
            <a:off x="2215892" y="2971054"/>
            <a:ext cx="106760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A/Anhui/1/2013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" name="Freeform 254"/>
          <p:cNvSpPr>
            <a:spLocks/>
          </p:cNvSpPr>
          <p:nvPr/>
        </p:nvSpPr>
        <p:spPr bwMode="auto">
          <a:xfrm>
            <a:off x="2215141" y="3008698"/>
            <a:ext cx="0" cy="52700"/>
          </a:xfrm>
          <a:custGeom>
            <a:avLst/>
            <a:gdLst>
              <a:gd name="T0" fmla="*/ 28 h 28"/>
              <a:gd name="T1" fmla="*/ 0 h 28"/>
              <a:gd name="T2" fmla="*/ 0 h 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8">
                <a:moveTo>
                  <a:pt x="0" y="2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5" name="Rectangle 255"/>
          <p:cNvSpPr>
            <a:spLocks noChangeArrowheads="1"/>
          </p:cNvSpPr>
          <p:nvPr/>
        </p:nvSpPr>
        <p:spPr bwMode="auto">
          <a:xfrm>
            <a:off x="2230169" y="3082102"/>
            <a:ext cx="120545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A/Shanghai/2/2013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6" name="Freeform 256"/>
          <p:cNvSpPr>
            <a:spLocks/>
          </p:cNvSpPr>
          <p:nvPr/>
        </p:nvSpPr>
        <p:spPr bwMode="auto">
          <a:xfrm>
            <a:off x="2215141" y="3067045"/>
            <a:ext cx="14276" cy="52700"/>
          </a:xfrm>
          <a:custGeom>
            <a:avLst/>
            <a:gdLst>
              <a:gd name="T0" fmla="*/ 0 w 19"/>
              <a:gd name="T1" fmla="*/ 0 h 28"/>
              <a:gd name="T2" fmla="*/ 0 w 19"/>
              <a:gd name="T3" fmla="*/ 28 h 28"/>
              <a:gd name="T4" fmla="*/ 19 w 19"/>
              <a:gd name="T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28">
                <a:moveTo>
                  <a:pt x="0" y="0"/>
                </a:moveTo>
                <a:lnTo>
                  <a:pt x="0" y="28"/>
                </a:lnTo>
                <a:lnTo>
                  <a:pt x="19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7" name="Freeform 257"/>
          <p:cNvSpPr>
            <a:spLocks/>
          </p:cNvSpPr>
          <p:nvPr/>
        </p:nvSpPr>
        <p:spPr bwMode="auto">
          <a:xfrm>
            <a:off x="2117463" y="2955995"/>
            <a:ext cx="97679" cy="109167"/>
          </a:xfrm>
          <a:custGeom>
            <a:avLst/>
            <a:gdLst>
              <a:gd name="T0" fmla="*/ 0 w 130"/>
              <a:gd name="T1" fmla="*/ 0 h 58"/>
              <a:gd name="T2" fmla="*/ 0 w 130"/>
              <a:gd name="T3" fmla="*/ 58 h 58"/>
              <a:gd name="T4" fmla="*/ 130 w 130"/>
              <a:gd name="T5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0" h="58">
                <a:moveTo>
                  <a:pt x="0" y="0"/>
                </a:moveTo>
                <a:lnTo>
                  <a:pt x="0" y="58"/>
                </a:lnTo>
                <a:lnTo>
                  <a:pt x="130" y="5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8" name="Freeform 258"/>
          <p:cNvSpPr>
            <a:spLocks/>
          </p:cNvSpPr>
          <p:nvPr/>
        </p:nvSpPr>
        <p:spPr bwMode="auto">
          <a:xfrm>
            <a:off x="2092666" y="2818598"/>
            <a:ext cx="24796" cy="135516"/>
          </a:xfrm>
          <a:custGeom>
            <a:avLst/>
            <a:gdLst>
              <a:gd name="T0" fmla="*/ 0 w 33"/>
              <a:gd name="T1" fmla="*/ 0 h 72"/>
              <a:gd name="T2" fmla="*/ 0 w 33"/>
              <a:gd name="T3" fmla="*/ 72 h 72"/>
              <a:gd name="T4" fmla="*/ 33 w 33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72">
                <a:moveTo>
                  <a:pt x="0" y="0"/>
                </a:moveTo>
                <a:lnTo>
                  <a:pt x="0" y="72"/>
                </a:lnTo>
                <a:lnTo>
                  <a:pt x="33" y="7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" name="Line 261"/>
          <p:cNvSpPr>
            <a:spLocks noChangeShapeType="1"/>
          </p:cNvSpPr>
          <p:nvPr/>
        </p:nvSpPr>
        <p:spPr bwMode="auto">
          <a:xfrm>
            <a:off x="1918347" y="2814833"/>
            <a:ext cx="174319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" name="Line 262"/>
          <p:cNvSpPr>
            <a:spLocks noChangeShapeType="1"/>
          </p:cNvSpPr>
          <p:nvPr/>
        </p:nvSpPr>
        <p:spPr bwMode="auto">
          <a:xfrm>
            <a:off x="1917596" y="2579563"/>
            <a:ext cx="0" cy="23527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1" name="Freeform 263"/>
          <p:cNvSpPr>
            <a:spLocks/>
          </p:cNvSpPr>
          <p:nvPr/>
        </p:nvSpPr>
        <p:spPr bwMode="auto">
          <a:xfrm>
            <a:off x="1831188" y="2577682"/>
            <a:ext cx="86409" cy="365140"/>
          </a:xfrm>
          <a:custGeom>
            <a:avLst/>
            <a:gdLst>
              <a:gd name="T0" fmla="*/ 0 w 115"/>
              <a:gd name="T1" fmla="*/ 194 h 194"/>
              <a:gd name="T2" fmla="*/ 0 w 115"/>
              <a:gd name="T3" fmla="*/ 0 h 194"/>
              <a:gd name="T4" fmla="*/ 115 w 115"/>
              <a:gd name="T5" fmla="*/ 0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" h="194">
                <a:moveTo>
                  <a:pt x="0" y="194"/>
                </a:moveTo>
                <a:lnTo>
                  <a:pt x="0" y="0"/>
                </a:lnTo>
                <a:lnTo>
                  <a:pt x="11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2" name="Rectangle 266"/>
          <p:cNvSpPr>
            <a:spLocks noChangeArrowheads="1"/>
          </p:cNvSpPr>
          <p:nvPr/>
        </p:nvSpPr>
        <p:spPr bwMode="auto">
          <a:xfrm>
            <a:off x="2256467" y="3193150"/>
            <a:ext cx="157254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A/Teal/Hong Kong/W312/97 (H6N1)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3" name="Line 267"/>
          <p:cNvSpPr>
            <a:spLocks noChangeShapeType="1"/>
          </p:cNvSpPr>
          <p:nvPr/>
        </p:nvSpPr>
        <p:spPr bwMode="auto">
          <a:xfrm>
            <a:off x="1976955" y="3230792"/>
            <a:ext cx="278761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4" name="Rectangle 270"/>
          <p:cNvSpPr>
            <a:spLocks noChangeArrowheads="1"/>
          </p:cNvSpPr>
          <p:nvPr/>
        </p:nvSpPr>
        <p:spPr bwMode="auto">
          <a:xfrm>
            <a:off x="2227164" y="3302317"/>
            <a:ext cx="171200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A/wild duck/Shantou/2853/2003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5" name="Line 271"/>
          <p:cNvSpPr>
            <a:spLocks noChangeShapeType="1"/>
          </p:cNvSpPr>
          <p:nvPr/>
        </p:nvSpPr>
        <p:spPr bwMode="auto">
          <a:xfrm>
            <a:off x="2145263" y="3339959"/>
            <a:ext cx="80398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6" name="Rectangle 274"/>
          <p:cNvSpPr>
            <a:spLocks noChangeArrowheads="1"/>
          </p:cNvSpPr>
          <p:nvPr/>
        </p:nvSpPr>
        <p:spPr bwMode="auto">
          <a:xfrm>
            <a:off x="2162546" y="3413363"/>
            <a:ext cx="145232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A/duck/Shantou/339/2000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7" name="Line 275"/>
          <p:cNvSpPr>
            <a:spLocks noChangeShapeType="1"/>
          </p:cNvSpPr>
          <p:nvPr/>
        </p:nvSpPr>
        <p:spPr bwMode="auto">
          <a:xfrm>
            <a:off x="2145263" y="3451005"/>
            <a:ext cx="1653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8" name="Line 276"/>
          <p:cNvSpPr>
            <a:spLocks noChangeShapeType="1"/>
          </p:cNvSpPr>
          <p:nvPr/>
        </p:nvSpPr>
        <p:spPr bwMode="auto">
          <a:xfrm>
            <a:off x="2144512" y="3339959"/>
            <a:ext cx="0" cy="5458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" name="Line 277"/>
          <p:cNvSpPr>
            <a:spLocks noChangeShapeType="1"/>
          </p:cNvSpPr>
          <p:nvPr/>
        </p:nvSpPr>
        <p:spPr bwMode="auto">
          <a:xfrm>
            <a:off x="2144512" y="3398306"/>
            <a:ext cx="0" cy="527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" name="Freeform 278"/>
          <p:cNvSpPr>
            <a:spLocks/>
          </p:cNvSpPr>
          <p:nvPr/>
        </p:nvSpPr>
        <p:spPr bwMode="auto">
          <a:xfrm>
            <a:off x="1975452" y="3315490"/>
            <a:ext cx="169060" cy="80933"/>
          </a:xfrm>
          <a:custGeom>
            <a:avLst/>
            <a:gdLst>
              <a:gd name="T0" fmla="*/ 0 w 225"/>
              <a:gd name="T1" fmla="*/ 0 h 43"/>
              <a:gd name="T2" fmla="*/ 0 w 225"/>
              <a:gd name="T3" fmla="*/ 43 h 43"/>
              <a:gd name="T4" fmla="*/ 225 w 225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" h="43">
                <a:moveTo>
                  <a:pt x="0" y="0"/>
                </a:moveTo>
                <a:lnTo>
                  <a:pt x="0" y="43"/>
                </a:lnTo>
                <a:lnTo>
                  <a:pt x="225" y="4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" name="Line 279"/>
          <p:cNvSpPr>
            <a:spLocks noChangeShapeType="1"/>
          </p:cNvSpPr>
          <p:nvPr/>
        </p:nvSpPr>
        <p:spPr bwMode="auto">
          <a:xfrm>
            <a:off x="1975452" y="3230793"/>
            <a:ext cx="0" cy="79052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" name="Freeform 280"/>
          <p:cNvSpPr>
            <a:spLocks/>
          </p:cNvSpPr>
          <p:nvPr/>
        </p:nvSpPr>
        <p:spPr bwMode="auto">
          <a:xfrm>
            <a:off x="1831187" y="2948469"/>
            <a:ext cx="144264" cy="365140"/>
          </a:xfrm>
          <a:custGeom>
            <a:avLst/>
            <a:gdLst>
              <a:gd name="T0" fmla="*/ 0 w 192"/>
              <a:gd name="T1" fmla="*/ 0 h 194"/>
              <a:gd name="T2" fmla="*/ 0 w 192"/>
              <a:gd name="T3" fmla="*/ 194 h 194"/>
              <a:gd name="T4" fmla="*/ 192 w 192"/>
              <a:gd name="T5" fmla="*/ 194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94">
                <a:moveTo>
                  <a:pt x="0" y="0"/>
                </a:moveTo>
                <a:lnTo>
                  <a:pt x="0" y="194"/>
                </a:lnTo>
                <a:lnTo>
                  <a:pt x="192" y="19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" name="Freeform 281"/>
          <p:cNvSpPr>
            <a:spLocks/>
          </p:cNvSpPr>
          <p:nvPr/>
        </p:nvSpPr>
        <p:spPr bwMode="auto">
          <a:xfrm>
            <a:off x="1714724" y="2944701"/>
            <a:ext cx="116464" cy="487483"/>
          </a:xfrm>
          <a:custGeom>
            <a:avLst/>
            <a:gdLst>
              <a:gd name="T0" fmla="*/ 0 w 155"/>
              <a:gd name="T1" fmla="*/ 259 h 259"/>
              <a:gd name="T2" fmla="*/ 0 w 155"/>
              <a:gd name="T3" fmla="*/ 0 h 259"/>
              <a:gd name="T4" fmla="*/ 155 w 155"/>
              <a:gd name="T5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259">
                <a:moveTo>
                  <a:pt x="0" y="259"/>
                </a:moveTo>
                <a:lnTo>
                  <a:pt x="0" y="0"/>
                </a:lnTo>
                <a:lnTo>
                  <a:pt x="15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" name="Rectangle 282"/>
          <p:cNvSpPr>
            <a:spLocks noChangeArrowheads="1"/>
          </p:cNvSpPr>
          <p:nvPr/>
        </p:nvSpPr>
        <p:spPr bwMode="auto">
          <a:xfrm>
            <a:off x="2296291" y="3524411"/>
            <a:ext cx="17937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A/duck/Cambodia/b0120501/2017 (H7N3)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" name="Freeform 283"/>
          <p:cNvSpPr>
            <a:spLocks/>
          </p:cNvSpPr>
          <p:nvPr/>
        </p:nvSpPr>
        <p:spPr bwMode="auto">
          <a:xfrm>
            <a:off x="2295538" y="3562054"/>
            <a:ext cx="0" cy="52700"/>
          </a:xfrm>
          <a:custGeom>
            <a:avLst/>
            <a:gdLst>
              <a:gd name="T0" fmla="*/ 28 h 28"/>
              <a:gd name="T1" fmla="*/ 0 h 28"/>
              <a:gd name="T2" fmla="*/ 0 h 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8">
                <a:moveTo>
                  <a:pt x="0" y="2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6" name="Rectangle 284"/>
          <p:cNvSpPr>
            <a:spLocks noChangeArrowheads="1"/>
          </p:cNvSpPr>
          <p:nvPr/>
        </p:nvSpPr>
        <p:spPr bwMode="auto">
          <a:xfrm>
            <a:off x="2296291" y="3635459"/>
            <a:ext cx="17937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A/duck/Cambodia/b0116502/2017 (H7N3)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" name="Freeform 285"/>
          <p:cNvSpPr>
            <a:spLocks/>
          </p:cNvSpPr>
          <p:nvPr/>
        </p:nvSpPr>
        <p:spPr bwMode="auto">
          <a:xfrm>
            <a:off x="2295538" y="3618521"/>
            <a:ext cx="0" cy="54583"/>
          </a:xfrm>
          <a:custGeom>
            <a:avLst/>
            <a:gdLst>
              <a:gd name="T0" fmla="*/ 0 h 29"/>
              <a:gd name="T1" fmla="*/ 29 h 29"/>
              <a:gd name="T2" fmla="*/ 29 h 2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9">
                <a:moveTo>
                  <a:pt x="0" y="0"/>
                </a:moveTo>
                <a:lnTo>
                  <a:pt x="0" y="29"/>
                </a:lnTo>
                <a:lnTo>
                  <a:pt x="0" y="29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8" name="Freeform 286"/>
          <p:cNvSpPr>
            <a:spLocks/>
          </p:cNvSpPr>
          <p:nvPr/>
        </p:nvSpPr>
        <p:spPr bwMode="auto">
          <a:xfrm>
            <a:off x="2139252" y="3616636"/>
            <a:ext cx="156286" cy="80933"/>
          </a:xfrm>
          <a:custGeom>
            <a:avLst/>
            <a:gdLst>
              <a:gd name="T0" fmla="*/ 0 w 208"/>
              <a:gd name="T1" fmla="*/ 43 h 43"/>
              <a:gd name="T2" fmla="*/ 0 w 208"/>
              <a:gd name="T3" fmla="*/ 0 h 43"/>
              <a:gd name="T4" fmla="*/ 208 w 208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" h="43">
                <a:moveTo>
                  <a:pt x="0" y="43"/>
                </a:moveTo>
                <a:lnTo>
                  <a:pt x="0" y="0"/>
                </a:lnTo>
                <a:lnTo>
                  <a:pt x="208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" name="Rectangle 287"/>
          <p:cNvSpPr>
            <a:spLocks noChangeArrowheads="1"/>
          </p:cNvSpPr>
          <p:nvPr/>
        </p:nvSpPr>
        <p:spPr bwMode="auto">
          <a:xfrm>
            <a:off x="2250457" y="3744626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A/duck/Vietnam/OIE-4429/2010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" name="Freeform 288"/>
          <p:cNvSpPr>
            <a:spLocks/>
          </p:cNvSpPr>
          <p:nvPr/>
        </p:nvSpPr>
        <p:spPr bwMode="auto">
          <a:xfrm>
            <a:off x="2139253" y="3703217"/>
            <a:ext cx="110453" cy="79052"/>
          </a:xfrm>
          <a:custGeom>
            <a:avLst/>
            <a:gdLst>
              <a:gd name="T0" fmla="*/ 0 w 147"/>
              <a:gd name="T1" fmla="*/ 0 h 42"/>
              <a:gd name="T2" fmla="*/ 0 w 147"/>
              <a:gd name="T3" fmla="*/ 42 h 42"/>
              <a:gd name="T4" fmla="*/ 147 w 147"/>
              <a:gd name="T5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" h="42">
                <a:moveTo>
                  <a:pt x="0" y="0"/>
                </a:moveTo>
                <a:lnTo>
                  <a:pt x="0" y="42"/>
                </a:lnTo>
                <a:lnTo>
                  <a:pt x="147" y="4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1" name="Line 291"/>
          <p:cNvSpPr>
            <a:spLocks noChangeShapeType="1"/>
          </p:cNvSpPr>
          <p:nvPr/>
        </p:nvSpPr>
        <p:spPr bwMode="auto">
          <a:xfrm>
            <a:off x="1857487" y="3699452"/>
            <a:ext cx="281766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2" name="Rectangle 292"/>
          <p:cNvSpPr>
            <a:spLocks noChangeArrowheads="1"/>
          </p:cNvSpPr>
          <p:nvPr/>
        </p:nvSpPr>
        <p:spPr bwMode="auto">
          <a:xfrm>
            <a:off x="2173064" y="3855673"/>
            <a:ext cx="16334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A/goose/Guangdong/1/1996 (H5N1)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3" name="Freeform 293"/>
          <p:cNvSpPr>
            <a:spLocks/>
          </p:cNvSpPr>
          <p:nvPr/>
        </p:nvSpPr>
        <p:spPr bwMode="auto">
          <a:xfrm>
            <a:off x="2045330" y="3893315"/>
            <a:ext cx="126983" cy="52700"/>
          </a:xfrm>
          <a:custGeom>
            <a:avLst/>
            <a:gdLst>
              <a:gd name="T0" fmla="*/ 0 w 169"/>
              <a:gd name="T1" fmla="*/ 28 h 28"/>
              <a:gd name="T2" fmla="*/ 0 w 169"/>
              <a:gd name="T3" fmla="*/ 0 h 28"/>
              <a:gd name="T4" fmla="*/ 169 w 169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9" h="28">
                <a:moveTo>
                  <a:pt x="0" y="28"/>
                </a:moveTo>
                <a:lnTo>
                  <a:pt x="0" y="0"/>
                </a:lnTo>
                <a:lnTo>
                  <a:pt x="169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4" name="Rectangle 294"/>
          <p:cNvSpPr>
            <a:spLocks noChangeArrowheads="1"/>
          </p:cNvSpPr>
          <p:nvPr/>
        </p:nvSpPr>
        <p:spPr bwMode="auto">
          <a:xfrm>
            <a:off x="2328599" y="3966721"/>
            <a:ext cx="22217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A/common teal/Hong Kong/MPM1740/2011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" name="Freeform 295"/>
          <p:cNvSpPr>
            <a:spLocks/>
          </p:cNvSpPr>
          <p:nvPr/>
        </p:nvSpPr>
        <p:spPr bwMode="auto">
          <a:xfrm>
            <a:off x="2045330" y="3951663"/>
            <a:ext cx="282518" cy="52700"/>
          </a:xfrm>
          <a:custGeom>
            <a:avLst/>
            <a:gdLst>
              <a:gd name="T0" fmla="*/ 0 w 376"/>
              <a:gd name="T1" fmla="*/ 0 h 28"/>
              <a:gd name="T2" fmla="*/ 0 w 376"/>
              <a:gd name="T3" fmla="*/ 28 h 28"/>
              <a:gd name="T4" fmla="*/ 376 w 376"/>
              <a:gd name="T5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6" h="28">
                <a:moveTo>
                  <a:pt x="0" y="0"/>
                </a:moveTo>
                <a:lnTo>
                  <a:pt x="0" y="28"/>
                </a:lnTo>
                <a:lnTo>
                  <a:pt x="376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6" name="Line 298"/>
          <p:cNvSpPr>
            <a:spLocks noChangeShapeType="1"/>
          </p:cNvSpPr>
          <p:nvPr/>
        </p:nvSpPr>
        <p:spPr bwMode="auto">
          <a:xfrm>
            <a:off x="1948403" y="3947897"/>
            <a:ext cx="96928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7" name="Rectangle 301"/>
          <p:cNvSpPr>
            <a:spLocks noChangeArrowheads="1"/>
          </p:cNvSpPr>
          <p:nvPr/>
        </p:nvSpPr>
        <p:spPr bwMode="auto">
          <a:xfrm>
            <a:off x="2262479" y="4077770"/>
            <a:ext cx="159017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A/Duck/Hong Kong/Y280/97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8" name="Line 302"/>
          <p:cNvSpPr>
            <a:spLocks noChangeShapeType="1"/>
          </p:cNvSpPr>
          <p:nvPr/>
        </p:nvSpPr>
        <p:spPr bwMode="auto">
          <a:xfrm>
            <a:off x="1999497" y="4115411"/>
            <a:ext cx="261479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9" name="Rectangle 303"/>
          <p:cNvSpPr>
            <a:spLocks noChangeArrowheads="1"/>
          </p:cNvSpPr>
          <p:nvPr/>
        </p:nvSpPr>
        <p:spPr bwMode="auto">
          <a:xfrm>
            <a:off x="2182833" y="4186934"/>
            <a:ext cx="207588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A/chicken/New South Wales/327/1997 (H7N4)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" name="Freeform 304"/>
          <p:cNvSpPr>
            <a:spLocks/>
          </p:cNvSpPr>
          <p:nvPr/>
        </p:nvSpPr>
        <p:spPr bwMode="auto">
          <a:xfrm>
            <a:off x="2019033" y="4224578"/>
            <a:ext cx="163049" cy="353847"/>
          </a:xfrm>
          <a:custGeom>
            <a:avLst/>
            <a:gdLst>
              <a:gd name="T0" fmla="*/ 0 w 217"/>
              <a:gd name="T1" fmla="*/ 188 h 188"/>
              <a:gd name="T2" fmla="*/ 0 w 217"/>
              <a:gd name="T3" fmla="*/ 0 h 188"/>
              <a:gd name="T4" fmla="*/ 217 w 217"/>
              <a:gd name="T5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" h="188">
                <a:moveTo>
                  <a:pt x="0" y="188"/>
                </a:moveTo>
                <a:lnTo>
                  <a:pt x="0" y="0"/>
                </a:lnTo>
                <a:lnTo>
                  <a:pt x="21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" name="Rectangle 305"/>
          <p:cNvSpPr>
            <a:spLocks noChangeArrowheads="1"/>
          </p:cNvSpPr>
          <p:nvPr/>
        </p:nvSpPr>
        <p:spPr bwMode="auto">
          <a:xfrm>
            <a:off x="2558521" y="4297982"/>
            <a:ext cx="18707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A/chicken/Vietnam/HU5-1578/2016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2" name="Freeform 306"/>
          <p:cNvSpPr>
            <a:spLocks/>
          </p:cNvSpPr>
          <p:nvPr/>
        </p:nvSpPr>
        <p:spPr bwMode="auto">
          <a:xfrm>
            <a:off x="2501416" y="4335625"/>
            <a:ext cx="56353" cy="52700"/>
          </a:xfrm>
          <a:custGeom>
            <a:avLst/>
            <a:gdLst>
              <a:gd name="T0" fmla="*/ 0 w 75"/>
              <a:gd name="T1" fmla="*/ 28 h 28"/>
              <a:gd name="T2" fmla="*/ 0 w 75"/>
              <a:gd name="T3" fmla="*/ 0 h 28"/>
              <a:gd name="T4" fmla="*/ 75 w 75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28">
                <a:moveTo>
                  <a:pt x="0" y="28"/>
                </a:moveTo>
                <a:lnTo>
                  <a:pt x="0" y="0"/>
                </a:lnTo>
                <a:lnTo>
                  <a:pt x="7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3" name="Rectangle 307"/>
          <p:cNvSpPr>
            <a:spLocks noChangeArrowheads="1"/>
          </p:cNvSpPr>
          <p:nvPr/>
        </p:nvSpPr>
        <p:spPr bwMode="auto">
          <a:xfrm>
            <a:off x="2502168" y="4409030"/>
            <a:ext cx="171681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A/chicken/Vietnam/HU3-9/2015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4" name="Freeform 308"/>
          <p:cNvSpPr>
            <a:spLocks/>
          </p:cNvSpPr>
          <p:nvPr/>
        </p:nvSpPr>
        <p:spPr bwMode="auto">
          <a:xfrm>
            <a:off x="2501415" y="4393973"/>
            <a:ext cx="0" cy="52700"/>
          </a:xfrm>
          <a:custGeom>
            <a:avLst/>
            <a:gdLst>
              <a:gd name="T0" fmla="*/ 0 h 28"/>
              <a:gd name="T1" fmla="*/ 28 h 28"/>
              <a:gd name="T2" fmla="*/ 28 h 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8">
                <a:moveTo>
                  <a:pt x="0" y="0"/>
                </a:moveTo>
                <a:lnTo>
                  <a:pt x="0" y="28"/>
                </a:lnTo>
                <a:lnTo>
                  <a:pt x="0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5" name="Freeform 309"/>
          <p:cNvSpPr>
            <a:spLocks/>
          </p:cNvSpPr>
          <p:nvPr/>
        </p:nvSpPr>
        <p:spPr bwMode="auto">
          <a:xfrm>
            <a:off x="2488642" y="4390207"/>
            <a:ext cx="12774" cy="80933"/>
          </a:xfrm>
          <a:custGeom>
            <a:avLst/>
            <a:gdLst>
              <a:gd name="T0" fmla="*/ 0 w 17"/>
              <a:gd name="T1" fmla="*/ 43 h 43"/>
              <a:gd name="T2" fmla="*/ 0 w 17"/>
              <a:gd name="T3" fmla="*/ 0 h 43"/>
              <a:gd name="T4" fmla="*/ 17 w 17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43">
                <a:moveTo>
                  <a:pt x="0" y="43"/>
                </a:moveTo>
                <a:lnTo>
                  <a:pt x="0" y="0"/>
                </a:lnTo>
                <a:lnTo>
                  <a:pt x="1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6" name="Rectangle 310"/>
          <p:cNvSpPr>
            <a:spLocks noChangeArrowheads="1"/>
          </p:cNvSpPr>
          <p:nvPr/>
        </p:nvSpPr>
        <p:spPr bwMode="auto">
          <a:xfrm>
            <a:off x="2505173" y="4518195"/>
            <a:ext cx="184185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A/chicken/Vietnam/OIE-0056/2012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7" name="Freeform 311"/>
          <p:cNvSpPr>
            <a:spLocks/>
          </p:cNvSpPr>
          <p:nvPr/>
        </p:nvSpPr>
        <p:spPr bwMode="auto">
          <a:xfrm>
            <a:off x="2488643" y="4476787"/>
            <a:ext cx="15779" cy="80933"/>
          </a:xfrm>
          <a:custGeom>
            <a:avLst/>
            <a:gdLst>
              <a:gd name="T0" fmla="*/ 0 w 21"/>
              <a:gd name="T1" fmla="*/ 0 h 43"/>
              <a:gd name="T2" fmla="*/ 0 w 21"/>
              <a:gd name="T3" fmla="*/ 43 h 43"/>
              <a:gd name="T4" fmla="*/ 21 w 21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" h="43">
                <a:moveTo>
                  <a:pt x="0" y="0"/>
                </a:moveTo>
                <a:lnTo>
                  <a:pt x="0" y="43"/>
                </a:lnTo>
                <a:lnTo>
                  <a:pt x="21" y="4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8" name="Freeform 312"/>
          <p:cNvSpPr>
            <a:spLocks/>
          </p:cNvSpPr>
          <p:nvPr/>
        </p:nvSpPr>
        <p:spPr bwMode="auto">
          <a:xfrm>
            <a:off x="2084402" y="4474905"/>
            <a:ext cx="404241" cy="120459"/>
          </a:xfrm>
          <a:custGeom>
            <a:avLst/>
            <a:gdLst>
              <a:gd name="T0" fmla="*/ 0 w 538"/>
              <a:gd name="T1" fmla="*/ 64 h 64"/>
              <a:gd name="T2" fmla="*/ 0 w 538"/>
              <a:gd name="T3" fmla="*/ 0 h 64"/>
              <a:gd name="T4" fmla="*/ 538 w 538"/>
              <a:gd name="T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8" h="64">
                <a:moveTo>
                  <a:pt x="0" y="64"/>
                </a:moveTo>
                <a:lnTo>
                  <a:pt x="0" y="0"/>
                </a:lnTo>
                <a:lnTo>
                  <a:pt x="538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9" name="Rectangle 313"/>
          <p:cNvSpPr>
            <a:spLocks noChangeArrowheads="1"/>
          </p:cNvSpPr>
          <p:nvPr/>
        </p:nvSpPr>
        <p:spPr bwMode="auto">
          <a:xfrm>
            <a:off x="2143761" y="4629242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A/duck/Vietnam/OIE-0495/2012 (H7N1)</a:t>
            </a:r>
            <a:endParaRPr kumimoji="0" lang="en-US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" name="Freeform 314"/>
          <p:cNvSpPr>
            <a:spLocks/>
          </p:cNvSpPr>
          <p:nvPr/>
        </p:nvSpPr>
        <p:spPr bwMode="auto">
          <a:xfrm>
            <a:off x="2143009" y="4666887"/>
            <a:ext cx="0" cy="52700"/>
          </a:xfrm>
          <a:custGeom>
            <a:avLst/>
            <a:gdLst>
              <a:gd name="T0" fmla="*/ 28 h 28"/>
              <a:gd name="T1" fmla="*/ 0 h 28"/>
              <a:gd name="T2" fmla="*/ 0 h 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8">
                <a:moveTo>
                  <a:pt x="0" y="2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1" name="Rectangle 315"/>
          <p:cNvSpPr>
            <a:spLocks noChangeArrowheads="1"/>
          </p:cNvSpPr>
          <p:nvPr/>
        </p:nvSpPr>
        <p:spPr bwMode="auto">
          <a:xfrm>
            <a:off x="2143761" y="4740291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A/duck/Vietnam/OIE-0178/2012 (H7N1)</a:t>
            </a:r>
            <a:endParaRPr kumimoji="0" lang="en-US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2" name="Freeform 316"/>
          <p:cNvSpPr>
            <a:spLocks/>
          </p:cNvSpPr>
          <p:nvPr/>
        </p:nvSpPr>
        <p:spPr bwMode="auto">
          <a:xfrm>
            <a:off x="2143009" y="4725234"/>
            <a:ext cx="0" cy="52700"/>
          </a:xfrm>
          <a:custGeom>
            <a:avLst/>
            <a:gdLst>
              <a:gd name="T0" fmla="*/ 0 h 28"/>
              <a:gd name="T1" fmla="*/ 28 h 28"/>
              <a:gd name="T2" fmla="*/ 28 h 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8">
                <a:moveTo>
                  <a:pt x="0" y="0"/>
                </a:moveTo>
                <a:lnTo>
                  <a:pt x="0" y="28"/>
                </a:lnTo>
                <a:lnTo>
                  <a:pt x="0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3" name="Freeform 317"/>
          <p:cNvSpPr>
            <a:spLocks/>
          </p:cNvSpPr>
          <p:nvPr/>
        </p:nvSpPr>
        <p:spPr bwMode="auto">
          <a:xfrm>
            <a:off x="2084403" y="4601011"/>
            <a:ext cx="58607" cy="122341"/>
          </a:xfrm>
          <a:custGeom>
            <a:avLst/>
            <a:gdLst>
              <a:gd name="T0" fmla="*/ 0 w 78"/>
              <a:gd name="T1" fmla="*/ 0 h 65"/>
              <a:gd name="T2" fmla="*/ 0 w 78"/>
              <a:gd name="T3" fmla="*/ 65 h 65"/>
              <a:gd name="T4" fmla="*/ 78 w 78"/>
              <a:gd name="T5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65">
                <a:moveTo>
                  <a:pt x="0" y="0"/>
                </a:moveTo>
                <a:lnTo>
                  <a:pt x="0" y="65"/>
                </a:lnTo>
                <a:lnTo>
                  <a:pt x="78" y="6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4" name="Line 320"/>
          <p:cNvSpPr>
            <a:spLocks noChangeShapeType="1"/>
          </p:cNvSpPr>
          <p:nvPr/>
        </p:nvSpPr>
        <p:spPr bwMode="auto">
          <a:xfrm>
            <a:off x="2045331" y="4599127"/>
            <a:ext cx="39072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" name="Rectangle 321"/>
          <p:cNvSpPr>
            <a:spLocks noChangeArrowheads="1"/>
          </p:cNvSpPr>
          <p:nvPr/>
        </p:nvSpPr>
        <p:spPr bwMode="auto">
          <a:xfrm>
            <a:off x="2215893" y="4851339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A/duck/Vietnam/HU3-1268/2015 (H4N6)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6" name="Freeform 322"/>
          <p:cNvSpPr>
            <a:spLocks/>
          </p:cNvSpPr>
          <p:nvPr/>
        </p:nvSpPr>
        <p:spPr bwMode="auto">
          <a:xfrm>
            <a:off x="2115209" y="4888982"/>
            <a:ext cx="99933" cy="52700"/>
          </a:xfrm>
          <a:custGeom>
            <a:avLst/>
            <a:gdLst>
              <a:gd name="T0" fmla="*/ 0 w 133"/>
              <a:gd name="T1" fmla="*/ 28 h 28"/>
              <a:gd name="T2" fmla="*/ 0 w 133"/>
              <a:gd name="T3" fmla="*/ 0 h 28"/>
              <a:gd name="T4" fmla="*/ 133 w 133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" h="28">
                <a:moveTo>
                  <a:pt x="0" y="28"/>
                </a:moveTo>
                <a:lnTo>
                  <a:pt x="0" y="0"/>
                </a:lnTo>
                <a:lnTo>
                  <a:pt x="13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7" name="Rectangle 323"/>
          <p:cNvSpPr>
            <a:spLocks noChangeArrowheads="1"/>
          </p:cNvSpPr>
          <p:nvPr/>
        </p:nvSpPr>
        <p:spPr bwMode="auto">
          <a:xfrm>
            <a:off x="2143761" y="4960505"/>
            <a:ext cx="177612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A/duck/Thailand/CU-9754C/2010 (H7N4)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2" name="Freeform 324"/>
          <p:cNvSpPr>
            <a:spLocks/>
          </p:cNvSpPr>
          <p:nvPr/>
        </p:nvSpPr>
        <p:spPr bwMode="auto">
          <a:xfrm>
            <a:off x="2115209" y="4945446"/>
            <a:ext cx="27801" cy="54583"/>
          </a:xfrm>
          <a:custGeom>
            <a:avLst/>
            <a:gdLst>
              <a:gd name="T0" fmla="*/ 0 w 37"/>
              <a:gd name="T1" fmla="*/ 0 h 29"/>
              <a:gd name="T2" fmla="*/ 0 w 37"/>
              <a:gd name="T3" fmla="*/ 29 h 29"/>
              <a:gd name="T4" fmla="*/ 37 w 37"/>
              <a:gd name="T5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" h="29">
                <a:moveTo>
                  <a:pt x="0" y="0"/>
                </a:moveTo>
                <a:lnTo>
                  <a:pt x="0" y="29"/>
                </a:lnTo>
                <a:lnTo>
                  <a:pt x="37" y="29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3" name="Freeform 325"/>
          <p:cNvSpPr>
            <a:spLocks/>
          </p:cNvSpPr>
          <p:nvPr/>
        </p:nvSpPr>
        <p:spPr bwMode="auto">
          <a:xfrm>
            <a:off x="2044579" y="4943564"/>
            <a:ext cx="70629" cy="163749"/>
          </a:xfrm>
          <a:custGeom>
            <a:avLst/>
            <a:gdLst>
              <a:gd name="T0" fmla="*/ 0 w 94"/>
              <a:gd name="T1" fmla="*/ 87 h 87"/>
              <a:gd name="T2" fmla="*/ 0 w 94"/>
              <a:gd name="T3" fmla="*/ 0 h 87"/>
              <a:gd name="T4" fmla="*/ 94 w 94"/>
              <a:gd name="T5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87">
                <a:moveTo>
                  <a:pt x="0" y="87"/>
                </a:moveTo>
                <a:lnTo>
                  <a:pt x="0" y="0"/>
                </a:lnTo>
                <a:lnTo>
                  <a:pt x="94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4" name="Rectangle 328"/>
          <p:cNvSpPr>
            <a:spLocks noChangeArrowheads="1"/>
          </p:cNvSpPr>
          <p:nvPr/>
        </p:nvSpPr>
        <p:spPr bwMode="auto">
          <a:xfrm>
            <a:off x="2058856" y="5071553"/>
            <a:ext cx="13882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A/duck/Hunan/491/2005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5" name="Line 329"/>
          <p:cNvSpPr>
            <a:spLocks noChangeShapeType="1"/>
          </p:cNvSpPr>
          <p:nvPr/>
        </p:nvSpPr>
        <p:spPr bwMode="auto">
          <a:xfrm>
            <a:off x="2045331" y="5109195"/>
            <a:ext cx="12774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6" name="Rectangle 330"/>
          <p:cNvSpPr>
            <a:spLocks noChangeArrowheads="1"/>
          </p:cNvSpPr>
          <p:nvPr/>
        </p:nvSpPr>
        <p:spPr bwMode="auto">
          <a:xfrm>
            <a:off x="2128733" y="5182601"/>
            <a:ext cx="14731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A/duck/Taiwan/4201/1999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" name="Freeform 331"/>
          <p:cNvSpPr>
            <a:spLocks/>
          </p:cNvSpPr>
          <p:nvPr/>
        </p:nvSpPr>
        <p:spPr bwMode="auto">
          <a:xfrm>
            <a:off x="2100180" y="5220243"/>
            <a:ext cx="27050" cy="52700"/>
          </a:xfrm>
          <a:custGeom>
            <a:avLst/>
            <a:gdLst>
              <a:gd name="T0" fmla="*/ 0 w 36"/>
              <a:gd name="T1" fmla="*/ 28 h 28"/>
              <a:gd name="T2" fmla="*/ 0 w 36"/>
              <a:gd name="T3" fmla="*/ 0 h 28"/>
              <a:gd name="T4" fmla="*/ 36 w 36"/>
              <a:gd name="T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28">
                <a:moveTo>
                  <a:pt x="0" y="28"/>
                </a:move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8" name="Rectangle 332"/>
          <p:cNvSpPr>
            <a:spLocks noChangeArrowheads="1"/>
          </p:cNvSpPr>
          <p:nvPr/>
        </p:nvSpPr>
        <p:spPr bwMode="auto">
          <a:xfrm>
            <a:off x="2100933" y="5293649"/>
            <a:ext cx="157735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A/mallard/Jiangxi/8264/2004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9" name="Freeform 333"/>
          <p:cNvSpPr>
            <a:spLocks/>
          </p:cNvSpPr>
          <p:nvPr/>
        </p:nvSpPr>
        <p:spPr bwMode="auto">
          <a:xfrm>
            <a:off x="2100180" y="5278590"/>
            <a:ext cx="0" cy="52700"/>
          </a:xfrm>
          <a:custGeom>
            <a:avLst/>
            <a:gdLst>
              <a:gd name="T0" fmla="*/ 0 h 28"/>
              <a:gd name="T1" fmla="*/ 28 h 28"/>
              <a:gd name="T2" fmla="*/ 28 h 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8">
                <a:moveTo>
                  <a:pt x="0" y="0"/>
                </a:moveTo>
                <a:lnTo>
                  <a:pt x="0" y="28"/>
                </a:lnTo>
                <a:lnTo>
                  <a:pt x="0" y="2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Line 336"/>
          <p:cNvSpPr>
            <a:spLocks noChangeShapeType="1"/>
          </p:cNvSpPr>
          <p:nvPr/>
        </p:nvSpPr>
        <p:spPr bwMode="auto">
          <a:xfrm>
            <a:off x="2045331" y="5274825"/>
            <a:ext cx="54851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" name="Line 337"/>
          <p:cNvSpPr>
            <a:spLocks noChangeShapeType="1"/>
          </p:cNvSpPr>
          <p:nvPr/>
        </p:nvSpPr>
        <p:spPr bwMode="auto">
          <a:xfrm>
            <a:off x="2044578" y="4599127"/>
            <a:ext cx="0" cy="33502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2" name="Line 338"/>
          <p:cNvSpPr>
            <a:spLocks noChangeShapeType="1"/>
          </p:cNvSpPr>
          <p:nvPr/>
        </p:nvSpPr>
        <p:spPr bwMode="auto">
          <a:xfrm>
            <a:off x="2044578" y="4939799"/>
            <a:ext cx="0" cy="33502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3" name="Freeform 339"/>
          <p:cNvSpPr>
            <a:spLocks/>
          </p:cNvSpPr>
          <p:nvPr/>
        </p:nvSpPr>
        <p:spPr bwMode="auto">
          <a:xfrm>
            <a:off x="2019033" y="4584071"/>
            <a:ext cx="25547" cy="353847"/>
          </a:xfrm>
          <a:custGeom>
            <a:avLst/>
            <a:gdLst>
              <a:gd name="T0" fmla="*/ 0 w 34"/>
              <a:gd name="T1" fmla="*/ 0 h 188"/>
              <a:gd name="T2" fmla="*/ 0 w 34"/>
              <a:gd name="T3" fmla="*/ 188 h 188"/>
              <a:gd name="T4" fmla="*/ 34 w 34"/>
              <a:gd name="T5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" h="188">
                <a:moveTo>
                  <a:pt x="0" y="0"/>
                </a:moveTo>
                <a:lnTo>
                  <a:pt x="0" y="188"/>
                </a:lnTo>
                <a:lnTo>
                  <a:pt x="34" y="18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Freeform 340"/>
          <p:cNvSpPr>
            <a:spLocks/>
          </p:cNvSpPr>
          <p:nvPr/>
        </p:nvSpPr>
        <p:spPr bwMode="auto">
          <a:xfrm>
            <a:off x="1997993" y="4348800"/>
            <a:ext cx="21039" cy="231507"/>
          </a:xfrm>
          <a:custGeom>
            <a:avLst/>
            <a:gdLst>
              <a:gd name="T0" fmla="*/ 0 w 28"/>
              <a:gd name="T1" fmla="*/ 0 h 123"/>
              <a:gd name="T2" fmla="*/ 0 w 28"/>
              <a:gd name="T3" fmla="*/ 123 h 123"/>
              <a:gd name="T4" fmla="*/ 28 w 28"/>
              <a:gd name="T5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" h="123">
                <a:moveTo>
                  <a:pt x="0" y="0"/>
                </a:moveTo>
                <a:lnTo>
                  <a:pt x="0" y="123"/>
                </a:lnTo>
                <a:lnTo>
                  <a:pt x="28" y="1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" name="Line 341"/>
          <p:cNvSpPr>
            <a:spLocks noChangeShapeType="1"/>
          </p:cNvSpPr>
          <p:nvPr/>
        </p:nvSpPr>
        <p:spPr bwMode="auto">
          <a:xfrm>
            <a:off x="1997993" y="4115411"/>
            <a:ext cx="0" cy="229624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6" name="Freeform 342"/>
          <p:cNvSpPr>
            <a:spLocks/>
          </p:cNvSpPr>
          <p:nvPr/>
        </p:nvSpPr>
        <p:spPr bwMode="auto">
          <a:xfrm>
            <a:off x="1947651" y="4151173"/>
            <a:ext cx="50342" cy="195745"/>
          </a:xfrm>
          <a:custGeom>
            <a:avLst/>
            <a:gdLst>
              <a:gd name="T0" fmla="*/ 0 w 67"/>
              <a:gd name="T1" fmla="*/ 0 h 104"/>
              <a:gd name="T2" fmla="*/ 0 w 67"/>
              <a:gd name="T3" fmla="*/ 104 h 104"/>
              <a:gd name="T4" fmla="*/ 67 w 67"/>
              <a:gd name="T5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" h="104">
                <a:moveTo>
                  <a:pt x="0" y="0"/>
                </a:moveTo>
                <a:lnTo>
                  <a:pt x="0" y="104"/>
                </a:lnTo>
                <a:lnTo>
                  <a:pt x="67" y="10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7" name="Line 343"/>
          <p:cNvSpPr>
            <a:spLocks noChangeShapeType="1"/>
          </p:cNvSpPr>
          <p:nvPr/>
        </p:nvSpPr>
        <p:spPr bwMode="auto">
          <a:xfrm>
            <a:off x="1947651" y="3947898"/>
            <a:ext cx="0" cy="197628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8" name="Freeform 344"/>
          <p:cNvSpPr>
            <a:spLocks/>
          </p:cNvSpPr>
          <p:nvPr/>
        </p:nvSpPr>
        <p:spPr bwMode="auto">
          <a:xfrm>
            <a:off x="1856735" y="3925313"/>
            <a:ext cx="90917" cy="222095"/>
          </a:xfrm>
          <a:custGeom>
            <a:avLst/>
            <a:gdLst>
              <a:gd name="T0" fmla="*/ 0 w 121"/>
              <a:gd name="T1" fmla="*/ 0 h 118"/>
              <a:gd name="T2" fmla="*/ 0 w 121"/>
              <a:gd name="T3" fmla="*/ 118 h 118"/>
              <a:gd name="T4" fmla="*/ 121 w 121"/>
              <a:gd name="T5" fmla="*/ 118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" h="118">
                <a:moveTo>
                  <a:pt x="0" y="0"/>
                </a:moveTo>
                <a:lnTo>
                  <a:pt x="0" y="118"/>
                </a:lnTo>
                <a:lnTo>
                  <a:pt x="121" y="11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9" name="Line 345"/>
          <p:cNvSpPr>
            <a:spLocks noChangeShapeType="1"/>
          </p:cNvSpPr>
          <p:nvPr/>
        </p:nvSpPr>
        <p:spPr bwMode="auto">
          <a:xfrm>
            <a:off x="1856734" y="3699454"/>
            <a:ext cx="0" cy="22209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0" name="Freeform 346"/>
          <p:cNvSpPr>
            <a:spLocks/>
          </p:cNvSpPr>
          <p:nvPr/>
        </p:nvSpPr>
        <p:spPr bwMode="auto">
          <a:xfrm>
            <a:off x="1714724" y="3435948"/>
            <a:ext cx="142010" cy="487483"/>
          </a:xfrm>
          <a:custGeom>
            <a:avLst/>
            <a:gdLst>
              <a:gd name="T0" fmla="*/ 0 w 189"/>
              <a:gd name="T1" fmla="*/ 0 h 259"/>
              <a:gd name="T2" fmla="*/ 0 w 189"/>
              <a:gd name="T3" fmla="*/ 259 h 259"/>
              <a:gd name="T4" fmla="*/ 189 w 189"/>
              <a:gd name="T5" fmla="*/ 259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" h="259">
                <a:moveTo>
                  <a:pt x="0" y="0"/>
                </a:moveTo>
                <a:lnTo>
                  <a:pt x="0" y="259"/>
                </a:lnTo>
                <a:lnTo>
                  <a:pt x="189" y="259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" name="Freeform 347"/>
          <p:cNvSpPr>
            <a:spLocks/>
          </p:cNvSpPr>
          <p:nvPr/>
        </p:nvSpPr>
        <p:spPr bwMode="auto">
          <a:xfrm>
            <a:off x="1620803" y="3434067"/>
            <a:ext cx="93922" cy="1001312"/>
          </a:xfrm>
          <a:custGeom>
            <a:avLst/>
            <a:gdLst>
              <a:gd name="T0" fmla="*/ 0 w 125"/>
              <a:gd name="T1" fmla="*/ 532 h 532"/>
              <a:gd name="T2" fmla="*/ 0 w 125"/>
              <a:gd name="T3" fmla="*/ 0 h 532"/>
              <a:gd name="T4" fmla="*/ 125 w 125"/>
              <a:gd name="T5" fmla="*/ 0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" h="532">
                <a:moveTo>
                  <a:pt x="0" y="532"/>
                </a:moveTo>
                <a:lnTo>
                  <a:pt x="0" y="0"/>
                </a:lnTo>
                <a:lnTo>
                  <a:pt x="12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2" name="Rectangle 348"/>
          <p:cNvSpPr>
            <a:spLocks noChangeArrowheads="1"/>
          </p:cNvSpPr>
          <p:nvPr/>
        </p:nvSpPr>
        <p:spPr bwMode="auto">
          <a:xfrm>
            <a:off x="1918347" y="5402814"/>
            <a:ext cx="135774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A/chicken/Brescia/1902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3" name="Freeform 349"/>
          <p:cNvSpPr>
            <a:spLocks/>
          </p:cNvSpPr>
          <p:nvPr/>
        </p:nvSpPr>
        <p:spPr bwMode="auto">
          <a:xfrm>
            <a:off x="1620802" y="4439144"/>
            <a:ext cx="296794" cy="1003195"/>
          </a:xfrm>
          <a:custGeom>
            <a:avLst/>
            <a:gdLst>
              <a:gd name="T0" fmla="*/ 0 w 395"/>
              <a:gd name="T1" fmla="*/ 0 h 533"/>
              <a:gd name="T2" fmla="*/ 0 w 395"/>
              <a:gd name="T3" fmla="*/ 533 h 533"/>
              <a:gd name="T4" fmla="*/ 395 w 395"/>
              <a:gd name="T5" fmla="*/ 53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5" h="533">
                <a:moveTo>
                  <a:pt x="0" y="0"/>
                </a:moveTo>
                <a:lnTo>
                  <a:pt x="0" y="533"/>
                </a:lnTo>
                <a:lnTo>
                  <a:pt x="395" y="53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" name="Rectangle 350"/>
          <p:cNvSpPr>
            <a:spLocks noChangeArrowheads="1"/>
          </p:cNvSpPr>
          <p:nvPr/>
        </p:nvSpPr>
        <p:spPr bwMode="auto">
          <a:xfrm>
            <a:off x="2121915" y="3492969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5" name="Rectangle 352"/>
          <p:cNvSpPr>
            <a:spLocks noChangeArrowheads="1"/>
          </p:cNvSpPr>
          <p:nvPr/>
        </p:nvSpPr>
        <p:spPr bwMode="auto">
          <a:xfrm>
            <a:off x="2301522" y="4355450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6" name="Rectangle 355"/>
          <p:cNvSpPr>
            <a:spLocks noChangeArrowheads="1"/>
          </p:cNvSpPr>
          <p:nvPr/>
        </p:nvSpPr>
        <p:spPr bwMode="auto">
          <a:xfrm>
            <a:off x="1953437" y="3581881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7" name="Rectangle 356"/>
          <p:cNvSpPr>
            <a:spLocks noChangeArrowheads="1"/>
          </p:cNvSpPr>
          <p:nvPr/>
        </p:nvSpPr>
        <p:spPr bwMode="auto">
          <a:xfrm>
            <a:off x="2011623" y="3397386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8" name="Rectangle 357"/>
          <p:cNvSpPr>
            <a:spLocks noChangeArrowheads="1"/>
          </p:cNvSpPr>
          <p:nvPr/>
        </p:nvSpPr>
        <p:spPr bwMode="auto">
          <a:xfrm>
            <a:off x="1847075" y="4628423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9" name="Rectangle 358"/>
          <p:cNvSpPr>
            <a:spLocks noChangeArrowheads="1"/>
          </p:cNvSpPr>
          <p:nvPr/>
        </p:nvSpPr>
        <p:spPr bwMode="auto">
          <a:xfrm>
            <a:off x="2163155" y="1284970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0" name="Rectangle 359"/>
          <p:cNvSpPr>
            <a:spLocks noChangeArrowheads="1"/>
          </p:cNvSpPr>
          <p:nvPr/>
        </p:nvSpPr>
        <p:spPr bwMode="auto">
          <a:xfrm>
            <a:off x="1967291" y="5275789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94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" name="Rectangle 362"/>
          <p:cNvSpPr>
            <a:spLocks noChangeArrowheads="1"/>
          </p:cNvSpPr>
          <p:nvPr/>
        </p:nvSpPr>
        <p:spPr bwMode="auto">
          <a:xfrm>
            <a:off x="1960529" y="2815795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2" name="Rectangle 370"/>
          <p:cNvSpPr>
            <a:spLocks noChangeArrowheads="1"/>
          </p:cNvSpPr>
          <p:nvPr/>
        </p:nvSpPr>
        <p:spPr bwMode="auto">
          <a:xfrm>
            <a:off x="1723846" y="3924393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3" name="Rectangle 372"/>
          <p:cNvSpPr>
            <a:spLocks noChangeArrowheads="1"/>
          </p:cNvSpPr>
          <p:nvPr/>
        </p:nvSpPr>
        <p:spPr bwMode="auto">
          <a:xfrm>
            <a:off x="1947005" y="2512767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76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4" name="Rectangle 375"/>
          <p:cNvSpPr>
            <a:spLocks noChangeArrowheads="1"/>
          </p:cNvSpPr>
          <p:nvPr/>
        </p:nvSpPr>
        <p:spPr bwMode="auto">
          <a:xfrm>
            <a:off x="2010541" y="1065422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5" name="Rectangle 376"/>
          <p:cNvSpPr>
            <a:spLocks noChangeArrowheads="1"/>
          </p:cNvSpPr>
          <p:nvPr/>
        </p:nvSpPr>
        <p:spPr bwMode="auto">
          <a:xfrm>
            <a:off x="1835470" y="2222955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6" name="Rectangle 377"/>
          <p:cNvSpPr>
            <a:spLocks noChangeArrowheads="1"/>
          </p:cNvSpPr>
          <p:nvPr/>
        </p:nvSpPr>
        <p:spPr bwMode="auto">
          <a:xfrm>
            <a:off x="2153445" y="1781806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7" name="Rectangle 378"/>
          <p:cNvSpPr>
            <a:spLocks noChangeArrowheads="1"/>
          </p:cNvSpPr>
          <p:nvPr/>
        </p:nvSpPr>
        <p:spPr bwMode="auto">
          <a:xfrm>
            <a:off x="1964821" y="1642286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8" name="Rectangle 380"/>
          <p:cNvSpPr>
            <a:spLocks noChangeArrowheads="1"/>
          </p:cNvSpPr>
          <p:nvPr/>
        </p:nvSpPr>
        <p:spPr bwMode="auto">
          <a:xfrm>
            <a:off x="1903846" y="1886047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64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9" name="Line 383"/>
          <p:cNvSpPr>
            <a:spLocks noChangeShapeType="1"/>
          </p:cNvSpPr>
          <p:nvPr/>
        </p:nvSpPr>
        <p:spPr bwMode="auto">
          <a:xfrm>
            <a:off x="1713223" y="5596676"/>
            <a:ext cx="8340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0" name="Line 384"/>
          <p:cNvSpPr>
            <a:spLocks noChangeShapeType="1"/>
          </p:cNvSpPr>
          <p:nvPr/>
        </p:nvSpPr>
        <p:spPr bwMode="auto">
          <a:xfrm>
            <a:off x="1713222" y="5577853"/>
            <a:ext cx="0" cy="3764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" name="Line 385"/>
          <p:cNvSpPr>
            <a:spLocks noChangeShapeType="1"/>
          </p:cNvSpPr>
          <p:nvPr/>
        </p:nvSpPr>
        <p:spPr bwMode="auto">
          <a:xfrm>
            <a:off x="1796624" y="5577853"/>
            <a:ext cx="0" cy="3764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2" name="Rectangle 386"/>
          <p:cNvSpPr>
            <a:spLocks noChangeArrowheads="1"/>
          </p:cNvSpPr>
          <p:nvPr/>
        </p:nvSpPr>
        <p:spPr bwMode="auto">
          <a:xfrm>
            <a:off x="1702081" y="5619023"/>
            <a:ext cx="17953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0.02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214"/>
          <p:cNvSpPr/>
          <p:nvPr/>
        </p:nvSpPr>
        <p:spPr>
          <a:xfrm>
            <a:off x="2671902" y="1291395"/>
            <a:ext cx="1675682" cy="1134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1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69982" y="97870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Supplementary Fig. </a:t>
            </a:r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C </a:t>
            </a:r>
          </a:p>
          <a:p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et al.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169894" y="104360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PB1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2672583" y="1182044"/>
            <a:ext cx="1675000" cy="1134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16" name="Rectangle 391"/>
          <p:cNvSpPr>
            <a:spLocks noChangeArrowheads="1"/>
          </p:cNvSpPr>
          <p:nvPr/>
        </p:nvSpPr>
        <p:spPr bwMode="auto">
          <a:xfrm>
            <a:off x="2646795" y="1174425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A/duck/Vietnam/HU10-64/2018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Freeform 392"/>
          <p:cNvSpPr>
            <a:spLocks/>
          </p:cNvSpPr>
          <p:nvPr/>
        </p:nvSpPr>
        <p:spPr bwMode="auto">
          <a:xfrm>
            <a:off x="2645206" y="1215592"/>
            <a:ext cx="0" cy="52605"/>
          </a:xfrm>
          <a:custGeom>
            <a:avLst/>
            <a:gdLst>
              <a:gd name="T0" fmla="*/ 23 h 23"/>
              <a:gd name="T1" fmla="*/ 0 h 23"/>
              <a:gd name="T2" fmla="*/ 0 h 2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3">
                <a:moveTo>
                  <a:pt x="0" y="2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Rectangle 393"/>
          <p:cNvSpPr>
            <a:spLocks noChangeArrowheads="1"/>
          </p:cNvSpPr>
          <p:nvPr/>
        </p:nvSpPr>
        <p:spPr bwMode="auto">
          <a:xfrm>
            <a:off x="2646795" y="1284209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A/duck/Vietnam/HU10-48/2018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Freeform 394"/>
          <p:cNvSpPr>
            <a:spLocks/>
          </p:cNvSpPr>
          <p:nvPr/>
        </p:nvSpPr>
        <p:spPr bwMode="auto">
          <a:xfrm>
            <a:off x="2645206" y="1272771"/>
            <a:ext cx="0" cy="52605"/>
          </a:xfrm>
          <a:custGeom>
            <a:avLst/>
            <a:gdLst>
              <a:gd name="T0" fmla="*/ 0 h 23"/>
              <a:gd name="T1" fmla="*/ 23 h 23"/>
              <a:gd name="T2" fmla="*/ 23 h 2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3">
                <a:moveTo>
                  <a:pt x="0" y="0"/>
                </a:moveTo>
                <a:lnTo>
                  <a:pt x="0" y="23"/>
                </a:lnTo>
                <a:lnTo>
                  <a:pt x="0" y="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Freeform 395"/>
          <p:cNvSpPr>
            <a:spLocks/>
          </p:cNvSpPr>
          <p:nvPr/>
        </p:nvSpPr>
        <p:spPr bwMode="auto">
          <a:xfrm>
            <a:off x="2165782" y="1270485"/>
            <a:ext cx="479425" cy="107497"/>
          </a:xfrm>
          <a:custGeom>
            <a:avLst/>
            <a:gdLst>
              <a:gd name="T0" fmla="*/ 0 w 302"/>
              <a:gd name="T1" fmla="*/ 47 h 47"/>
              <a:gd name="T2" fmla="*/ 0 w 302"/>
              <a:gd name="T3" fmla="*/ 0 h 47"/>
              <a:gd name="T4" fmla="*/ 302 w 302"/>
              <a:gd name="T5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2" h="47">
                <a:moveTo>
                  <a:pt x="0" y="47"/>
                </a:moveTo>
                <a:lnTo>
                  <a:pt x="0" y="0"/>
                </a:lnTo>
                <a:lnTo>
                  <a:pt x="302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Rectangle 396"/>
          <p:cNvSpPr>
            <a:spLocks noChangeArrowheads="1"/>
          </p:cNvSpPr>
          <p:nvPr/>
        </p:nvSpPr>
        <p:spPr bwMode="auto">
          <a:xfrm>
            <a:off x="2424545" y="1393991"/>
            <a:ext cx="15485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A/chicken/Jiangxi/C25/2014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Freeform 397"/>
          <p:cNvSpPr>
            <a:spLocks/>
          </p:cNvSpPr>
          <p:nvPr/>
        </p:nvSpPr>
        <p:spPr bwMode="auto">
          <a:xfrm>
            <a:off x="2399145" y="1435160"/>
            <a:ext cx="23813" cy="52605"/>
          </a:xfrm>
          <a:custGeom>
            <a:avLst/>
            <a:gdLst>
              <a:gd name="T0" fmla="*/ 0 w 15"/>
              <a:gd name="T1" fmla="*/ 23 h 23"/>
              <a:gd name="T2" fmla="*/ 0 w 15"/>
              <a:gd name="T3" fmla="*/ 0 h 23"/>
              <a:gd name="T4" fmla="*/ 15 w 15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23">
                <a:moveTo>
                  <a:pt x="0" y="23"/>
                </a:moveTo>
                <a:lnTo>
                  <a:pt x="0" y="0"/>
                </a:lnTo>
                <a:lnTo>
                  <a:pt x="1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Rectangle 398"/>
          <p:cNvSpPr>
            <a:spLocks noChangeArrowheads="1"/>
          </p:cNvSpPr>
          <p:nvPr/>
        </p:nvSpPr>
        <p:spPr bwMode="auto">
          <a:xfrm>
            <a:off x="2449945" y="1503775"/>
            <a:ext cx="173124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A/duck/Kumamoto/431105/2014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Freeform 399"/>
          <p:cNvSpPr>
            <a:spLocks/>
          </p:cNvSpPr>
          <p:nvPr/>
        </p:nvSpPr>
        <p:spPr bwMode="auto">
          <a:xfrm>
            <a:off x="2399145" y="1492339"/>
            <a:ext cx="49213" cy="52605"/>
          </a:xfrm>
          <a:custGeom>
            <a:avLst/>
            <a:gdLst>
              <a:gd name="T0" fmla="*/ 0 w 31"/>
              <a:gd name="T1" fmla="*/ 0 h 23"/>
              <a:gd name="T2" fmla="*/ 0 w 31"/>
              <a:gd name="T3" fmla="*/ 23 h 23"/>
              <a:gd name="T4" fmla="*/ 31 w 31"/>
              <a:gd name="T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23">
                <a:moveTo>
                  <a:pt x="0" y="0"/>
                </a:moveTo>
                <a:lnTo>
                  <a:pt x="0" y="23"/>
                </a:lnTo>
                <a:lnTo>
                  <a:pt x="31" y="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Freeform 400"/>
          <p:cNvSpPr>
            <a:spLocks/>
          </p:cNvSpPr>
          <p:nvPr/>
        </p:nvSpPr>
        <p:spPr bwMode="auto">
          <a:xfrm>
            <a:off x="2165782" y="1382557"/>
            <a:ext cx="233363" cy="107497"/>
          </a:xfrm>
          <a:custGeom>
            <a:avLst/>
            <a:gdLst>
              <a:gd name="T0" fmla="*/ 0 w 147"/>
              <a:gd name="T1" fmla="*/ 0 h 47"/>
              <a:gd name="T2" fmla="*/ 0 w 147"/>
              <a:gd name="T3" fmla="*/ 47 h 47"/>
              <a:gd name="T4" fmla="*/ 147 w 147"/>
              <a:gd name="T5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" h="47">
                <a:moveTo>
                  <a:pt x="0" y="0"/>
                </a:moveTo>
                <a:lnTo>
                  <a:pt x="0" y="47"/>
                </a:lnTo>
                <a:lnTo>
                  <a:pt x="147" y="47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Freeform 401"/>
          <p:cNvSpPr>
            <a:spLocks/>
          </p:cNvSpPr>
          <p:nvPr/>
        </p:nvSpPr>
        <p:spPr bwMode="auto">
          <a:xfrm>
            <a:off x="2075294" y="1380267"/>
            <a:ext cx="90488" cy="322491"/>
          </a:xfrm>
          <a:custGeom>
            <a:avLst/>
            <a:gdLst>
              <a:gd name="T0" fmla="*/ 0 w 57"/>
              <a:gd name="T1" fmla="*/ 141 h 141"/>
              <a:gd name="T2" fmla="*/ 0 w 57"/>
              <a:gd name="T3" fmla="*/ 0 h 141"/>
              <a:gd name="T4" fmla="*/ 57 w 57"/>
              <a:gd name="T5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" h="141">
                <a:moveTo>
                  <a:pt x="0" y="141"/>
                </a:moveTo>
                <a:lnTo>
                  <a:pt x="0" y="0"/>
                </a:lnTo>
                <a:lnTo>
                  <a:pt x="5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Rectangle 402"/>
          <p:cNvSpPr>
            <a:spLocks noChangeArrowheads="1"/>
          </p:cNvSpPr>
          <p:nvPr/>
        </p:nvSpPr>
        <p:spPr bwMode="auto">
          <a:xfrm>
            <a:off x="2286432" y="1613559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A/duck/Vietnam/OIE-3022/2011 (H3N2)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Freeform 403"/>
          <p:cNvSpPr>
            <a:spLocks/>
          </p:cNvSpPr>
          <p:nvPr/>
        </p:nvSpPr>
        <p:spPr bwMode="auto">
          <a:xfrm>
            <a:off x="2213406" y="1654728"/>
            <a:ext cx="71438" cy="121219"/>
          </a:xfrm>
          <a:custGeom>
            <a:avLst/>
            <a:gdLst>
              <a:gd name="T0" fmla="*/ 0 w 45"/>
              <a:gd name="T1" fmla="*/ 53 h 53"/>
              <a:gd name="T2" fmla="*/ 0 w 45"/>
              <a:gd name="T3" fmla="*/ 0 h 53"/>
              <a:gd name="T4" fmla="*/ 45 w 45"/>
              <a:gd name="T5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" h="53">
                <a:moveTo>
                  <a:pt x="0" y="53"/>
                </a:moveTo>
                <a:lnTo>
                  <a:pt x="0" y="0"/>
                </a:lnTo>
                <a:lnTo>
                  <a:pt x="4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Rectangle 404"/>
          <p:cNvSpPr>
            <a:spLocks noChangeArrowheads="1"/>
          </p:cNvSpPr>
          <p:nvPr/>
        </p:nvSpPr>
        <p:spPr bwMode="auto">
          <a:xfrm>
            <a:off x="2383270" y="1723342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A/Muscovy duck/Vietnam/HU3-1409/2015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Freeform 405"/>
          <p:cNvSpPr>
            <a:spLocks/>
          </p:cNvSpPr>
          <p:nvPr/>
        </p:nvSpPr>
        <p:spPr bwMode="auto">
          <a:xfrm>
            <a:off x="2334057" y="1764510"/>
            <a:ext cx="47625" cy="134943"/>
          </a:xfrm>
          <a:custGeom>
            <a:avLst/>
            <a:gdLst>
              <a:gd name="T0" fmla="*/ 0 w 30"/>
              <a:gd name="T1" fmla="*/ 59 h 59"/>
              <a:gd name="T2" fmla="*/ 0 w 30"/>
              <a:gd name="T3" fmla="*/ 0 h 59"/>
              <a:gd name="T4" fmla="*/ 30 w 30"/>
              <a:gd name="T5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" h="59">
                <a:moveTo>
                  <a:pt x="0" y="59"/>
                </a:moveTo>
                <a:lnTo>
                  <a:pt x="0" y="0"/>
                </a:lnTo>
                <a:lnTo>
                  <a:pt x="3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Rectangle 406"/>
          <p:cNvSpPr>
            <a:spLocks noChangeArrowheads="1"/>
          </p:cNvSpPr>
          <p:nvPr/>
        </p:nvSpPr>
        <p:spPr bwMode="auto">
          <a:xfrm>
            <a:off x="2407082" y="1833126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A/duck/Vietnam/HU3-1268/2015 (H4N6)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Freeform 407"/>
          <p:cNvSpPr>
            <a:spLocks/>
          </p:cNvSpPr>
          <p:nvPr/>
        </p:nvSpPr>
        <p:spPr bwMode="auto">
          <a:xfrm>
            <a:off x="2334057" y="1874295"/>
            <a:ext cx="73025" cy="80051"/>
          </a:xfrm>
          <a:custGeom>
            <a:avLst/>
            <a:gdLst>
              <a:gd name="T0" fmla="*/ 0 w 46"/>
              <a:gd name="T1" fmla="*/ 35 h 35"/>
              <a:gd name="T2" fmla="*/ 0 w 46"/>
              <a:gd name="T3" fmla="*/ 0 h 35"/>
              <a:gd name="T4" fmla="*/ 46 w 46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5">
                <a:moveTo>
                  <a:pt x="0" y="35"/>
                </a:moveTo>
                <a:lnTo>
                  <a:pt x="0" y="0"/>
                </a:lnTo>
                <a:lnTo>
                  <a:pt x="4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ectangle 408"/>
          <p:cNvSpPr>
            <a:spLocks noChangeArrowheads="1"/>
          </p:cNvSpPr>
          <p:nvPr/>
        </p:nvSpPr>
        <p:spPr bwMode="auto">
          <a:xfrm>
            <a:off x="2407082" y="1942910"/>
            <a:ext cx="17937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A/duck/Cambodia/b0116502/2017 (H7N3)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4" name="Freeform 409"/>
          <p:cNvSpPr>
            <a:spLocks/>
          </p:cNvSpPr>
          <p:nvPr/>
        </p:nvSpPr>
        <p:spPr bwMode="auto">
          <a:xfrm>
            <a:off x="2407081" y="1984079"/>
            <a:ext cx="0" cy="52605"/>
          </a:xfrm>
          <a:custGeom>
            <a:avLst/>
            <a:gdLst>
              <a:gd name="T0" fmla="*/ 23 h 23"/>
              <a:gd name="T1" fmla="*/ 0 h 23"/>
              <a:gd name="T2" fmla="*/ 0 h 2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3">
                <a:moveTo>
                  <a:pt x="0" y="2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Rectangle 410"/>
          <p:cNvSpPr>
            <a:spLocks noChangeArrowheads="1"/>
          </p:cNvSpPr>
          <p:nvPr/>
        </p:nvSpPr>
        <p:spPr bwMode="auto">
          <a:xfrm>
            <a:off x="2407082" y="2052694"/>
            <a:ext cx="17937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A/duck/Cambodia/b0120501/2017 (H7N3)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Freeform 411"/>
          <p:cNvSpPr>
            <a:spLocks/>
          </p:cNvSpPr>
          <p:nvPr/>
        </p:nvSpPr>
        <p:spPr bwMode="auto">
          <a:xfrm>
            <a:off x="2407081" y="2041258"/>
            <a:ext cx="0" cy="52605"/>
          </a:xfrm>
          <a:custGeom>
            <a:avLst/>
            <a:gdLst>
              <a:gd name="T0" fmla="*/ 0 h 23"/>
              <a:gd name="T1" fmla="*/ 23 h 23"/>
              <a:gd name="T2" fmla="*/ 23 h 2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3">
                <a:moveTo>
                  <a:pt x="0" y="0"/>
                </a:moveTo>
                <a:lnTo>
                  <a:pt x="0" y="23"/>
                </a:lnTo>
                <a:lnTo>
                  <a:pt x="0" y="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Freeform 412"/>
          <p:cNvSpPr>
            <a:spLocks/>
          </p:cNvSpPr>
          <p:nvPr/>
        </p:nvSpPr>
        <p:spPr bwMode="auto">
          <a:xfrm>
            <a:off x="2334057" y="1958920"/>
            <a:ext cx="73025" cy="80051"/>
          </a:xfrm>
          <a:custGeom>
            <a:avLst/>
            <a:gdLst>
              <a:gd name="T0" fmla="*/ 0 w 46"/>
              <a:gd name="T1" fmla="*/ 0 h 35"/>
              <a:gd name="T2" fmla="*/ 0 w 46"/>
              <a:gd name="T3" fmla="*/ 35 h 35"/>
              <a:gd name="T4" fmla="*/ 46 w 46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5">
                <a:moveTo>
                  <a:pt x="0" y="0"/>
                </a:moveTo>
                <a:lnTo>
                  <a:pt x="0" y="35"/>
                </a:lnTo>
                <a:lnTo>
                  <a:pt x="46" y="3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Line 413"/>
          <p:cNvSpPr>
            <a:spLocks noChangeShapeType="1"/>
          </p:cNvSpPr>
          <p:nvPr/>
        </p:nvSpPr>
        <p:spPr bwMode="auto">
          <a:xfrm>
            <a:off x="2334056" y="1904027"/>
            <a:ext cx="0" cy="13494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Freeform 414"/>
          <p:cNvSpPr>
            <a:spLocks/>
          </p:cNvSpPr>
          <p:nvPr/>
        </p:nvSpPr>
        <p:spPr bwMode="auto">
          <a:xfrm>
            <a:off x="2213406" y="1780521"/>
            <a:ext cx="120650" cy="121219"/>
          </a:xfrm>
          <a:custGeom>
            <a:avLst/>
            <a:gdLst>
              <a:gd name="T0" fmla="*/ 0 w 76"/>
              <a:gd name="T1" fmla="*/ 0 h 53"/>
              <a:gd name="T2" fmla="*/ 0 w 76"/>
              <a:gd name="T3" fmla="*/ 53 h 53"/>
              <a:gd name="T4" fmla="*/ 76 w 76"/>
              <a:gd name="T5" fmla="*/ 53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" h="53">
                <a:moveTo>
                  <a:pt x="0" y="0"/>
                </a:moveTo>
                <a:lnTo>
                  <a:pt x="0" y="53"/>
                </a:lnTo>
                <a:lnTo>
                  <a:pt x="76" y="5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Freeform 415"/>
          <p:cNvSpPr>
            <a:spLocks/>
          </p:cNvSpPr>
          <p:nvPr/>
        </p:nvSpPr>
        <p:spPr bwMode="auto">
          <a:xfrm>
            <a:off x="2140382" y="1778234"/>
            <a:ext cx="73025" cy="251588"/>
          </a:xfrm>
          <a:custGeom>
            <a:avLst/>
            <a:gdLst>
              <a:gd name="T0" fmla="*/ 0 w 46"/>
              <a:gd name="T1" fmla="*/ 110 h 110"/>
              <a:gd name="T2" fmla="*/ 0 w 46"/>
              <a:gd name="T3" fmla="*/ 0 h 110"/>
              <a:gd name="T4" fmla="*/ 46 w 46"/>
              <a:gd name="T5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110">
                <a:moveTo>
                  <a:pt x="0" y="110"/>
                </a:moveTo>
                <a:lnTo>
                  <a:pt x="0" y="0"/>
                </a:lnTo>
                <a:lnTo>
                  <a:pt x="4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416"/>
          <p:cNvSpPr>
            <a:spLocks noChangeArrowheads="1"/>
          </p:cNvSpPr>
          <p:nvPr/>
        </p:nvSpPr>
        <p:spPr bwMode="auto">
          <a:xfrm>
            <a:off x="2238806" y="2162478"/>
            <a:ext cx="14635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A/duck/Mongolia/59/2007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Freeform 417"/>
          <p:cNvSpPr>
            <a:spLocks/>
          </p:cNvSpPr>
          <p:nvPr/>
        </p:nvSpPr>
        <p:spPr bwMode="auto">
          <a:xfrm>
            <a:off x="2164195" y="2203645"/>
            <a:ext cx="73025" cy="80051"/>
          </a:xfrm>
          <a:custGeom>
            <a:avLst/>
            <a:gdLst>
              <a:gd name="T0" fmla="*/ 0 w 46"/>
              <a:gd name="T1" fmla="*/ 35 h 35"/>
              <a:gd name="T2" fmla="*/ 0 w 46"/>
              <a:gd name="T3" fmla="*/ 0 h 35"/>
              <a:gd name="T4" fmla="*/ 46 w 46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35">
                <a:moveTo>
                  <a:pt x="0" y="35"/>
                </a:moveTo>
                <a:lnTo>
                  <a:pt x="0" y="0"/>
                </a:lnTo>
                <a:lnTo>
                  <a:pt x="4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Rectangle 418"/>
          <p:cNvSpPr>
            <a:spLocks noChangeArrowheads="1"/>
          </p:cNvSpPr>
          <p:nvPr/>
        </p:nvSpPr>
        <p:spPr bwMode="auto">
          <a:xfrm>
            <a:off x="2235632" y="2272261"/>
            <a:ext cx="13882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A/duck/Hunan/491/2005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Freeform 419"/>
          <p:cNvSpPr>
            <a:spLocks/>
          </p:cNvSpPr>
          <p:nvPr/>
        </p:nvSpPr>
        <p:spPr bwMode="auto">
          <a:xfrm>
            <a:off x="2186419" y="2313430"/>
            <a:ext cx="47625" cy="52605"/>
          </a:xfrm>
          <a:custGeom>
            <a:avLst/>
            <a:gdLst>
              <a:gd name="T0" fmla="*/ 0 w 30"/>
              <a:gd name="T1" fmla="*/ 23 h 23"/>
              <a:gd name="T2" fmla="*/ 0 w 30"/>
              <a:gd name="T3" fmla="*/ 0 h 23"/>
              <a:gd name="T4" fmla="*/ 30 w 30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" h="23">
                <a:moveTo>
                  <a:pt x="0" y="23"/>
                </a:moveTo>
                <a:lnTo>
                  <a:pt x="0" y="0"/>
                </a:lnTo>
                <a:lnTo>
                  <a:pt x="3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Rectangle 420"/>
          <p:cNvSpPr>
            <a:spLocks noChangeArrowheads="1"/>
          </p:cNvSpPr>
          <p:nvPr/>
        </p:nvSpPr>
        <p:spPr bwMode="auto">
          <a:xfrm>
            <a:off x="2334056" y="2382045"/>
            <a:ext cx="22217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A/common teal/Hong Kong/MPM1740/2011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1" name="Freeform 421"/>
          <p:cNvSpPr>
            <a:spLocks/>
          </p:cNvSpPr>
          <p:nvPr/>
        </p:nvSpPr>
        <p:spPr bwMode="auto">
          <a:xfrm>
            <a:off x="2186420" y="2370608"/>
            <a:ext cx="147638" cy="52605"/>
          </a:xfrm>
          <a:custGeom>
            <a:avLst/>
            <a:gdLst>
              <a:gd name="T0" fmla="*/ 0 w 93"/>
              <a:gd name="T1" fmla="*/ 0 h 23"/>
              <a:gd name="T2" fmla="*/ 0 w 93"/>
              <a:gd name="T3" fmla="*/ 23 h 23"/>
              <a:gd name="T4" fmla="*/ 93 w 93"/>
              <a:gd name="T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" h="23">
                <a:moveTo>
                  <a:pt x="0" y="0"/>
                </a:moveTo>
                <a:lnTo>
                  <a:pt x="0" y="23"/>
                </a:lnTo>
                <a:lnTo>
                  <a:pt x="93" y="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6" name="Freeform 422"/>
          <p:cNvSpPr>
            <a:spLocks/>
          </p:cNvSpPr>
          <p:nvPr/>
        </p:nvSpPr>
        <p:spPr bwMode="auto">
          <a:xfrm>
            <a:off x="2164195" y="2288271"/>
            <a:ext cx="22225" cy="80051"/>
          </a:xfrm>
          <a:custGeom>
            <a:avLst/>
            <a:gdLst>
              <a:gd name="T0" fmla="*/ 0 w 14"/>
              <a:gd name="T1" fmla="*/ 0 h 35"/>
              <a:gd name="T2" fmla="*/ 0 w 14"/>
              <a:gd name="T3" fmla="*/ 35 h 35"/>
              <a:gd name="T4" fmla="*/ 14 w 14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35">
                <a:moveTo>
                  <a:pt x="0" y="0"/>
                </a:moveTo>
                <a:lnTo>
                  <a:pt x="0" y="35"/>
                </a:lnTo>
                <a:lnTo>
                  <a:pt x="14" y="3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7" name="Freeform 423"/>
          <p:cNvSpPr>
            <a:spLocks/>
          </p:cNvSpPr>
          <p:nvPr/>
        </p:nvSpPr>
        <p:spPr bwMode="auto">
          <a:xfrm>
            <a:off x="2140382" y="2034395"/>
            <a:ext cx="23813" cy="251588"/>
          </a:xfrm>
          <a:custGeom>
            <a:avLst/>
            <a:gdLst>
              <a:gd name="T0" fmla="*/ 0 w 15"/>
              <a:gd name="T1" fmla="*/ 0 h 110"/>
              <a:gd name="T2" fmla="*/ 0 w 15"/>
              <a:gd name="T3" fmla="*/ 110 h 110"/>
              <a:gd name="T4" fmla="*/ 15 w 15"/>
              <a:gd name="T5" fmla="*/ 11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110">
                <a:moveTo>
                  <a:pt x="0" y="0"/>
                </a:moveTo>
                <a:lnTo>
                  <a:pt x="0" y="110"/>
                </a:lnTo>
                <a:lnTo>
                  <a:pt x="15" y="11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" name="Freeform 424"/>
          <p:cNvSpPr>
            <a:spLocks/>
          </p:cNvSpPr>
          <p:nvPr/>
        </p:nvSpPr>
        <p:spPr bwMode="auto">
          <a:xfrm>
            <a:off x="2075294" y="1707333"/>
            <a:ext cx="65088" cy="324777"/>
          </a:xfrm>
          <a:custGeom>
            <a:avLst/>
            <a:gdLst>
              <a:gd name="T0" fmla="*/ 0 w 41"/>
              <a:gd name="T1" fmla="*/ 0 h 142"/>
              <a:gd name="T2" fmla="*/ 0 w 41"/>
              <a:gd name="T3" fmla="*/ 142 h 142"/>
              <a:gd name="T4" fmla="*/ 41 w 41"/>
              <a:gd name="T5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" h="142">
                <a:moveTo>
                  <a:pt x="0" y="0"/>
                </a:moveTo>
                <a:lnTo>
                  <a:pt x="0" y="142"/>
                </a:lnTo>
                <a:lnTo>
                  <a:pt x="41" y="14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9" name="Line 425"/>
          <p:cNvSpPr>
            <a:spLocks noChangeShapeType="1"/>
          </p:cNvSpPr>
          <p:nvPr/>
        </p:nvSpPr>
        <p:spPr bwMode="auto">
          <a:xfrm>
            <a:off x="5241237" y="1185861"/>
            <a:ext cx="0" cy="126708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" name="Rectangle 426"/>
          <p:cNvSpPr>
            <a:spLocks noChangeArrowheads="1"/>
          </p:cNvSpPr>
          <p:nvPr/>
        </p:nvSpPr>
        <p:spPr bwMode="auto">
          <a:xfrm>
            <a:off x="5283147" y="1782810"/>
            <a:ext cx="44403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Wild Bird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Line 427"/>
          <p:cNvSpPr>
            <a:spLocks noChangeShapeType="1"/>
          </p:cNvSpPr>
          <p:nvPr/>
        </p:nvSpPr>
        <p:spPr bwMode="auto">
          <a:xfrm>
            <a:off x="2051482" y="1705044"/>
            <a:ext cx="2381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Rectangle 428"/>
          <p:cNvSpPr>
            <a:spLocks noChangeArrowheads="1"/>
          </p:cNvSpPr>
          <p:nvPr/>
        </p:nvSpPr>
        <p:spPr bwMode="auto">
          <a:xfrm>
            <a:off x="2267382" y="2491829"/>
            <a:ext cx="177612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A/duck/Thailand/CU-9754C/2010 (H7N4)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3" name="Freeform 429"/>
          <p:cNvSpPr>
            <a:spLocks/>
          </p:cNvSpPr>
          <p:nvPr/>
        </p:nvSpPr>
        <p:spPr bwMode="auto">
          <a:xfrm>
            <a:off x="2124507" y="2532996"/>
            <a:ext cx="141288" cy="52605"/>
          </a:xfrm>
          <a:custGeom>
            <a:avLst/>
            <a:gdLst>
              <a:gd name="T0" fmla="*/ 0 w 89"/>
              <a:gd name="T1" fmla="*/ 23 h 23"/>
              <a:gd name="T2" fmla="*/ 0 w 89"/>
              <a:gd name="T3" fmla="*/ 0 h 23"/>
              <a:gd name="T4" fmla="*/ 89 w 8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9" h="23">
                <a:moveTo>
                  <a:pt x="0" y="23"/>
                </a:moveTo>
                <a:lnTo>
                  <a:pt x="0" y="0"/>
                </a:lnTo>
                <a:lnTo>
                  <a:pt x="89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Rectangle 430"/>
          <p:cNvSpPr>
            <a:spLocks noChangeArrowheads="1"/>
          </p:cNvSpPr>
          <p:nvPr/>
        </p:nvSpPr>
        <p:spPr bwMode="auto">
          <a:xfrm>
            <a:off x="2226107" y="2601613"/>
            <a:ext cx="15645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A/duck/Hokkaido/W19/2013 (H7N2)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Freeform 431"/>
          <p:cNvSpPr>
            <a:spLocks/>
          </p:cNvSpPr>
          <p:nvPr/>
        </p:nvSpPr>
        <p:spPr bwMode="auto">
          <a:xfrm>
            <a:off x="2124507" y="2590176"/>
            <a:ext cx="100013" cy="52605"/>
          </a:xfrm>
          <a:custGeom>
            <a:avLst/>
            <a:gdLst>
              <a:gd name="T0" fmla="*/ 0 w 63"/>
              <a:gd name="T1" fmla="*/ 0 h 23"/>
              <a:gd name="T2" fmla="*/ 0 w 63"/>
              <a:gd name="T3" fmla="*/ 23 h 23"/>
              <a:gd name="T4" fmla="*/ 63 w 63"/>
              <a:gd name="T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23">
                <a:moveTo>
                  <a:pt x="0" y="0"/>
                </a:moveTo>
                <a:lnTo>
                  <a:pt x="0" y="23"/>
                </a:lnTo>
                <a:lnTo>
                  <a:pt x="63" y="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Freeform 432"/>
          <p:cNvSpPr>
            <a:spLocks/>
          </p:cNvSpPr>
          <p:nvPr/>
        </p:nvSpPr>
        <p:spPr bwMode="auto">
          <a:xfrm>
            <a:off x="2049895" y="2148754"/>
            <a:ext cx="74613" cy="439135"/>
          </a:xfrm>
          <a:custGeom>
            <a:avLst/>
            <a:gdLst>
              <a:gd name="T0" fmla="*/ 0 w 47"/>
              <a:gd name="T1" fmla="*/ 0 h 192"/>
              <a:gd name="T2" fmla="*/ 0 w 47"/>
              <a:gd name="T3" fmla="*/ 192 h 192"/>
              <a:gd name="T4" fmla="*/ 47 w 47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192">
                <a:moveTo>
                  <a:pt x="0" y="0"/>
                </a:moveTo>
                <a:lnTo>
                  <a:pt x="0" y="192"/>
                </a:lnTo>
                <a:lnTo>
                  <a:pt x="47" y="19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Line 433"/>
          <p:cNvSpPr>
            <a:spLocks noChangeShapeType="1"/>
          </p:cNvSpPr>
          <p:nvPr/>
        </p:nvSpPr>
        <p:spPr bwMode="auto">
          <a:xfrm>
            <a:off x="2049894" y="1705046"/>
            <a:ext cx="0" cy="43913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Freeform 434"/>
          <p:cNvSpPr>
            <a:spLocks/>
          </p:cNvSpPr>
          <p:nvPr/>
        </p:nvSpPr>
        <p:spPr bwMode="auto">
          <a:xfrm>
            <a:off x="1973694" y="2146468"/>
            <a:ext cx="76200" cy="301905"/>
          </a:xfrm>
          <a:custGeom>
            <a:avLst/>
            <a:gdLst>
              <a:gd name="T0" fmla="*/ 0 w 48"/>
              <a:gd name="T1" fmla="*/ 132 h 132"/>
              <a:gd name="T2" fmla="*/ 0 w 48"/>
              <a:gd name="T3" fmla="*/ 0 h 132"/>
              <a:gd name="T4" fmla="*/ 48 w 48"/>
              <a:gd name="T5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132">
                <a:moveTo>
                  <a:pt x="0" y="132"/>
                </a:moveTo>
                <a:lnTo>
                  <a:pt x="0" y="0"/>
                </a:lnTo>
                <a:lnTo>
                  <a:pt x="48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Rectangle 435"/>
          <p:cNvSpPr>
            <a:spLocks noChangeArrowheads="1"/>
          </p:cNvSpPr>
          <p:nvPr/>
        </p:nvSpPr>
        <p:spPr bwMode="auto">
          <a:xfrm>
            <a:off x="2170545" y="2711395"/>
            <a:ext cx="18819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A/chicken/Netherlands/2586/2003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" name="Freeform 436"/>
          <p:cNvSpPr>
            <a:spLocks/>
          </p:cNvSpPr>
          <p:nvPr/>
        </p:nvSpPr>
        <p:spPr bwMode="auto">
          <a:xfrm>
            <a:off x="1973695" y="2452944"/>
            <a:ext cx="195263" cy="299619"/>
          </a:xfrm>
          <a:custGeom>
            <a:avLst/>
            <a:gdLst>
              <a:gd name="T0" fmla="*/ 0 w 123"/>
              <a:gd name="T1" fmla="*/ 0 h 131"/>
              <a:gd name="T2" fmla="*/ 0 w 123"/>
              <a:gd name="T3" fmla="*/ 131 h 131"/>
              <a:gd name="T4" fmla="*/ 123 w 123"/>
              <a:gd name="T5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3" h="131">
                <a:moveTo>
                  <a:pt x="0" y="0"/>
                </a:moveTo>
                <a:lnTo>
                  <a:pt x="0" y="131"/>
                </a:lnTo>
                <a:lnTo>
                  <a:pt x="123" y="13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Freeform 437"/>
          <p:cNvSpPr>
            <a:spLocks/>
          </p:cNvSpPr>
          <p:nvPr/>
        </p:nvSpPr>
        <p:spPr bwMode="auto">
          <a:xfrm>
            <a:off x="1872094" y="2450659"/>
            <a:ext cx="101600" cy="251588"/>
          </a:xfrm>
          <a:custGeom>
            <a:avLst/>
            <a:gdLst>
              <a:gd name="T0" fmla="*/ 0 w 64"/>
              <a:gd name="T1" fmla="*/ 110 h 110"/>
              <a:gd name="T2" fmla="*/ 0 w 64"/>
              <a:gd name="T3" fmla="*/ 0 h 110"/>
              <a:gd name="T4" fmla="*/ 64 w 64"/>
              <a:gd name="T5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" h="110">
                <a:moveTo>
                  <a:pt x="0" y="110"/>
                </a:moveTo>
                <a:lnTo>
                  <a:pt x="0" y="0"/>
                </a:lnTo>
                <a:lnTo>
                  <a:pt x="64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Rectangle 438"/>
          <p:cNvSpPr>
            <a:spLocks noChangeArrowheads="1"/>
          </p:cNvSpPr>
          <p:nvPr/>
        </p:nvSpPr>
        <p:spPr bwMode="auto">
          <a:xfrm>
            <a:off x="2049895" y="2823466"/>
            <a:ext cx="154529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A/turkey/Italy/4580/1999 (H7N1)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3" name="Freeform 439"/>
          <p:cNvSpPr>
            <a:spLocks/>
          </p:cNvSpPr>
          <p:nvPr/>
        </p:nvSpPr>
        <p:spPr bwMode="auto">
          <a:xfrm>
            <a:off x="1913369" y="2862348"/>
            <a:ext cx="134938" cy="96061"/>
          </a:xfrm>
          <a:custGeom>
            <a:avLst/>
            <a:gdLst>
              <a:gd name="T0" fmla="*/ 0 w 85"/>
              <a:gd name="T1" fmla="*/ 42 h 42"/>
              <a:gd name="T2" fmla="*/ 0 w 85"/>
              <a:gd name="T3" fmla="*/ 0 h 42"/>
              <a:gd name="T4" fmla="*/ 85 w 85"/>
              <a:gd name="T5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5" h="42">
                <a:moveTo>
                  <a:pt x="0" y="42"/>
                </a:moveTo>
                <a:lnTo>
                  <a:pt x="0" y="0"/>
                </a:lnTo>
                <a:lnTo>
                  <a:pt x="8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4" name="Line 440"/>
          <p:cNvSpPr>
            <a:spLocks noChangeShapeType="1"/>
          </p:cNvSpPr>
          <p:nvPr/>
        </p:nvSpPr>
        <p:spPr bwMode="auto">
          <a:xfrm>
            <a:off x="5241237" y="2944685"/>
            <a:ext cx="0" cy="5946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5" name="Rectangle 441"/>
          <p:cNvSpPr>
            <a:spLocks noChangeArrowheads="1"/>
          </p:cNvSpPr>
          <p:nvPr/>
        </p:nvSpPr>
        <p:spPr bwMode="auto">
          <a:xfrm>
            <a:off x="5283147" y="2911154"/>
            <a:ext cx="52418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JX8264-like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6" name="Rectangle 442"/>
          <p:cNvSpPr>
            <a:spLocks noChangeArrowheads="1"/>
          </p:cNvSpPr>
          <p:nvPr/>
        </p:nvSpPr>
        <p:spPr bwMode="auto">
          <a:xfrm>
            <a:off x="2303894" y="2933250"/>
            <a:ext cx="157735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A/mallard/Jiangxi/8264/2004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7" name="Line 443"/>
          <p:cNvSpPr>
            <a:spLocks noChangeShapeType="1"/>
          </p:cNvSpPr>
          <p:nvPr/>
        </p:nvSpPr>
        <p:spPr bwMode="auto">
          <a:xfrm>
            <a:off x="2041956" y="2974419"/>
            <a:ext cx="26035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" name="Rectangle 444"/>
          <p:cNvSpPr>
            <a:spLocks noChangeArrowheads="1"/>
          </p:cNvSpPr>
          <p:nvPr/>
        </p:nvSpPr>
        <p:spPr bwMode="auto">
          <a:xfrm>
            <a:off x="2326119" y="3043034"/>
            <a:ext cx="14731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A/duck/Taiwan/4201/1999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" name="Freeform 445"/>
          <p:cNvSpPr>
            <a:spLocks/>
          </p:cNvSpPr>
          <p:nvPr/>
        </p:nvSpPr>
        <p:spPr bwMode="auto">
          <a:xfrm>
            <a:off x="2262619" y="3084202"/>
            <a:ext cx="61913" cy="52605"/>
          </a:xfrm>
          <a:custGeom>
            <a:avLst/>
            <a:gdLst>
              <a:gd name="T0" fmla="*/ 0 w 39"/>
              <a:gd name="T1" fmla="*/ 23 h 23"/>
              <a:gd name="T2" fmla="*/ 0 w 39"/>
              <a:gd name="T3" fmla="*/ 0 h 23"/>
              <a:gd name="T4" fmla="*/ 39 w 39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23">
                <a:moveTo>
                  <a:pt x="0" y="23"/>
                </a:move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0" name="Rectangle 446"/>
          <p:cNvSpPr>
            <a:spLocks noChangeArrowheads="1"/>
          </p:cNvSpPr>
          <p:nvPr/>
        </p:nvSpPr>
        <p:spPr bwMode="auto">
          <a:xfrm>
            <a:off x="2394382" y="3152818"/>
            <a:ext cx="14042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A/duck/Ibaraki/102/2016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1" name="Freeform 447"/>
          <p:cNvSpPr>
            <a:spLocks/>
          </p:cNvSpPr>
          <p:nvPr/>
        </p:nvSpPr>
        <p:spPr bwMode="auto">
          <a:xfrm>
            <a:off x="2262619" y="3141380"/>
            <a:ext cx="131763" cy="52605"/>
          </a:xfrm>
          <a:custGeom>
            <a:avLst/>
            <a:gdLst>
              <a:gd name="T0" fmla="*/ 0 w 83"/>
              <a:gd name="T1" fmla="*/ 0 h 23"/>
              <a:gd name="T2" fmla="*/ 0 w 83"/>
              <a:gd name="T3" fmla="*/ 23 h 23"/>
              <a:gd name="T4" fmla="*/ 83 w 83"/>
              <a:gd name="T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23">
                <a:moveTo>
                  <a:pt x="0" y="0"/>
                </a:moveTo>
                <a:lnTo>
                  <a:pt x="0" y="23"/>
                </a:lnTo>
                <a:lnTo>
                  <a:pt x="83" y="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" name="Freeform 448"/>
          <p:cNvSpPr>
            <a:spLocks/>
          </p:cNvSpPr>
          <p:nvPr/>
        </p:nvSpPr>
        <p:spPr bwMode="auto">
          <a:xfrm>
            <a:off x="2040369" y="3059044"/>
            <a:ext cx="222250" cy="80051"/>
          </a:xfrm>
          <a:custGeom>
            <a:avLst/>
            <a:gdLst>
              <a:gd name="T0" fmla="*/ 0 w 140"/>
              <a:gd name="T1" fmla="*/ 0 h 35"/>
              <a:gd name="T2" fmla="*/ 0 w 140"/>
              <a:gd name="T3" fmla="*/ 35 h 35"/>
              <a:gd name="T4" fmla="*/ 140 w 140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0" h="35">
                <a:moveTo>
                  <a:pt x="0" y="0"/>
                </a:moveTo>
                <a:lnTo>
                  <a:pt x="0" y="35"/>
                </a:lnTo>
                <a:lnTo>
                  <a:pt x="140" y="3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" name="Line 449"/>
          <p:cNvSpPr>
            <a:spLocks noChangeShapeType="1"/>
          </p:cNvSpPr>
          <p:nvPr/>
        </p:nvSpPr>
        <p:spPr bwMode="auto">
          <a:xfrm>
            <a:off x="2040369" y="2974419"/>
            <a:ext cx="0" cy="800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4" name="Freeform 450"/>
          <p:cNvSpPr>
            <a:spLocks/>
          </p:cNvSpPr>
          <p:nvPr/>
        </p:nvSpPr>
        <p:spPr bwMode="auto">
          <a:xfrm>
            <a:off x="1913369" y="2962982"/>
            <a:ext cx="127000" cy="93775"/>
          </a:xfrm>
          <a:custGeom>
            <a:avLst/>
            <a:gdLst>
              <a:gd name="T0" fmla="*/ 0 w 80"/>
              <a:gd name="T1" fmla="*/ 0 h 41"/>
              <a:gd name="T2" fmla="*/ 0 w 80"/>
              <a:gd name="T3" fmla="*/ 41 h 41"/>
              <a:gd name="T4" fmla="*/ 80 w 80"/>
              <a:gd name="T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" h="41">
                <a:moveTo>
                  <a:pt x="0" y="0"/>
                </a:moveTo>
                <a:lnTo>
                  <a:pt x="0" y="41"/>
                </a:lnTo>
                <a:lnTo>
                  <a:pt x="80" y="4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5" name="Freeform 451"/>
          <p:cNvSpPr>
            <a:spLocks/>
          </p:cNvSpPr>
          <p:nvPr/>
        </p:nvSpPr>
        <p:spPr bwMode="auto">
          <a:xfrm>
            <a:off x="1872095" y="2706821"/>
            <a:ext cx="41275" cy="253875"/>
          </a:xfrm>
          <a:custGeom>
            <a:avLst/>
            <a:gdLst>
              <a:gd name="T0" fmla="*/ 0 w 26"/>
              <a:gd name="T1" fmla="*/ 0 h 111"/>
              <a:gd name="T2" fmla="*/ 0 w 26"/>
              <a:gd name="T3" fmla="*/ 111 h 111"/>
              <a:gd name="T4" fmla="*/ 26 w 26"/>
              <a:gd name="T5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111">
                <a:moveTo>
                  <a:pt x="0" y="0"/>
                </a:moveTo>
                <a:lnTo>
                  <a:pt x="0" y="111"/>
                </a:lnTo>
                <a:lnTo>
                  <a:pt x="26" y="11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" name="Freeform 452"/>
          <p:cNvSpPr>
            <a:spLocks/>
          </p:cNvSpPr>
          <p:nvPr/>
        </p:nvSpPr>
        <p:spPr bwMode="auto">
          <a:xfrm>
            <a:off x="1853044" y="2704533"/>
            <a:ext cx="19050" cy="297331"/>
          </a:xfrm>
          <a:custGeom>
            <a:avLst/>
            <a:gdLst>
              <a:gd name="T0" fmla="*/ 0 w 12"/>
              <a:gd name="T1" fmla="*/ 130 h 130"/>
              <a:gd name="T2" fmla="*/ 0 w 12"/>
              <a:gd name="T3" fmla="*/ 0 h 130"/>
              <a:gd name="T4" fmla="*/ 12 w 12"/>
              <a:gd name="T5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130">
                <a:moveTo>
                  <a:pt x="0" y="130"/>
                </a:moveTo>
                <a:lnTo>
                  <a:pt x="0" y="0"/>
                </a:lnTo>
                <a:lnTo>
                  <a:pt x="12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7" name="Line 453"/>
          <p:cNvSpPr>
            <a:spLocks noChangeShapeType="1"/>
          </p:cNvSpPr>
          <p:nvPr/>
        </p:nvSpPr>
        <p:spPr bwMode="auto">
          <a:xfrm>
            <a:off x="5241237" y="3274036"/>
            <a:ext cx="0" cy="5946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" name="Rectangle 454"/>
          <p:cNvSpPr>
            <a:spLocks noChangeArrowheads="1"/>
          </p:cNvSpPr>
          <p:nvPr/>
        </p:nvSpPr>
        <p:spPr bwMode="auto">
          <a:xfrm>
            <a:off x="5283148" y="3240506"/>
            <a:ext cx="59471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III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" name="Rectangle 455"/>
          <p:cNvSpPr>
            <a:spLocks noChangeArrowheads="1"/>
          </p:cNvSpPr>
          <p:nvPr/>
        </p:nvSpPr>
        <p:spPr bwMode="auto">
          <a:xfrm>
            <a:off x="2230870" y="3262602"/>
            <a:ext cx="13882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A/duck/Hunan/573/2002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0" name="Line 456"/>
          <p:cNvSpPr>
            <a:spLocks noChangeShapeType="1"/>
          </p:cNvSpPr>
          <p:nvPr/>
        </p:nvSpPr>
        <p:spPr bwMode="auto">
          <a:xfrm>
            <a:off x="1854632" y="3303769"/>
            <a:ext cx="37465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1" name="Line 457"/>
          <p:cNvSpPr>
            <a:spLocks noChangeShapeType="1"/>
          </p:cNvSpPr>
          <p:nvPr/>
        </p:nvSpPr>
        <p:spPr bwMode="auto">
          <a:xfrm>
            <a:off x="1853044" y="3006439"/>
            <a:ext cx="0" cy="29733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" name="Freeform 458"/>
          <p:cNvSpPr>
            <a:spLocks/>
          </p:cNvSpPr>
          <p:nvPr/>
        </p:nvSpPr>
        <p:spPr bwMode="auto">
          <a:xfrm>
            <a:off x="1772082" y="3004152"/>
            <a:ext cx="80963" cy="253875"/>
          </a:xfrm>
          <a:custGeom>
            <a:avLst/>
            <a:gdLst>
              <a:gd name="T0" fmla="*/ 0 w 51"/>
              <a:gd name="T1" fmla="*/ 111 h 111"/>
              <a:gd name="T2" fmla="*/ 0 w 51"/>
              <a:gd name="T3" fmla="*/ 0 h 111"/>
              <a:gd name="T4" fmla="*/ 51 w 51"/>
              <a:gd name="T5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1" h="111">
                <a:moveTo>
                  <a:pt x="0" y="111"/>
                </a:moveTo>
                <a:lnTo>
                  <a:pt x="0" y="0"/>
                </a:lnTo>
                <a:lnTo>
                  <a:pt x="5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3" name="Rectangle 459"/>
          <p:cNvSpPr>
            <a:spLocks noChangeArrowheads="1"/>
          </p:cNvSpPr>
          <p:nvPr/>
        </p:nvSpPr>
        <p:spPr bwMode="auto">
          <a:xfrm>
            <a:off x="2321357" y="3372386"/>
            <a:ext cx="210153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A/chicken/New South Wales/327/1997 (H7N4)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4" name="Freeform 460"/>
          <p:cNvSpPr>
            <a:spLocks/>
          </p:cNvSpPr>
          <p:nvPr/>
        </p:nvSpPr>
        <p:spPr bwMode="auto">
          <a:xfrm>
            <a:off x="1899081" y="3413552"/>
            <a:ext cx="420688" cy="102923"/>
          </a:xfrm>
          <a:custGeom>
            <a:avLst/>
            <a:gdLst>
              <a:gd name="T0" fmla="*/ 0 w 265"/>
              <a:gd name="T1" fmla="*/ 45 h 45"/>
              <a:gd name="T2" fmla="*/ 0 w 265"/>
              <a:gd name="T3" fmla="*/ 0 h 45"/>
              <a:gd name="T4" fmla="*/ 265 w 265"/>
              <a:gd name="T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5" h="45">
                <a:moveTo>
                  <a:pt x="0" y="45"/>
                </a:moveTo>
                <a:lnTo>
                  <a:pt x="0" y="0"/>
                </a:lnTo>
                <a:lnTo>
                  <a:pt x="26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5" name="Line 461"/>
          <p:cNvSpPr>
            <a:spLocks noChangeShapeType="1"/>
          </p:cNvSpPr>
          <p:nvPr/>
        </p:nvSpPr>
        <p:spPr bwMode="auto">
          <a:xfrm>
            <a:off x="5241237" y="3493603"/>
            <a:ext cx="0" cy="5946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6" name="Rectangle 462"/>
          <p:cNvSpPr>
            <a:spLocks noChangeArrowheads="1"/>
          </p:cNvSpPr>
          <p:nvPr/>
        </p:nvSpPr>
        <p:spPr bwMode="auto">
          <a:xfrm>
            <a:off x="5283147" y="3460074"/>
            <a:ext cx="22762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Y280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" name="Rectangle 463"/>
          <p:cNvSpPr>
            <a:spLocks noChangeArrowheads="1"/>
          </p:cNvSpPr>
          <p:nvPr/>
        </p:nvSpPr>
        <p:spPr bwMode="auto">
          <a:xfrm>
            <a:off x="2467407" y="3482169"/>
            <a:ext cx="159017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A/Duck/Hong Kong/Y280/97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8" name="Line 464"/>
          <p:cNvSpPr>
            <a:spLocks noChangeShapeType="1"/>
          </p:cNvSpPr>
          <p:nvPr/>
        </p:nvSpPr>
        <p:spPr bwMode="auto">
          <a:xfrm>
            <a:off x="2153082" y="3523336"/>
            <a:ext cx="312738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" name="Line 465"/>
          <p:cNvSpPr>
            <a:spLocks noChangeShapeType="1"/>
          </p:cNvSpPr>
          <p:nvPr/>
        </p:nvSpPr>
        <p:spPr bwMode="auto">
          <a:xfrm>
            <a:off x="5241237" y="3603387"/>
            <a:ext cx="0" cy="5946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0" name="Rectangle 466"/>
          <p:cNvSpPr>
            <a:spLocks noChangeArrowheads="1"/>
          </p:cNvSpPr>
          <p:nvPr/>
        </p:nvSpPr>
        <p:spPr bwMode="auto">
          <a:xfrm>
            <a:off x="5283147" y="3569857"/>
            <a:ext cx="5145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1" name="Rectangle 467"/>
          <p:cNvSpPr>
            <a:spLocks noChangeArrowheads="1"/>
          </p:cNvSpPr>
          <p:nvPr/>
        </p:nvSpPr>
        <p:spPr bwMode="auto">
          <a:xfrm>
            <a:off x="2418195" y="3591953"/>
            <a:ext cx="145232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A/duck/Shantou/339/2000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2" name="Line 468"/>
          <p:cNvSpPr>
            <a:spLocks noChangeShapeType="1"/>
          </p:cNvSpPr>
          <p:nvPr/>
        </p:nvSpPr>
        <p:spPr bwMode="auto">
          <a:xfrm>
            <a:off x="2388032" y="3633120"/>
            <a:ext cx="2857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3" name="Rectangle 470"/>
          <p:cNvSpPr>
            <a:spLocks noChangeArrowheads="1"/>
          </p:cNvSpPr>
          <p:nvPr/>
        </p:nvSpPr>
        <p:spPr bwMode="auto">
          <a:xfrm>
            <a:off x="2576945" y="3701737"/>
            <a:ext cx="171200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A/wild duck/Shantou/2853/2003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" name="Line 471"/>
          <p:cNvSpPr>
            <a:spLocks noChangeShapeType="1"/>
          </p:cNvSpPr>
          <p:nvPr/>
        </p:nvSpPr>
        <p:spPr bwMode="auto">
          <a:xfrm>
            <a:off x="2432482" y="3742903"/>
            <a:ext cx="14287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5" name="Rectangle 472"/>
          <p:cNvSpPr>
            <a:spLocks noChangeArrowheads="1"/>
          </p:cNvSpPr>
          <p:nvPr/>
        </p:nvSpPr>
        <p:spPr bwMode="auto">
          <a:xfrm>
            <a:off x="2843645" y="3811519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A/Muscovy duck/Vietnam/HU5-1642/2016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6" name="Freeform 473"/>
          <p:cNvSpPr>
            <a:spLocks/>
          </p:cNvSpPr>
          <p:nvPr/>
        </p:nvSpPr>
        <p:spPr bwMode="auto">
          <a:xfrm>
            <a:off x="2821419" y="3852688"/>
            <a:ext cx="20638" cy="52605"/>
          </a:xfrm>
          <a:custGeom>
            <a:avLst/>
            <a:gdLst>
              <a:gd name="T0" fmla="*/ 0 w 13"/>
              <a:gd name="T1" fmla="*/ 23 h 23"/>
              <a:gd name="T2" fmla="*/ 0 w 13"/>
              <a:gd name="T3" fmla="*/ 0 h 23"/>
              <a:gd name="T4" fmla="*/ 13 w 13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" h="23">
                <a:moveTo>
                  <a:pt x="0" y="23"/>
                </a:moveTo>
                <a:lnTo>
                  <a:pt x="0" y="0"/>
                </a:lnTo>
                <a:lnTo>
                  <a:pt x="1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7" name="Rectangle 474"/>
          <p:cNvSpPr>
            <a:spLocks noChangeArrowheads="1"/>
          </p:cNvSpPr>
          <p:nvPr/>
        </p:nvSpPr>
        <p:spPr bwMode="auto">
          <a:xfrm>
            <a:off x="2896031" y="3921303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A/duck/Vietnam/HU8-1285/2017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8" name="Freeform 475"/>
          <p:cNvSpPr>
            <a:spLocks/>
          </p:cNvSpPr>
          <p:nvPr/>
        </p:nvSpPr>
        <p:spPr bwMode="auto">
          <a:xfrm>
            <a:off x="2821420" y="3909867"/>
            <a:ext cx="73025" cy="52605"/>
          </a:xfrm>
          <a:custGeom>
            <a:avLst/>
            <a:gdLst>
              <a:gd name="T0" fmla="*/ 0 w 46"/>
              <a:gd name="T1" fmla="*/ 0 h 23"/>
              <a:gd name="T2" fmla="*/ 0 w 46"/>
              <a:gd name="T3" fmla="*/ 23 h 23"/>
              <a:gd name="T4" fmla="*/ 46 w 46"/>
              <a:gd name="T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23">
                <a:moveTo>
                  <a:pt x="0" y="0"/>
                </a:moveTo>
                <a:lnTo>
                  <a:pt x="0" y="23"/>
                </a:lnTo>
                <a:lnTo>
                  <a:pt x="46" y="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" name="Freeform 476"/>
          <p:cNvSpPr>
            <a:spLocks/>
          </p:cNvSpPr>
          <p:nvPr/>
        </p:nvSpPr>
        <p:spPr bwMode="auto">
          <a:xfrm>
            <a:off x="2430895" y="3827529"/>
            <a:ext cx="390525" cy="80051"/>
          </a:xfrm>
          <a:custGeom>
            <a:avLst/>
            <a:gdLst>
              <a:gd name="T0" fmla="*/ 0 w 246"/>
              <a:gd name="T1" fmla="*/ 0 h 35"/>
              <a:gd name="T2" fmla="*/ 0 w 246"/>
              <a:gd name="T3" fmla="*/ 35 h 35"/>
              <a:gd name="T4" fmla="*/ 246 w 246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6" h="35">
                <a:moveTo>
                  <a:pt x="0" y="0"/>
                </a:moveTo>
                <a:lnTo>
                  <a:pt x="0" y="35"/>
                </a:lnTo>
                <a:lnTo>
                  <a:pt x="246" y="3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" name="Line 477"/>
          <p:cNvSpPr>
            <a:spLocks noChangeShapeType="1"/>
          </p:cNvSpPr>
          <p:nvPr/>
        </p:nvSpPr>
        <p:spPr bwMode="auto">
          <a:xfrm>
            <a:off x="5241872" y="3713172"/>
            <a:ext cx="0" cy="27903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1" name="Rectangle 478"/>
          <p:cNvSpPr>
            <a:spLocks noChangeArrowheads="1"/>
          </p:cNvSpPr>
          <p:nvPr/>
        </p:nvSpPr>
        <p:spPr bwMode="auto">
          <a:xfrm>
            <a:off x="5282196" y="3816094"/>
            <a:ext cx="55463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2" name="Line 479"/>
          <p:cNvSpPr>
            <a:spLocks noChangeShapeType="1"/>
          </p:cNvSpPr>
          <p:nvPr/>
        </p:nvSpPr>
        <p:spPr bwMode="auto">
          <a:xfrm>
            <a:off x="2430894" y="3742904"/>
            <a:ext cx="0" cy="800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3" name="Line 480"/>
          <p:cNvSpPr>
            <a:spLocks noChangeShapeType="1"/>
          </p:cNvSpPr>
          <p:nvPr/>
        </p:nvSpPr>
        <p:spPr bwMode="auto">
          <a:xfrm>
            <a:off x="2388032" y="3825241"/>
            <a:ext cx="4286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4" name="Line 481"/>
          <p:cNvSpPr>
            <a:spLocks noChangeShapeType="1"/>
          </p:cNvSpPr>
          <p:nvPr/>
        </p:nvSpPr>
        <p:spPr bwMode="auto">
          <a:xfrm>
            <a:off x="2386444" y="3633121"/>
            <a:ext cx="0" cy="9377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5" name="Line 482"/>
          <p:cNvSpPr>
            <a:spLocks noChangeShapeType="1"/>
          </p:cNvSpPr>
          <p:nvPr/>
        </p:nvSpPr>
        <p:spPr bwMode="auto">
          <a:xfrm>
            <a:off x="2386444" y="3731469"/>
            <a:ext cx="0" cy="9377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6" name="Freeform 483"/>
          <p:cNvSpPr>
            <a:spLocks/>
          </p:cNvSpPr>
          <p:nvPr/>
        </p:nvSpPr>
        <p:spPr bwMode="auto">
          <a:xfrm>
            <a:off x="2151494" y="3628545"/>
            <a:ext cx="234950" cy="100635"/>
          </a:xfrm>
          <a:custGeom>
            <a:avLst/>
            <a:gdLst>
              <a:gd name="T0" fmla="*/ 0 w 148"/>
              <a:gd name="T1" fmla="*/ 0 h 44"/>
              <a:gd name="T2" fmla="*/ 0 w 148"/>
              <a:gd name="T3" fmla="*/ 44 h 44"/>
              <a:gd name="T4" fmla="*/ 148 w 148"/>
              <a:gd name="T5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" h="44">
                <a:moveTo>
                  <a:pt x="0" y="0"/>
                </a:moveTo>
                <a:lnTo>
                  <a:pt x="0" y="44"/>
                </a:lnTo>
                <a:lnTo>
                  <a:pt x="148" y="4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7" name="Line 484"/>
          <p:cNvSpPr>
            <a:spLocks noChangeShapeType="1"/>
          </p:cNvSpPr>
          <p:nvPr/>
        </p:nvSpPr>
        <p:spPr bwMode="auto">
          <a:xfrm>
            <a:off x="2151494" y="3523337"/>
            <a:ext cx="0" cy="10063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8" name="Freeform 485"/>
          <p:cNvSpPr>
            <a:spLocks/>
          </p:cNvSpPr>
          <p:nvPr/>
        </p:nvSpPr>
        <p:spPr bwMode="auto">
          <a:xfrm>
            <a:off x="1899082" y="3521050"/>
            <a:ext cx="252413" cy="105209"/>
          </a:xfrm>
          <a:custGeom>
            <a:avLst/>
            <a:gdLst>
              <a:gd name="T0" fmla="*/ 0 w 159"/>
              <a:gd name="T1" fmla="*/ 0 h 46"/>
              <a:gd name="T2" fmla="*/ 0 w 159"/>
              <a:gd name="T3" fmla="*/ 46 h 46"/>
              <a:gd name="T4" fmla="*/ 159 w 159"/>
              <a:gd name="T5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" h="46">
                <a:moveTo>
                  <a:pt x="0" y="0"/>
                </a:moveTo>
                <a:lnTo>
                  <a:pt x="0" y="46"/>
                </a:lnTo>
                <a:lnTo>
                  <a:pt x="159" y="46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" name="Freeform 486"/>
          <p:cNvSpPr>
            <a:spLocks/>
          </p:cNvSpPr>
          <p:nvPr/>
        </p:nvSpPr>
        <p:spPr bwMode="auto">
          <a:xfrm>
            <a:off x="1772081" y="3262600"/>
            <a:ext cx="127000" cy="256163"/>
          </a:xfrm>
          <a:custGeom>
            <a:avLst/>
            <a:gdLst>
              <a:gd name="T0" fmla="*/ 0 w 80"/>
              <a:gd name="T1" fmla="*/ 0 h 112"/>
              <a:gd name="T2" fmla="*/ 0 w 80"/>
              <a:gd name="T3" fmla="*/ 112 h 112"/>
              <a:gd name="T4" fmla="*/ 80 w 80"/>
              <a:gd name="T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" h="112">
                <a:moveTo>
                  <a:pt x="0" y="0"/>
                </a:moveTo>
                <a:lnTo>
                  <a:pt x="0" y="112"/>
                </a:lnTo>
                <a:lnTo>
                  <a:pt x="80" y="11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" name="Freeform 487"/>
          <p:cNvSpPr>
            <a:spLocks/>
          </p:cNvSpPr>
          <p:nvPr/>
        </p:nvSpPr>
        <p:spPr bwMode="auto">
          <a:xfrm>
            <a:off x="1757794" y="3260313"/>
            <a:ext cx="14288" cy="429987"/>
          </a:xfrm>
          <a:custGeom>
            <a:avLst/>
            <a:gdLst>
              <a:gd name="T0" fmla="*/ 0 w 9"/>
              <a:gd name="T1" fmla="*/ 188 h 188"/>
              <a:gd name="T2" fmla="*/ 0 w 9"/>
              <a:gd name="T3" fmla="*/ 0 h 188"/>
              <a:gd name="T4" fmla="*/ 9 w 9"/>
              <a:gd name="T5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" h="188">
                <a:moveTo>
                  <a:pt x="0" y="188"/>
                </a:moveTo>
                <a:lnTo>
                  <a:pt x="0" y="0"/>
                </a:lnTo>
                <a:lnTo>
                  <a:pt x="9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" name="Line 488"/>
          <p:cNvSpPr>
            <a:spLocks noChangeShapeType="1"/>
          </p:cNvSpPr>
          <p:nvPr/>
        </p:nvSpPr>
        <p:spPr bwMode="auto">
          <a:xfrm>
            <a:off x="5241237" y="4042521"/>
            <a:ext cx="0" cy="5946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" name="Rectangle 489"/>
          <p:cNvSpPr>
            <a:spLocks noChangeArrowheads="1"/>
          </p:cNvSpPr>
          <p:nvPr/>
        </p:nvSpPr>
        <p:spPr bwMode="auto">
          <a:xfrm>
            <a:off x="5283148" y="4008991"/>
            <a:ext cx="41357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W312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" name="Rectangle 490"/>
          <p:cNvSpPr>
            <a:spLocks noChangeArrowheads="1"/>
          </p:cNvSpPr>
          <p:nvPr/>
        </p:nvSpPr>
        <p:spPr bwMode="auto">
          <a:xfrm>
            <a:off x="2232456" y="4031087"/>
            <a:ext cx="157254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A/Teal/Hong Kong/W312/97 (H6N1)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" name="Line 491"/>
          <p:cNvSpPr>
            <a:spLocks noChangeShapeType="1"/>
          </p:cNvSpPr>
          <p:nvPr/>
        </p:nvSpPr>
        <p:spPr bwMode="auto">
          <a:xfrm>
            <a:off x="1859395" y="4072255"/>
            <a:ext cx="37147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" name="Line 492"/>
          <p:cNvSpPr>
            <a:spLocks noChangeShapeType="1"/>
          </p:cNvSpPr>
          <p:nvPr/>
        </p:nvSpPr>
        <p:spPr bwMode="auto">
          <a:xfrm>
            <a:off x="5241237" y="4152305"/>
            <a:ext cx="0" cy="5946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6" name="Rectangle 493"/>
          <p:cNvSpPr>
            <a:spLocks noChangeArrowheads="1"/>
          </p:cNvSpPr>
          <p:nvPr/>
        </p:nvSpPr>
        <p:spPr bwMode="auto">
          <a:xfrm>
            <a:off x="5283148" y="4118775"/>
            <a:ext cx="4809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Gs/Gd-like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" name="Rectangle 494"/>
          <p:cNvSpPr>
            <a:spLocks noChangeArrowheads="1"/>
          </p:cNvSpPr>
          <p:nvPr/>
        </p:nvSpPr>
        <p:spPr bwMode="auto">
          <a:xfrm>
            <a:off x="2211820" y="4140870"/>
            <a:ext cx="165910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A/goose/Guangdong/1/1996 (H5N1)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8" name="Line 495"/>
          <p:cNvSpPr>
            <a:spLocks noChangeShapeType="1"/>
          </p:cNvSpPr>
          <p:nvPr/>
        </p:nvSpPr>
        <p:spPr bwMode="auto">
          <a:xfrm>
            <a:off x="1859394" y="4182039"/>
            <a:ext cx="350838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" name="Line 496"/>
          <p:cNvSpPr>
            <a:spLocks noChangeShapeType="1"/>
          </p:cNvSpPr>
          <p:nvPr/>
        </p:nvSpPr>
        <p:spPr bwMode="auto">
          <a:xfrm>
            <a:off x="1857806" y="4072255"/>
            <a:ext cx="0" cy="5260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" name="Line 497"/>
          <p:cNvSpPr>
            <a:spLocks noChangeShapeType="1"/>
          </p:cNvSpPr>
          <p:nvPr/>
        </p:nvSpPr>
        <p:spPr bwMode="auto">
          <a:xfrm>
            <a:off x="1857806" y="4129434"/>
            <a:ext cx="0" cy="5260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1" name="Freeform 498"/>
          <p:cNvSpPr>
            <a:spLocks/>
          </p:cNvSpPr>
          <p:nvPr/>
        </p:nvSpPr>
        <p:spPr bwMode="auto">
          <a:xfrm>
            <a:off x="1757795" y="3694874"/>
            <a:ext cx="100013" cy="432273"/>
          </a:xfrm>
          <a:custGeom>
            <a:avLst/>
            <a:gdLst>
              <a:gd name="T0" fmla="*/ 0 w 63"/>
              <a:gd name="T1" fmla="*/ 0 h 189"/>
              <a:gd name="T2" fmla="*/ 0 w 63"/>
              <a:gd name="T3" fmla="*/ 189 h 189"/>
              <a:gd name="T4" fmla="*/ 63 w 63"/>
              <a:gd name="T5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189">
                <a:moveTo>
                  <a:pt x="0" y="0"/>
                </a:moveTo>
                <a:lnTo>
                  <a:pt x="0" y="189"/>
                </a:lnTo>
                <a:lnTo>
                  <a:pt x="63" y="189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2" name="Freeform 499"/>
          <p:cNvSpPr>
            <a:spLocks/>
          </p:cNvSpPr>
          <p:nvPr/>
        </p:nvSpPr>
        <p:spPr bwMode="auto">
          <a:xfrm>
            <a:off x="1586344" y="3692587"/>
            <a:ext cx="171450" cy="464293"/>
          </a:xfrm>
          <a:custGeom>
            <a:avLst/>
            <a:gdLst>
              <a:gd name="T0" fmla="*/ 0 w 108"/>
              <a:gd name="T1" fmla="*/ 203 h 203"/>
              <a:gd name="T2" fmla="*/ 0 w 108"/>
              <a:gd name="T3" fmla="*/ 0 h 203"/>
              <a:gd name="T4" fmla="*/ 108 w 108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" h="203">
                <a:moveTo>
                  <a:pt x="0" y="203"/>
                </a:moveTo>
                <a:lnTo>
                  <a:pt x="0" y="0"/>
                </a:lnTo>
                <a:lnTo>
                  <a:pt x="108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3" name="Rectangle 500"/>
          <p:cNvSpPr>
            <a:spLocks noChangeArrowheads="1"/>
          </p:cNvSpPr>
          <p:nvPr/>
        </p:nvSpPr>
        <p:spPr bwMode="auto">
          <a:xfrm>
            <a:off x="2249920" y="4250654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A/duck/Vietnam/OIE-0495/2012 (H7N1)</a:t>
            </a:r>
            <a:endParaRPr kumimoji="0" lang="en-US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4" name="Freeform 501"/>
          <p:cNvSpPr>
            <a:spLocks/>
          </p:cNvSpPr>
          <p:nvPr/>
        </p:nvSpPr>
        <p:spPr bwMode="auto">
          <a:xfrm>
            <a:off x="2248331" y="4291823"/>
            <a:ext cx="0" cy="52605"/>
          </a:xfrm>
          <a:custGeom>
            <a:avLst/>
            <a:gdLst>
              <a:gd name="T0" fmla="*/ 23 h 23"/>
              <a:gd name="T1" fmla="*/ 0 h 23"/>
              <a:gd name="T2" fmla="*/ 0 h 2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3">
                <a:moveTo>
                  <a:pt x="0" y="2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" name="Rectangle 502"/>
          <p:cNvSpPr>
            <a:spLocks noChangeArrowheads="1"/>
          </p:cNvSpPr>
          <p:nvPr/>
        </p:nvSpPr>
        <p:spPr bwMode="auto">
          <a:xfrm>
            <a:off x="2249920" y="4360438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A/duck/Vietnam/OIE-0178/2012 (H7N1)</a:t>
            </a:r>
            <a:endParaRPr kumimoji="0" lang="en-US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6" name="Freeform 503"/>
          <p:cNvSpPr>
            <a:spLocks/>
          </p:cNvSpPr>
          <p:nvPr/>
        </p:nvSpPr>
        <p:spPr bwMode="auto">
          <a:xfrm>
            <a:off x="2248331" y="4349002"/>
            <a:ext cx="0" cy="52605"/>
          </a:xfrm>
          <a:custGeom>
            <a:avLst/>
            <a:gdLst>
              <a:gd name="T0" fmla="*/ 0 h 23"/>
              <a:gd name="T1" fmla="*/ 23 h 23"/>
              <a:gd name="T2" fmla="*/ 23 h 2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3">
                <a:moveTo>
                  <a:pt x="0" y="0"/>
                </a:moveTo>
                <a:lnTo>
                  <a:pt x="0" y="23"/>
                </a:lnTo>
                <a:lnTo>
                  <a:pt x="0" y="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7" name="Freeform 504"/>
          <p:cNvSpPr>
            <a:spLocks/>
          </p:cNvSpPr>
          <p:nvPr/>
        </p:nvSpPr>
        <p:spPr bwMode="auto">
          <a:xfrm>
            <a:off x="2129269" y="4346715"/>
            <a:ext cx="119063" cy="80051"/>
          </a:xfrm>
          <a:custGeom>
            <a:avLst/>
            <a:gdLst>
              <a:gd name="T0" fmla="*/ 0 w 75"/>
              <a:gd name="T1" fmla="*/ 35 h 35"/>
              <a:gd name="T2" fmla="*/ 0 w 75"/>
              <a:gd name="T3" fmla="*/ 0 h 35"/>
              <a:gd name="T4" fmla="*/ 75 w 75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5" h="35">
                <a:moveTo>
                  <a:pt x="0" y="35"/>
                </a:moveTo>
                <a:lnTo>
                  <a:pt x="0" y="0"/>
                </a:lnTo>
                <a:lnTo>
                  <a:pt x="7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8" name="Rectangle 505"/>
          <p:cNvSpPr>
            <a:spLocks noChangeArrowheads="1"/>
          </p:cNvSpPr>
          <p:nvPr/>
        </p:nvSpPr>
        <p:spPr bwMode="auto">
          <a:xfrm>
            <a:off x="2130857" y="4470222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A/duck/Vietnam/OIE-4429/2010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9" name="Freeform 506"/>
          <p:cNvSpPr>
            <a:spLocks/>
          </p:cNvSpPr>
          <p:nvPr/>
        </p:nvSpPr>
        <p:spPr bwMode="auto">
          <a:xfrm>
            <a:off x="2129269" y="4431340"/>
            <a:ext cx="0" cy="80051"/>
          </a:xfrm>
          <a:custGeom>
            <a:avLst/>
            <a:gdLst>
              <a:gd name="T0" fmla="*/ 0 h 35"/>
              <a:gd name="T1" fmla="*/ 35 h 35"/>
              <a:gd name="T2" fmla="*/ 35 h 3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5">
                <a:moveTo>
                  <a:pt x="0" y="0"/>
                </a:moveTo>
                <a:lnTo>
                  <a:pt x="0" y="35"/>
                </a:lnTo>
                <a:lnTo>
                  <a:pt x="0" y="3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" name="Line 507"/>
          <p:cNvSpPr>
            <a:spLocks noChangeShapeType="1"/>
          </p:cNvSpPr>
          <p:nvPr/>
        </p:nvSpPr>
        <p:spPr bwMode="auto">
          <a:xfrm>
            <a:off x="5241237" y="4262090"/>
            <a:ext cx="0" cy="27903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" name="Rectangle 508"/>
          <p:cNvSpPr>
            <a:spLocks noChangeArrowheads="1"/>
          </p:cNvSpPr>
          <p:nvPr/>
        </p:nvSpPr>
        <p:spPr bwMode="auto">
          <a:xfrm>
            <a:off x="5283148" y="4365013"/>
            <a:ext cx="3751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Vietnam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2" name="Line 509"/>
          <p:cNvSpPr>
            <a:spLocks noChangeShapeType="1"/>
          </p:cNvSpPr>
          <p:nvPr/>
        </p:nvSpPr>
        <p:spPr bwMode="auto">
          <a:xfrm>
            <a:off x="1813357" y="4429051"/>
            <a:ext cx="31591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3" name="Rectangle 510"/>
          <p:cNvSpPr>
            <a:spLocks noChangeArrowheads="1"/>
          </p:cNvSpPr>
          <p:nvPr/>
        </p:nvSpPr>
        <p:spPr bwMode="auto">
          <a:xfrm>
            <a:off x="2303895" y="4582293"/>
            <a:ext cx="18707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A/chicken/Vietnam/HU8-1860/2017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4" name="Freeform 511"/>
          <p:cNvSpPr>
            <a:spLocks/>
          </p:cNvSpPr>
          <p:nvPr/>
        </p:nvSpPr>
        <p:spPr bwMode="auto">
          <a:xfrm>
            <a:off x="2051482" y="4621174"/>
            <a:ext cx="250825" cy="194409"/>
          </a:xfrm>
          <a:custGeom>
            <a:avLst/>
            <a:gdLst>
              <a:gd name="T0" fmla="*/ 0 w 158"/>
              <a:gd name="T1" fmla="*/ 85 h 85"/>
              <a:gd name="T2" fmla="*/ 0 w 158"/>
              <a:gd name="T3" fmla="*/ 0 h 85"/>
              <a:gd name="T4" fmla="*/ 158 w 158"/>
              <a:gd name="T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" h="85">
                <a:moveTo>
                  <a:pt x="0" y="85"/>
                </a:moveTo>
                <a:lnTo>
                  <a:pt x="0" y="0"/>
                </a:lnTo>
                <a:lnTo>
                  <a:pt x="158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5" name="Rectangle 512"/>
          <p:cNvSpPr>
            <a:spLocks noChangeArrowheads="1"/>
          </p:cNvSpPr>
          <p:nvPr/>
        </p:nvSpPr>
        <p:spPr bwMode="auto">
          <a:xfrm>
            <a:off x="2664257" y="4692077"/>
            <a:ext cx="18707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A/chicken/Vietnam/HU5-1578/2016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6" name="Freeform 513"/>
          <p:cNvSpPr>
            <a:spLocks/>
          </p:cNvSpPr>
          <p:nvPr/>
        </p:nvSpPr>
        <p:spPr bwMode="auto">
          <a:xfrm>
            <a:off x="2567419" y="4733244"/>
            <a:ext cx="95250" cy="52605"/>
          </a:xfrm>
          <a:custGeom>
            <a:avLst/>
            <a:gdLst>
              <a:gd name="T0" fmla="*/ 0 w 60"/>
              <a:gd name="T1" fmla="*/ 23 h 23"/>
              <a:gd name="T2" fmla="*/ 0 w 60"/>
              <a:gd name="T3" fmla="*/ 0 h 23"/>
              <a:gd name="T4" fmla="*/ 60 w 60"/>
              <a:gd name="T5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" h="23">
                <a:moveTo>
                  <a:pt x="0" y="23"/>
                </a:moveTo>
                <a:lnTo>
                  <a:pt x="0" y="0"/>
                </a:lnTo>
                <a:lnTo>
                  <a:pt x="6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7" name="Rectangle 514"/>
          <p:cNvSpPr>
            <a:spLocks noChangeArrowheads="1"/>
          </p:cNvSpPr>
          <p:nvPr/>
        </p:nvSpPr>
        <p:spPr bwMode="auto">
          <a:xfrm>
            <a:off x="2569007" y="4801859"/>
            <a:ext cx="171681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A/chicken/Vietnam/HU3-9/2015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8" name="Freeform 515"/>
          <p:cNvSpPr>
            <a:spLocks/>
          </p:cNvSpPr>
          <p:nvPr/>
        </p:nvSpPr>
        <p:spPr bwMode="auto">
          <a:xfrm>
            <a:off x="2567419" y="4790424"/>
            <a:ext cx="0" cy="52605"/>
          </a:xfrm>
          <a:custGeom>
            <a:avLst/>
            <a:gdLst>
              <a:gd name="T0" fmla="*/ 0 h 23"/>
              <a:gd name="T1" fmla="*/ 23 h 23"/>
              <a:gd name="T2" fmla="*/ 23 h 2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3">
                <a:moveTo>
                  <a:pt x="0" y="0"/>
                </a:moveTo>
                <a:lnTo>
                  <a:pt x="0" y="23"/>
                </a:lnTo>
                <a:lnTo>
                  <a:pt x="0" y="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9" name="Freeform 516"/>
          <p:cNvSpPr>
            <a:spLocks/>
          </p:cNvSpPr>
          <p:nvPr/>
        </p:nvSpPr>
        <p:spPr bwMode="auto">
          <a:xfrm>
            <a:off x="2476931" y="4788137"/>
            <a:ext cx="90488" cy="80051"/>
          </a:xfrm>
          <a:custGeom>
            <a:avLst/>
            <a:gdLst>
              <a:gd name="T0" fmla="*/ 0 w 57"/>
              <a:gd name="T1" fmla="*/ 35 h 35"/>
              <a:gd name="T2" fmla="*/ 0 w 57"/>
              <a:gd name="T3" fmla="*/ 0 h 35"/>
              <a:gd name="T4" fmla="*/ 57 w 57"/>
              <a:gd name="T5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" h="35">
                <a:moveTo>
                  <a:pt x="0" y="35"/>
                </a:moveTo>
                <a:lnTo>
                  <a:pt x="0" y="0"/>
                </a:lnTo>
                <a:lnTo>
                  <a:pt x="5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" name="Rectangle 517"/>
          <p:cNvSpPr>
            <a:spLocks noChangeArrowheads="1"/>
          </p:cNvSpPr>
          <p:nvPr/>
        </p:nvSpPr>
        <p:spPr bwMode="auto">
          <a:xfrm>
            <a:off x="2662670" y="4911643"/>
            <a:ext cx="184185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A/chicken/Vietnam/OIE-0056/2012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1" name="Freeform 518"/>
          <p:cNvSpPr>
            <a:spLocks/>
          </p:cNvSpPr>
          <p:nvPr/>
        </p:nvSpPr>
        <p:spPr bwMode="auto">
          <a:xfrm>
            <a:off x="2476931" y="4872761"/>
            <a:ext cx="184150" cy="80051"/>
          </a:xfrm>
          <a:custGeom>
            <a:avLst/>
            <a:gdLst>
              <a:gd name="T0" fmla="*/ 0 w 116"/>
              <a:gd name="T1" fmla="*/ 0 h 35"/>
              <a:gd name="T2" fmla="*/ 0 w 116"/>
              <a:gd name="T3" fmla="*/ 35 h 35"/>
              <a:gd name="T4" fmla="*/ 116 w 116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6" h="35">
                <a:moveTo>
                  <a:pt x="0" y="0"/>
                </a:moveTo>
                <a:lnTo>
                  <a:pt x="0" y="35"/>
                </a:lnTo>
                <a:lnTo>
                  <a:pt x="116" y="3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2" name="Freeform 519"/>
          <p:cNvSpPr>
            <a:spLocks/>
          </p:cNvSpPr>
          <p:nvPr/>
        </p:nvSpPr>
        <p:spPr bwMode="auto">
          <a:xfrm>
            <a:off x="2211820" y="4870474"/>
            <a:ext cx="265113" cy="141804"/>
          </a:xfrm>
          <a:custGeom>
            <a:avLst/>
            <a:gdLst>
              <a:gd name="T0" fmla="*/ 0 w 167"/>
              <a:gd name="T1" fmla="*/ 62 h 62"/>
              <a:gd name="T2" fmla="*/ 0 w 167"/>
              <a:gd name="T3" fmla="*/ 0 h 62"/>
              <a:gd name="T4" fmla="*/ 167 w 167"/>
              <a:gd name="T5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7" h="62">
                <a:moveTo>
                  <a:pt x="0" y="62"/>
                </a:moveTo>
                <a:lnTo>
                  <a:pt x="0" y="0"/>
                </a:lnTo>
                <a:lnTo>
                  <a:pt x="16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3" name="Rectangle 520"/>
          <p:cNvSpPr>
            <a:spLocks noChangeArrowheads="1"/>
          </p:cNvSpPr>
          <p:nvPr/>
        </p:nvSpPr>
        <p:spPr bwMode="auto">
          <a:xfrm>
            <a:off x="2275319" y="5021427"/>
            <a:ext cx="106760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A/Anhui/1/2013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4" name="Freeform 521"/>
          <p:cNvSpPr>
            <a:spLocks/>
          </p:cNvSpPr>
          <p:nvPr/>
        </p:nvSpPr>
        <p:spPr bwMode="auto">
          <a:xfrm>
            <a:off x="2273731" y="5062595"/>
            <a:ext cx="0" cy="93775"/>
          </a:xfrm>
          <a:custGeom>
            <a:avLst/>
            <a:gdLst>
              <a:gd name="T0" fmla="*/ 41 h 41"/>
              <a:gd name="T1" fmla="*/ 0 h 41"/>
              <a:gd name="T2" fmla="*/ 0 h 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1">
                <a:moveTo>
                  <a:pt x="0" y="4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" name="Rectangle 522"/>
          <p:cNvSpPr>
            <a:spLocks noChangeArrowheads="1"/>
          </p:cNvSpPr>
          <p:nvPr/>
        </p:nvSpPr>
        <p:spPr bwMode="auto">
          <a:xfrm>
            <a:off x="2299131" y="5131210"/>
            <a:ext cx="120545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A/Shanghai/2/2013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6" name="Freeform 523"/>
          <p:cNvSpPr>
            <a:spLocks/>
          </p:cNvSpPr>
          <p:nvPr/>
        </p:nvSpPr>
        <p:spPr bwMode="auto">
          <a:xfrm>
            <a:off x="2297544" y="5172379"/>
            <a:ext cx="0" cy="80051"/>
          </a:xfrm>
          <a:custGeom>
            <a:avLst/>
            <a:gdLst>
              <a:gd name="T0" fmla="*/ 35 h 35"/>
              <a:gd name="T1" fmla="*/ 0 h 35"/>
              <a:gd name="T2" fmla="*/ 0 h 3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5">
                <a:moveTo>
                  <a:pt x="0" y="3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7" name="Rectangle 524"/>
          <p:cNvSpPr>
            <a:spLocks noChangeArrowheads="1"/>
          </p:cNvSpPr>
          <p:nvPr/>
        </p:nvSpPr>
        <p:spPr bwMode="auto">
          <a:xfrm>
            <a:off x="2443595" y="5240994"/>
            <a:ext cx="179536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A/chicken/Heinan/ZZ01/2017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8" name="Freeform 525"/>
          <p:cNvSpPr>
            <a:spLocks/>
          </p:cNvSpPr>
          <p:nvPr/>
        </p:nvSpPr>
        <p:spPr bwMode="auto">
          <a:xfrm>
            <a:off x="2443594" y="5282163"/>
            <a:ext cx="0" cy="52605"/>
          </a:xfrm>
          <a:custGeom>
            <a:avLst/>
            <a:gdLst>
              <a:gd name="T0" fmla="*/ 23 h 23"/>
              <a:gd name="T1" fmla="*/ 0 h 23"/>
              <a:gd name="T2" fmla="*/ 0 h 2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3">
                <a:moveTo>
                  <a:pt x="0" y="2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9" name="Rectangle 526"/>
          <p:cNvSpPr>
            <a:spLocks noChangeArrowheads="1"/>
          </p:cNvSpPr>
          <p:nvPr/>
        </p:nvSpPr>
        <p:spPr bwMode="auto">
          <a:xfrm>
            <a:off x="2443594" y="5350778"/>
            <a:ext cx="196047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A/duck/Japan/AQ-HE29-22/2017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" name="Freeform 527"/>
          <p:cNvSpPr>
            <a:spLocks/>
          </p:cNvSpPr>
          <p:nvPr/>
        </p:nvSpPr>
        <p:spPr bwMode="auto">
          <a:xfrm>
            <a:off x="2443594" y="5339342"/>
            <a:ext cx="0" cy="52605"/>
          </a:xfrm>
          <a:custGeom>
            <a:avLst/>
            <a:gdLst>
              <a:gd name="T0" fmla="*/ 0 h 23"/>
              <a:gd name="T1" fmla="*/ 23 h 23"/>
              <a:gd name="T2" fmla="*/ 23 h 2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3">
                <a:moveTo>
                  <a:pt x="0" y="0"/>
                </a:moveTo>
                <a:lnTo>
                  <a:pt x="0" y="23"/>
                </a:lnTo>
                <a:lnTo>
                  <a:pt x="0" y="2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1" name="Freeform 528"/>
          <p:cNvSpPr>
            <a:spLocks/>
          </p:cNvSpPr>
          <p:nvPr/>
        </p:nvSpPr>
        <p:spPr bwMode="auto">
          <a:xfrm>
            <a:off x="2297545" y="5257004"/>
            <a:ext cx="146050" cy="80051"/>
          </a:xfrm>
          <a:custGeom>
            <a:avLst/>
            <a:gdLst>
              <a:gd name="T0" fmla="*/ 0 w 92"/>
              <a:gd name="T1" fmla="*/ 0 h 35"/>
              <a:gd name="T2" fmla="*/ 0 w 92"/>
              <a:gd name="T3" fmla="*/ 35 h 35"/>
              <a:gd name="T4" fmla="*/ 92 w 92"/>
              <a:gd name="T5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" h="35">
                <a:moveTo>
                  <a:pt x="0" y="0"/>
                </a:moveTo>
                <a:lnTo>
                  <a:pt x="0" y="35"/>
                </a:lnTo>
                <a:lnTo>
                  <a:pt x="92" y="3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2" name="Freeform 529"/>
          <p:cNvSpPr>
            <a:spLocks/>
          </p:cNvSpPr>
          <p:nvPr/>
        </p:nvSpPr>
        <p:spPr bwMode="auto">
          <a:xfrm>
            <a:off x="2273732" y="5160943"/>
            <a:ext cx="23813" cy="93775"/>
          </a:xfrm>
          <a:custGeom>
            <a:avLst/>
            <a:gdLst>
              <a:gd name="T0" fmla="*/ 0 w 15"/>
              <a:gd name="T1" fmla="*/ 0 h 41"/>
              <a:gd name="T2" fmla="*/ 0 w 15"/>
              <a:gd name="T3" fmla="*/ 41 h 41"/>
              <a:gd name="T4" fmla="*/ 15 w 15"/>
              <a:gd name="T5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41">
                <a:moveTo>
                  <a:pt x="0" y="0"/>
                </a:moveTo>
                <a:lnTo>
                  <a:pt x="0" y="41"/>
                </a:lnTo>
                <a:lnTo>
                  <a:pt x="15" y="4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3" name="Freeform 530"/>
          <p:cNvSpPr>
            <a:spLocks/>
          </p:cNvSpPr>
          <p:nvPr/>
        </p:nvSpPr>
        <p:spPr bwMode="auto">
          <a:xfrm>
            <a:off x="2211819" y="5016853"/>
            <a:ext cx="61913" cy="141804"/>
          </a:xfrm>
          <a:custGeom>
            <a:avLst/>
            <a:gdLst>
              <a:gd name="T0" fmla="*/ 0 w 39"/>
              <a:gd name="T1" fmla="*/ 0 h 62"/>
              <a:gd name="T2" fmla="*/ 0 w 39"/>
              <a:gd name="T3" fmla="*/ 62 h 62"/>
              <a:gd name="T4" fmla="*/ 39 w 39"/>
              <a:gd name="T5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" h="62">
                <a:moveTo>
                  <a:pt x="0" y="0"/>
                </a:moveTo>
                <a:lnTo>
                  <a:pt x="0" y="62"/>
                </a:lnTo>
                <a:lnTo>
                  <a:pt x="39" y="6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4" name="Freeform 531"/>
          <p:cNvSpPr>
            <a:spLocks/>
          </p:cNvSpPr>
          <p:nvPr/>
        </p:nvSpPr>
        <p:spPr bwMode="auto">
          <a:xfrm>
            <a:off x="2051482" y="4820157"/>
            <a:ext cx="160338" cy="194409"/>
          </a:xfrm>
          <a:custGeom>
            <a:avLst/>
            <a:gdLst>
              <a:gd name="T0" fmla="*/ 0 w 101"/>
              <a:gd name="T1" fmla="*/ 0 h 85"/>
              <a:gd name="T2" fmla="*/ 0 w 101"/>
              <a:gd name="T3" fmla="*/ 85 h 85"/>
              <a:gd name="T4" fmla="*/ 101 w 101"/>
              <a:gd name="T5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1" h="85">
                <a:moveTo>
                  <a:pt x="0" y="0"/>
                </a:moveTo>
                <a:lnTo>
                  <a:pt x="0" y="85"/>
                </a:lnTo>
                <a:lnTo>
                  <a:pt x="101" y="8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5" name="Line 532"/>
          <p:cNvSpPr>
            <a:spLocks noChangeShapeType="1"/>
          </p:cNvSpPr>
          <p:nvPr/>
        </p:nvSpPr>
        <p:spPr bwMode="auto">
          <a:xfrm>
            <a:off x="5241237" y="4591442"/>
            <a:ext cx="0" cy="41511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6" name="Rectangle 533"/>
          <p:cNvSpPr>
            <a:spLocks noChangeArrowheads="1"/>
          </p:cNvSpPr>
          <p:nvPr/>
        </p:nvSpPr>
        <p:spPr bwMode="auto">
          <a:xfrm>
            <a:off x="5300781" y="4770038"/>
            <a:ext cx="42639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H9 China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" name="Line 534"/>
          <p:cNvSpPr>
            <a:spLocks noChangeShapeType="1"/>
          </p:cNvSpPr>
          <p:nvPr/>
        </p:nvSpPr>
        <p:spPr bwMode="auto">
          <a:xfrm>
            <a:off x="1813357" y="4817869"/>
            <a:ext cx="23812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8" name="Line 535"/>
          <p:cNvSpPr>
            <a:spLocks noChangeShapeType="1"/>
          </p:cNvSpPr>
          <p:nvPr/>
        </p:nvSpPr>
        <p:spPr bwMode="auto">
          <a:xfrm>
            <a:off x="1811769" y="4429053"/>
            <a:ext cx="0" cy="19212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9" name="Line 536"/>
          <p:cNvSpPr>
            <a:spLocks noChangeShapeType="1"/>
          </p:cNvSpPr>
          <p:nvPr/>
        </p:nvSpPr>
        <p:spPr bwMode="auto">
          <a:xfrm>
            <a:off x="1811769" y="4625749"/>
            <a:ext cx="0" cy="19212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Freeform 537"/>
          <p:cNvSpPr>
            <a:spLocks/>
          </p:cNvSpPr>
          <p:nvPr/>
        </p:nvSpPr>
        <p:spPr bwMode="auto">
          <a:xfrm>
            <a:off x="1586344" y="4161454"/>
            <a:ext cx="225425" cy="462007"/>
          </a:xfrm>
          <a:custGeom>
            <a:avLst/>
            <a:gdLst>
              <a:gd name="T0" fmla="*/ 0 w 142"/>
              <a:gd name="T1" fmla="*/ 0 h 202"/>
              <a:gd name="T2" fmla="*/ 0 w 142"/>
              <a:gd name="T3" fmla="*/ 202 h 202"/>
              <a:gd name="T4" fmla="*/ 142 w 142"/>
              <a:gd name="T5" fmla="*/ 20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2" h="202">
                <a:moveTo>
                  <a:pt x="0" y="0"/>
                </a:moveTo>
                <a:lnTo>
                  <a:pt x="0" y="202"/>
                </a:lnTo>
                <a:lnTo>
                  <a:pt x="142" y="20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" name="Line 538"/>
          <p:cNvSpPr>
            <a:spLocks noChangeShapeType="1"/>
          </p:cNvSpPr>
          <p:nvPr/>
        </p:nvSpPr>
        <p:spPr bwMode="auto">
          <a:xfrm>
            <a:off x="1364094" y="4159167"/>
            <a:ext cx="22225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2" name="Rectangle 539"/>
          <p:cNvSpPr>
            <a:spLocks noChangeArrowheads="1"/>
          </p:cNvSpPr>
          <p:nvPr/>
        </p:nvSpPr>
        <p:spPr bwMode="auto">
          <a:xfrm>
            <a:off x="1949881" y="5460562"/>
            <a:ext cx="13577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A/chicken/Brescia/1902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3" name="Freeform 540"/>
          <p:cNvSpPr>
            <a:spLocks/>
          </p:cNvSpPr>
          <p:nvPr/>
        </p:nvSpPr>
        <p:spPr bwMode="auto">
          <a:xfrm>
            <a:off x="1362506" y="4831592"/>
            <a:ext cx="585788" cy="670139"/>
          </a:xfrm>
          <a:custGeom>
            <a:avLst/>
            <a:gdLst>
              <a:gd name="T0" fmla="*/ 0 w 369"/>
              <a:gd name="T1" fmla="*/ 0 h 293"/>
              <a:gd name="T2" fmla="*/ 0 w 369"/>
              <a:gd name="T3" fmla="*/ 293 h 293"/>
              <a:gd name="T4" fmla="*/ 369 w 369"/>
              <a:gd name="T5" fmla="*/ 29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9" h="293">
                <a:moveTo>
                  <a:pt x="0" y="0"/>
                </a:moveTo>
                <a:lnTo>
                  <a:pt x="0" y="293"/>
                </a:lnTo>
                <a:lnTo>
                  <a:pt x="369" y="29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Line 541"/>
          <p:cNvSpPr>
            <a:spLocks noChangeShapeType="1"/>
          </p:cNvSpPr>
          <p:nvPr/>
        </p:nvSpPr>
        <p:spPr bwMode="auto">
          <a:xfrm>
            <a:off x="1362506" y="4159168"/>
            <a:ext cx="0" cy="6678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" name="Rectangle 542"/>
          <p:cNvSpPr>
            <a:spLocks noChangeArrowheads="1"/>
          </p:cNvSpPr>
          <p:nvPr/>
        </p:nvSpPr>
        <p:spPr bwMode="auto">
          <a:xfrm>
            <a:off x="2263254" y="5350778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6" name="Rectangle 543"/>
          <p:cNvSpPr>
            <a:spLocks noChangeArrowheads="1"/>
          </p:cNvSpPr>
          <p:nvPr/>
        </p:nvSpPr>
        <p:spPr bwMode="auto">
          <a:xfrm>
            <a:off x="2387079" y="4666939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7" name="Rectangle 544"/>
          <p:cNvSpPr>
            <a:spLocks noChangeArrowheads="1"/>
          </p:cNvSpPr>
          <p:nvPr/>
        </p:nvSpPr>
        <p:spPr bwMode="auto">
          <a:xfrm>
            <a:off x="2050529" y="4225518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8" name="Rectangle 545"/>
          <p:cNvSpPr>
            <a:spLocks noChangeArrowheads="1"/>
          </p:cNvSpPr>
          <p:nvPr/>
        </p:nvSpPr>
        <p:spPr bwMode="auto">
          <a:xfrm>
            <a:off x="2633459" y="3915970"/>
            <a:ext cx="15388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9" name="Rectangle 546"/>
          <p:cNvSpPr>
            <a:spLocks noChangeArrowheads="1"/>
          </p:cNvSpPr>
          <p:nvPr/>
        </p:nvSpPr>
        <p:spPr bwMode="auto">
          <a:xfrm>
            <a:off x="2112441" y="5172378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72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0" name="Rectangle 547"/>
          <p:cNvSpPr>
            <a:spLocks noChangeArrowheads="1"/>
          </p:cNvSpPr>
          <p:nvPr/>
        </p:nvSpPr>
        <p:spPr bwMode="auto">
          <a:xfrm>
            <a:off x="2277541" y="4749278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" name="Rectangle 549"/>
          <p:cNvSpPr>
            <a:spLocks noChangeArrowheads="1"/>
          </p:cNvSpPr>
          <p:nvPr/>
        </p:nvSpPr>
        <p:spPr bwMode="auto">
          <a:xfrm>
            <a:off x="1931466" y="4307855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2" name="Rectangle 550"/>
          <p:cNvSpPr>
            <a:spLocks noChangeArrowheads="1"/>
          </p:cNvSpPr>
          <p:nvPr/>
        </p:nvSpPr>
        <p:spPr bwMode="auto">
          <a:xfrm>
            <a:off x="2225155" y="3745191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3" name="Rectangle 551"/>
          <p:cNvSpPr>
            <a:spLocks noChangeArrowheads="1"/>
          </p:cNvSpPr>
          <p:nvPr/>
        </p:nvSpPr>
        <p:spPr bwMode="auto">
          <a:xfrm>
            <a:off x="2050529" y="5028287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" name="Rectangle 552"/>
          <p:cNvSpPr>
            <a:spLocks noChangeArrowheads="1"/>
          </p:cNvSpPr>
          <p:nvPr/>
        </p:nvSpPr>
        <p:spPr bwMode="auto">
          <a:xfrm>
            <a:off x="2447404" y="1149289"/>
            <a:ext cx="15388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75" name="Rectangle 553"/>
          <p:cNvSpPr>
            <a:spLocks noChangeArrowheads="1"/>
          </p:cNvSpPr>
          <p:nvPr/>
        </p:nvSpPr>
        <p:spPr bwMode="auto">
          <a:xfrm>
            <a:off x="1890191" y="4833879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6" name="Rectangle 554"/>
          <p:cNvSpPr>
            <a:spLocks noChangeArrowheads="1"/>
          </p:cNvSpPr>
          <p:nvPr/>
        </p:nvSpPr>
        <p:spPr bwMode="auto">
          <a:xfrm>
            <a:off x="2220391" y="1496155"/>
            <a:ext cx="15388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77" name="Rectangle 555"/>
          <p:cNvSpPr>
            <a:spLocks noChangeArrowheads="1"/>
          </p:cNvSpPr>
          <p:nvPr/>
        </p:nvSpPr>
        <p:spPr bwMode="auto">
          <a:xfrm>
            <a:off x="2101329" y="3152817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8" name="Rectangle 557"/>
          <p:cNvSpPr>
            <a:spLocks noChangeArrowheads="1"/>
          </p:cNvSpPr>
          <p:nvPr/>
        </p:nvSpPr>
        <p:spPr bwMode="auto">
          <a:xfrm>
            <a:off x="2226741" y="2047362"/>
            <a:ext cx="15388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79" name="Rectangle 558"/>
          <p:cNvSpPr>
            <a:spLocks noChangeArrowheads="1"/>
          </p:cNvSpPr>
          <p:nvPr/>
        </p:nvSpPr>
        <p:spPr bwMode="auto">
          <a:xfrm>
            <a:off x="1990204" y="3639982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0" name="Rectangle 560"/>
          <p:cNvSpPr>
            <a:spLocks noChangeArrowheads="1"/>
          </p:cNvSpPr>
          <p:nvPr/>
        </p:nvSpPr>
        <p:spPr bwMode="auto">
          <a:xfrm>
            <a:off x="1650479" y="4639470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76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" name="Rectangle 564"/>
          <p:cNvSpPr>
            <a:spLocks noChangeArrowheads="1"/>
          </p:cNvSpPr>
          <p:nvPr/>
        </p:nvSpPr>
        <p:spPr bwMode="auto">
          <a:xfrm>
            <a:off x="2008937" y="2600089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2" name="Line 578"/>
          <p:cNvSpPr>
            <a:spLocks noChangeShapeType="1"/>
          </p:cNvSpPr>
          <p:nvPr/>
        </p:nvSpPr>
        <p:spPr bwMode="auto">
          <a:xfrm>
            <a:off x="1511732" y="5657256"/>
            <a:ext cx="16986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3" name="Line 579"/>
          <p:cNvSpPr>
            <a:spLocks noChangeShapeType="1"/>
          </p:cNvSpPr>
          <p:nvPr/>
        </p:nvSpPr>
        <p:spPr bwMode="auto">
          <a:xfrm>
            <a:off x="1511731" y="5638960"/>
            <a:ext cx="0" cy="3659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4" name="Line 580"/>
          <p:cNvSpPr>
            <a:spLocks noChangeShapeType="1"/>
          </p:cNvSpPr>
          <p:nvPr/>
        </p:nvSpPr>
        <p:spPr bwMode="auto">
          <a:xfrm>
            <a:off x="1681594" y="5638960"/>
            <a:ext cx="0" cy="3659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5" name="Rectangle 581"/>
          <p:cNvSpPr>
            <a:spLocks noChangeArrowheads="1"/>
          </p:cNvSpPr>
          <p:nvPr/>
        </p:nvSpPr>
        <p:spPr bwMode="auto">
          <a:xfrm>
            <a:off x="1510461" y="5675555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0.02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Line 532"/>
          <p:cNvSpPr>
            <a:spLocks noChangeShapeType="1"/>
          </p:cNvSpPr>
          <p:nvPr/>
        </p:nvSpPr>
        <p:spPr bwMode="auto">
          <a:xfrm>
            <a:off x="5243234" y="5042011"/>
            <a:ext cx="0" cy="41511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ectangle 533"/>
          <p:cNvSpPr>
            <a:spLocks noChangeArrowheads="1"/>
          </p:cNvSpPr>
          <p:nvPr/>
        </p:nvSpPr>
        <p:spPr bwMode="auto">
          <a:xfrm>
            <a:off x="5306588" y="5220607"/>
            <a:ext cx="55143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H7N9 China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69982" y="97870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Supplementary Fig. </a:t>
            </a:r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D </a:t>
            </a:r>
          </a:p>
          <a:p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et al.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169894" y="1043608"/>
            <a:ext cx="475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390239" y="1122399"/>
            <a:ext cx="1671685" cy="1134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92" name="Rectangle 191"/>
          <p:cNvSpPr/>
          <p:nvPr/>
        </p:nvSpPr>
        <p:spPr>
          <a:xfrm>
            <a:off x="2406660" y="1229951"/>
            <a:ext cx="1669792" cy="1134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93" name="Line 27"/>
          <p:cNvSpPr>
            <a:spLocks noChangeShapeType="1"/>
          </p:cNvSpPr>
          <p:nvPr/>
        </p:nvSpPr>
        <p:spPr bwMode="auto">
          <a:xfrm>
            <a:off x="4686514" y="1121091"/>
            <a:ext cx="0" cy="79216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Rectangle 28"/>
          <p:cNvSpPr>
            <a:spLocks noChangeArrowheads="1"/>
          </p:cNvSpPr>
          <p:nvPr/>
        </p:nvSpPr>
        <p:spPr bwMode="auto">
          <a:xfrm>
            <a:off x="4748108" y="1484629"/>
            <a:ext cx="44403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Wild Bird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Line 45"/>
          <p:cNvSpPr>
            <a:spLocks noChangeShapeType="1"/>
          </p:cNvSpPr>
          <p:nvPr/>
        </p:nvSpPr>
        <p:spPr bwMode="auto">
          <a:xfrm>
            <a:off x="4686514" y="2379978"/>
            <a:ext cx="0" cy="571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Rectangle 46"/>
          <p:cNvSpPr>
            <a:spLocks noChangeArrowheads="1"/>
          </p:cNvSpPr>
          <p:nvPr/>
        </p:nvSpPr>
        <p:spPr bwMode="auto">
          <a:xfrm>
            <a:off x="4748109" y="2342197"/>
            <a:ext cx="59471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III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Line 79"/>
          <p:cNvSpPr>
            <a:spLocks noChangeShapeType="1"/>
          </p:cNvSpPr>
          <p:nvPr/>
        </p:nvSpPr>
        <p:spPr bwMode="auto">
          <a:xfrm>
            <a:off x="4686514" y="2695891"/>
            <a:ext cx="0" cy="79057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Rectangle 80"/>
          <p:cNvSpPr>
            <a:spLocks noChangeArrowheads="1"/>
          </p:cNvSpPr>
          <p:nvPr/>
        </p:nvSpPr>
        <p:spPr bwMode="auto">
          <a:xfrm>
            <a:off x="4748110" y="3057842"/>
            <a:ext cx="3751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Vietnam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Line 82"/>
          <p:cNvSpPr>
            <a:spLocks noChangeShapeType="1"/>
          </p:cNvSpPr>
          <p:nvPr/>
        </p:nvSpPr>
        <p:spPr bwMode="auto">
          <a:xfrm>
            <a:off x="4686514" y="3534090"/>
            <a:ext cx="0" cy="571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Rectangle 83"/>
          <p:cNvSpPr>
            <a:spLocks noChangeArrowheads="1"/>
          </p:cNvSpPr>
          <p:nvPr/>
        </p:nvSpPr>
        <p:spPr bwMode="auto">
          <a:xfrm>
            <a:off x="4748110" y="3493769"/>
            <a:ext cx="4809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Gs/Gd-like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Line 92"/>
          <p:cNvSpPr>
            <a:spLocks noChangeShapeType="1"/>
          </p:cNvSpPr>
          <p:nvPr/>
        </p:nvSpPr>
        <p:spPr bwMode="auto">
          <a:xfrm>
            <a:off x="4686514" y="3745228"/>
            <a:ext cx="0" cy="5556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Rectangle 93"/>
          <p:cNvSpPr>
            <a:spLocks noChangeArrowheads="1"/>
          </p:cNvSpPr>
          <p:nvPr/>
        </p:nvSpPr>
        <p:spPr bwMode="auto">
          <a:xfrm>
            <a:off x="4748109" y="3704906"/>
            <a:ext cx="52418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JX8264-like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Line 101"/>
          <p:cNvSpPr>
            <a:spLocks noChangeShapeType="1"/>
          </p:cNvSpPr>
          <p:nvPr/>
        </p:nvSpPr>
        <p:spPr bwMode="auto">
          <a:xfrm>
            <a:off x="4686514" y="3954778"/>
            <a:ext cx="0" cy="571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Rectangle 102"/>
          <p:cNvSpPr>
            <a:spLocks noChangeArrowheads="1"/>
          </p:cNvSpPr>
          <p:nvPr/>
        </p:nvSpPr>
        <p:spPr bwMode="auto">
          <a:xfrm>
            <a:off x="4748110" y="3914457"/>
            <a:ext cx="55463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Line 105"/>
          <p:cNvSpPr>
            <a:spLocks noChangeShapeType="1"/>
          </p:cNvSpPr>
          <p:nvPr/>
        </p:nvSpPr>
        <p:spPr bwMode="auto">
          <a:xfrm>
            <a:off x="4686514" y="4059553"/>
            <a:ext cx="0" cy="571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Rectangle 106"/>
          <p:cNvSpPr>
            <a:spLocks noChangeArrowheads="1"/>
          </p:cNvSpPr>
          <p:nvPr/>
        </p:nvSpPr>
        <p:spPr bwMode="auto">
          <a:xfrm>
            <a:off x="4748109" y="4019231"/>
            <a:ext cx="5145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Line 113"/>
          <p:cNvSpPr>
            <a:spLocks noChangeShapeType="1"/>
          </p:cNvSpPr>
          <p:nvPr/>
        </p:nvSpPr>
        <p:spPr bwMode="auto">
          <a:xfrm>
            <a:off x="4686514" y="4164327"/>
            <a:ext cx="0" cy="571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Rectangle 114"/>
          <p:cNvSpPr>
            <a:spLocks noChangeArrowheads="1"/>
          </p:cNvSpPr>
          <p:nvPr/>
        </p:nvSpPr>
        <p:spPr bwMode="auto">
          <a:xfrm>
            <a:off x="4748110" y="4124006"/>
            <a:ext cx="41357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W312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Line 141"/>
          <p:cNvSpPr>
            <a:spLocks noChangeShapeType="1"/>
          </p:cNvSpPr>
          <p:nvPr/>
        </p:nvSpPr>
        <p:spPr bwMode="auto">
          <a:xfrm>
            <a:off x="4686514" y="4269103"/>
            <a:ext cx="0" cy="41116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Rectangle 142"/>
          <p:cNvSpPr>
            <a:spLocks noChangeArrowheads="1"/>
          </p:cNvSpPr>
          <p:nvPr/>
        </p:nvSpPr>
        <p:spPr bwMode="auto">
          <a:xfrm>
            <a:off x="4741697" y="4425035"/>
            <a:ext cx="42639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H9 China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Line 146"/>
          <p:cNvSpPr>
            <a:spLocks noChangeShapeType="1"/>
          </p:cNvSpPr>
          <p:nvPr/>
        </p:nvSpPr>
        <p:spPr bwMode="auto">
          <a:xfrm>
            <a:off x="4686514" y="5108890"/>
            <a:ext cx="0" cy="571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Rectangle 147"/>
          <p:cNvSpPr>
            <a:spLocks noChangeArrowheads="1"/>
          </p:cNvSpPr>
          <p:nvPr/>
        </p:nvSpPr>
        <p:spPr bwMode="auto">
          <a:xfrm>
            <a:off x="4748109" y="5068569"/>
            <a:ext cx="22762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Y280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Rectangle 6"/>
          <p:cNvSpPr>
            <a:spLocks noChangeArrowheads="1"/>
          </p:cNvSpPr>
          <p:nvPr/>
        </p:nvSpPr>
        <p:spPr bwMode="auto">
          <a:xfrm>
            <a:off x="2368757" y="1113154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A/duck/Vietnam/HU10-64/2018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Freeform 7"/>
          <p:cNvSpPr>
            <a:spLocks/>
          </p:cNvSpPr>
          <p:nvPr/>
        </p:nvSpPr>
        <p:spPr bwMode="auto">
          <a:xfrm>
            <a:off x="2329893" y="1149665"/>
            <a:ext cx="37650" cy="50800"/>
          </a:xfrm>
          <a:custGeom>
            <a:avLst/>
            <a:gdLst>
              <a:gd name="T0" fmla="*/ 0 w 31"/>
              <a:gd name="T1" fmla="*/ 32 h 32"/>
              <a:gd name="T2" fmla="*/ 0 w 31"/>
              <a:gd name="T3" fmla="*/ 0 h 32"/>
              <a:gd name="T4" fmla="*/ 31 w 3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32">
                <a:moveTo>
                  <a:pt x="0" y="32"/>
                </a:moveTo>
                <a:lnTo>
                  <a:pt x="0" y="0"/>
                </a:lnTo>
                <a:lnTo>
                  <a:pt x="3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Rectangle 8"/>
          <p:cNvSpPr>
            <a:spLocks noChangeArrowheads="1"/>
          </p:cNvSpPr>
          <p:nvPr/>
        </p:nvSpPr>
        <p:spPr bwMode="auto">
          <a:xfrm>
            <a:off x="2388189" y="1217929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A/duck/Vietnam/HU10-48/2018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Freeform 9"/>
          <p:cNvSpPr>
            <a:spLocks/>
          </p:cNvSpPr>
          <p:nvPr/>
        </p:nvSpPr>
        <p:spPr bwMode="auto">
          <a:xfrm>
            <a:off x="2329892" y="1205227"/>
            <a:ext cx="57082" cy="49213"/>
          </a:xfrm>
          <a:custGeom>
            <a:avLst/>
            <a:gdLst>
              <a:gd name="T0" fmla="*/ 0 w 47"/>
              <a:gd name="T1" fmla="*/ 0 h 31"/>
              <a:gd name="T2" fmla="*/ 0 w 47"/>
              <a:gd name="T3" fmla="*/ 31 h 31"/>
              <a:gd name="T4" fmla="*/ 47 w 47"/>
              <a:gd name="T5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31">
                <a:moveTo>
                  <a:pt x="0" y="0"/>
                </a:moveTo>
                <a:lnTo>
                  <a:pt x="0" y="31"/>
                </a:lnTo>
                <a:lnTo>
                  <a:pt x="47" y="3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Freeform 10"/>
          <p:cNvSpPr>
            <a:spLocks/>
          </p:cNvSpPr>
          <p:nvPr/>
        </p:nvSpPr>
        <p:spPr bwMode="auto">
          <a:xfrm>
            <a:off x="2235161" y="1202053"/>
            <a:ext cx="94732" cy="77788"/>
          </a:xfrm>
          <a:custGeom>
            <a:avLst/>
            <a:gdLst>
              <a:gd name="T0" fmla="*/ 0 w 78"/>
              <a:gd name="T1" fmla="*/ 49 h 49"/>
              <a:gd name="T2" fmla="*/ 0 w 78"/>
              <a:gd name="T3" fmla="*/ 0 h 49"/>
              <a:gd name="T4" fmla="*/ 78 w 78"/>
              <a:gd name="T5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49">
                <a:moveTo>
                  <a:pt x="0" y="49"/>
                </a:moveTo>
                <a:lnTo>
                  <a:pt x="0" y="0"/>
                </a:lnTo>
                <a:lnTo>
                  <a:pt x="78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Rectangle 11"/>
          <p:cNvSpPr>
            <a:spLocks noChangeArrowheads="1"/>
          </p:cNvSpPr>
          <p:nvPr/>
        </p:nvSpPr>
        <p:spPr bwMode="auto">
          <a:xfrm>
            <a:off x="2235161" y="1322703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A/Muscovy duck/Vietnam/HU3-1409/2015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Freeform 12"/>
          <p:cNvSpPr>
            <a:spLocks/>
          </p:cNvSpPr>
          <p:nvPr/>
        </p:nvSpPr>
        <p:spPr bwMode="auto">
          <a:xfrm>
            <a:off x="2235160" y="1283015"/>
            <a:ext cx="0" cy="76200"/>
          </a:xfrm>
          <a:custGeom>
            <a:avLst/>
            <a:gdLst>
              <a:gd name="T0" fmla="*/ 0 h 48"/>
              <a:gd name="T1" fmla="*/ 48 h 48"/>
              <a:gd name="T2" fmla="*/ 48 h 4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8">
                <a:moveTo>
                  <a:pt x="0" y="0"/>
                </a:moveTo>
                <a:lnTo>
                  <a:pt x="0" y="48"/>
                </a:lnTo>
                <a:lnTo>
                  <a:pt x="0" y="4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2" name="Rectangle 13"/>
          <p:cNvSpPr>
            <a:spLocks noChangeArrowheads="1"/>
          </p:cNvSpPr>
          <p:nvPr/>
        </p:nvSpPr>
        <p:spPr bwMode="auto">
          <a:xfrm>
            <a:off x="2254593" y="1427478"/>
            <a:ext cx="15485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A/chicken/Jiangxi/C25/2014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3" name="Freeform 14"/>
          <p:cNvSpPr>
            <a:spLocks/>
          </p:cNvSpPr>
          <p:nvPr/>
        </p:nvSpPr>
        <p:spPr bwMode="auto">
          <a:xfrm>
            <a:off x="2235161" y="1335403"/>
            <a:ext cx="18217" cy="130175"/>
          </a:xfrm>
          <a:custGeom>
            <a:avLst/>
            <a:gdLst>
              <a:gd name="T0" fmla="*/ 0 w 15"/>
              <a:gd name="T1" fmla="*/ 0 h 82"/>
              <a:gd name="T2" fmla="*/ 0 w 15"/>
              <a:gd name="T3" fmla="*/ 82 h 82"/>
              <a:gd name="T4" fmla="*/ 15 w 15"/>
              <a:gd name="T5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" h="82">
                <a:moveTo>
                  <a:pt x="0" y="0"/>
                </a:moveTo>
                <a:lnTo>
                  <a:pt x="0" y="82"/>
                </a:lnTo>
                <a:lnTo>
                  <a:pt x="15" y="8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4" name="Line 15"/>
          <p:cNvSpPr>
            <a:spLocks noChangeShapeType="1"/>
          </p:cNvSpPr>
          <p:nvPr/>
        </p:nvSpPr>
        <p:spPr bwMode="auto">
          <a:xfrm>
            <a:off x="2235160" y="1202054"/>
            <a:ext cx="0" cy="13017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5" name="Freeform 16"/>
          <p:cNvSpPr>
            <a:spLocks/>
          </p:cNvSpPr>
          <p:nvPr/>
        </p:nvSpPr>
        <p:spPr bwMode="auto">
          <a:xfrm>
            <a:off x="2197510" y="1333815"/>
            <a:ext cx="37650" cy="115888"/>
          </a:xfrm>
          <a:custGeom>
            <a:avLst/>
            <a:gdLst>
              <a:gd name="T0" fmla="*/ 0 w 31"/>
              <a:gd name="T1" fmla="*/ 73 h 73"/>
              <a:gd name="T2" fmla="*/ 0 w 31"/>
              <a:gd name="T3" fmla="*/ 0 h 73"/>
              <a:gd name="T4" fmla="*/ 31 w 31"/>
              <a:gd name="T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73">
                <a:moveTo>
                  <a:pt x="0" y="73"/>
                </a:moveTo>
                <a:lnTo>
                  <a:pt x="0" y="0"/>
                </a:lnTo>
                <a:lnTo>
                  <a:pt x="3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6" name="Rectangle 17"/>
          <p:cNvSpPr>
            <a:spLocks noChangeArrowheads="1"/>
          </p:cNvSpPr>
          <p:nvPr/>
        </p:nvSpPr>
        <p:spPr bwMode="auto">
          <a:xfrm>
            <a:off x="2255807" y="1533842"/>
            <a:ext cx="14042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A/duck/Ibaraki/102/2016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" name="Freeform 18"/>
          <p:cNvSpPr>
            <a:spLocks/>
          </p:cNvSpPr>
          <p:nvPr/>
        </p:nvSpPr>
        <p:spPr bwMode="auto">
          <a:xfrm>
            <a:off x="2197510" y="1454465"/>
            <a:ext cx="57082" cy="115888"/>
          </a:xfrm>
          <a:custGeom>
            <a:avLst/>
            <a:gdLst>
              <a:gd name="T0" fmla="*/ 0 w 47"/>
              <a:gd name="T1" fmla="*/ 0 h 73"/>
              <a:gd name="T2" fmla="*/ 0 w 47"/>
              <a:gd name="T3" fmla="*/ 73 h 73"/>
              <a:gd name="T4" fmla="*/ 47 w 47"/>
              <a:gd name="T5" fmla="*/ 7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73">
                <a:moveTo>
                  <a:pt x="0" y="0"/>
                </a:moveTo>
                <a:lnTo>
                  <a:pt x="0" y="73"/>
                </a:lnTo>
                <a:lnTo>
                  <a:pt x="47" y="7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" name="Freeform 19"/>
          <p:cNvSpPr>
            <a:spLocks/>
          </p:cNvSpPr>
          <p:nvPr/>
        </p:nvSpPr>
        <p:spPr bwMode="auto">
          <a:xfrm>
            <a:off x="2079703" y="1451289"/>
            <a:ext cx="117807" cy="109539"/>
          </a:xfrm>
          <a:custGeom>
            <a:avLst/>
            <a:gdLst>
              <a:gd name="T0" fmla="*/ 0 w 97"/>
              <a:gd name="T1" fmla="*/ 69 h 69"/>
              <a:gd name="T2" fmla="*/ 0 w 97"/>
              <a:gd name="T3" fmla="*/ 0 h 69"/>
              <a:gd name="T4" fmla="*/ 97 w 97"/>
              <a:gd name="T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" h="69">
                <a:moveTo>
                  <a:pt x="0" y="69"/>
                </a:moveTo>
                <a:lnTo>
                  <a:pt x="0" y="0"/>
                </a:lnTo>
                <a:lnTo>
                  <a:pt x="9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9" name="Rectangle 20"/>
          <p:cNvSpPr>
            <a:spLocks noChangeArrowheads="1"/>
          </p:cNvSpPr>
          <p:nvPr/>
        </p:nvSpPr>
        <p:spPr bwMode="auto">
          <a:xfrm>
            <a:off x="2215728" y="1638617"/>
            <a:ext cx="22217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A/common teal/Hong Kong/MPM1740/2011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0" name="Freeform 21"/>
          <p:cNvSpPr>
            <a:spLocks/>
          </p:cNvSpPr>
          <p:nvPr/>
        </p:nvSpPr>
        <p:spPr bwMode="auto">
          <a:xfrm>
            <a:off x="2079703" y="1565589"/>
            <a:ext cx="134811" cy="109539"/>
          </a:xfrm>
          <a:custGeom>
            <a:avLst/>
            <a:gdLst>
              <a:gd name="T0" fmla="*/ 0 w 111"/>
              <a:gd name="T1" fmla="*/ 0 h 69"/>
              <a:gd name="T2" fmla="*/ 0 w 111"/>
              <a:gd name="T3" fmla="*/ 69 h 69"/>
              <a:gd name="T4" fmla="*/ 111 w 111"/>
              <a:gd name="T5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" h="69">
                <a:moveTo>
                  <a:pt x="0" y="0"/>
                </a:moveTo>
                <a:lnTo>
                  <a:pt x="0" y="69"/>
                </a:lnTo>
                <a:lnTo>
                  <a:pt x="111" y="69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" name="Freeform 22"/>
          <p:cNvSpPr>
            <a:spLocks/>
          </p:cNvSpPr>
          <p:nvPr/>
        </p:nvSpPr>
        <p:spPr bwMode="auto">
          <a:xfrm>
            <a:off x="2062700" y="1562416"/>
            <a:ext cx="17003" cy="106363"/>
          </a:xfrm>
          <a:custGeom>
            <a:avLst/>
            <a:gdLst>
              <a:gd name="T0" fmla="*/ 0 w 14"/>
              <a:gd name="T1" fmla="*/ 67 h 67"/>
              <a:gd name="T2" fmla="*/ 0 w 14"/>
              <a:gd name="T3" fmla="*/ 0 h 67"/>
              <a:gd name="T4" fmla="*/ 14 w 14"/>
              <a:gd name="T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67">
                <a:moveTo>
                  <a:pt x="0" y="67"/>
                </a:moveTo>
                <a:lnTo>
                  <a:pt x="0" y="0"/>
                </a:lnTo>
                <a:lnTo>
                  <a:pt x="14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2" name="Rectangle 23"/>
          <p:cNvSpPr>
            <a:spLocks noChangeArrowheads="1"/>
          </p:cNvSpPr>
          <p:nvPr/>
        </p:nvSpPr>
        <p:spPr bwMode="auto">
          <a:xfrm>
            <a:off x="2157432" y="1743391"/>
            <a:ext cx="15645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A/duck/Hokkaido/W19/2013 (H7N2)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3" name="Freeform 24"/>
          <p:cNvSpPr>
            <a:spLocks/>
          </p:cNvSpPr>
          <p:nvPr/>
        </p:nvSpPr>
        <p:spPr bwMode="auto">
          <a:xfrm>
            <a:off x="2062699" y="1673541"/>
            <a:ext cx="94732" cy="106363"/>
          </a:xfrm>
          <a:custGeom>
            <a:avLst/>
            <a:gdLst>
              <a:gd name="T0" fmla="*/ 0 w 78"/>
              <a:gd name="T1" fmla="*/ 0 h 67"/>
              <a:gd name="T2" fmla="*/ 0 w 78"/>
              <a:gd name="T3" fmla="*/ 67 h 67"/>
              <a:gd name="T4" fmla="*/ 78 w 7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67">
                <a:moveTo>
                  <a:pt x="0" y="0"/>
                </a:moveTo>
                <a:lnTo>
                  <a:pt x="0" y="67"/>
                </a:lnTo>
                <a:lnTo>
                  <a:pt x="78" y="67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4" name="Rectangle 25"/>
          <p:cNvSpPr>
            <a:spLocks noChangeArrowheads="1"/>
          </p:cNvSpPr>
          <p:nvPr/>
        </p:nvSpPr>
        <p:spPr bwMode="auto">
          <a:xfrm>
            <a:off x="2294672" y="1848166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A/duck/Vietnam/OIE-3022/2011 (H3N2)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5" name="Freeform 26"/>
          <p:cNvSpPr>
            <a:spLocks/>
          </p:cNvSpPr>
          <p:nvPr/>
        </p:nvSpPr>
        <p:spPr bwMode="auto">
          <a:xfrm>
            <a:off x="2062699" y="1725927"/>
            <a:ext cx="231972" cy="158751"/>
          </a:xfrm>
          <a:custGeom>
            <a:avLst/>
            <a:gdLst>
              <a:gd name="T0" fmla="*/ 0 w 191"/>
              <a:gd name="T1" fmla="*/ 0 h 100"/>
              <a:gd name="T2" fmla="*/ 0 w 191"/>
              <a:gd name="T3" fmla="*/ 100 h 100"/>
              <a:gd name="T4" fmla="*/ 191 w 191"/>
              <a:gd name="T5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1" h="100">
                <a:moveTo>
                  <a:pt x="0" y="0"/>
                </a:moveTo>
                <a:lnTo>
                  <a:pt x="0" y="100"/>
                </a:lnTo>
                <a:lnTo>
                  <a:pt x="191" y="10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6" name="Line 29"/>
          <p:cNvSpPr>
            <a:spLocks noChangeShapeType="1"/>
          </p:cNvSpPr>
          <p:nvPr/>
        </p:nvSpPr>
        <p:spPr bwMode="auto">
          <a:xfrm>
            <a:off x="2062699" y="1562415"/>
            <a:ext cx="0" cy="1587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7" name="Line 30"/>
          <p:cNvSpPr>
            <a:spLocks noChangeShapeType="1"/>
          </p:cNvSpPr>
          <p:nvPr/>
        </p:nvSpPr>
        <p:spPr bwMode="auto">
          <a:xfrm>
            <a:off x="2026263" y="1724340"/>
            <a:ext cx="3643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" name="Rectangle 33"/>
          <p:cNvSpPr>
            <a:spLocks noChangeArrowheads="1"/>
          </p:cNvSpPr>
          <p:nvPr/>
        </p:nvSpPr>
        <p:spPr bwMode="auto">
          <a:xfrm>
            <a:off x="2159861" y="1952942"/>
            <a:ext cx="13882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A/duck/Hunan/491/2005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9" name="Line 34"/>
          <p:cNvSpPr>
            <a:spLocks noChangeShapeType="1"/>
          </p:cNvSpPr>
          <p:nvPr/>
        </p:nvSpPr>
        <p:spPr bwMode="auto">
          <a:xfrm>
            <a:off x="2026263" y="1989452"/>
            <a:ext cx="132382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" name="Rectangle 35"/>
          <p:cNvSpPr>
            <a:spLocks noChangeArrowheads="1"/>
          </p:cNvSpPr>
          <p:nvPr/>
        </p:nvSpPr>
        <p:spPr bwMode="auto">
          <a:xfrm>
            <a:off x="2044483" y="2057717"/>
            <a:ext cx="173124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A/duck/Kumamoto/431105/2014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Freeform 36"/>
          <p:cNvSpPr>
            <a:spLocks/>
          </p:cNvSpPr>
          <p:nvPr/>
        </p:nvSpPr>
        <p:spPr bwMode="auto">
          <a:xfrm>
            <a:off x="2044482" y="2094227"/>
            <a:ext cx="0" cy="76200"/>
          </a:xfrm>
          <a:custGeom>
            <a:avLst/>
            <a:gdLst>
              <a:gd name="T0" fmla="*/ 48 h 48"/>
              <a:gd name="T1" fmla="*/ 0 h 48"/>
              <a:gd name="T2" fmla="*/ 0 h 4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8">
                <a:moveTo>
                  <a:pt x="0" y="4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Rectangle 37"/>
          <p:cNvSpPr>
            <a:spLocks noChangeArrowheads="1"/>
          </p:cNvSpPr>
          <p:nvPr/>
        </p:nvSpPr>
        <p:spPr bwMode="auto">
          <a:xfrm>
            <a:off x="2158646" y="2162491"/>
            <a:ext cx="14635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A/duck/Mongolia/59/2007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3" name="Freeform 38"/>
          <p:cNvSpPr>
            <a:spLocks/>
          </p:cNvSpPr>
          <p:nvPr/>
        </p:nvSpPr>
        <p:spPr bwMode="auto">
          <a:xfrm>
            <a:off x="2100349" y="2199003"/>
            <a:ext cx="57082" cy="50800"/>
          </a:xfrm>
          <a:custGeom>
            <a:avLst/>
            <a:gdLst>
              <a:gd name="T0" fmla="*/ 0 w 47"/>
              <a:gd name="T1" fmla="*/ 32 h 32"/>
              <a:gd name="T2" fmla="*/ 0 w 47"/>
              <a:gd name="T3" fmla="*/ 0 h 32"/>
              <a:gd name="T4" fmla="*/ 47 w 47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32">
                <a:moveTo>
                  <a:pt x="0" y="32"/>
                </a:moveTo>
                <a:lnTo>
                  <a:pt x="0" y="0"/>
                </a:lnTo>
                <a:lnTo>
                  <a:pt x="4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Rectangle 39"/>
          <p:cNvSpPr>
            <a:spLocks noChangeArrowheads="1"/>
          </p:cNvSpPr>
          <p:nvPr/>
        </p:nvSpPr>
        <p:spPr bwMode="auto">
          <a:xfrm>
            <a:off x="2178079" y="2267266"/>
            <a:ext cx="177612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A/duck/Thailand/CU-9754C/2010 (H7N4)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Freeform 40"/>
          <p:cNvSpPr>
            <a:spLocks/>
          </p:cNvSpPr>
          <p:nvPr/>
        </p:nvSpPr>
        <p:spPr bwMode="auto">
          <a:xfrm>
            <a:off x="2100349" y="2254566"/>
            <a:ext cx="76514" cy="49213"/>
          </a:xfrm>
          <a:custGeom>
            <a:avLst/>
            <a:gdLst>
              <a:gd name="T0" fmla="*/ 0 w 63"/>
              <a:gd name="T1" fmla="*/ 0 h 31"/>
              <a:gd name="T2" fmla="*/ 0 w 63"/>
              <a:gd name="T3" fmla="*/ 31 h 31"/>
              <a:gd name="T4" fmla="*/ 63 w 63"/>
              <a:gd name="T5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31">
                <a:moveTo>
                  <a:pt x="0" y="0"/>
                </a:moveTo>
                <a:lnTo>
                  <a:pt x="0" y="31"/>
                </a:lnTo>
                <a:lnTo>
                  <a:pt x="63" y="3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Freeform 41"/>
          <p:cNvSpPr>
            <a:spLocks/>
          </p:cNvSpPr>
          <p:nvPr/>
        </p:nvSpPr>
        <p:spPr bwMode="auto">
          <a:xfrm>
            <a:off x="2044482" y="2175191"/>
            <a:ext cx="55868" cy="76200"/>
          </a:xfrm>
          <a:custGeom>
            <a:avLst/>
            <a:gdLst>
              <a:gd name="T0" fmla="*/ 0 w 46"/>
              <a:gd name="T1" fmla="*/ 0 h 48"/>
              <a:gd name="T2" fmla="*/ 0 w 46"/>
              <a:gd name="T3" fmla="*/ 48 h 48"/>
              <a:gd name="T4" fmla="*/ 46 w 4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48">
                <a:moveTo>
                  <a:pt x="0" y="0"/>
                </a:moveTo>
                <a:lnTo>
                  <a:pt x="0" y="48"/>
                </a:lnTo>
                <a:lnTo>
                  <a:pt x="46" y="4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Freeform 42"/>
          <p:cNvSpPr>
            <a:spLocks/>
          </p:cNvSpPr>
          <p:nvPr/>
        </p:nvSpPr>
        <p:spPr bwMode="auto">
          <a:xfrm>
            <a:off x="2025049" y="1949766"/>
            <a:ext cx="19432" cy="223839"/>
          </a:xfrm>
          <a:custGeom>
            <a:avLst/>
            <a:gdLst>
              <a:gd name="T0" fmla="*/ 0 w 16"/>
              <a:gd name="T1" fmla="*/ 0 h 141"/>
              <a:gd name="T2" fmla="*/ 0 w 16"/>
              <a:gd name="T3" fmla="*/ 141 h 141"/>
              <a:gd name="T4" fmla="*/ 16 w 16"/>
              <a:gd name="T5" fmla="*/ 141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41">
                <a:moveTo>
                  <a:pt x="0" y="0"/>
                </a:moveTo>
                <a:lnTo>
                  <a:pt x="0" y="141"/>
                </a:lnTo>
                <a:lnTo>
                  <a:pt x="16" y="14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Line 43"/>
          <p:cNvSpPr>
            <a:spLocks noChangeShapeType="1"/>
          </p:cNvSpPr>
          <p:nvPr/>
        </p:nvSpPr>
        <p:spPr bwMode="auto">
          <a:xfrm>
            <a:off x="2025049" y="1724342"/>
            <a:ext cx="0" cy="22066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Freeform 44"/>
          <p:cNvSpPr>
            <a:spLocks/>
          </p:cNvSpPr>
          <p:nvPr/>
        </p:nvSpPr>
        <p:spPr bwMode="auto">
          <a:xfrm>
            <a:off x="2005617" y="1948177"/>
            <a:ext cx="19432" cy="228600"/>
          </a:xfrm>
          <a:custGeom>
            <a:avLst/>
            <a:gdLst>
              <a:gd name="T0" fmla="*/ 0 w 16"/>
              <a:gd name="T1" fmla="*/ 144 h 144"/>
              <a:gd name="T2" fmla="*/ 0 w 16"/>
              <a:gd name="T3" fmla="*/ 0 h 144"/>
              <a:gd name="T4" fmla="*/ 16 w 1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44">
                <a:moveTo>
                  <a:pt x="0" y="144"/>
                </a:moveTo>
                <a:lnTo>
                  <a:pt x="0" y="0"/>
                </a:lnTo>
                <a:lnTo>
                  <a:pt x="1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" name="Rectangle 47"/>
          <p:cNvSpPr>
            <a:spLocks noChangeArrowheads="1"/>
          </p:cNvSpPr>
          <p:nvPr/>
        </p:nvSpPr>
        <p:spPr bwMode="auto">
          <a:xfrm>
            <a:off x="2120997" y="2372042"/>
            <a:ext cx="13882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A/duck/Hunan/573/2002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Line 48"/>
          <p:cNvSpPr>
            <a:spLocks noChangeShapeType="1"/>
          </p:cNvSpPr>
          <p:nvPr/>
        </p:nvSpPr>
        <p:spPr bwMode="auto">
          <a:xfrm>
            <a:off x="2006832" y="2408552"/>
            <a:ext cx="112949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Line 49"/>
          <p:cNvSpPr>
            <a:spLocks noChangeShapeType="1"/>
          </p:cNvSpPr>
          <p:nvPr/>
        </p:nvSpPr>
        <p:spPr bwMode="auto">
          <a:xfrm>
            <a:off x="2005617" y="2179952"/>
            <a:ext cx="0" cy="2286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3" name="Freeform 50"/>
          <p:cNvSpPr>
            <a:spLocks/>
          </p:cNvSpPr>
          <p:nvPr/>
        </p:nvSpPr>
        <p:spPr bwMode="auto">
          <a:xfrm>
            <a:off x="1988614" y="2178366"/>
            <a:ext cx="17003" cy="165100"/>
          </a:xfrm>
          <a:custGeom>
            <a:avLst/>
            <a:gdLst>
              <a:gd name="T0" fmla="*/ 0 w 14"/>
              <a:gd name="T1" fmla="*/ 104 h 104"/>
              <a:gd name="T2" fmla="*/ 0 w 14"/>
              <a:gd name="T3" fmla="*/ 0 h 104"/>
              <a:gd name="T4" fmla="*/ 14 w 14"/>
              <a:gd name="T5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104">
                <a:moveTo>
                  <a:pt x="0" y="104"/>
                </a:moveTo>
                <a:lnTo>
                  <a:pt x="0" y="0"/>
                </a:lnTo>
                <a:lnTo>
                  <a:pt x="14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4" name="Rectangle 51"/>
          <p:cNvSpPr>
            <a:spLocks noChangeArrowheads="1"/>
          </p:cNvSpPr>
          <p:nvPr/>
        </p:nvSpPr>
        <p:spPr bwMode="auto">
          <a:xfrm>
            <a:off x="2122211" y="2476817"/>
            <a:ext cx="151964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A/turkey/Italy/4580/1999 (H7N1)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5" name="Freeform 52"/>
          <p:cNvSpPr>
            <a:spLocks/>
          </p:cNvSpPr>
          <p:nvPr/>
        </p:nvSpPr>
        <p:spPr bwMode="auto">
          <a:xfrm>
            <a:off x="1988614" y="2348227"/>
            <a:ext cx="133596" cy="165100"/>
          </a:xfrm>
          <a:custGeom>
            <a:avLst/>
            <a:gdLst>
              <a:gd name="T0" fmla="*/ 0 w 110"/>
              <a:gd name="T1" fmla="*/ 0 h 104"/>
              <a:gd name="T2" fmla="*/ 0 w 110"/>
              <a:gd name="T3" fmla="*/ 104 h 104"/>
              <a:gd name="T4" fmla="*/ 110 w 110"/>
              <a:gd name="T5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" h="104">
                <a:moveTo>
                  <a:pt x="0" y="0"/>
                </a:moveTo>
                <a:lnTo>
                  <a:pt x="0" y="104"/>
                </a:lnTo>
                <a:lnTo>
                  <a:pt x="110" y="10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6" name="Freeform 53"/>
          <p:cNvSpPr>
            <a:spLocks/>
          </p:cNvSpPr>
          <p:nvPr/>
        </p:nvSpPr>
        <p:spPr bwMode="auto">
          <a:xfrm>
            <a:off x="1969182" y="2345052"/>
            <a:ext cx="19432" cy="134939"/>
          </a:xfrm>
          <a:custGeom>
            <a:avLst/>
            <a:gdLst>
              <a:gd name="T0" fmla="*/ 0 w 16"/>
              <a:gd name="T1" fmla="*/ 85 h 85"/>
              <a:gd name="T2" fmla="*/ 0 w 16"/>
              <a:gd name="T3" fmla="*/ 0 h 85"/>
              <a:gd name="T4" fmla="*/ 16 w 16"/>
              <a:gd name="T5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85">
                <a:moveTo>
                  <a:pt x="0" y="85"/>
                </a:moveTo>
                <a:lnTo>
                  <a:pt x="0" y="0"/>
                </a:lnTo>
                <a:lnTo>
                  <a:pt x="1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7" name="Rectangle 54"/>
          <p:cNvSpPr>
            <a:spLocks noChangeArrowheads="1"/>
          </p:cNvSpPr>
          <p:nvPr/>
        </p:nvSpPr>
        <p:spPr bwMode="auto">
          <a:xfrm>
            <a:off x="2085775" y="2581591"/>
            <a:ext cx="14731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A/duck/Taiwan/4201/1999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" name="Freeform 55"/>
          <p:cNvSpPr>
            <a:spLocks/>
          </p:cNvSpPr>
          <p:nvPr/>
        </p:nvSpPr>
        <p:spPr bwMode="auto">
          <a:xfrm>
            <a:off x="1969182" y="2484752"/>
            <a:ext cx="115378" cy="134939"/>
          </a:xfrm>
          <a:custGeom>
            <a:avLst/>
            <a:gdLst>
              <a:gd name="T0" fmla="*/ 0 w 95"/>
              <a:gd name="T1" fmla="*/ 0 h 85"/>
              <a:gd name="T2" fmla="*/ 0 w 95"/>
              <a:gd name="T3" fmla="*/ 85 h 85"/>
              <a:gd name="T4" fmla="*/ 95 w 95"/>
              <a:gd name="T5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" h="85">
                <a:moveTo>
                  <a:pt x="0" y="0"/>
                </a:moveTo>
                <a:lnTo>
                  <a:pt x="0" y="85"/>
                </a:lnTo>
                <a:lnTo>
                  <a:pt x="95" y="8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" name="Freeform 56"/>
          <p:cNvSpPr>
            <a:spLocks/>
          </p:cNvSpPr>
          <p:nvPr/>
        </p:nvSpPr>
        <p:spPr bwMode="auto">
          <a:xfrm>
            <a:off x="1931531" y="2481577"/>
            <a:ext cx="37650" cy="273051"/>
          </a:xfrm>
          <a:custGeom>
            <a:avLst/>
            <a:gdLst>
              <a:gd name="T0" fmla="*/ 0 w 31"/>
              <a:gd name="T1" fmla="*/ 172 h 172"/>
              <a:gd name="T2" fmla="*/ 0 w 31"/>
              <a:gd name="T3" fmla="*/ 0 h 172"/>
              <a:gd name="T4" fmla="*/ 31 w 31"/>
              <a:gd name="T5" fmla="*/ 0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172">
                <a:moveTo>
                  <a:pt x="0" y="172"/>
                </a:moveTo>
                <a:lnTo>
                  <a:pt x="0" y="0"/>
                </a:lnTo>
                <a:lnTo>
                  <a:pt x="3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0" name="Rectangle 57"/>
          <p:cNvSpPr>
            <a:spLocks noChangeArrowheads="1"/>
          </p:cNvSpPr>
          <p:nvPr/>
        </p:nvSpPr>
        <p:spPr bwMode="auto">
          <a:xfrm>
            <a:off x="2384545" y="2686366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A/duck/Vietnam/OIE-0495/2012 (H7N1)</a:t>
            </a:r>
            <a:endParaRPr kumimoji="0" lang="en-US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1" name="Freeform 58"/>
          <p:cNvSpPr>
            <a:spLocks/>
          </p:cNvSpPr>
          <p:nvPr/>
        </p:nvSpPr>
        <p:spPr bwMode="auto">
          <a:xfrm>
            <a:off x="2383330" y="2724466"/>
            <a:ext cx="0" cy="49213"/>
          </a:xfrm>
          <a:custGeom>
            <a:avLst/>
            <a:gdLst>
              <a:gd name="T0" fmla="*/ 31 h 31"/>
              <a:gd name="T1" fmla="*/ 0 h 31"/>
              <a:gd name="T2" fmla="*/ 0 h 3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1">
                <a:moveTo>
                  <a:pt x="0" y="3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" name="Rectangle 59"/>
          <p:cNvSpPr>
            <a:spLocks noChangeArrowheads="1"/>
          </p:cNvSpPr>
          <p:nvPr/>
        </p:nvSpPr>
        <p:spPr bwMode="auto">
          <a:xfrm>
            <a:off x="2384546" y="2792729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A/duck/Vietnam/OIE-0178/2012 (H7N1)</a:t>
            </a:r>
            <a:endParaRPr kumimoji="0" lang="en-US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" name="Freeform 60"/>
          <p:cNvSpPr>
            <a:spLocks/>
          </p:cNvSpPr>
          <p:nvPr/>
        </p:nvSpPr>
        <p:spPr bwMode="auto">
          <a:xfrm>
            <a:off x="2383330" y="2778440"/>
            <a:ext cx="0" cy="50800"/>
          </a:xfrm>
          <a:custGeom>
            <a:avLst/>
            <a:gdLst>
              <a:gd name="T0" fmla="*/ 0 h 32"/>
              <a:gd name="T1" fmla="*/ 32 h 32"/>
              <a:gd name="T2" fmla="*/ 32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0"/>
                </a:moveTo>
                <a:lnTo>
                  <a:pt x="0" y="32"/>
                </a:lnTo>
                <a:lnTo>
                  <a:pt x="0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4" name="Freeform 61"/>
          <p:cNvSpPr>
            <a:spLocks/>
          </p:cNvSpPr>
          <p:nvPr/>
        </p:nvSpPr>
        <p:spPr bwMode="auto">
          <a:xfrm>
            <a:off x="2339608" y="2776852"/>
            <a:ext cx="43722" cy="76200"/>
          </a:xfrm>
          <a:custGeom>
            <a:avLst/>
            <a:gdLst>
              <a:gd name="T0" fmla="*/ 0 w 36"/>
              <a:gd name="T1" fmla="*/ 48 h 48"/>
              <a:gd name="T2" fmla="*/ 0 w 36"/>
              <a:gd name="T3" fmla="*/ 0 h 48"/>
              <a:gd name="T4" fmla="*/ 36 w 3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" h="48">
                <a:moveTo>
                  <a:pt x="0" y="48"/>
                </a:move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5" name="Rectangle 62"/>
          <p:cNvSpPr>
            <a:spLocks noChangeArrowheads="1"/>
          </p:cNvSpPr>
          <p:nvPr/>
        </p:nvSpPr>
        <p:spPr bwMode="auto">
          <a:xfrm>
            <a:off x="2411266" y="2897503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A/duck/Vietnam/OIE-4429/2010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" name="Freeform 63"/>
          <p:cNvSpPr>
            <a:spLocks/>
          </p:cNvSpPr>
          <p:nvPr/>
        </p:nvSpPr>
        <p:spPr bwMode="auto">
          <a:xfrm>
            <a:off x="2339608" y="2857815"/>
            <a:ext cx="70442" cy="76200"/>
          </a:xfrm>
          <a:custGeom>
            <a:avLst/>
            <a:gdLst>
              <a:gd name="T0" fmla="*/ 0 w 58"/>
              <a:gd name="T1" fmla="*/ 0 h 48"/>
              <a:gd name="T2" fmla="*/ 0 w 58"/>
              <a:gd name="T3" fmla="*/ 48 h 48"/>
              <a:gd name="T4" fmla="*/ 58 w 58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48">
                <a:moveTo>
                  <a:pt x="0" y="0"/>
                </a:moveTo>
                <a:lnTo>
                  <a:pt x="0" y="48"/>
                </a:lnTo>
                <a:lnTo>
                  <a:pt x="58" y="4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7" name="Freeform 64"/>
          <p:cNvSpPr>
            <a:spLocks/>
          </p:cNvSpPr>
          <p:nvPr/>
        </p:nvSpPr>
        <p:spPr bwMode="auto">
          <a:xfrm>
            <a:off x="2106422" y="2854641"/>
            <a:ext cx="233187" cy="174625"/>
          </a:xfrm>
          <a:custGeom>
            <a:avLst/>
            <a:gdLst>
              <a:gd name="T0" fmla="*/ 0 w 192"/>
              <a:gd name="T1" fmla="*/ 110 h 110"/>
              <a:gd name="T2" fmla="*/ 0 w 192"/>
              <a:gd name="T3" fmla="*/ 0 h 110"/>
              <a:gd name="T4" fmla="*/ 192 w 192"/>
              <a:gd name="T5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10">
                <a:moveTo>
                  <a:pt x="0" y="110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" name="Rectangle 65"/>
          <p:cNvSpPr>
            <a:spLocks noChangeArrowheads="1"/>
          </p:cNvSpPr>
          <p:nvPr/>
        </p:nvSpPr>
        <p:spPr bwMode="auto">
          <a:xfrm>
            <a:off x="2301959" y="3002278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A/Muscovy duck/Vietnam/HU5-1642/2016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" name="Freeform 66"/>
          <p:cNvSpPr>
            <a:spLocks/>
          </p:cNvSpPr>
          <p:nvPr/>
        </p:nvSpPr>
        <p:spPr bwMode="auto">
          <a:xfrm>
            <a:off x="2300744" y="3038791"/>
            <a:ext cx="0" cy="50800"/>
          </a:xfrm>
          <a:custGeom>
            <a:avLst/>
            <a:gdLst>
              <a:gd name="T0" fmla="*/ 32 h 32"/>
              <a:gd name="T1" fmla="*/ 0 h 32"/>
              <a:gd name="T2" fmla="*/ 0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3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0" name="Rectangle 67"/>
          <p:cNvSpPr>
            <a:spLocks noChangeArrowheads="1"/>
          </p:cNvSpPr>
          <p:nvPr/>
        </p:nvSpPr>
        <p:spPr bwMode="auto">
          <a:xfrm>
            <a:off x="2339608" y="3107054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A/duck/Vietnam/HU8-1285/2017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1" name="Freeform 68"/>
          <p:cNvSpPr>
            <a:spLocks/>
          </p:cNvSpPr>
          <p:nvPr/>
        </p:nvSpPr>
        <p:spPr bwMode="auto">
          <a:xfrm>
            <a:off x="2300744" y="3092765"/>
            <a:ext cx="37650" cy="50800"/>
          </a:xfrm>
          <a:custGeom>
            <a:avLst/>
            <a:gdLst>
              <a:gd name="T0" fmla="*/ 0 w 31"/>
              <a:gd name="T1" fmla="*/ 0 h 32"/>
              <a:gd name="T2" fmla="*/ 0 w 31"/>
              <a:gd name="T3" fmla="*/ 32 h 32"/>
              <a:gd name="T4" fmla="*/ 31 w 31"/>
              <a:gd name="T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32">
                <a:moveTo>
                  <a:pt x="0" y="0"/>
                </a:moveTo>
                <a:lnTo>
                  <a:pt x="0" y="32"/>
                </a:lnTo>
                <a:lnTo>
                  <a:pt x="31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" name="Freeform 69"/>
          <p:cNvSpPr>
            <a:spLocks/>
          </p:cNvSpPr>
          <p:nvPr/>
        </p:nvSpPr>
        <p:spPr bwMode="auto">
          <a:xfrm>
            <a:off x="2164718" y="3091177"/>
            <a:ext cx="136026" cy="115888"/>
          </a:xfrm>
          <a:custGeom>
            <a:avLst/>
            <a:gdLst>
              <a:gd name="T0" fmla="*/ 0 w 112"/>
              <a:gd name="T1" fmla="*/ 73 h 73"/>
              <a:gd name="T2" fmla="*/ 0 w 112"/>
              <a:gd name="T3" fmla="*/ 0 h 73"/>
              <a:gd name="T4" fmla="*/ 112 w 112"/>
              <a:gd name="T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73">
                <a:moveTo>
                  <a:pt x="0" y="73"/>
                </a:moveTo>
                <a:lnTo>
                  <a:pt x="0" y="0"/>
                </a:lnTo>
                <a:lnTo>
                  <a:pt x="112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3" name="Rectangle 70"/>
          <p:cNvSpPr>
            <a:spLocks noChangeArrowheads="1"/>
          </p:cNvSpPr>
          <p:nvPr/>
        </p:nvSpPr>
        <p:spPr bwMode="auto">
          <a:xfrm>
            <a:off x="2243663" y="3211829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A/duck/Vietnam/HU3-1268/2015 (H4N6)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4" name="Freeform 71"/>
          <p:cNvSpPr>
            <a:spLocks/>
          </p:cNvSpPr>
          <p:nvPr/>
        </p:nvSpPr>
        <p:spPr bwMode="auto">
          <a:xfrm>
            <a:off x="2242447" y="3248340"/>
            <a:ext cx="0" cy="76200"/>
          </a:xfrm>
          <a:custGeom>
            <a:avLst/>
            <a:gdLst>
              <a:gd name="T0" fmla="*/ 48 h 48"/>
              <a:gd name="T1" fmla="*/ 0 h 48"/>
              <a:gd name="T2" fmla="*/ 0 h 4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8">
                <a:moveTo>
                  <a:pt x="0" y="4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5" name="Rectangle 72"/>
          <p:cNvSpPr>
            <a:spLocks noChangeArrowheads="1"/>
          </p:cNvSpPr>
          <p:nvPr/>
        </p:nvSpPr>
        <p:spPr bwMode="auto">
          <a:xfrm>
            <a:off x="2414909" y="3316603"/>
            <a:ext cx="17937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A/duck/Cambodia/b0120501/2017 (H7N3)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6" name="Freeform 73"/>
          <p:cNvSpPr>
            <a:spLocks/>
          </p:cNvSpPr>
          <p:nvPr/>
        </p:nvSpPr>
        <p:spPr bwMode="auto">
          <a:xfrm>
            <a:off x="2394261" y="3353115"/>
            <a:ext cx="19432" cy="50800"/>
          </a:xfrm>
          <a:custGeom>
            <a:avLst/>
            <a:gdLst>
              <a:gd name="T0" fmla="*/ 0 w 16"/>
              <a:gd name="T1" fmla="*/ 32 h 32"/>
              <a:gd name="T2" fmla="*/ 0 w 16"/>
              <a:gd name="T3" fmla="*/ 0 h 32"/>
              <a:gd name="T4" fmla="*/ 16 w 16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32">
                <a:moveTo>
                  <a:pt x="0" y="32"/>
                </a:moveTo>
                <a:lnTo>
                  <a:pt x="0" y="0"/>
                </a:lnTo>
                <a:lnTo>
                  <a:pt x="1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" name="Rectangle 74"/>
          <p:cNvSpPr>
            <a:spLocks noChangeArrowheads="1"/>
          </p:cNvSpPr>
          <p:nvPr/>
        </p:nvSpPr>
        <p:spPr bwMode="auto">
          <a:xfrm>
            <a:off x="2395477" y="3421378"/>
            <a:ext cx="17937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A/duck/Cambodia/b0116502/2017 (H7N3)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8" name="Freeform 75"/>
          <p:cNvSpPr>
            <a:spLocks/>
          </p:cNvSpPr>
          <p:nvPr/>
        </p:nvSpPr>
        <p:spPr bwMode="auto">
          <a:xfrm>
            <a:off x="2394261" y="3408678"/>
            <a:ext cx="0" cy="49213"/>
          </a:xfrm>
          <a:custGeom>
            <a:avLst/>
            <a:gdLst>
              <a:gd name="T0" fmla="*/ 0 h 31"/>
              <a:gd name="T1" fmla="*/ 31 h 31"/>
              <a:gd name="T2" fmla="*/ 31 h 3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1">
                <a:moveTo>
                  <a:pt x="0" y="0"/>
                </a:moveTo>
                <a:lnTo>
                  <a:pt x="0" y="31"/>
                </a:lnTo>
                <a:lnTo>
                  <a:pt x="0" y="3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" name="Freeform 76"/>
          <p:cNvSpPr>
            <a:spLocks/>
          </p:cNvSpPr>
          <p:nvPr/>
        </p:nvSpPr>
        <p:spPr bwMode="auto">
          <a:xfrm>
            <a:off x="2242447" y="3329303"/>
            <a:ext cx="151814" cy="76200"/>
          </a:xfrm>
          <a:custGeom>
            <a:avLst/>
            <a:gdLst>
              <a:gd name="T0" fmla="*/ 0 w 125"/>
              <a:gd name="T1" fmla="*/ 0 h 48"/>
              <a:gd name="T2" fmla="*/ 0 w 125"/>
              <a:gd name="T3" fmla="*/ 48 h 48"/>
              <a:gd name="T4" fmla="*/ 125 w 125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" h="48">
                <a:moveTo>
                  <a:pt x="0" y="0"/>
                </a:moveTo>
                <a:lnTo>
                  <a:pt x="0" y="48"/>
                </a:lnTo>
                <a:lnTo>
                  <a:pt x="125" y="4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0" name="Freeform 77"/>
          <p:cNvSpPr>
            <a:spLocks/>
          </p:cNvSpPr>
          <p:nvPr/>
        </p:nvSpPr>
        <p:spPr bwMode="auto">
          <a:xfrm>
            <a:off x="2164719" y="3211827"/>
            <a:ext cx="77729" cy="115888"/>
          </a:xfrm>
          <a:custGeom>
            <a:avLst/>
            <a:gdLst>
              <a:gd name="T0" fmla="*/ 0 w 64"/>
              <a:gd name="T1" fmla="*/ 0 h 73"/>
              <a:gd name="T2" fmla="*/ 0 w 64"/>
              <a:gd name="T3" fmla="*/ 73 h 73"/>
              <a:gd name="T4" fmla="*/ 64 w 64"/>
              <a:gd name="T5" fmla="*/ 7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" h="73">
                <a:moveTo>
                  <a:pt x="0" y="0"/>
                </a:moveTo>
                <a:lnTo>
                  <a:pt x="0" y="73"/>
                </a:lnTo>
                <a:lnTo>
                  <a:pt x="64" y="7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1" name="Freeform 78"/>
          <p:cNvSpPr>
            <a:spLocks/>
          </p:cNvSpPr>
          <p:nvPr/>
        </p:nvSpPr>
        <p:spPr bwMode="auto">
          <a:xfrm>
            <a:off x="2106422" y="3034029"/>
            <a:ext cx="58297" cy="174625"/>
          </a:xfrm>
          <a:custGeom>
            <a:avLst/>
            <a:gdLst>
              <a:gd name="T0" fmla="*/ 0 w 48"/>
              <a:gd name="T1" fmla="*/ 0 h 110"/>
              <a:gd name="T2" fmla="*/ 0 w 48"/>
              <a:gd name="T3" fmla="*/ 110 h 110"/>
              <a:gd name="T4" fmla="*/ 48 w 48"/>
              <a:gd name="T5" fmla="*/ 11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110">
                <a:moveTo>
                  <a:pt x="0" y="0"/>
                </a:moveTo>
                <a:lnTo>
                  <a:pt x="0" y="110"/>
                </a:lnTo>
                <a:lnTo>
                  <a:pt x="48" y="11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2" name="Line 81"/>
          <p:cNvSpPr>
            <a:spLocks noChangeShapeType="1"/>
          </p:cNvSpPr>
          <p:nvPr/>
        </p:nvSpPr>
        <p:spPr bwMode="auto">
          <a:xfrm>
            <a:off x="1932747" y="3032440"/>
            <a:ext cx="17367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3" name="Rectangle 84"/>
          <p:cNvSpPr>
            <a:spLocks noChangeArrowheads="1"/>
          </p:cNvSpPr>
          <p:nvPr/>
        </p:nvSpPr>
        <p:spPr bwMode="auto">
          <a:xfrm>
            <a:off x="2027478" y="3526154"/>
            <a:ext cx="16334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A/goose/Guangdong/1/1996 (H5N1)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" name="Line 85"/>
          <p:cNvSpPr>
            <a:spLocks noChangeShapeType="1"/>
          </p:cNvSpPr>
          <p:nvPr/>
        </p:nvSpPr>
        <p:spPr bwMode="auto">
          <a:xfrm>
            <a:off x="1969182" y="3562665"/>
            <a:ext cx="57082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5" name="Rectangle 86"/>
          <p:cNvSpPr>
            <a:spLocks noChangeArrowheads="1"/>
          </p:cNvSpPr>
          <p:nvPr/>
        </p:nvSpPr>
        <p:spPr bwMode="auto">
          <a:xfrm>
            <a:off x="2244877" y="3630929"/>
            <a:ext cx="18819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A/chicken/Netherlands/2586/2003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6" name="Freeform 87"/>
          <p:cNvSpPr>
            <a:spLocks/>
          </p:cNvSpPr>
          <p:nvPr/>
        </p:nvSpPr>
        <p:spPr bwMode="auto">
          <a:xfrm>
            <a:off x="1967967" y="3618228"/>
            <a:ext cx="275694" cy="49213"/>
          </a:xfrm>
          <a:custGeom>
            <a:avLst/>
            <a:gdLst>
              <a:gd name="T0" fmla="*/ 0 w 227"/>
              <a:gd name="T1" fmla="*/ 0 h 31"/>
              <a:gd name="T2" fmla="*/ 0 w 227"/>
              <a:gd name="T3" fmla="*/ 31 h 31"/>
              <a:gd name="T4" fmla="*/ 227 w 227"/>
              <a:gd name="T5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" h="31">
                <a:moveTo>
                  <a:pt x="0" y="0"/>
                </a:moveTo>
                <a:lnTo>
                  <a:pt x="0" y="31"/>
                </a:lnTo>
                <a:lnTo>
                  <a:pt x="227" y="3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7" name="Line 88"/>
          <p:cNvSpPr>
            <a:spLocks noChangeShapeType="1"/>
          </p:cNvSpPr>
          <p:nvPr/>
        </p:nvSpPr>
        <p:spPr bwMode="auto">
          <a:xfrm>
            <a:off x="1967967" y="3562665"/>
            <a:ext cx="0" cy="508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8" name="Freeform 89"/>
          <p:cNvSpPr>
            <a:spLocks/>
          </p:cNvSpPr>
          <p:nvPr/>
        </p:nvSpPr>
        <p:spPr bwMode="auto">
          <a:xfrm>
            <a:off x="1931531" y="3049902"/>
            <a:ext cx="36435" cy="565151"/>
          </a:xfrm>
          <a:custGeom>
            <a:avLst/>
            <a:gdLst>
              <a:gd name="T0" fmla="*/ 0 w 30"/>
              <a:gd name="T1" fmla="*/ 0 h 356"/>
              <a:gd name="T2" fmla="*/ 0 w 30"/>
              <a:gd name="T3" fmla="*/ 356 h 356"/>
              <a:gd name="T4" fmla="*/ 30 w 30"/>
              <a:gd name="T5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" h="356">
                <a:moveTo>
                  <a:pt x="0" y="0"/>
                </a:moveTo>
                <a:lnTo>
                  <a:pt x="0" y="356"/>
                </a:lnTo>
                <a:lnTo>
                  <a:pt x="30" y="356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" name="Line 90"/>
          <p:cNvSpPr>
            <a:spLocks noChangeShapeType="1"/>
          </p:cNvSpPr>
          <p:nvPr/>
        </p:nvSpPr>
        <p:spPr bwMode="auto">
          <a:xfrm>
            <a:off x="1931531" y="2481578"/>
            <a:ext cx="0" cy="5651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" name="Freeform 91"/>
          <p:cNvSpPr>
            <a:spLocks/>
          </p:cNvSpPr>
          <p:nvPr/>
        </p:nvSpPr>
        <p:spPr bwMode="auto">
          <a:xfrm>
            <a:off x="1891453" y="3048316"/>
            <a:ext cx="40079" cy="385763"/>
          </a:xfrm>
          <a:custGeom>
            <a:avLst/>
            <a:gdLst>
              <a:gd name="T0" fmla="*/ 0 w 33"/>
              <a:gd name="T1" fmla="*/ 243 h 243"/>
              <a:gd name="T2" fmla="*/ 0 w 33"/>
              <a:gd name="T3" fmla="*/ 0 h 243"/>
              <a:gd name="T4" fmla="*/ 33 w 33"/>
              <a:gd name="T5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" h="243">
                <a:moveTo>
                  <a:pt x="0" y="243"/>
                </a:moveTo>
                <a:lnTo>
                  <a:pt x="0" y="0"/>
                </a:lnTo>
                <a:lnTo>
                  <a:pt x="3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1" name="Rectangle 94"/>
          <p:cNvSpPr>
            <a:spLocks noChangeArrowheads="1"/>
          </p:cNvSpPr>
          <p:nvPr/>
        </p:nvSpPr>
        <p:spPr bwMode="auto">
          <a:xfrm>
            <a:off x="2044483" y="3735703"/>
            <a:ext cx="157735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A/mallard/Jiangxi/8264/2004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2" name="Line 95"/>
          <p:cNvSpPr>
            <a:spLocks noChangeShapeType="1"/>
          </p:cNvSpPr>
          <p:nvPr/>
        </p:nvSpPr>
        <p:spPr bwMode="auto">
          <a:xfrm>
            <a:off x="1929102" y="3772215"/>
            <a:ext cx="114164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3" name="Rectangle 96"/>
          <p:cNvSpPr>
            <a:spLocks noChangeArrowheads="1"/>
          </p:cNvSpPr>
          <p:nvPr/>
        </p:nvSpPr>
        <p:spPr bwMode="auto">
          <a:xfrm>
            <a:off x="2005618" y="3840478"/>
            <a:ext cx="207588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A/chicken/New South Wales/327/1997 (H7N4)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4" name="Freeform 97"/>
          <p:cNvSpPr>
            <a:spLocks/>
          </p:cNvSpPr>
          <p:nvPr/>
        </p:nvSpPr>
        <p:spPr bwMode="auto">
          <a:xfrm>
            <a:off x="1927888" y="3827777"/>
            <a:ext cx="76514" cy="50800"/>
          </a:xfrm>
          <a:custGeom>
            <a:avLst/>
            <a:gdLst>
              <a:gd name="T0" fmla="*/ 0 w 63"/>
              <a:gd name="T1" fmla="*/ 0 h 32"/>
              <a:gd name="T2" fmla="*/ 0 w 63"/>
              <a:gd name="T3" fmla="*/ 32 h 32"/>
              <a:gd name="T4" fmla="*/ 63 w 63"/>
              <a:gd name="T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32">
                <a:moveTo>
                  <a:pt x="0" y="0"/>
                </a:moveTo>
                <a:lnTo>
                  <a:pt x="0" y="32"/>
                </a:lnTo>
                <a:lnTo>
                  <a:pt x="63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5" name="Line 98"/>
          <p:cNvSpPr>
            <a:spLocks noChangeShapeType="1"/>
          </p:cNvSpPr>
          <p:nvPr/>
        </p:nvSpPr>
        <p:spPr bwMode="auto">
          <a:xfrm>
            <a:off x="1927888" y="3772215"/>
            <a:ext cx="0" cy="508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6" name="Freeform 99"/>
          <p:cNvSpPr>
            <a:spLocks/>
          </p:cNvSpPr>
          <p:nvPr/>
        </p:nvSpPr>
        <p:spPr bwMode="auto">
          <a:xfrm>
            <a:off x="1891454" y="3438841"/>
            <a:ext cx="36435" cy="387351"/>
          </a:xfrm>
          <a:custGeom>
            <a:avLst/>
            <a:gdLst>
              <a:gd name="T0" fmla="*/ 0 w 30"/>
              <a:gd name="T1" fmla="*/ 0 h 244"/>
              <a:gd name="T2" fmla="*/ 0 w 30"/>
              <a:gd name="T3" fmla="*/ 244 h 244"/>
              <a:gd name="T4" fmla="*/ 30 w 30"/>
              <a:gd name="T5" fmla="*/ 24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" h="244">
                <a:moveTo>
                  <a:pt x="0" y="0"/>
                </a:moveTo>
                <a:lnTo>
                  <a:pt x="0" y="244"/>
                </a:lnTo>
                <a:lnTo>
                  <a:pt x="30" y="24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7" name="Freeform 100"/>
          <p:cNvSpPr>
            <a:spLocks/>
          </p:cNvSpPr>
          <p:nvPr/>
        </p:nvSpPr>
        <p:spPr bwMode="auto">
          <a:xfrm>
            <a:off x="1593897" y="3435665"/>
            <a:ext cx="297555" cy="298451"/>
          </a:xfrm>
          <a:custGeom>
            <a:avLst/>
            <a:gdLst>
              <a:gd name="T0" fmla="*/ 0 w 245"/>
              <a:gd name="T1" fmla="*/ 188 h 188"/>
              <a:gd name="T2" fmla="*/ 0 w 245"/>
              <a:gd name="T3" fmla="*/ 0 h 188"/>
              <a:gd name="T4" fmla="*/ 245 w 245"/>
              <a:gd name="T5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5" h="188">
                <a:moveTo>
                  <a:pt x="0" y="188"/>
                </a:moveTo>
                <a:lnTo>
                  <a:pt x="0" y="0"/>
                </a:lnTo>
                <a:lnTo>
                  <a:pt x="24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8" name="Rectangle 103"/>
          <p:cNvSpPr>
            <a:spLocks noChangeArrowheads="1"/>
          </p:cNvSpPr>
          <p:nvPr/>
        </p:nvSpPr>
        <p:spPr bwMode="auto">
          <a:xfrm>
            <a:off x="1908456" y="3946842"/>
            <a:ext cx="171200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A/wild duck/Shantou/2853/2003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" name="Line 104"/>
          <p:cNvSpPr>
            <a:spLocks noChangeShapeType="1"/>
          </p:cNvSpPr>
          <p:nvPr/>
        </p:nvSpPr>
        <p:spPr bwMode="auto">
          <a:xfrm>
            <a:off x="1845302" y="3983352"/>
            <a:ext cx="6194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" name="Rectangle 107"/>
          <p:cNvSpPr>
            <a:spLocks noChangeArrowheads="1"/>
          </p:cNvSpPr>
          <p:nvPr/>
        </p:nvSpPr>
        <p:spPr bwMode="auto">
          <a:xfrm>
            <a:off x="1974041" y="4051617"/>
            <a:ext cx="145232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A/duck/Shantou/339/2000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" name="Line 108"/>
          <p:cNvSpPr>
            <a:spLocks noChangeShapeType="1"/>
          </p:cNvSpPr>
          <p:nvPr/>
        </p:nvSpPr>
        <p:spPr bwMode="auto">
          <a:xfrm>
            <a:off x="1845301" y="4088127"/>
            <a:ext cx="127524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" name="Line 109"/>
          <p:cNvSpPr>
            <a:spLocks noChangeShapeType="1"/>
          </p:cNvSpPr>
          <p:nvPr/>
        </p:nvSpPr>
        <p:spPr bwMode="auto">
          <a:xfrm>
            <a:off x="1844087" y="3983352"/>
            <a:ext cx="0" cy="4921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" name="Line 110"/>
          <p:cNvSpPr>
            <a:spLocks noChangeShapeType="1"/>
          </p:cNvSpPr>
          <p:nvPr/>
        </p:nvSpPr>
        <p:spPr bwMode="auto">
          <a:xfrm>
            <a:off x="1844087" y="4037327"/>
            <a:ext cx="0" cy="508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" name="Freeform 111"/>
          <p:cNvSpPr>
            <a:spLocks/>
          </p:cNvSpPr>
          <p:nvPr/>
        </p:nvSpPr>
        <p:spPr bwMode="auto">
          <a:xfrm>
            <a:off x="1593897" y="3737289"/>
            <a:ext cx="250190" cy="298451"/>
          </a:xfrm>
          <a:custGeom>
            <a:avLst/>
            <a:gdLst>
              <a:gd name="T0" fmla="*/ 0 w 206"/>
              <a:gd name="T1" fmla="*/ 0 h 188"/>
              <a:gd name="T2" fmla="*/ 0 w 206"/>
              <a:gd name="T3" fmla="*/ 188 h 188"/>
              <a:gd name="T4" fmla="*/ 206 w 206"/>
              <a:gd name="T5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" h="188">
                <a:moveTo>
                  <a:pt x="0" y="0"/>
                </a:moveTo>
                <a:lnTo>
                  <a:pt x="0" y="188"/>
                </a:lnTo>
                <a:lnTo>
                  <a:pt x="206" y="18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" name="Freeform 112"/>
          <p:cNvSpPr>
            <a:spLocks/>
          </p:cNvSpPr>
          <p:nvPr/>
        </p:nvSpPr>
        <p:spPr bwMode="auto">
          <a:xfrm>
            <a:off x="1528314" y="3735703"/>
            <a:ext cx="65584" cy="227013"/>
          </a:xfrm>
          <a:custGeom>
            <a:avLst/>
            <a:gdLst>
              <a:gd name="T0" fmla="*/ 0 w 54"/>
              <a:gd name="T1" fmla="*/ 143 h 143"/>
              <a:gd name="T2" fmla="*/ 0 w 54"/>
              <a:gd name="T3" fmla="*/ 0 h 143"/>
              <a:gd name="T4" fmla="*/ 54 w 54"/>
              <a:gd name="T5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" h="143">
                <a:moveTo>
                  <a:pt x="0" y="143"/>
                </a:moveTo>
                <a:lnTo>
                  <a:pt x="0" y="0"/>
                </a:lnTo>
                <a:lnTo>
                  <a:pt x="54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6" name="Rectangle 115"/>
          <p:cNvSpPr>
            <a:spLocks noChangeArrowheads="1"/>
          </p:cNvSpPr>
          <p:nvPr/>
        </p:nvSpPr>
        <p:spPr bwMode="auto">
          <a:xfrm>
            <a:off x="1789434" y="4156391"/>
            <a:ext cx="157254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A/Teal/Hong Kong/W312/97 (H6N1)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" name="Line 116"/>
          <p:cNvSpPr>
            <a:spLocks noChangeShapeType="1"/>
          </p:cNvSpPr>
          <p:nvPr/>
        </p:nvSpPr>
        <p:spPr bwMode="auto">
          <a:xfrm>
            <a:off x="1529529" y="4192903"/>
            <a:ext cx="258691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8" name="Line 117"/>
          <p:cNvSpPr>
            <a:spLocks noChangeShapeType="1"/>
          </p:cNvSpPr>
          <p:nvPr/>
        </p:nvSpPr>
        <p:spPr bwMode="auto">
          <a:xfrm>
            <a:off x="1528314" y="3965891"/>
            <a:ext cx="0" cy="22701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" name="Freeform 118"/>
          <p:cNvSpPr>
            <a:spLocks/>
          </p:cNvSpPr>
          <p:nvPr/>
        </p:nvSpPr>
        <p:spPr bwMode="auto">
          <a:xfrm>
            <a:off x="1461515" y="3964303"/>
            <a:ext cx="66798" cy="304800"/>
          </a:xfrm>
          <a:custGeom>
            <a:avLst/>
            <a:gdLst>
              <a:gd name="T0" fmla="*/ 0 w 55"/>
              <a:gd name="T1" fmla="*/ 192 h 192"/>
              <a:gd name="T2" fmla="*/ 0 w 55"/>
              <a:gd name="T3" fmla="*/ 0 h 192"/>
              <a:gd name="T4" fmla="*/ 55 w 55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5" h="192">
                <a:moveTo>
                  <a:pt x="0" y="192"/>
                </a:moveTo>
                <a:lnTo>
                  <a:pt x="0" y="0"/>
                </a:lnTo>
                <a:lnTo>
                  <a:pt x="5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" name="Rectangle 119"/>
          <p:cNvSpPr>
            <a:spLocks noChangeArrowheads="1"/>
          </p:cNvSpPr>
          <p:nvPr/>
        </p:nvSpPr>
        <p:spPr bwMode="auto">
          <a:xfrm>
            <a:off x="2093063" y="4261166"/>
            <a:ext cx="18707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A/chicken/Vietnam/HU5-1578/2016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1" name="Freeform 120"/>
          <p:cNvSpPr>
            <a:spLocks/>
          </p:cNvSpPr>
          <p:nvPr/>
        </p:nvSpPr>
        <p:spPr bwMode="auto">
          <a:xfrm>
            <a:off x="2015334" y="4297677"/>
            <a:ext cx="77729" cy="50800"/>
          </a:xfrm>
          <a:custGeom>
            <a:avLst/>
            <a:gdLst>
              <a:gd name="T0" fmla="*/ 0 w 64"/>
              <a:gd name="T1" fmla="*/ 32 h 32"/>
              <a:gd name="T2" fmla="*/ 0 w 64"/>
              <a:gd name="T3" fmla="*/ 0 h 32"/>
              <a:gd name="T4" fmla="*/ 64 w 64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" h="32">
                <a:moveTo>
                  <a:pt x="0" y="32"/>
                </a:moveTo>
                <a:lnTo>
                  <a:pt x="0" y="0"/>
                </a:lnTo>
                <a:lnTo>
                  <a:pt x="64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2" name="Rectangle 121"/>
          <p:cNvSpPr>
            <a:spLocks noChangeArrowheads="1"/>
          </p:cNvSpPr>
          <p:nvPr/>
        </p:nvSpPr>
        <p:spPr bwMode="auto">
          <a:xfrm>
            <a:off x="2054199" y="4365942"/>
            <a:ext cx="171681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A/chicken/Vietnam/HU3-9/2015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3" name="Freeform 122"/>
          <p:cNvSpPr>
            <a:spLocks/>
          </p:cNvSpPr>
          <p:nvPr/>
        </p:nvSpPr>
        <p:spPr bwMode="auto">
          <a:xfrm>
            <a:off x="2015334" y="4351652"/>
            <a:ext cx="37650" cy="50800"/>
          </a:xfrm>
          <a:custGeom>
            <a:avLst/>
            <a:gdLst>
              <a:gd name="T0" fmla="*/ 0 w 31"/>
              <a:gd name="T1" fmla="*/ 0 h 32"/>
              <a:gd name="T2" fmla="*/ 0 w 31"/>
              <a:gd name="T3" fmla="*/ 32 h 32"/>
              <a:gd name="T4" fmla="*/ 31 w 31"/>
              <a:gd name="T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" h="32">
                <a:moveTo>
                  <a:pt x="0" y="0"/>
                </a:moveTo>
                <a:lnTo>
                  <a:pt x="0" y="32"/>
                </a:lnTo>
                <a:lnTo>
                  <a:pt x="31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4" name="Freeform 123"/>
          <p:cNvSpPr>
            <a:spLocks/>
          </p:cNvSpPr>
          <p:nvPr/>
        </p:nvSpPr>
        <p:spPr bwMode="auto">
          <a:xfrm>
            <a:off x="1938818" y="4350065"/>
            <a:ext cx="76514" cy="76200"/>
          </a:xfrm>
          <a:custGeom>
            <a:avLst/>
            <a:gdLst>
              <a:gd name="T0" fmla="*/ 0 w 63"/>
              <a:gd name="T1" fmla="*/ 48 h 48"/>
              <a:gd name="T2" fmla="*/ 0 w 63"/>
              <a:gd name="T3" fmla="*/ 0 h 48"/>
              <a:gd name="T4" fmla="*/ 63 w 63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48">
                <a:moveTo>
                  <a:pt x="0" y="48"/>
                </a:moveTo>
                <a:lnTo>
                  <a:pt x="0" y="0"/>
                </a:lnTo>
                <a:lnTo>
                  <a:pt x="6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" name="Rectangle 124"/>
          <p:cNvSpPr>
            <a:spLocks noChangeArrowheads="1"/>
          </p:cNvSpPr>
          <p:nvPr/>
        </p:nvSpPr>
        <p:spPr bwMode="auto">
          <a:xfrm>
            <a:off x="1957038" y="4470717"/>
            <a:ext cx="184185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A/chicken/Vietnam/OIE-0056/2012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6" name="Freeform 125"/>
          <p:cNvSpPr>
            <a:spLocks/>
          </p:cNvSpPr>
          <p:nvPr/>
        </p:nvSpPr>
        <p:spPr bwMode="auto">
          <a:xfrm>
            <a:off x="1938819" y="4431027"/>
            <a:ext cx="17003" cy="76200"/>
          </a:xfrm>
          <a:custGeom>
            <a:avLst/>
            <a:gdLst>
              <a:gd name="T0" fmla="*/ 0 w 14"/>
              <a:gd name="T1" fmla="*/ 0 h 48"/>
              <a:gd name="T2" fmla="*/ 0 w 14"/>
              <a:gd name="T3" fmla="*/ 48 h 48"/>
              <a:gd name="T4" fmla="*/ 14 w 14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48">
                <a:moveTo>
                  <a:pt x="0" y="0"/>
                </a:moveTo>
                <a:lnTo>
                  <a:pt x="0" y="48"/>
                </a:lnTo>
                <a:lnTo>
                  <a:pt x="14" y="4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7" name="Freeform 126"/>
          <p:cNvSpPr>
            <a:spLocks/>
          </p:cNvSpPr>
          <p:nvPr/>
        </p:nvSpPr>
        <p:spPr bwMode="auto">
          <a:xfrm>
            <a:off x="1750570" y="4429441"/>
            <a:ext cx="188249" cy="147639"/>
          </a:xfrm>
          <a:custGeom>
            <a:avLst/>
            <a:gdLst>
              <a:gd name="T0" fmla="*/ 0 w 155"/>
              <a:gd name="T1" fmla="*/ 93 h 93"/>
              <a:gd name="T2" fmla="*/ 0 w 155"/>
              <a:gd name="T3" fmla="*/ 0 h 93"/>
              <a:gd name="T4" fmla="*/ 155 w 155"/>
              <a:gd name="T5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93">
                <a:moveTo>
                  <a:pt x="0" y="93"/>
                </a:moveTo>
                <a:lnTo>
                  <a:pt x="0" y="0"/>
                </a:lnTo>
                <a:lnTo>
                  <a:pt x="15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8" name="Rectangle 127"/>
          <p:cNvSpPr>
            <a:spLocks noChangeArrowheads="1"/>
          </p:cNvSpPr>
          <p:nvPr/>
        </p:nvSpPr>
        <p:spPr bwMode="auto">
          <a:xfrm>
            <a:off x="2090634" y="4575491"/>
            <a:ext cx="18707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A/chicken/Vietnam/HU8-1860/2017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9" name="Freeform 128"/>
          <p:cNvSpPr>
            <a:spLocks/>
          </p:cNvSpPr>
          <p:nvPr/>
        </p:nvSpPr>
        <p:spPr bwMode="auto">
          <a:xfrm>
            <a:off x="1831943" y="4612003"/>
            <a:ext cx="257477" cy="115888"/>
          </a:xfrm>
          <a:custGeom>
            <a:avLst/>
            <a:gdLst>
              <a:gd name="T0" fmla="*/ 0 w 212"/>
              <a:gd name="T1" fmla="*/ 73 h 73"/>
              <a:gd name="T2" fmla="*/ 0 w 212"/>
              <a:gd name="T3" fmla="*/ 0 h 73"/>
              <a:gd name="T4" fmla="*/ 212 w 212"/>
              <a:gd name="T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" h="73">
                <a:moveTo>
                  <a:pt x="0" y="73"/>
                </a:moveTo>
                <a:lnTo>
                  <a:pt x="0" y="0"/>
                </a:lnTo>
                <a:lnTo>
                  <a:pt x="212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" name="Rectangle 129"/>
          <p:cNvSpPr>
            <a:spLocks noChangeArrowheads="1"/>
          </p:cNvSpPr>
          <p:nvPr/>
        </p:nvSpPr>
        <p:spPr bwMode="auto">
          <a:xfrm>
            <a:off x="1947320" y="4680266"/>
            <a:ext cx="120545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A/Shanghai/2/2013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" name="Freeform 130"/>
          <p:cNvSpPr>
            <a:spLocks/>
          </p:cNvSpPr>
          <p:nvPr/>
        </p:nvSpPr>
        <p:spPr bwMode="auto">
          <a:xfrm>
            <a:off x="1946106" y="4716778"/>
            <a:ext cx="0" cy="130175"/>
          </a:xfrm>
          <a:custGeom>
            <a:avLst/>
            <a:gdLst>
              <a:gd name="T0" fmla="*/ 82 h 82"/>
              <a:gd name="T1" fmla="*/ 0 h 82"/>
              <a:gd name="T2" fmla="*/ 0 h 8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82">
                <a:moveTo>
                  <a:pt x="0" y="8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2" name="Rectangle 131"/>
          <p:cNvSpPr>
            <a:spLocks noChangeArrowheads="1"/>
          </p:cNvSpPr>
          <p:nvPr/>
        </p:nvSpPr>
        <p:spPr bwMode="auto">
          <a:xfrm>
            <a:off x="1947320" y="4785042"/>
            <a:ext cx="106760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A/Anhui/1/2013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3" name="Freeform 132"/>
          <p:cNvSpPr>
            <a:spLocks/>
          </p:cNvSpPr>
          <p:nvPr/>
        </p:nvSpPr>
        <p:spPr bwMode="auto">
          <a:xfrm>
            <a:off x="1946106" y="4821553"/>
            <a:ext cx="0" cy="77788"/>
          </a:xfrm>
          <a:custGeom>
            <a:avLst/>
            <a:gdLst>
              <a:gd name="T0" fmla="*/ 49 h 49"/>
              <a:gd name="T1" fmla="*/ 0 h 49"/>
              <a:gd name="T2" fmla="*/ 0 h 4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9">
                <a:moveTo>
                  <a:pt x="0" y="4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4" name="Rectangle 133"/>
          <p:cNvSpPr>
            <a:spLocks noChangeArrowheads="1"/>
          </p:cNvSpPr>
          <p:nvPr/>
        </p:nvSpPr>
        <p:spPr bwMode="auto">
          <a:xfrm>
            <a:off x="2040839" y="4889817"/>
            <a:ext cx="176971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A/chicken/Heinan/ZZ01/2017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5" name="Freeform 134"/>
          <p:cNvSpPr>
            <a:spLocks/>
          </p:cNvSpPr>
          <p:nvPr/>
        </p:nvSpPr>
        <p:spPr bwMode="auto">
          <a:xfrm>
            <a:off x="2040838" y="4926327"/>
            <a:ext cx="0" cy="50800"/>
          </a:xfrm>
          <a:custGeom>
            <a:avLst/>
            <a:gdLst>
              <a:gd name="T0" fmla="*/ 32 h 32"/>
              <a:gd name="T1" fmla="*/ 0 h 32"/>
              <a:gd name="T2" fmla="*/ 0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3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6" name="Rectangle 135"/>
          <p:cNvSpPr>
            <a:spLocks noChangeArrowheads="1"/>
          </p:cNvSpPr>
          <p:nvPr/>
        </p:nvSpPr>
        <p:spPr bwMode="auto">
          <a:xfrm>
            <a:off x="2040839" y="4994591"/>
            <a:ext cx="19348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A/duck/Japan/AQ-HE29-22/2017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7" name="Freeform 136"/>
          <p:cNvSpPr>
            <a:spLocks/>
          </p:cNvSpPr>
          <p:nvPr/>
        </p:nvSpPr>
        <p:spPr bwMode="auto">
          <a:xfrm>
            <a:off x="2040838" y="4981891"/>
            <a:ext cx="0" cy="50800"/>
          </a:xfrm>
          <a:custGeom>
            <a:avLst/>
            <a:gdLst>
              <a:gd name="T0" fmla="*/ 0 h 32"/>
              <a:gd name="T1" fmla="*/ 32 h 32"/>
              <a:gd name="T2" fmla="*/ 32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0"/>
                </a:moveTo>
                <a:lnTo>
                  <a:pt x="0" y="32"/>
                </a:lnTo>
                <a:lnTo>
                  <a:pt x="0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8" name="Freeform 137"/>
          <p:cNvSpPr>
            <a:spLocks/>
          </p:cNvSpPr>
          <p:nvPr/>
        </p:nvSpPr>
        <p:spPr bwMode="auto">
          <a:xfrm>
            <a:off x="1946106" y="4902515"/>
            <a:ext cx="94732" cy="77788"/>
          </a:xfrm>
          <a:custGeom>
            <a:avLst/>
            <a:gdLst>
              <a:gd name="T0" fmla="*/ 0 w 78"/>
              <a:gd name="T1" fmla="*/ 0 h 49"/>
              <a:gd name="T2" fmla="*/ 0 w 78"/>
              <a:gd name="T3" fmla="*/ 49 h 49"/>
              <a:gd name="T4" fmla="*/ 78 w 78"/>
              <a:gd name="T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49">
                <a:moveTo>
                  <a:pt x="0" y="0"/>
                </a:moveTo>
                <a:lnTo>
                  <a:pt x="0" y="49"/>
                </a:lnTo>
                <a:lnTo>
                  <a:pt x="78" y="49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9" name="Line 138"/>
          <p:cNvSpPr>
            <a:spLocks noChangeShapeType="1"/>
          </p:cNvSpPr>
          <p:nvPr/>
        </p:nvSpPr>
        <p:spPr bwMode="auto">
          <a:xfrm>
            <a:off x="1946106" y="4850129"/>
            <a:ext cx="0" cy="13017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" name="Freeform 139"/>
          <p:cNvSpPr>
            <a:spLocks/>
          </p:cNvSpPr>
          <p:nvPr/>
        </p:nvSpPr>
        <p:spPr bwMode="auto">
          <a:xfrm>
            <a:off x="1831942" y="4732652"/>
            <a:ext cx="114164" cy="115888"/>
          </a:xfrm>
          <a:custGeom>
            <a:avLst/>
            <a:gdLst>
              <a:gd name="T0" fmla="*/ 0 w 94"/>
              <a:gd name="T1" fmla="*/ 0 h 73"/>
              <a:gd name="T2" fmla="*/ 0 w 94"/>
              <a:gd name="T3" fmla="*/ 73 h 73"/>
              <a:gd name="T4" fmla="*/ 94 w 94"/>
              <a:gd name="T5" fmla="*/ 7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73">
                <a:moveTo>
                  <a:pt x="0" y="0"/>
                </a:moveTo>
                <a:lnTo>
                  <a:pt x="0" y="73"/>
                </a:lnTo>
                <a:lnTo>
                  <a:pt x="94" y="7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1" name="Freeform 140"/>
          <p:cNvSpPr>
            <a:spLocks/>
          </p:cNvSpPr>
          <p:nvPr/>
        </p:nvSpPr>
        <p:spPr bwMode="auto">
          <a:xfrm>
            <a:off x="1750569" y="4581841"/>
            <a:ext cx="81372" cy="149225"/>
          </a:xfrm>
          <a:custGeom>
            <a:avLst/>
            <a:gdLst>
              <a:gd name="T0" fmla="*/ 0 w 67"/>
              <a:gd name="T1" fmla="*/ 0 h 94"/>
              <a:gd name="T2" fmla="*/ 0 w 67"/>
              <a:gd name="T3" fmla="*/ 94 h 94"/>
              <a:gd name="T4" fmla="*/ 67 w 67"/>
              <a:gd name="T5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" h="94">
                <a:moveTo>
                  <a:pt x="0" y="0"/>
                </a:moveTo>
                <a:lnTo>
                  <a:pt x="0" y="94"/>
                </a:lnTo>
                <a:lnTo>
                  <a:pt x="67" y="9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2" name="Line 143"/>
          <p:cNvSpPr>
            <a:spLocks noChangeShapeType="1"/>
          </p:cNvSpPr>
          <p:nvPr/>
        </p:nvSpPr>
        <p:spPr bwMode="auto">
          <a:xfrm>
            <a:off x="1462731" y="4580252"/>
            <a:ext cx="287839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3" name="Line 144"/>
          <p:cNvSpPr>
            <a:spLocks noChangeShapeType="1"/>
          </p:cNvSpPr>
          <p:nvPr/>
        </p:nvSpPr>
        <p:spPr bwMode="auto">
          <a:xfrm>
            <a:off x="1461515" y="4273866"/>
            <a:ext cx="0" cy="306388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4" name="Freeform 145"/>
          <p:cNvSpPr>
            <a:spLocks/>
          </p:cNvSpPr>
          <p:nvPr/>
        </p:nvSpPr>
        <p:spPr bwMode="auto">
          <a:xfrm>
            <a:off x="1387430" y="4270691"/>
            <a:ext cx="74085" cy="431800"/>
          </a:xfrm>
          <a:custGeom>
            <a:avLst/>
            <a:gdLst>
              <a:gd name="T0" fmla="*/ 0 w 61"/>
              <a:gd name="T1" fmla="*/ 272 h 272"/>
              <a:gd name="T2" fmla="*/ 0 w 61"/>
              <a:gd name="T3" fmla="*/ 0 h 272"/>
              <a:gd name="T4" fmla="*/ 61 w 61"/>
              <a:gd name="T5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1" h="272">
                <a:moveTo>
                  <a:pt x="0" y="272"/>
                </a:moveTo>
                <a:lnTo>
                  <a:pt x="0" y="0"/>
                </a:lnTo>
                <a:lnTo>
                  <a:pt x="6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" name="Rectangle 148"/>
          <p:cNvSpPr>
            <a:spLocks noChangeArrowheads="1"/>
          </p:cNvSpPr>
          <p:nvPr/>
        </p:nvSpPr>
        <p:spPr bwMode="auto">
          <a:xfrm>
            <a:off x="1833157" y="5100954"/>
            <a:ext cx="159017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A/Duck/Hong Kong/Y280/97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6" name="Line 149"/>
          <p:cNvSpPr>
            <a:spLocks noChangeShapeType="1"/>
          </p:cNvSpPr>
          <p:nvPr/>
        </p:nvSpPr>
        <p:spPr bwMode="auto">
          <a:xfrm>
            <a:off x="1388644" y="5137465"/>
            <a:ext cx="444512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7" name="Line 150"/>
          <p:cNvSpPr>
            <a:spLocks noChangeShapeType="1"/>
          </p:cNvSpPr>
          <p:nvPr/>
        </p:nvSpPr>
        <p:spPr bwMode="auto">
          <a:xfrm>
            <a:off x="1387430" y="4705665"/>
            <a:ext cx="0" cy="4318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8" name="Freeform 151"/>
          <p:cNvSpPr>
            <a:spLocks/>
          </p:cNvSpPr>
          <p:nvPr/>
        </p:nvSpPr>
        <p:spPr bwMode="auto">
          <a:xfrm>
            <a:off x="1195538" y="4704078"/>
            <a:ext cx="191893" cy="266700"/>
          </a:xfrm>
          <a:custGeom>
            <a:avLst/>
            <a:gdLst>
              <a:gd name="T0" fmla="*/ 0 w 158"/>
              <a:gd name="T1" fmla="*/ 168 h 168"/>
              <a:gd name="T2" fmla="*/ 0 w 158"/>
              <a:gd name="T3" fmla="*/ 0 h 168"/>
              <a:gd name="T4" fmla="*/ 158 w 15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" h="168">
                <a:moveTo>
                  <a:pt x="0" y="168"/>
                </a:moveTo>
                <a:lnTo>
                  <a:pt x="0" y="0"/>
                </a:lnTo>
                <a:lnTo>
                  <a:pt x="158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9" name="Rectangle 152"/>
          <p:cNvSpPr>
            <a:spLocks noChangeArrowheads="1"/>
          </p:cNvSpPr>
          <p:nvPr/>
        </p:nvSpPr>
        <p:spPr bwMode="auto">
          <a:xfrm>
            <a:off x="1680127" y="5205729"/>
            <a:ext cx="13577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A/chicken/Brescia/1902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" name="Freeform 153"/>
          <p:cNvSpPr>
            <a:spLocks/>
          </p:cNvSpPr>
          <p:nvPr/>
        </p:nvSpPr>
        <p:spPr bwMode="auto">
          <a:xfrm>
            <a:off x="1195537" y="4975541"/>
            <a:ext cx="483376" cy="266700"/>
          </a:xfrm>
          <a:custGeom>
            <a:avLst/>
            <a:gdLst>
              <a:gd name="T0" fmla="*/ 0 w 398"/>
              <a:gd name="T1" fmla="*/ 0 h 168"/>
              <a:gd name="T2" fmla="*/ 0 w 398"/>
              <a:gd name="T3" fmla="*/ 168 h 168"/>
              <a:gd name="T4" fmla="*/ 398 w 398"/>
              <a:gd name="T5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" h="168">
                <a:moveTo>
                  <a:pt x="0" y="0"/>
                </a:moveTo>
                <a:lnTo>
                  <a:pt x="0" y="168"/>
                </a:lnTo>
                <a:lnTo>
                  <a:pt x="398" y="16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1" name="Rectangle 154"/>
          <p:cNvSpPr>
            <a:spLocks noChangeArrowheads="1"/>
          </p:cNvSpPr>
          <p:nvPr/>
        </p:nvSpPr>
        <p:spPr bwMode="auto">
          <a:xfrm>
            <a:off x="1912962" y="4996178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2" name="Rectangle 155"/>
          <p:cNvSpPr>
            <a:spLocks noChangeArrowheads="1"/>
          </p:cNvSpPr>
          <p:nvPr/>
        </p:nvSpPr>
        <p:spPr bwMode="auto">
          <a:xfrm>
            <a:off x="1819445" y="4864417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3" name="Rectangle 157"/>
          <p:cNvSpPr>
            <a:spLocks noChangeArrowheads="1"/>
          </p:cNvSpPr>
          <p:nvPr/>
        </p:nvSpPr>
        <p:spPr bwMode="auto">
          <a:xfrm>
            <a:off x="1763239" y="4304663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4" name="Rectangle 158"/>
          <p:cNvSpPr>
            <a:spLocks noChangeArrowheads="1"/>
          </p:cNvSpPr>
          <p:nvPr/>
        </p:nvSpPr>
        <p:spPr bwMode="auto">
          <a:xfrm>
            <a:off x="1704067" y="4746942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76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5" name="Rectangle 159"/>
          <p:cNvSpPr>
            <a:spLocks noChangeArrowheads="1"/>
          </p:cNvSpPr>
          <p:nvPr/>
        </p:nvSpPr>
        <p:spPr bwMode="auto">
          <a:xfrm>
            <a:off x="1622694" y="4596129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6" name="Rectangle 160"/>
          <p:cNvSpPr>
            <a:spLocks noChangeArrowheads="1"/>
          </p:cNvSpPr>
          <p:nvPr/>
        </p:nvSpPr>
        <p:spPr bwMode="auto">
          <a:xfrm>
            <a:off x="1716212" y="4051617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" name="Rectangle 161"/>
          <p:cNvSpPr>
            <a:spLocks noChangeArrowheads="1"/>
          </p:cNvSpPr>
          <p:nvPr/>
        </p:nvSpPr>
        <p:spPr bwMode="auto">
          <a:xfrm>
            <a:off x="2226301" y="3418838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8" name="Rectangle 163"/>
          <p:cNvSpPr>
            <a:spLocks noChangeArrowheads="1"/>
          </p:cNvSpPr>
          <p:nvPr/>
        </p:nvSpPr>
        <p:spPr bwMode="auto">
          <a:xfrm>
            <a:off x="2171647" y="2731451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9" name="Rectangle 167"/>
          <p:cNvSpPr>
            <a:spLocks noChangeArrowheads="1"/>
          </p:cNvSpPr>
          <p:nvPr/>
        </p:nvSpPr>
        <p:spPr bwMode="auto">
          <a:xfrm>
            <a:off x="2137863" y="2973069"/>
            <a:ext cx="15388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Rectangle 168"/>
          <p:cNvSpPr>
            <a:spLocks noChangeArrowheads="1"/>
          </p:cNvSpPr>
          <p:nvPr/>
        </p:nvSpPr>
        <p:spPr bwMode="auto">
          <a:xfrm>
            <a:off x="2114571" y="3343591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94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" name="Rectangle 169"/>
          <p:cNvSpPr>
            <a:spLocks noChangeArrowheads="1"/>
          </p:cNvSpPr>
          <p:nvPr/>
        </p:nvSpPr>
        <p:spPr bwMode="auto">
          <a:xfrm>
            <a:off x="2202016" y="1078863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2" name="Rectangle 171"/>
          <p:cNvSpPr>
            <a:spLocks noChangeArrowheads="1"/>
          </p:cNvSpPr>
          <p:nvPr/>
        </p:nvSpPr>
        <p:spPr bwMode="auto">
          <a:xfrm>
            <a:off x="2036843" y="3224529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3" name="Rectangle 172"/>
          <p:cNvSpPr>
            <a:spLocks noChangeArrowheads="1"/>
          </p:cNvSpPr>
          <p:nvPr/>
        </p:nvSpPr>
        <p:spPr bwMode="auto">
          <a:xfrm>
            <a:off x="2069635" y="1328101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Rectangle 173"/>
          <p:cNvSpPr>
            <a:spLocks noChangeArrowheads="1"/>
          </p:cNvSpPr>
          <p:nvPr/>
        </p:nvSpPr>
        <p:spPr bwMode="auto">
          <a:xfrm>
            <a:off x="1978546" y="3048317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" name="Rectangle 174"/>
          <p:cNvSpPr>
            <a:spLocks noChangeArrowheads="1"/>
          </p:cNvSpPr>
          <p:nvPr/>
        </p:nvSpPr>
        <p:spPr bwMode="auto">
          <a:xfrm>
            <a:off x="1800013" y="3842066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6" name="Rectangle 175"/>
          <p:cNvSpPr>
            <a:spLocks noChangeArrowheads="1"/>
          </p:cNvSpPr>
          <p:nvPr/>
        </p:nvSpPr>
        <p:spPr bwMode="auto">
          <a:xfrm>
            <a:off x="1866352" y="2217418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7" name="Rectangle 176"/>
          <p:cNvSpPr>
            <a:spLocks noChangeArrowheads="1"/>
          </p:cNvSpPr>
          <p:nvPr/>
        </p:nvSpPr>
        <p:spPr bwMode="auto">
          <a:xfrm>
            <a:off x="1763577" y="3312477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94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8" name="Line 186"/>
          <p:cNvSpPr>
            <a:spLocks noChangeShapeType="1"/>
          </p:cNvSpPr>
          <p:nvPr/>
        </p:nvSpPr>
        <p:spPr bwMode="auto">
          <a:xfrm>
            <a:off x="1301199" y="5389877"/>
            <a:ext cx="117807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9" name="Line 187"/>
          <p:cNvSpPr>
            <a:spLocks noChangeShapeType="1"/>
          </p:cNvSpPr>
          <p:nvPr/>
        </p:nvSpPr>
        <p:spPr bwMode="auto">
          <a:xfrm>
            <a:off x="1301199" y="5372416"/>
            <a:ext cx="0" cy="3492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0" name="Line 188"/>
          <p:cNvSpPr>
            <a:spLocks noChangeShapeType="1"/>
          </p:cNvSpPr>
          <p:nvPr/>
        </p:nvSpPr>
        <p:spPr bwMode="auto">
          <a:xfrm>
            <a:off x="1419007" y="5372416"/>
            <a:ext cx="0" cy="3492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" name="Rectangle 189"/>
          <p:cNvSpPr>
            <a:spLocks noChangeArrowheads="1"/>
          </p:cNvSpPr>
          <p:nvPr/>
        </p:nvSpPr>
        <p:spPr bwMode="auto">
          <a:xfrm>
            <a:off x="1278223" y="5407342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0.02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Line 141"/>
          <p:cNvSpPr>
            <a:spLocks noChangeShapeType="1"/>
          </p:cNvSpPr>
          <p:nvPr/>
        </p:nvSpPr>
        <p:spPr bwMode="auto">
          <a:xfrm>
            <a:off x="4687914" y="4716777"/>
            <a:ext cx="0" cy="35825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Rectangle 142"/>
          <p:cNvSpPr>
            <a:spLocks noChangeArrowheads="1"/>
          </p:cNvSpPr>
          <p:nvPr/>
        </p:nvSpPr>
        <p:spPr bwMode="auto">
          <a:xfrm>
            <a:off x="4743097" y="4819806"/>
            <a:ext cx="55143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H7N9 China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69982" y="97870"/>
            <a:ext cx="2634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Supplementary Fig. </a:t>
            </a:r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E </a:t>
            </a:r>
          </a:p>
          <a:p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et al.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169894" y="104360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NP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247652" y="1166948"/>
            <a:ext cx="1693569" cy="1134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60" name="Rectangle 159"/>
          <p:cNvSpPr/>
          <p:nvPr/>
        </p:nvSpPr>
        <p:spPr>
          <a:xfrm>
            <a:off x="2245867" y="1262349"/>
            <a:ext cx="1695354" cy="1233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61" name="Line 42"/>
          <p:cNvSpPr>
            <a:spLocks noChangeShapeType="1"/>
          </p:cNvSpPr>
          <p:nvPr/>
        </p:nvSpPr>
        <p:spPr bwMode="auto">
          <a:xfrm>
            <a:off x="5123955" y="1166813"/>
            <a:ext cx="0" cy="74089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Rectangle 43"/>
          <p:cNvSpPr>
            <a:spLocks noChangeArrowheads="1"/>
          </p:cNvSpPr>
          <p:nvPr/>
        </p:nvSpPr>
        <p:spPr bwMode="auto">
          <a:xfrm>
            <a:off x="5186096" y="1467566"/>
            <a:ext cx="42639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H9 China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Line 46"/>
          <p:cNvSpPr>
            <a:spLocks noChangeShapeType="1"/>
          </p:cNvSpPr>
          <p:nvPr/>
        </p:nvSpPr>
        <p:spPr bwMode="auto">
          <a:xfrm>
            <a:off x="5123955" y="2680576"/>
            <a:ext cx="0" cy="5873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Rectangle 47"/>
          <p:cNvSpPr>
            <a:spLocks noChangeArrowheads="1"/>
          </p:cNvSpPr>
          <p:nvPr/>
        </p:nvSpPr>
        <p:spPr bwMode="auto">
          <a:xfrm>
            <a:off x="5173168" y="2645333"/>
            <a:ext cx="4809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Gs/Gd-like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Line 59"/>
          <p:cNvSpPr>
            <a:spLocks noChangeShapeType="1"/>
          </p:cNvSpPr>
          <p:nvPr/>
        </p:nvSpPr>
        <p:spPr bwMode="auto">
          <a:xfrm>
            <a:off x="5123955" y="2898062"/>
            <a:ext cx="0" cy="27622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Rectangle 60"/>
          <p:cNvSpPr>
            <a:spLocks noChangeArrowheads="1"/>
          </p:cNvSpPr>
          <p:nvPr/>
        </p:nvSpPr>
        <p:spPr bwMode="auto">
          <a:xfrm>
            <a:off x="5168087" y="3001250"/>
            <a:ext cx="22762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Y280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Line 65"/>
          <p:cNvSpPr>
            <a:spLocks noChangeShapeType="1"/>
          </p:cNvSpPr>
          <p:nvPr/>
        </p:nvSpPr>
        <p:spPr bwMode="auto">
          <a:xfrm>
            <a:off x="5123955" y="3223501"/>
            <a:ext cx="0" cy="5873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Rectangle 66"/>
          <p:cNvSpPr>
            <a:spLocks noChangeArrowheads="1"/>
          </p:cNvSpPr>
          <p:nvPr/>
        </p:nvSpPr>
        <p:spPr bwMode="auto">
          <a:xfrm>
            <a:off x="5173167" y="3188258"/>
            <a:ext cx="52418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JX8264-like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Line 83"/>
          <p:cNvSpPr>
            <a:spLocks noChangeShapeType="1"/>
          </p:cNvSpPr>
          <p:nvPr/>
        </p:nvSpPr>
        <p:spPr bwMode="auto">
          <a:xfrm>
            <a:off x="5123955" y="3567987"/>
            <a:ext cx="0" cy="38417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Rectangle 84"/>
          <p:cNvSpPr>
            <a:spLocks noChangeArrowheads="1"/>
          </p:cNvSpPr>
          <p:nvPr/>
        </p:nvSpPr>
        <p:spPr bwMode="auto">
          <a:xfrm>
            <a:off x="5168088" y="3726738"/>
            <a:ext cx="3751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Vietnam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Line 86"/>
          <p:cNvSpPr>
            <a:spLocks noChangeShapeType="1"/>
          </p:cNvSpPr>
          <p:nvPr/>
        </p:nvSpPr>
        <p:spPr bwMode="auto">
          <a:xfrm>
            <a:off x="5123955" y="4002962"/>
            <a:ext cx="0" cy="5873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Rectangle 87"/>
          <p:cNvSpPr>
            <a:spLocks noChangeArrowheads="1"/>
          </p:cNvSpPr>
          <p:nvPr/>
        </p:nvSpPr>
        <p:spPr bwMode="auto">
          <a:xfrm>
            <a:off x="5173168" y="3967721"/>
            <a:ext cx="55463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Line 90"/>
          <p:cNvSpPr>
            <a:spLocks noChangeShapeType="1"/>
          </p:cNvSpPr>
          <p:nvPr/>
        </p:nvSpPr>
        <p:spPr bwMode="auto">
          <a:xfrm>
            <a:off x="5123955" y="4122342"/>
            <a:ext cx="0" cy="5873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Rectangle 91"/>
          <p:cNvSpPr>
            <a:spLocks noChangeArrowheads="1"/>
          </p:cNvSpPr>
          <p:nvPr/>
        </p:nvSpPr>
        <p:spPr bwMode="auto">
          <a:xfrm>
            <a:off x="5173167" y="4087101"/>
            <a:ext cx="5145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Line 102"/>
          <p:cNvSpPr>
            <a:spLocks noChangeShapeType="1"/>
          </p:cNvSpPr>
          <p:nvPr/>
        </p:nvSpPr>
        <p:spPr bwMode="auto">
          <a:xfrm>
            <a:off x="5123955" y="4428730"/>
            <a:ext cx="0" cy="5873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Rectangle 103"/>
          <p:cNvSpPr>
            <a:spLocks noChangeArrowheads="1"/>
          </p:cNvSpPr>
          <p:nvPr/>
        </p:nvSpPr>
        <p:spPr bwMode="auto">
          <a:xfrm>
            <a:off x="5173168" y="4393487"/>
            <a:ext cx="41357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W312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Line 106"/>
          <p:cNvSpPr>
            <a:spLocks noChangeShapeType="1"/>
          </p:cNvSpPr>
          <p:nvPr/>
        </p:nvSpPr>
        <p:spPr bwMode="auto">
          <a:xfrm>
            <a:off x="5123955" y="4548110"/>
            <a:ext cx="0" cy="5873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ectangle 107"/>
          <p:cNvSpPr>
            <a:spLocks noChangeArrowheads="1"/>
          </p:cNvSpPr>
          <p:nvPr/>
        </p:nvSpPr>
        <p:spPr bwMode="auto">
          <a:xfrm>
            <a:off x="5173167" y="4514455"/>
            <a:ext cx="44403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Wild Bird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Line 115"/>
          <p:cNvSpPr>
            <a:spLocks noChangeShapeType="1"/>
          </p:cNvSpPr>
          <p:nvPr/>
        </p:nvSpPr>
        <p:spPr bwMode="auto">
          <a:xfrm>
            <a:off x="5123955" y="4772899"/>
            <a:ext cx="0" cy="7143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Rectangle 116"/>
          <p:cNvSpPr>
            <a:spLocks noChangeArrowheads="1"/>
          </p:cNvSpPr>
          <p:nvPr/>
        </p:nvSpPr>
        <p:spPr bwMode="auto">
          <a:xfrm>
            <a:off x="5173168" y="4741786"/>
            <a:ext cx="59471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III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2231554" y="1153401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A/duck/Vietnam/HU10-64/2018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Rectangle 8"/>
          <p:cNvSpPr>
            <a:spLocks noChangeArrowheads="1"/>
          </p:cNvSpPr>
          <p:nvPr/>
        </p:nvSpPr>
        <p:spPr bwMode="auto">
          <a:xfrm>
            <a:off x="2231554" y="1261350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A/duck/Vietnam/HU10-48/2018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Freeform 10"/>
          <p:cNvSpPr>
            <a:spLocks/>
          </p:cNvSpPr>
          <p:nvPr/>
        </p:nvSpPr>
        <p:spPr bwMode="auto">
          <a:xfrm>
            <a:off x="2108666" y="1245475"/>
            <a:ext cx="120633" cy="674687"/>
          </a:xfrm>
          <a:custGeom>
            <a:avLst/>
            <a:gdLst>
              <a:gd name="T0" fmla="*/ 0 w 107"/>
              <a:gd name="T1" fmla="*/ 425 h 425"/>
              <a:gd name="T2" fmla="*/ 0 w 107"/>
              <a:gd name="T3" fmla="*/ 0 h 425"/>
              <a:gd name="T4" fmla="*/ 107 w 107"/>
              <a:gd name="T5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7" h="425">
                <a:moveTo>
                  <a:pt x="0" y="425"/>
                </a:moveTo>
                <a:lnTo>
                  <a:pt x="0" y="0"/>
                </a:lnTo>
                <a:lnTo>
                  <a:pt x="10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Rectangle 36"/>
          <p:cNvSpPr>
            <a:spLocks noChangeArrowheads="1"/>
          </p:cNvSpPr>
          <p:nvPr/>
        </p:nvSpPr>
        <p:spPr bwMode="auto">
          <a:xfrm>
            <a:off x="2109794" y="2347201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A/Muscovy duck/Vietnam/HU3-1409/2015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Freeform 37"/>
          <p:cNvSpPr>
            <a:spLocks/>
          </p:cNvSpPr>
          <p:nvPr/>
        </p:nvSpPr>
        <p:spPr bwMode="auto">
          <a:xfrm>
            <a:off x="2108666" y="2383711"/>
            <a:ext cx="0" cy="106363"/>
          </a:xfrm>
          <a:custGeom>
            <a:avLst/>
            <a:gdLst>
              <a:gd name="T0" fmla="*/ 67 h 67"/>
              <a:gd name="T1" fmla="*/ 0 h 67"/>
              <a:gd name="T2" fmla="*/ 0 h 6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7">
                <a:moveTo>
                  <a:pt x="0" y="6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Rectangle 38"/>
          <p:cNvSpPr>
            <a:spLocks noChangeArrowheads="1"/>
          </p:cNvSpPr>
          <p:nvPr/>
        </p:nvSpPr>
        <p:spPr bwMode="auto">
          <a:xfrm>
            <a:off x="2109794" y="2455150"/>
            <a:ext cx="15485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A/chicken/Jiangxi/C25/2014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Freeform 39"/>
          <p:cNvSpPr>
            <a:spLocks/>
          </p:cNvSpPr>
          <p:nvPr/>
        </p:nvSpPr>
        <p:spPr bwMode="auto">
          <a:xfrm>
            <a:off x="2108666" y="2493249"/>
            <a:ext cx="0" cy="52387"/>
          </a:xfrm>
          <a:custGeom>
            <a:avLst/>
            <a:gdLst>
              <a:gd name="T0" fmla="*/ 33 h 33"/>
              <a:gd name="T1" fmla="*/ 0 h 33"/>
              <a:gd name="T2" fmla="*/ 0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3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Rectangle 40"/>
          <p:cNvSpPr>
            <a:spLocks noChangeArrowheads="1"/>
          </p:cNvSpPr>
          <p:nvPr/>
        </p:nvSpPr>
        <p:spPr bwMode="auto">
          <a:xfrm>
            <a:off x="2109794" y="2564687"/>
            <a:ext cx="173124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A/duck/Kumamoto/431105/2014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Freeform 41"/>
          <p:cNvSpPr>
            <a:spLocks/>
          </p:cNvSpPr>
          <p:nvPr/>
        </p:nvSpPr>
        <p:spPr bwMode="auto">
          <a:xfrm>
            <a:off x="2108666" y="2548812"/>
            <a:ext cx="0" cy="52387"/>
          </a:xfrm>
          <a:custGeom>
            <a:avLst/>
            <a:gdLst>
              <a:gd name="T0" fmla="*/ 0 h 33"/>
              <a:gd name="T1" fmla="*/ 33 h 33"/>
              <a:gd name="T2" fmla="*/ 33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0"/>
                </a:moveTo>
                <a:lnTo>
                  <a:pt x="0" y="33"/>
                </a:lnTo>
                <a:lnTo>
                  <a:pt x="0" y="3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Line 44"/>
          <p:cNvSpPr>
            <a:spLocks noChangeShapeType="1"/>
          </p:cNvSpPr>
          <p:nvPr/>
        </p:nvSpPr>
        <p:spPr bwMode="auto">
          <a:xfrm>
            <a:off x="2108666" y="1924925"/>
            <a:ext cx="0" cy="67627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Line 45"/>
          <p:cNvSpPr>
            <a:spLocks noChangeShapeType="1"/>
          </p:cNvSpPr>
          <p:nvPr/>
        </p:nvSpPr>
        <p:spPr bwMode="auto">
          <a:xfrm>
            <a:off x="1989161" y="1923336"/>
            <a:ext cx="11950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Rectangle 48"/>
          <p:cNvSpPr>
            <a:spLocks noChangeArrowheads="1"/>
          </p:cNvSpPr>
          <p:nvPr/>
        </p:nvSpPr>
        <p:spPr bwMode="auto">
          <a:xfrm>
            <a:off x="2230425" y="2672638"/>
            <a:ext cx="155331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A/Goose/Guangdong/1/96 (H5N1)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Line 49"/>
          <p:cNvSpPr>
            <a:spLocks noChangeShapeType="1"/>
          </p:cNvSpPr>
          <p:nvPr/>
        </p:nvSpPr>
        <p:spPr bwMode="auto">
          <a:xfrm>
            <a:off x="2110920" y="2710736"/>
            <a:ext cx="118378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Rectangle 50"/>
          <p:cNvSpPr>
            <a:spLocks noChangeArrowheads="1"/>
          </p:cNvSpPr>
          <p:nvPr/>
        </p:nvSpPr>
        <p:spPr bwMode="auto">
          <a:xfrm>
            <a:off x="2490857" y="2780587"/>
            <a:ext cx="151964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A/turkey/Italy/4580/1999 (H7N1)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Freeform 51"/>
          <p:cNvSpPr>
            <a:spLocks/>
          </p:cNvSpPr>
          <p:nvPr/>
        </p:nvSpPr>
        <p:spPr bwMode="auto">
          <a:xfrm>
            <a:off x="2109793" y="2818687"/>
            <a:ext cx="379936" cy="92075"/>
          </a:xfrm>
          <a:custGeom>
            <a:avLst/>
            <a:gdLst>
              <a:gd name="T0" fmla="*/ 0 w 337"/>
              <a:gd name="T1" fmla="*/ 58 h 58"/>
              <a:gd name="T2" fmla="*/ 0 w 337"/>
              <a:gd name="T3" fmla="*/ 0 h 58"/>
              <a:gd name="T4" fmla="*/ 337 w 337"/>
              <a:gd name="T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7" h="58">
                <a:moveTo>
                  <a:pt x="0" y="58"/>
                </a:moveTo>
                <a:lnTo>
                  <a:pt x="0" y="0"/>
                </a:lnTo>
                <a:lnTo>
                  <a:pt x="33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Rectangle 52"/>
          <p:cNvSpPr>
            <a:spLocks noChangeArrowheads="1"/>
          </p:cNvSpPr>
          <p:nvPr/>
        </p:nvSpPr>
        <p:spPr bwMode="auto">
          <a:xfrm>
            <a:off x="2638547" y="2890126"/>
            <a:ext cx="159017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A/Duck/Hong Kong/Y280/97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" name="Freeform 53"/>
          <p:cNvSpPr>
            <a:spLocks/>
          </p:cNvSpPr>
          <p:nvPr/>
        </p:nvSpPr>
        <p:spPr bwMode="auto">
          <a:xfrm>
            <a:off x="2237191" y="2926638"/>
            <a:ext cx="400229" cy="79375"/>
          </a:xfrm>
          <a:custGeom>
            <a:avLst/>
            <a:gdLst>
              <a:gd name="T0" fmla="*/ 0 w 355"/>
              <a:gd name="T1" fmla="*/ 50 h 50"/>
              <a:gd name="T2" fmla="*/ 0 w 355"/>
              <a:gd name="T3" fmla="*/ 0 h 50"/>
              <a:gd name="T4" fmla="*/ 355 w 355"/>
              <a:gd name="T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5" h="50">
                <a:moveTo>
                  <a:pt x="0" y="50"/>
                </a:moveTo>
                <a:lnTo>
                  <a:pt x="0" y="0"/>
                </a:lnTo>
                <a:lnTo>
                  <a:pt x="35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Rectangle 54"/>
          <p:cNvSpPr>
            <a:spLocks noChangeArrowheads="1"/>
          </p:cNvSpPr>
          <p:nvPr/>
        </p:nvSpPr>
        <p:spPr bwMode="auto">
          <a:xfrm>
            <a:off x="2352186" y="2998075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A/Muscovy duck/Vietnam/HU5-1642/2016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" name="Freeform 55"/>
          <p:cNvSpPr>
            <a:spLocks/>
          </p:cNvSpPr>
          <p:nvPr/>
        </p:nvSpPr>
        <p:spPr bwMode="auto">
          <a:xfrm>
            <a:off x="2349930" y="3036175"/>
            <a:ext cx="0" cy="50800"/>
          </a:xfrm>
          <a:custGeom>
            <a:avLst/>
            <a:gdLst>
              <a:gd name="T0" fmla="*/ 32 h 32"/>
              <a:gd name="T1" fmla="*/ 0 h 32"/>
              <a:gd name="T2" fmla="*/ 0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3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Rectangle 56"/>
          <p:cNvSpPr>
            <a:spLocks noChangeArrowheads="1"/>
          </p:cNvSpPr>
          <p:nvPr/>
        </p:nvSpPr>
        <p:spPr bwMode="auto">
          <a:xfrm>
            <a:off x="2352185" y="3107613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A/duck/Vietnam/HU8-1285/2017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Freeform 57"/>
          <p:cNvSpPr>
            <a:spLocks/>
          </p:cNvSpPr>
          <p:nvPr/>
        </p:nvSpPr>
        <p:spPr bwMode="auto">
          <a:xfrm>
            <a:off x="2349930" y="3091737"/>
            <a:ext cx="0" cy="52387"/>
          </a:xfrm>
          <a:custGeom>
            <a:avLst/>
            <a:gdLst>
              <a:gd name="T0" fmla="*/ 0 h 33"/>
              <a:gd name="T1" fmla="*/ 33 h 33"/>
              <a:gd name="T2" fmla="*/ 33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0"/>
                </a:moveTo>
                <a:lnTo>
                  <a:pt x="0" y="33"/>
                </a:lnTo>
                <a:lnTo>
                  <a:pt x="0" y="3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Freeform 58"/>
          <p:cNvSpPr>
            <a:spLocks/>
          </p:cNvSpPr>
          <p:nvPr/>
        </p:nvSpPr>
        <p:spPr bwMode="auto">
          <a:xfrm>
            <a:off x="2237191" y="3010775"/>
            <a:ext cx="112740" cy="79375"/>
          </a:xfrm>
          <a:custGeom>
            <a:avLst/>
            <a:gdLst>
              <a:gd name="T0" fmla="*/ 0 w 100"/>
              <a:gd name="T1" fmla="*/ 0 h 50"/>
              <a:gd name="T2" fmla="*/ 0 w 100"/>
              <a:gd name="T3" fmla="*/ 50 h 50"/>
              <a:gd name="T4" fmla="*/ 100 w 100"/>
              <a:gd name="T5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" h="50">
                <a:moveTo>
                  <a:pt x="0" y="0"/>
                </a:moveTo>
                <a:lnTo>
                  <a:pt x="0" y="50"/>
                </a:lnTo>
                <a:lnTo>
                  <a:pt x="100" y="5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Line 61"/>
          <p:cNvSpPr>
            <a:spLocks noChangeShapeType="1"/>
          </p:cNvSpPr>
          <p:nvPr/>
        </p:nvSpPr>
        <p:spPr bwMode="auto">
          <a:xfrm>
            <a:off x="2110921" y="3009187"/>
            <a:ext cx="126269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Line 62"/>
          <p:cNvSpPr>
            <a:spLocks noChangeShapeType="1"/>
          </p:cNvSpPr>
          <p:nvPr/>
        </p:nvSpPr>
        <p:spPr bwMode="auto">
          <a:xfrm>
            <a:off x="2109793" y="2710736"/>
            <a:ext cx="0" cy="1460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Line 63"/>
          <p:cNvSpPr>
            <a:spLocks noChangeShapeType="1"/>
          </p:cNvSpPr>
          <p:nvPr/>
        </p:nvSpPr>
        <p:spPr bwMode="auto">
          <a:xfrm>
            <a:off x="2109793" y="2861550"/>
            <a:ext cx="0" cy="14763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Freeform 64"/>
          <p:cNvSpPr>
            <a:spLocks/>
          </p:cNvSpPr>
          <p:nvPr/>
        </p:nvSpPr>
        <p:spPr bwMode="auto">
          <a:xfrm>
            <a:off x="1986907" y="2393236"/>
            <a:ext cx="122887" cy="466725"/>
          </a:xfrm>
          <a:custGeom>
            <a:avLst/>
            <a:gdLst>
              <a:gd name="T0" fmla="*/ 0 w 109"/>
              <a:gd name="T1" fmla="*/ 0 h 294"/>
              <a:gd name="T2" fmla="*/ 0 w 109"/>
              <a:gd name="T3" fmla="*/ 294 h 294"/>
              <a:gd name="T4" fmla="*/ 109 w 109"/>
              <a:gd name="T5" fmla="*/ 294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9" h="294">
                <a:moveTo>
                  <a:pt x="0" y="0"/>
                </a:moveTo>
                <a:lnTo>
                  <a:pt x="0" y="294"/>
                </a:lnTo>
                <a:lnTo>
                  <a:pt x="109" y="29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Rectangle 67"/>
          <p:cNvSpPr>
            <a:spLocks noChangeArrowheads="1"/>
          </p:cNvSpPr>
          <p:nvPr/>
        </p:nvSpPr>
        <p:spPr bwMode="auto">
          <a:xfrm>
            <a:off x="1989162" y="3215562"/>
            <a:ext cx="157735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A/mallard/Jiangxi/8264/2004 (H6N2)</a:t>
            </a:r>
            <a:endParaRPr lang="en-US" sz="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Line 68"/>
          <p:cNvSpPr>
            <a:spLocks noChangeShapeType="1"/>
          </p:cNvSpPr>
          <p:nvPr/>
        </p:nvSpPr>
        <p:spPr bwMode="auto">
          <a:xfrm>
            <a:off x="1989161" y="3252075"/>
            <a:ext cx="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Rectangle 69"/>
          <p:cNvSpPr>
            <a:spLocks noChangeArrowheads="1"/>
          </p:cNvSpPr>
          <p:nvPr/>
        </p:nvSpPr>
        <p:spPr bwMode="auto">
          <a:xfrm>
            <a:off x="1989162" y="3323513"/>
            <a:ext cx="207588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lang="en-US" sz="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A/chicken/New </a:t>
            </a: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South </a:t>
            </a:r>
            <a:r>
              <a:rPr lang="en-US" sz="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Wales/327/1997 (H7N4)</a:t>
            </a:r>
            <a:endParaRPr lang="en-US" sz="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Freeform 70"/>
          <p:cNvSpPr>
            <a:spLocks/>
          </p:cNvSpPr>
          <p:nvPr/>
        </p:nvSpPr>
        <p:spPr bwMode="auto">
          <a:xfrm>
            <a:off x="1986906" y="3309225"/>
            <a:ext cx="0" cy="52387"/>
          </a:xfrm>
          <a:custGeom>
            <a:avLst/>
            <a:gdLst>
              <a:gd name="T0" fmla="*/ 0 h 33"/>
              <a:gd name="T1" fmla="*/ 33 h 33"/>
              <a:gd name="T2" fmla="*/ 33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0"/>
                </a:moveTo>
                <a:lnTo>
                  <a:pt x="0" y="33"/>
                </a:lnTo>
                <a:lnTo>
                  <a:pt x="0" y="3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Rectangle 71"/>
          <p:cNvSpPr>
            <a:spLocks noChangeArrowheads="1"/>
          </p:cNvSpPr>
          <p:nvPr/>
        </p:nvSpPr>
        <p:spPr bwMode="auto">
          <a:xfrm>
            <a:off x="1989162" y="3433050"/>
            <a:ext cx="146354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A/duck/Mongolia/59/2007 </a:t>
            </a: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H7N7)</a:t>
            </a:r>
            <a:endParaRPr lang="en-US" sz="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Freeform 72"/>
          <p:cNvSpPr>
            <a:spLocks/>
          </p:cNvSpPr>
          <p:nvPr/>
        </p:nvSpPr>
        <p:spPr bwMode="auto">
          <a:xfrm>
            <a:off x="1986906" y="3363199"/>
            <a:ext cx="0" cy="106363"/>
          </a:xfrm>
          <a:custGeom>
            <a:avLst/>
            <a:gdLst>
              <a:gd name="T0" fmla="*/ 0 h 67"/>
              <a:gd name="T1" fmla="*/ 67 h 67"/>
              <a:gd name="T2" fmla="*/ 67 h 6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7">
                <a:moveTo>
                  <a:pt x="0" y="0"/>
                </a:moveTo>
                <a:lnTo>
                  <a:pt x="0" y="67"/>
                </a:lnTo>
                <a:lnTo>
                  <a:pt x="0" y="67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Rectangle 73"/>
          <p:cNvSpPr>
            <a:spLocks noChangeArrowheads="1"/>
          </p:cNvSpPr>
          <p:nvPr/>
        </p:nvSpPr>
        <p:spPr bwMode="auto">
          <a:xfrm>
            <a:off x="2869665" y="3541001"/>
            <a:ext cx="17937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A/duck/Cambodia/b0120501/2017 (H7N3)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Freeform 74"/>
          <p:cNvSpPr>
            <a:spLocks/>
          </p:cNvSpPr>
          <p:nvPr/>
        </p:nvSpPr>
        <p:spPr bwMode="auto">
          <a:xfrm>
            <a:off x="2868536" y="3579099"/>
            <a:ext cx="0" cy="50800"/>
          </a:xfrm>
          <a:custGeom>
            <a:avLst/>
            <a:gdLst>
              <a:gd name="T0" fmla="*/ 32 h 32"/>
              <a:gd name="T1" fmla="*/ 0 h 32"/>
              <a:gd name="T2" fmla="*/ 0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3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4" name="Rectangle 75"/>
          <p:cNvSpPr>
            <a:spLocks noChangeArrowheads="1"/>
          </p:cNvSpPr>
          <p:nvPr/>
        </p:nvSpPr>
        <p:spPr bwMode="auto">
          <a:xfrm>
            <a:off x="2869665" y="3648950"/>
            <a:ext cx="17937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A/duck/Cambodia/b0116502/2017 (H7N3)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Freeform 76"/>
          <p:cNvSpPr>
            <a:spLocks/>
          </p:cNvSpPr>
          <p:nvPr/>
        </p:nvSpPr>
        <p:spPr bwMode="auto">
          <a:xfrm>
            <a:off x="2868536" y="3634661"/>
            <a:ext cx="0" cy="52387"/>
          </a:xfrm>
          <a:custGeom>
            <a:avLst/>
            <a:gdLst>
              <a:gd name="T0" fmla="*/ 0 h 33"/>
              <a:gd name="T1" fmla="*/ 33 h 33"/>
              <a:gd name="T2" fmla="*/ 33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0"/>
                </a:moveTo>
                <a:lnTo>
                  <a:pt x="0" y="33"/>
                </a:lnTo>
                <a:lnTo>
                  <a:pt x="0" y="3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Freeform 77"/>
          <p:cNvSpPr>
            <a:spLocks/>
          </p:cNvSpPr>
          <p:nvPr/>
        </p:nvSpPr>
        <p:spPr bwMode="auto">
          <a:xfrm>
            <a:off x="2617126" y="3633075"/>
            <a:ext cx="251412" cy="79375"/>
          </a:xfrm>
          <a:custGeom>
            <a:avLst/>
            <a:gdLst>
              <a:gd name="T0" fmla="*/ 0 w 223"/>
              <a:gd name="T1" fmla="*/ 50 h 50"/>
              <a:gd name="T2" fmla="*/ 0 w 223"/>
              <a:gd name="T3" fmla="*/ 0 h 50"/>
              <a:gd name="T4" fmla="*/ 223 w 223"/>
              <a:gd name="T5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" h="50">
                <a:moveTo>
                  <a:pt x="0" y="50"/>
                </a:moveTo>
                <a:lnTo>
                  <a:pt x="0" y="0"/>
                </a:lnTo>
                <a:lnTo>
                  <a:pt x="22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7" name="Rectangle 78"/>
          <p:cNvSpPr>
            <a:spLocks noChangeArrowheads="1"/>
          </p:cNvSpPr>
          <p:nvPr/>
        </p:nvSpPr>
        <p:spPr bwMode="auto">
          <a:xfrm>
            <a:off x="2618252" y="3758487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A/duck/Vietnam/HU3-1268/2015 (H4N6)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8" name="Freeform 79"/>
          <p:cNvSpPr>
            <a:spLocks/>
          </p:cNvSpPr>
          <p:nvPr/>
        </p:nvSpPr>
        <p:spPr bwMode="auto">
          <a:xfrm>
            <a:off x="2617125" y="3715626"/>
            <a:ext cx="0" cy="79375"/>
          </a:xfrm>
          <a:custGeom>
            <a:avLst/>
            <a:gdLst>
              <a:gd name="T0" fmla="*/ 0 h 50"/>
              <a:gd name="T1" fmla="*/ 50 h 50"/>
              <a:gd name="T2" fmla="*/ 50 h 5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50">
                <a:moveTo>
                  <a:pt x="0" y="0"/>
                </a:moveTo>
                <a:lnTo>
                  <a:pt x="0" y="50"/>
                </a:lnTo>
                <a:lnTo>
                  <a:pt x="0" y="5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Freeform 80"/>
          <p:cNvSpPr>
            <a:spLocks/>
          </p:cNvSpPr>
          <p:nvPr/>
        </p:nvSpPr>
        <p:spPr bwMode="auto">
          <a:xfrm>
            <a:off x="2231554" y="3714037"/>
            <a:ext cx="385572" cy="92075"/>
          </a:xfrm>
          <a:custGeom>
            <a:avLst/>
            <a:gdLst>
              <a:gd name="T0" fmla="*/ 0 w 342"/>
              <a:gd name="T1" fmla="*/ 58 h 58"/>
              <a:gd name="T2" fmla="*/ 0 w 342"/>
              <a:gd name="T3" fmla="*/ 0 h 58"/>
              <a:gd name="T4" fmla="*/ 342 w 342"/>
              <a:gd name="T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2" h="58">
                <a:moveTo>
                  <a:pt x="0" y="58"/>
                </a:moveTo>
                <a:lnTo>
                  <a:pt x="0" y="0"/>
                </a:lnTo>
                <a:lnTo>
                  <a:pt x="342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Rectangle 81"/>
          <p:cNvSpPr>
            <a:spLocks noChangeArrowheads="1"/>
          </p:cNvSpPr>
          <p:nvPr/>
        </p:nvSpPr>
        <p:spPr bwMode="auto">
          <a:xfrm>
            <a:off x="2233809" y="3866438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A/duck/Vietnam/OIE-4429/2010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Freeform 82"/>
          <p:cNvSpPr>
            <a:spLocks/>
          </p:cNvSpPr>
          <p:nvPr/>
        </p:nvSpPr>
        <p:spPr bwMode="auto">
          <a:xfrm>
            <a:off x="2231553" y="3810874"/>
            <a:ext cx="0" cy="93663"/>
          </a:xfrm>
          <a:custGeom>
            <a:avLst/>
            <a:gdLst>
              <a:gd name="T0" fmla="*/ 0 h 59"/>
              <a:gd name="T1" fmla="*/ 59 h 59"/>
              <a:gd name="T2" fmla="*/ 59 h 5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59">
                <a:moveTo>
                  <a:pt x="0" y="0"/>
                </a:moveTo>
                <a:lnTo>
                  <a:pt x="0" y="59"/>
                </a:lnTo>
                <a:lnTo>
                  <a:pt x="0" y="59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2" name="Line 85"/>
          <p:cNvSpPr>
            <a:spLocks noChangeShapeType="1"/>
          </p:cNvSpPr>
          <p:nvPr/>
        </p:nvSpPr>
        <p:spPr bwMode="auto">
          <a:xfrm>
            <a:off x="2112049" y="3809287"/>
            <a:ext cx="11950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" name="Rectangle 88"/>
          <p:cNvSpPr>
            <a:spLocks noChangeArrowheads="1"/>
          </p:cNvSpPr>
          <p:nvPr/>
        </p:nvSpPr>
        <p:spPr bwMode="auto">
          <a:xfrm>
            <a:off x="2112049" y="3975975"/>
            <a:ext cx="171200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A/wild duck/Shantou/2853/2003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" name="Line 89"/>
          <p:cNvSpPr>
            <a:spLocks noChangeShapeType="1"/>
          </p:cNvSpPr>
          <p:nvPr/>
        </p:nvSpPr>
        <p:spPr bwMode="auto">
          <a:xfrm flipH="1">
            <a:off x="2110920" y="4012487"/>
            <a:ext cx="1128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5" name="Rectangle 92"/>
          <p:cNvSpPr>
            <a:spLocks noChangeArrowheads="1"/>
          </p:cNvSpPr>
          <p:nvPr/>
        </p:nvSpPr>
        <p:spPr bwMode="auto">
          <a:xfrm>
            <a:off x="2233809" y="4083926"/>
            <a:ext cx="145232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A/duck/Shantou/339/2000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" name="Line 93"/>
          <p:cNvSpPr>
            <a:spLocks noChangeShapeType="1"/>
          </p:cNvSpPr>
          <p:nvPr/>
        </p:nvSpPr>
        <p:spPr bwMode="auto">
          <a:xfrm>
            <a:off x="2112049" y="4120436"/>
            <a:ext cx="12063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" name="Line 94"/>
          <p:cNvSpPr>
            <a:spLocks noChangeShapeType="1"/>
          </p:cNvSpPr>
          <p:nvPr/>
        </p:nvSpPr>
        <p:spPr bwMode="auto">
          <a:xfrm>
            <a:off x="2109793" y="3809287"/>
            <a:ext cx="0" cy="15398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8" name="Line 95"/>
          <p:cNvSpPr>
            <a:spLocks noChangeShapeType="1"/>
          </p:cNvSpPr>
          <p:nvPr/>
        </p:nvSpPr>
        <p:spPr bwMode="auto">
          <a:xfrm>
            <a:off x="2109793" y="3968036"/>
            <a:ext cx="0" cy="1524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" name="Freeform 96"/>
          <p:cNvSpPr>
            <a:spLocks/>
          </p:cNvSpPr>
          <p:nvPr/>
        </p:nvSpPr>
        <p:spPr bwMode="auto">
          <a:xfrm>
            <a:off x="1986907" y="3964862"/>
            <a:ext cx="122887" cy="387351"/>
          </a:xfrm>
          <a:custGeom>
            <a:avLst/>
            <a:gdLst>
              <a:gd name="T0" fmla="*/ 0 w 109"/>
              <a:gd name="T1" fmla="*/ 244 h 244"/>
              <a:gd name="T2" fmla="*/ 0 w 109"/>
              <a:gd name="T3" fmla="*/ 0 h 244"/>
              <a:gd name="T4" fmla="*/ 109 w 109"/>
              <a:gd name="T5" fmla="*/ 0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9" h="244">
                <a:moveTo>
                  <a:pt x="0" y="244"/>
                </a:moveTo>
                <a:lnTo>
                  <a:pt x="0" y="0"/>
                </a:lnTo>
                <a:lnTo>
                  <a:pt x="109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Rectangle 97"/>
          <p:cNvSpPr>
            <a:spLocks noChangeArrowheads="1"/>
          </p:cNvSpPr>
          <p:nvPr/>
        </p:nvSpPr>
        <p:spPr bwMode="auto">
          <a:xfrm>
            <a:off x="2109793" y="4191875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A/duck/Vietnam/OIE-0495/2012 (H7N1)</a:t>
            </a:r>
            <a:endParaRPr kumimoji="0" lang="en-US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Freeform 98"/>
          <p:cNvSpPr>
            <a:spLocks/>
          </p:cNvSpPr>
          <p:nvPr/>
        </p:nvSpPr>
        <p:spPr bwMode="auto">
          <a:xfrm>
            <a:off x="2107538" y="4229975"/>
            <a:ext cx="0" cy="52387"/>
          </a:xfrm>
          <a:custGeom>
            <a:avLst/>
            <a:gdLst>
              <a:gd name="T0" fmla="*/ 33 h 33"/>
              <a:gd name="T1" fmla="*/ 0 h 33"/>
              <a:gd name="T2" fmla="*/ 0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3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Rectangle 99"/>
          <p:cNvSpPr>
            <a:spLocks noChangeArrowheads="1"/>
          </p:cNvSpPr>
          <p:nvPr/>
        </p:nvSpPr>
        <p:spPr bwMode="auto">
          <a:xfrm>
            <a:off x="2109794" y="4301413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A/duck/Vietnam/OIE-0178/2012 (H7N1)</a:t>
            </a:r>
            <a:endParaRPr kumimoji="0" lang="en-US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Freeform 100"/>
          <p:cNvSpPr>
            <a:spLocks/>
          </p:cNvSpPr>
          <p:nvPr/>
        </p:nvSpPr>
        <p:spPr bwMode="auto">
          <a:xfrm>
            <a:off x="2107538" y="4285537"/>
            <a:ext cx="0" cy="52387"/>
          </a:xfrm>
          <a:custGeom>
            <a:avLst/>
            <a:gdLst>
              <a:gd name="T0" fmla="*/ 0 h 33"/>
              <a:gd name="T1" fmla="*/ 33 h 33"/>
              <a:gd name="T2" fmla="*/ 33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0"/>
                </a:moveTo>
                <a:lnTo>
                  <a:pt x="0" y="33"/>
                </a:lnTo>
                <a:lnTo>
                  <a:pt x="0" y="3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Freeform 101"/>
          <p:cNvSpPr>
            <a:spLocks/>
          </p:cNvSpPr>
          <p:nvPr/>
        </p:nvSpPr>
        <p:spPr bwMode="auto">
          <a:xfrm>
            <a:off x="1986907" y="4283949"/>
            <a:ext cx="120633" cy="228600"/>
          </a:xfrm>
          <a:custGeom>
            <a:avLst/>
            <a:gdLst>
              <a:gd name="T0" fmla="*/ 0 w 107"/>
              <a:gd name="T1" fmla="*/ 144 h 144"/>
              <a:gd name="T2" fmla="*/ 0 w 107"/>
              <a:gd name="T3" fmla="*/ 0 h 144"/>
              <a:gd name="T4" fmla="*/ 107 w 107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7" h="144">
                <a:moveTo>
                  <a:pt x="0" y="144"/>
                </a:moveTo>
                <a:lnTo>
                  <a:pt x="0" y="0"/>
                </a:lnTo>
                <a:lnTo>
                  <a:pt x="10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5" name="Rectangle 104"/>
          <p:cNvSpPr>
            <a:spLocks noChangeArrowheads="1"/>
          </p:cNvSpPr>
          <p:nvPr/>
        </p:nvSpPr>
        <p:spPr bwMode="auto">
          <a:xfrm>
            <a:off x="2233808" y="4409362"/>
            <a:ext cx="157254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A/Teal/Hong Kong/W312/97 (H6N1)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Line 105"/>
          <p:cNvSpPr>
            <a:spLocks noChangeShapeType="1"/>
          </p:cNvSpPr>
          <p:nvPr/>
        </p:nvSpPr>
        <p:spPr bwMode="auto">
          <a:xfrm>
            <a:off x="2233808" y="4447461"/>
            <a:ext cx="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" name="Rectangle 108"/>
          <p:cNvSpPr>
            <a:spLocks noChangeArrowheads="1"/>
          </p:cNvSpPr>
          <p:nvPr/>
        </p:nvSpPr>
        <p:spPr bwMode="auto">
          <a:xfrm>
            <a:off x="2482965" y="4517313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A/duck/Vietnam/OIE-3022/2011 (H3N2)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8" name="Line 109"/>
          <p:cNvSpPr>
            <a:spLocks noChangeShapeType="1"/>
          </p:cNvSpPr>
          <p:nvPr/>
        </p:nvSpPr>
        <p:spPr bwMode="auto">
          <a:xfrm>
            <a:off x="2233808" y="4555411"/>
            <a:ext cx="246902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" name="Line 110"/>
          <p:cNvSpPr>
            <a:spLocks noChangeShapeType="1"/>
          </p:cNvSpPr>
          <p:nvPr/>
        </p:nvSpPr>
        <p:spPr bwMode="auto">
          <a:xfrm>
            <a:off x="2232680" y="4447461"/>
            <a:ext cx="0" cy="508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0" name="Line 111"/>
          <p:cNvSpPr>
            <a:spLocks noChangeShapeType="1"/>
          </p:cNvSpPr>
          <p:nvPr/>
        </p:nvSpPr>
        <p:spPr bwMode="auto">
          <a:xfrm>
            <a:off x="2232680" y="4503025"/>
            <a:ext cx="0" cy="5238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1" name="Freeform 112"/>
          <p:cNvSpPr>
            <a:spLocks/>
          </p:cNvSpPr>
          <p:nvPr/>
        </p:nvSpPr>
        <p:spPr bwMode="auto">
          <a:xfrm>
            <a:off x="2109794" y="4501437"/>
            <a:ext cx="122887" cy="241300"/>
          </a:xfrm>
          <a:custGeom>
            <a:avLst/>
            <a:gdLst>
              <a:gd name="T0" fmla="*/ 0 w 109"/>
              <a:gd name="T1" fmla="*/ 152 h 152"/>
              <a:gd name="T2" fmla="*/ 0 w 109"/>
              <a:gd name="T3" fmla="*/ 0 h 152"/>
              <a:gd name="T4" fmla="*/ 109 w 109"/>
              <a:gd name="T5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9" h="152">
                <a:moveTo>
                  <a:pt x="0" y="152"/>
                </a:moveTo>
                <a:lnTo>
                  <a:pt x="0" y="0"/>
                </a:lnTo>
                <a:lnTo>
                  <a:pt x="109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2" name="Rectangle 113"/>
          <p:cNvSpPr>
            <a:spLocks noChangeArrowheads="1"/>
          </p:cNvSpPr>
          <p:nvPr/>
        </p:nvSpPr>
        <p:spPr bwMode="auto">
          <a:xfrm>
            <a:off x="2112049" y="4626850"/>
            <a:ext cx="177612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A/duck/Thailand/CU-9754C/2010 (H7N4)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3" name="Freeform 114"/>
          <p:cNvSpPr>
            <a:spLocks/>
          </p:cNvSpPr>
          <p:nvPr/>
        </p:nvSpPr>
        <p:spPr bwMode="auto">
          <a:xfrm>
            <a:off x="2109793" y="4663362"/>
            <a:ext cx="0" cy="160337"/>
          </a:xfrm>
          <a:custGeom>
            <a:avLst/>
            <a:gdLst>
              <a:gd name="T0" fmla="*/ 101 h 101"/>
              <a:gd name="T1" fmla="*/ 0 h 101"/>
              <a:gd name="T2" fmla="*/ 0 h 10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01">
                <a:moveTo>
                  <a:pt x="0" y="10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" name="Rectangle 117"/>
          <p:cNvSpPr>
            <a:spLocks noChangeArrowheads="1"/>
          </p:cNvSpPr>
          <p:nvPr/>
        </p:nvSpPr>
        <p:spPr bwMode="auto">
          <a:xfrm>
            <a:off x="2112049" y="4734801"/>
            <a:ext cx="13882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A/duck/Hunan/573/2002 (H6N2)</a:t>
            </a:r>
            <a:endParaRPr lang="en-US" sz="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5" name="Line 118"/>
          <p:cNvSpPr>
            <a:spLocks noChangeShapeType="1"/>
          </p:cNvSpPr>
          <p:nvPr/>
        </p:nvSpPr>
        <p:spPr bwMode="auto">
          <a:xfrm>
            <a:off x="2112048" y="4772899"/>
            <a:ext cx="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" name="Rectangle 119"/>
          <p:cNvSpPr>
            <a:spLocks noChangeArrowheads="1"/>
          </p:cNvSpPr>
          <p:nvPr/>
        </p:nvSpPr>
        <p:spPr bwMode="auto">
          <a:xfrm>
            <a:off x="2112049" y="4844338"/>
            <a:ext cx="15645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A/duck/Hokkaido/W19/2013 (H7N2)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7" name="Freeform 120"/>
          <p:cNvSpPr>
            <a:spLocks/>
          </p:cNvSpPr>
          <p:nvPr/>
        </p:nvSpPr>
        <p:spPr bwMode="auto">
          <a:xfrm>
            <a:off x="2109793" y="4880849"/>
            <a:ext cx="0" cy="52387"/>
          </a:xfrm>
          <a:custGeom>
            <a:avLst/>
            <a:gdLst>
              <a:gd name="T0" fmla="*/ 33 h 33"/>
              <a:gd name="T1" fmla="*/ 0 h 33"/>
              <a:gd name="T2" fmla="*/ 0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3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8" name="Rectangle 121"/>
          <p:cNvSpPr>
            <a:spLocks noChangeArrowheads="1"/>
          </p:cNvSpPr>
          <p:nvPr/>
        </p:nvSpPr>
        <p:spPr bwMode="auto">
          <a:xfrm>
            <a:off x="2112049" y="4952287"/>
            <a:ext cx="14042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A/duck/Ibaraki/102/2016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" name="Freeform 122"/>
          <p:cNvSpPr>
            <a:spLocks/>
          </p:cNvSpPr>
          <p:nvPr/>
        </p:nvSpPr>
        <p:spPr bwMode="auto">
          <a:xfrm>
            <a:off x="2109793" y="4937999"/>
            <a:ext cx="0" cy="50800"/>
          </a:xfrm>
          <a:custGeom>
            <a:avLst/>
            <a:gdLst>
              <a:gd name="T0" fmla="*/ 0 h 32"/>
              <a:gd name="T1" fmla="*/ 32 h 32"/>
              <a:gd name="T2" fmla="*/ 32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0"/>
                </a:moveTo>
                <a:lnTo>
                  <a:pt x="0" y="32"/>
                </a:lnTo>
                <a:lnTo>
                  <a:pt x="0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0" name="Line 123"/>
          <p:cNvSpPr>
            <a:spLocks noChangeShapeType="1"/>
          </p:cNvSpPr>
          <p:nvPr/>
        </p:nvSpPr>
        <p:spPr bwMode="auto">
          <a:xfrm>
            <a:off x="2109793" y="4747499"/>
            <a:ext cx="0" cy="2413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1" name="Freeform 124"/>
          <p:cNvSpPr>
            <a:spLocks/>
          </p:cNvSpPr>
          <p:nvPr/>
        </p:nvSpPr>
        <p:spPr bwMode="auto">
          <a:xfrm>
            <a:off x="1986907" y="4517311"/>
            <a:ext cx="122887" cy="228600"/>
          </a:xfrm>
          <a:custGeom>
            <a:avLst/>
            <a:gdLst>
              <a:gd name="T0" fmla="*/ 0 w 109"/>
              <a:gd name="T1" fmla="*/ 0 h 144"/>
              <a:gd name="T2" fmla="*/ 0 w 109"/>
              <a:gd name="T3" fmla="*/ 144 h 144"/>
              <a:gd name="T4" fmla="*/ 109 w 109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9" h="144">
                <a:moveTo>
                  <a:pt x="0" y="0"/>
                </a:moveTo>
                <a:lnTo>
                  <a:pt x="0" y="144"/>
                </a:lnTo>
                <a:lnTo>
                  <a:pt x="109" y="14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2" name="Line 125"/>
          <p:cNvSpPr>
            <a:spLocks noChangeShapeType="1"/>
          </p:cNvSpPr>
          <p:nvPr/>
        </p:nvSpPr>
        <p:spPr bwMode="auto">
          <a:xfrm>
            <a:off x="1986906" y="1923336"/>
            <a:ext cx="0" cy="1408112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3" name="Line 126"/>
          <p:cNvSpPr>
            <a:spLocks noChangeShapeType="1"/>
          </p:cNvSpPr>
          <p:nvPr/>
        </p:nvSpPr>
        <p:spPr bwMode="auto">
          <a:xfrm>
            <a:off x="1986906" y="3336211"/>
            <a:ext cx="0" cy="14097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4" name="Freeform 127"/>
          <p:cNvSpPr>
            <a:spLocks/>
          </p:cNvSpPr>
          <p:nvPr/>
        </p:nvSpPr>
        <p:spPr bwMode="auto">
          <a:xfrm>
            <a:off x="1865146" y="3334625"/>
            <a:ext cx="121760" cy="879475"/>
          </a:xfrm>
          <a:custGeom>
            <a:avLst/>
            <a:gdLst>
              <a:gd name="T0" fmla="*/ 0 w 108"/>
              <a:gd name="T1" fmla="*/ 554 h 554"/>
              <a:gd name="T2" fmla="*/ 0 w 108"/>
              <a:gd name="T3" fmla="*/ 0 h 554"/>
              <a:gd name="T4" fmla="*/ 108 w 108"/>
              <a:gd name="T5" fmla="*/ 0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" h="554">
                <a:moveTo>
                  <a:pt x="0" y="554"/>
                </a:moveTo>
                <a:lnTo>
                  <a:pt x="0" y="0"/>
                </a:lnTo>
                <a:lnTo>
                  <a:pt x="108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5" name="Rectangle 128"/>
          <p:cNvSpPr>
            <a:spLocks noChangeArrowheads="1"/>
          </p:cNvSpPr>
          <p:nvPr/>
        </p:nvSpPr>
        <p:spPr bwMode="auto">
          <a:xfrm>
            <a:off x="1866275" y="5060237"/>
            <a:ext cx="188192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lang="en-US" sz="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A/chicken/Netherlands/2586/2003 (H7N7)</a:t>
            </a:r>
            <a:endParaRPr lang="en-US" sz="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" name="Freeform 129"/>
          <p:cNvSpPr>
            <a:spLocks/>
          </p:cNvSpPr>
          <p:nvPr/>
        </p:nvSpPr>
        <p:spPr bwMode="auto">
          <a:xfrm>
            <a:off x="1865146" y="4218861"/>
            <a:ext cx="0" cy="879475"/>
          </a:xfrm>
          <a:custGeom>
            <a:avLst/>
            <a:gdLst>
              <a:gd name="T0" fmla="*/ 0 h 554"/>
              <a:gd name="T1" fmla="*/ 554 h 554"/>
              <a:gd name="T2" fmla="*/ 554 h 55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554">
                <a:moveTo>
                  <a:pt x="0" y="0"/>
                </a:moveTo>
                <a:lnTo>
                  <a:pt x="0" y="554"/>
                </a:lnTo>
                <a:lnTo>
                  <a:pt x="0" y="55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Freeform 130"/>
          <p:cNvSpPr>
            <a:spLocks/>
          </p:cNvSpPr>
          <p:nvPr/>
        </p:nvSpPr>
        <p:spPr bwMode="auto">
          <a:xfrm>
            <a:off x="1820050" y="4215687"/>
            <a:ext cx="45096" cy="533400"/>
          </a:xfrm>
          <a:custGeom>
            <a:avLst/>
            <a:gdLst>
              <a:gd name="T0" fmla="*/ 0 w 40"/>
              <a:gd name="T1" fmla="*/ 336 h 336"/>
              <a:gd name="T2" fmla="*/ 0 w 40"/>
              <a:gd name="T3" fmla="*/ 0 h 336"/>
              <a:gd name="T4" fmla="*/ 40 w 40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36">
                <a:moveTo>
                  <a:pt x="0" y="336"/>
                </a:moveTo>
                <a:lnTo>
                  <a:pt x="0" y="0"/>
                </a:lnTo>
                <a:lnTo>
                  <a:pt x="4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" name="Rectangle 131"/>
          <p:cNvSpPr>
            <a:spLocks noChangeArrowheads="1"/>
          </p:cNvSpPr>
          <p:nvPr/>
        </p:nvSpPr>
        <p:spPr bwMode="auto">
          <a:xfrm>
            <a:off x="2026365" y="5169775"/>
            <a:ext cx="14731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A/duck/Taiwan/4201/1999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9" name="Freeform 132"/>
          <p:cNvSpPr>
            <a:spLocks/>
          </p:cNvSpPr>
          <p:nvPr/>
        </p:nvSpPr>
        <p:spPr bwMode="auto">
          <a:xfrm>
            <a:off x="2025238" y="5206287"/>
            <a:ext cx="0" cy="79375"/>
          </a:xfrm>
          <a:custGeom>
            <a:avLst/>
            <a:gdLst>
              <a:gd name="T0" fmla="*/ 50 h 50"/>
              <a:gd name="T1" fmla="*/ 0 h 50"/>
              <a:gd name="T2" fmla="*/ 0 h 5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50">
                <a:moveTo>
                  <a:pt x="0" y="5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0" name="Rectangle 135"/>
          <p:cNvSpPr>
            <a:spLocks noChangeArrowheads="1"/>
          </p:cNvSpPr>
          <p:nvPr/>
        </p:nvSpPr>
        <p:spPr bwMode="auto">
          <a:xfrm>
            <a:off x="2148126" y="5277726"/>
            <a:ext cx="138820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A/duck/Hunan/491/2005 (H6N2)</a:t>
            </a:r>
            <a:endParaRPr lang="en-US" sz="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1" name="Line 136"/>
          <p:cNvSpPr>
            <a:spLocks noChangeShapeType="1"/>
          </p:cNvSpPr>
          <p:nvPr/>
        </p:nvSpPr>
        <p:spPr bwMode="auto">
          <a:xfrm>
            <a:off x="2148125" y="5315824"/>
            <a:ext cx="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Rectangle 137"/>
          <p:cNvSpPr>
            <a:spLocks noChangeArrowheads="1"/>
          </p:cNvSpPr>
          <p:nvPr/>
        </p:nvSpPr>
        <p:spPr bwMode="auto">
          <a:xfrm>
            <a:off x="3004952" y="5385675"/>
            <a:ext cx="13577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A/chicken/Brescia/1902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3" name="Freeform 138"/>
          <p:cNvSpPr>
            <a:spLocks/>
          </p:cNvSpPr>
          <p:nvPr/>
        </p:nvSpPr>
        <p:spPr bwMode="auto">
          <a:xfrm>
            <a:off x="2145871" y="5371387"/>
            <a:ext cx="856827" cy="52387"/>
          </a:xfrm>
          <a:custGeom>
            <a:avLst/>
            <a:gdLst>
              <a:gd name="T0" fmla="*/ 0 w 760"/>
              <a:gd name="T1" fmla="*/ 0 h 33"/>
              <a:gd name="T2" fmla="*/ 0 w 760"/>
              <a:gd name="T3" fmla="*/ 33 h 33"/>
              <a:gd name="T4" fmla="*/ 760 w 760"/>
              <a:gd name="T5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0" h="33">
                <a:moveTo>
                  <a:pt x="0" y="0"/>
                </a:moveTo>
                <a:lnTo>
                  <a:pt x="0" y="33"/>
                </a:lnTo>
                <a:lnTo>
                  <a:pt x="760" y="3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Line 139"/>
          <p:cNvSpPr>
            <a:spLocks noChangeShapeType="1"/>
          </p:cNvSpPr>
          <p:nvPr/>
        </p:nvSpPr>
        <p:spPr bwMode="auto">
          <a:xfrm>
            <a:off x="2145870" y="5315824"/>
            <a:ext cx="0" cy="508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5" name="Freeform 140"/>
          <p:cNvSpPr>
            <a:spLocks/>
          </p:cNvSpPr>
          <p:nvPr/>
        </p:nvSpPr>
        <p:spPr bwMode="auto">
          <a:xfrm>
            <a:off x="2025238" y="5290425"/>
            <a:ext cx="120633" cy="79375"/>
          </a:xfrm>
          <a:custGeom>
            <a:avLst/>
            <a:gdLst>
              <a:gd name="T0" fmla="*/ 0 w 107"/>
              <a:gd name="T1" fmla="*/ 0 h 50"/>
              <a:gd name="T2" fmla="*/ 0 w 107"/>
              <a:gd name="T3" fmla="*/ 50 h 50"/>
              <a:gd name="T4" fmla="*/ 107 w 107"/>
              <a:gd name="T5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7" h="50">
                <a:moveTo>
                  <a:pt x="0" y="0"/>
                </a:moveTo>
                <a:lnTo>
                  <a:pt x="0" y="50"/>
                </a:lnTo>
                <a:lnTo>
                  <a:pt x="107" y="5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" name="Freeform 141"/>
          <p:cNvSpPr>
            <a:spLocks/>
          </p:cNvSpPr>
          <p:nvPr/>
        </p:nvSpPr>
        <p:spPr bwMode="auto">
          <a:xfrm>
            <a:off x="1820050" y="4753849"/>
            <a:ext cx="205188" cy="533400"/>
          </a:xfrm>
          <a:custGeom>
            <a:avLst/>
            <a:gdLst>
              <a:gd name="T0" fmla="*/ 0 w 182"/>
              <a:gd name="T1" fmla="*/ 0 h 336"/>
              <a:gd name="T2" fmla="*/ 0 w 182"/>
              <a:gd name="T3" fmla="*/ 336 h 336"/>
              <a:gd name="T4" fmla="*/ 182 w 182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" h="336">
                <a:moveTo>
                  <a:pt x="0" y="0"/>
                </a:moveTo>
                <a:lnTo>
                  <a:pt x="0" y="336"/>
                </a:lnTo>
                <a:lnTo>
                  <a:pt x="182" y="336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" name="Rectangle 142"/>
          <p:cNvSpPr>
            <a:spLocks noChangeArrowheads="1"/>
          </p:cNvSpPr>
          <p:nvPr/>
        </p:nvSpPr>
        <p:spPr bwMode="auto">
          <a:xfrm>
            <a:off x="2741603" y="3514330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89</a:t>
            </a:r>
          </a:p>
        </p:txBody>
      </p:sp>
      <p:sp>
        <p:nvSpPr>
          <p:cNvPr id="301" name="Rectangle 146"/>
          <p:cNvSpPr>
            <a:spLocks noChangeArrowheads="1"/>
          </p:cNvSpPr>
          <p:nvPr/>
        </p:nvSpPr>
        <p:spPr bwMode="auto">
          <a:xfrm>
            <a:off x="2490192" y="3595293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68</a:t>
            </a:r>
          </a:p>
        </p:txBody>
      </p:sp>
      <p:sp>
        <p:nvSpPr>
          <p:cNvPr id="302" name="Rectangle 148"/>
          <p:cNvSpPr>
            <a:spLocks noChangeArrowheads="1"/>
          </p:cNvSpPr>
          <p:nvPr/>
        </p:nvSpPr>
        <p:spPr bwMode="auto">
          <a:xfrm>
            <a:off x="2229205" y="3087293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89</a:t>
            </a:r>
          </a:p>
        </p:txBody>
      </p:sp>
      <p:sp>
        <p:nvSpPr>
          <p:cNvPr id="304" name="Rectangle 157"/>
          <p:cNvSpPr>
            <a:spLocks noChangeArrowheads="1"/>
          </p:cNvSpPr>
          <p:nvPr/>
        </p:nvSpPr>
        <p:spPr bwMode="auto">
          <a:xfrm>
            <a:off x="1996973" y="4165206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66</a:t>
            </a:r>
          </a:p>
        </p:txBody>
      </p:sp>
      <p:sp>
        <p:nvSpPr>
          <p:cNvPr id="305" name="Line 163"/>
          <p:cNvSpPr>
            <a:spLocks noChangeShapeType="1"/>
          </p:cNvSpPr>
          <p:nvPr/>
        </p:nvSpPr>
        <p:spPr bwMode="auto">
          <a:xfrm>
            <a:off x="1967740" y="5585699"/>
            <a:ext cx="107104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6" name="Line 164"/>
          <p:cNvSpPr>
            <a:spLocks noChangeShapeType="1"/>
          </p:cNvSpPr>
          <p:nvPr/>
        </p:nvSpPr>
        <p:spPr bwMode="auto">
          <a:xfrm>
            <a:off x="1967740" y="5566649"/>
            <a:ext cx="0" cy="36512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" name="Line 165"/>
          <p:cNvSpPr>
            <a:spLocks noChangeShapeType="1"/>
          </p:cNvSpPr>
          <p:nvPr/>
        </p:nvSpPr>
        <p:spPr bwMode="auto">
          <a:xfrm>
            <a:off x="2074843" y="5566649"/>
            <a:ext cx="0" cy="36512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" name="Rectangle 166"/>
          <p:cNvSpPr>
            <a:spLocks noChangeArrowheads="1"/>
          </p:cNvSpPr>
          <p:nvPr/>
        </p:nvSpPr>
        <p:spPr bwMode="auto">
          <a:xfrm>
            <a:off x="1981269" y="5606337"/>
            <a:ext cx="23083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0.020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Line 42"/>
          <p:cNvSpPr>
            <a:spLocks noChangeShapeType="1"/>
          </p:cNvSpPr>
          <p:nvPr/>
        </p:nvSpPr>
        <p:spPr bwMode="auto">
          <a:xfrm>
            <a:off x="5122666" y="1943338"/>
            <a:ext cx="0" cy="39133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Rectangle 43"/>
          <p:cNvSpPr>
            <a:spLocks noChangeArrowheads="1"/>
          </p:cNvSpPr>
          <p:nvPr/>
        </p:nvSpPr>
        <p:spPr bwMode="auto">
          <a:xfrm>
            <a:off x="5189512" y="2095834"/>
            <a:ext cx="55143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H7N9 China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0" name="Rectangle 11"/>
          <p:cNvSpPr>
            <a:spLocks noChangeArrowheads="1"/>
          </p:cNvSpPr>
          <p:nvPr/>
        </p:nvSpPr>
        <p:spPr bwMode="auto">
          <a:xfrm>
            <a:off x="2239000" y="1378942"/>
            <a:ext cx="22217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A/common teal/Hong Kong/MPM1740/2011</a:t>
            </a:r>
            <a:r>
              <a:rPr kumimoji="0" lang="en-US" sz="8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" name="Freeform 12"/>
          <p:cNvSpPr>
            <a:spLocks/>
          </p:cNvSpPr>
          <p:nvPr/>
        </p:nvSpPr>
        <p:spPr bwMode="auto">
          <a:xfrm>
            <a:off x="2237412" y="1415455"/>
            <a:ext cx="0" cy="150813"/>
          </a:xfrm>
          <a:custGeom>
            <a:avLst/>
            <a:gdLst>
              <a:gd name="T0" fmla="*/ 95 h 95"/>
              <a:gd name="T1" fmla="*/ 0 h 95"/>
              <a:gd name="T2" fmla="*/ 0 h 9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95">
                <a:moveTo>
                  <a:pt x="0" y="9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2" name="Rectangle 13"/>
          <p:cNvSpPr>
            <a:spLocks noChangeArrowheads="1"/>
          </p:cNvSpPr>
          <p:nvPr/>
        </p:nvSpPr>
        <p:spPr bwMode="auto">
          <a:xfrm>
            <a:off x="2656513" y="1486893"/>
            <a:ext cx="171681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A/chicken/Vietnam/HU3-9/2015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3" name="Freeform 14"/>
          <p:cNvSpPr>
            <a:spLocks/>
          </p:cNvSpPr>
          <p:nvPr/>
        </p:nvSpPr>
        <p:spPr bwMode="auto">
          <a:xfrm>
            <a:off x="2654925" y="1524991"/>
            <a:ext cx="0" cy="50800"/>
          </a:xfrm>
          <a:custGeom>
            <a:avLst/>
            <a:gdLst>
              <a:gd name="T0" fmla="*/ 32 h 32"/>
              <a:gd name="T1" fmla="*/ 0 h 32"/>
              <a:gd name="T2" fmla="*/ 0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3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4" name="Rectangle 15"/>
          <p:cNvSpPr>
            <a:spLocks noChangeArrowheads="1"/>
          </p:cNvSpPr>
          <p:nvPr/>
        </p:nvSpPr>
        <p:spPr bwMode="auto">
          <a:xfrm>
            <a:off x="2656513" y="1594842"/>
            <a:ext cx="18707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A/chicken/Vietnam/HU5-1578/2016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5" name="Freeform 16"/>
          <p:cNvSpPr>
            <a:spLocks/>
          </p:cNvSpPr>
          <p:nvPr/>
        </p:nvSpPr>
        <p:spPr bwMode="auto">
          <a:xfrm>
            <a:off x="2654925" y="1580555"/>
            <a:ext cx="0" cy="52388"/>
          </a:xfrm>
          <a:custGeom>
            <a:avLst/>
            <a:gdLst>
              <a:gd name="T0" fmla="*/ 0 h 33"/>
              <a:gd name="T1" fmla="*/ 33 h 33"/>
              <a:gd name="T2" fmla="*/ 33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0"/>
                </a:moveTo>
                <a:lnTo>
                  <a:pt x="0" y="33"/>
                </a:lnTo>
                <a:lnTo>
                  <a:pt x="0" y="3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6" name="Freeform 17"/>
          <p:cNvSpPr>
            <a:spLocks/>
          </p:cNvSpPr>
          <p:nvPr/>
        </p:nvSpPr>
        <p:spPr bwMode="auto">
          <a:xfrm>
            <a:off x="2518401" y="1578967"/>
            <a:ext cx="136525" cy="139700"/>
          </a:xfrm>
          <a:custGeom>
            <a:avLst/>
            <a:gdLst>
              <a:gd name="T0" fmla="*/ 0 w 86"/>
              <a:gd name="T1" fmla="*/ 88 h 88"/>
              <a:gd name="T2" fmla="*/ 0 w 86"/>
              <a:gd name="T3" fmla="*/ 0 h 88"/>
              <a:gd name="T4" fmla="*/ 86 w 86"/>
              <a:gd name="T5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88">
                <a:moveTo>
                  <a:pt x="0" y="88"/>
                </a:moveTo>
                <a:lnTo>
                  <a:pt x="0" y="0"/>
                </a:lnTo>
                <a:lnTo>
                  <a:pt x="8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" name="Rectangle 18"/>
          <p:cNvSpPr>
            <a:spLocks noChangeArrowheads="1"/>
          </p:cNvSpPr>
          <p:nvPr/>
        </p:nvSpPr>
        <p:spPr bwMode="auto">
          <a:xfrm>
            <a:off x="2646988" y="1702793"/>
            <a:ext cx="184185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A/chicken/Vietnam/OIE-0056/2012</a:t>
            </a:r>
            <a:r>
              <a:rPr kumimoji="0" lang="en-US" sz="8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" name="Freeform 19"/>
          <p:cNvSpPr>
            <a:spLocks/>
          </p:cNvSpPr>
          <p:nvPr/>
        </p:nvSpPr>
        <p:spPr bwMode="auto">
          <a:xfrm>
            <a:off x="2645400" y="1740893"/>
            <a:ext cx="0" cy="119063"/>
          </a:xfrm>
          <a:custGeom>
            <a:avLst/>
            <a:gdLst>
              <a:gd name="T0" fmla="*/ 75 h 75"/>
              <a:gd name="T1" fmla="*/ 0 h 75"/>
              <a:gd name="T2" fmla="*/ 0 h 7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75">
                <a:moveTo>
                  <a:pt x="0" y="75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9" name="Rectangle 20"/>
          <p:cNvSpPr>
            <a:spLocks noChangeArrowheads="1"/>
          </p:cNvSpPr>
          <p:nvPr/>
        </p:nvSpPr>
        <p:spPr bwMode="auto">
          <a:xfrm>
            <a:off x="3058151" y="1810742"/>
            <a:ext cx="18707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A/chicken/Vietnam/HU8-1860/2017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0" name="Freeform 21"/>
          <p:cNvSpPr>
            <a:spLocks/>
          </p:cNvSpPr>
          <p:nvPr/>
        </p:nvSpPr>
        <p:spPr bwMode="auto">
          <a:xfrm>
            <a:off x="2775576" y="1848842"/>
            <a:ext cx="280987" cy="133351"/>
          </a:xfrm>
          <a:custGeom>
            <a:avLst/>
            <a:gdLst>
              <a:gd name="T0" fmla="*/ 0 w 177"/>
              <a:gd name="T1" fmla="*/ 84 h 84"/>
              <a:gd name="T2" fmla="*/ 0 w 177"/>
              <a:gd name="T3" fmla="*/ 0 h 84"/>
              <a:gd name="T4" fmla="*/ 177 w 177"/>
              <a:gd name="T5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" h="84">
                <a:moveTo>
                  <a:pt x="0" y="84"/>
                </a:moveTo>
                <a:lnTo>
                  <a:pt x="0" y="0"/>
                </a:lnTo>
                <a:lnTo>
                  <a:pt x="17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1" name="Rectangle 22"/>
          <p:cNvSpPr>
            <a:spLocks noChangeArrowheads="1"/>
          </p:cNvSpPr>
          <p:nvPr/>
        </p:nvSpPr>
        <p:spPr bwMode="auto">
          <a:xfrm>
            <a:off x="2908926" y="1920281"/>
            <a:ext cx="176971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A/chicken/Heinan/ZZ01/2017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2" name="Freeform 23"/>
          <p:cNvSpPr>
            <a:spLocks/>
          </p:cNvSpPr>
          <p:nvPr/>
        </p:nvSpPr>
        <p:spPr bwMode="auto">
          <a:xfrm>
            <a:off x="2907337" y="1956791"/>
            <a:ext cx="0" cy="160339"/>
          </a:xfrm>
          <a:custGeom>
            <a:avLst/>
            <a:gdLst>
              <a:gd name="T0" fmla="*/ 101 h 101"/>
              <a:gd name="T1" fmla="*/ 0 h 101"/>
              <a:gd name="T2" fmla="*/ 0 h 10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01">
                <a:moveTo>
                  <a:pt x="0" y="10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3" name="Rectangle 24"/>
          <p:cNvSpPr>
            <a:spLocks noChangeArrowheads="1"/>
          </p:cNvSpPr>
          <p:nvPr/>
        </p:nvSpPr>
        <p:spPr bwMode="auto">
          <a:xfrm>
            <a:off x="2908925" y="2028230"/>
            <a:ext cx="106760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A/Anhui/1/2013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4" name="Freeform 25"/>
          <p:cNvSpPr>
            <a:spLocks/>
          </p:cNvSpPr>
          <p:nvPr/>
        </p:nvSpPr>
        <p:spPr bwMode="auto">
          <a:xfrm>
            <a:off x="2907337" y="2064741"/>
            <a:ext cx="0" cy="106363"/>
          </a:xfrm>
          <a:custGeom>
            <a:avLst/>
            <a:gdLst>
              <a:gd name="T0" fmla="*/ 67 h 67"/>
              <a:gd name="T1" fmla="*/ 0 h 67"/>
              <a:gd name="T2" fmla="*/ 0 h 6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7">
                <a:moveTo>
                  <a:pt x="0" y="6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5" name="Rectangle 26"/>
          <p:cNvSpPr>
            <a:spLocks noChangeArrowheads="1"/>
          </p:cNvSpPr>
          <p:nvPr/>
        </p:nvSpPr>
        <p:spPr bwMode="auto">
          <a:xfrm>
            <a:off x="2908926" y="2136181"/>
            <a:ext cx="19348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A/duck/Japan/AQ-HE29-22/2017</a:t>
            </a:r>
            <a:r>
              <a:rPr kumimoji="0" lang="en-US" sz="800" b="1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6" name="Freeform 27"/>
          <p:cNvSpPr>
            <a:spLocks/>
          </p:cNvSpPr>
          <p:nvPr/>
        </p:nvSpPr>
        <p:spPr bwMode="auto">
          <a:xfrm>
            <a:off x="2907337" y="2172691"/>
            <a:ext cx="0" cy="52388"/>
          </a:xfrm>
          <a:custGeom>
            <a:avLst/>
            <a:gdLst>
              <a:gd name="T0" fmla="*/ 33 h 33"/>
              <a:gd name="T1" fmla="*/ 0 h 33"/>
              <a:gd name="T2" fmla="*/ 0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33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" name="Rectangle 28"/>
          <p:cNvSpPr>
            <a:spLocks noChangeArrowheads="1"/>
          </p:cNvSpPr>
          <p:nvPr/>
        </p:nvSpPr>
        <p:spPr bwMode="auto">
          <a:xfrm>
            <a:off x="2908925" y="2244130"/>
            <a:ext cx="120545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A/Shanghai/2/2013</a:t>
            </a:r>
            <a:r>
              <a:rPr kumimoji="0" lang="en-US" sz="800" b="1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" name="Freeform 29"/>
          <p:cNvSpPr>
            <a:spLocks/>
          </p:cNvSpPr>
          <p:nvPr/>
        </p:nvSpPr>
        <p:spPr bwMode="auto">
          <a:xfrm>
            <a:off x="2907337" y="2229842"/>
            <a:ext cx="0" cy="52388"/>
          </a:xfrm>
          <a:custGeom>
            <a:avLst/>
            <a:gdLst>
              <a:gd name="T0" fmla="*/ 0 h 33"/>
              <a:gd name="T1" fmla="*/ 33 h 33"/>
              <a:gd name="T2" fmla="*/ 33 h 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3">
                <a:moveTo>
                  <a:pt x="0" y="0"/>
                </a:moveTo>
                <a:lnTo>
                  <a:pt x="0" y="33"/>
                </a:lnTo>
                <a:lnTo>
                  <a:pt x="0" y="3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9" name="Line 30"/>
          <p:cNvSpPr>
            <a:spLocks noChangeShapeType="1"/>
          </p:cNvSpPr>
          <p:nvPr/>
        </p:nvSpPr>
        <p:spPr bwMode="auto">
          <a:xfrm>
            <a:off x="2907337" y="2121891"/>
            <a:ext cx="0" cy="16033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0" name="Freeform 31"/>
          <p:cNvSpPr>
            <a:spLocks/>
          </p:cNvSpPr>
          <p:nvPr/>
        </p:nvSpPr>
        <p:spPr bwMode="auto">
          <a:xfrm>
            <a:off x="2775575" y="1986955"/>
            <a:ext cx="131762" cy="131763"/>
          </a:xfrm>
          <a:custGeom>
            <a:avLst/>
            <a:gdLst>
              <a:gd name="T0" fmla="*/ 0 w 83"/>
              <a:gd name="T1" fmla="*/ 0 h 83"/>
              <a:gd name="T2" fmla="*/ 0 w 83"/>
              <a:gd name="T3" fmla="*/ 83 h 83"/>
              <a:gd name="T4" fmla="*/ 83 w 83"/>
              <a:gd name="T5" fmla="*/ 8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3" h="83">
                <a:moveTo>
                  <a:pt x="0" y="0"/>
                </a:moveTo>
                <a:lnTo>
                  <a:pt x="0" y="83"/>
                </a:lnTo>
                <a:lnTo>
                  <a:pt x="83" y="83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" name="Freeform 32"/>
          <p:cNvSpPr>
            <a:spLocks/>
          </p:cNvSpPr>
          <p:nvPr/>
        </p:nvSpPr>
        <p:spPr bwMode="auto">
          <a:xfrm>
            <a:off x="2645401" y="1864718"/>
            <a:ext cx="130175" cy="119063"/>
          </a:xfrm>
          <a:custGeom>
            <a:avLst/>
            <a:gdLst>
              <a:gd name="T0" fmla="*/ 0 w 82"/>
              <a:gd name="T1" fmla="*/ 0 h 75"/>
              <a:gd name="T2" fmla="*/ 0 w 82"/>
              <a:gd name="T3" fmla="*/ 75 h 75"/>
              <a:gd name="T4" fmla="*/ 82 w 82"/>
              <a:gd name="T5" fmla="*/ 75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2" h="75">
                <a:moveTo>
                  <a:pt x="0" y="0"/>
                </a:moveTo>
                <a:lnTo>
                  <a:pt x="0" y="75"/>
                </a:lnTo>
                <a:lnTo>
                  <a:pt x="82" y="7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2" name="Freeform 33"/>
          <p:cNvSpPr>
            <a:spLocks/>
          </p:cNvSpPr>
          <p:nvPr/>
        </p:nvSpPr>
        <p:spPr bwMode="auto">
          <a:xfrm>
            <a:off x="2518400" y="1721842"/>
            <a:ext cx="127000" cy="139700"/>
          </a:xfrm>
          <a:custGeom>
            <a:avLst/>
            <a:gdLst>
              <a:gd name="T0" fmla="*/ 0 w 80"/>
              <a:gd name="T1" fmla="*/ 0 h 88"/>
              <a:gd name="T2" fmla="*/ 0 w 80"/>
              <a:gd name="T3" fmla="*/ 88 h 88"/>
              <a:gd name="T4" fmla="*/ 80 w 80"/>
              <a:gd name="T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0" h="88">
                <a:moveTo>
                  <a:pt x="0" y="0"/>
                </a:moveTo>
                <a:lnTo>
                  <a:pt x="0" y="88"/>
                </a:lnTo>
                <a:lnTo>
                  <a:pt x="80" y="8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3" name="Freeform 34"/>
          <p:cNvSpPr>
            <a:spLocks/>
          </p:cNvSpPr>
          <p:nvPr/>
        </p:nvSpPr>
        <p:spPr bwMode="auto">
          <a:xfrm>
            <a:off x="2237412" y="1571030"/>
            <a:ext cx="280987" cy="149225"/>
          </a:xfrm>
          <a:custGeom>
            <a:avLst/>
            <a:gdLst>
              <a:gd name="T0" fmla="*/ 0 w 177"/>
              <a:gd name="T1" fmla="*/ 0 h 94"/>
              <a:gd name="T2" fmla="*/ 0 w 177"/>
              <a:gd name="T3" fmla="*/ 94 h 94"/>
              <a:gd name="T4" fmla="*/ 177 w 177"/>
              <a:gd name="T5" fmla="*/ 94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" h="94">
                <a:moveTo>
                  <a:pt x="0" y="0"/>
                </a:moveTo>
                <a:lnTo>
                  <a:pt x="0" y="94"/>
                </a:lnTo>
                <a:lnTo>
                  <a:pt x="177" y="9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4" name="Freeform 35"/>
          <p:cNvSpPr>
            <a:spLocks/>
          </p:cNvSpPr>
          <p:nvPr/>
        </p:nvSpPr>
        <p:spPr bwMode="auto">
          <a:xfrm>
            <a:off x="2108826" y="1567853"/>
            <a:ext cx="128587" cy="515939"/>
          </a:xfrm>
          <a:custGeom>
            <a:avLst/>
            <a:gdLst>
              <a:gd name="T0" fmla="*/ 0 w 81"/>
              <a:gd name="T1" fmla="*/ 325 h 325"/>
              <a:gd name="T2" fmla="*/ 0 w 81"/>
              <a:gd name="T3" fmla="*/ 0 h 325"/>
              <a:gd name="T4" fmla="*/ 81 w 81"/>
              <a:gd name="T5" fmla="*/ 0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" h="325">
                <a:moveTo>
                  <a:pt x="0" y="325"/>
                </a:moveTo>
                <a:lnTo>
                  <a:pt x="0" y="0"/>
                </a:lnTo>
                <a:lnTo>
                  <a:pt x="8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5" name="Rectangle 143"/>
          <p:cNvSpPr>
            <a:spLocks noChangeArrowheads="1"/>
          </p:cNvSpPr>
          <p:nvPr/>
        </p:nvSpPr>
        <p:spPr bwMode="auto">
          <a:xfrm>
            <a:off x="2783426" y="2136181"/>
            <a:ext cx="10259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6" name="Rectangle 144"/>
          <p:cNvSpPr>
            <a:spLocks noChangeArrowheads="1"/>
          </p:cNvSpPr>
          <p:nvPr/>
        </p:nvSpPr>
        <p:spPr bwMode="auto">
          <a:xfrm>
            <a:off x="2653010" y="1989814"/>
            <a:ext cx="10259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7" name="Rectangle 145"/>
          <p:cNvSpPr>
            <a:spLocks noChangeArrowheads="1"/>
          </p:cNvSpPr>
          <p:nvPr/>
        </p:nvSpPr>
        <p:spPr bwMode="auto">
          <a:xfrm>
            <a:off x="2383177" y="1488837"/>
            <a:ext cx="10259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" name="Rectangle 149"/>
          <p:cNvSpPr>
            <a:spLocks noChangeArrowheads="1"/>
          </p:cNvSpPr>
          <p:nvPr/>
        </p:nvSpPr>
        <p:spPr bwMode="auto">
          <a:xfrm>
            <a:off x="2388264" y="1735495"/>
            <a:ext cx="10259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69982" y="97870"/>
            <a:ext cx="2563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Supplementary Fig. 1. </a:t>
            </a:r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r>
              <a:rPr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et al.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テキスト ボックス 331">
            <a:extLst>
              <a:ext uri="{FF2B5EF4-FFF2-40B4-BE49-F238E27FC236}">
                <a16:creationId xmlns="" xmlns:a16="http://schemas.microsoft.com/office/drawing/2014/main" id="{73DF63B2-C060-47D4-A119-E7FF8954F6D6}"/>
              </a:ext>
            </a:extLst>
          </p:cNvPr>
          <p:cNvSpPr txBox="1"/>
          <p:nvPr/>
        </p:nvSpPr>
        <p:spPr>
          <a:xfrm>
            <a:off x="1169893" y="104360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NS</a:t>
            </a:r>
            <a:endParaRPr kumimoji="1" lang="ja-JP" alt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2462061" y="1171694"/>
            <a:ext cx="1693569" cy="1134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65" name="Rectangle 164"/>
          <p:cNvSpPr/>
          <p:nvPr/>
        </p:nvSpPr>
        <p:spPr>
          <a:xfrm>
            <a:off x="2460276" y="1269634"/>
            <a:ext cx="1695354" cy="1233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66" name="Rectangle 6"/>
          <p:cNvSpPr>
            <a:spLocks noChangeArrowheads="1"/>
          </p:cNvSpPr>
          <p:nvPr/>
        </p:nvSpPr>
        <p:spPr bwMode="auto">
          <a:xfrm>
            <a:off x="2439543" y="1166719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A/duck/Vietnam/HU10-48/2018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Freeform 7"/>
          <p:cNvSpPr>
            <a:spLocks/>
          </p:cNvSpPr>
          <p:nvPr/>
        </p:nvSpPr>
        <p:spPr bwMode="auto">
          <a:xfrm>
            <a:off x="2437954" y="1203232"/>
            <a:ext cx="0" cy="49213"/>
          </a:xfrm>
          <a:custGeom>
            <a:avLst/>
            <a:gdLst>
              <a:gd name="T0" fmla="*/ 31 h 31"/>
              <a:gd name="T1" fmla="*/ 0 h 31"/>
              <a:gd name="T2" fmla="*/ 0 h 3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1">
                <a:moveTo>
                  <a:pt x="0" y="3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Rectangle 8"/>
          <p:cNvSpPr>
            <a:spLocks noChangeArrowheads="1"/>
          </p:cNvSpPr>
          <p:nvPr/>
        </p:nvSpPr>
        <p:spPr bwMode="auto">
          <a:xfrm>
            <a:off x="2439543" y="1269907"/>
            <a:ext cx="17007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A/duck/Vietnam/HU10-64/2018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Freeform 9"/>
          <p:cNvSpPr>
            <a:spLocks/>
          </p:cNvSpPr>
          <p:nvPr/>
        </p:nvSpPr>
        <p:spPr bwMode="auto">
          <a:xfrm>
            <a:off x="2437954" y="1257207"/>
            <a:ext cx="0" cy="50800"/>
          </a:xfrm>
          <a:custGeom>
            <a:avLst/>
            <a:gdLst>
              <a:gd name="T0" fmla="*/ 0 h 32"/>
              <a:gd name="T1" fmla="*/ 32 h 32"/>
              <a:gd name="T2" fmla="*/ 32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0"/>
                </a:moveTo>
                <a:lnTo>
                  <a:pt x="0" y="32"/>
                </a:lnTo>
                <a:lnTo>
                  <a:pt x="0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Freeform 10"/>
          <p:cNvSpPr>
            <a:spLocks/>
          </p:cNvSpPr>
          <p:nvPr/>
        </p:nvSpPr>
        <p:spPr bwMode="auto">
          <a:xfrm>
            <a:off x="2247454" y="1255619"/>
            <a:ext cx="190500" cy="76200"/>
          </a:xfrm>
          <a:custGeom>
            <a:avLst/>
            <a:gdLst>
              <a:gd name="T0" fmla="*/ 0 w 120"/>
              <a:gd name="T1" fmla="*/ 48 h 48"/>
              <a:gd name="T2" fmla="*/ 0 w 120"/>
              <a:gd name="T3" fmla="*/ 0 h 48"/>
              <a:gd name="T4" fmla="*/ 120 w 120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" h="48">
                <a:moveTo>
                  <a:pt x="0" y="48"/>
                </a:moveTo>
                <a:lnTo>
                  <a:pt x="0" y="0"/>
                </a:lnTo>
                <a:lnTo>
                  <a:pt x="12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6" name="Rectangle 11"/>
          <p:cNvSpPr>
            <a:spLocks noChangeArrowheads="1"/>
          </p:cNvSpPr>
          <p:nvPr/>
        </p:nvSpPr>
        <p:spPr bwMode="auto">
          <a:xfrm>
            <a:off x="2325243" y="1374682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A/duck/Vietnam/OIE-3022/2011 (H3N2)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" name="Freeform 12"/>
          <p:cNvSpPr>
            <a:spLocks/>
          </p:cNvSpPr>
          <p:nvPr/>
        </p:nvSpPr>
        <p:spPr bwMode="auto">
          <a:xfrm>
            <a:off x="2247454" y="1334993"/>
            <a:ext cx="74613" cy="76200"/>
          </a:xfrm>
          <a:custGeom>
            <a:avLst/>
            <a:gdLst>
              <a:gd name="T0" fmla="*/ 0 w 47"/>
              <a:gd name="T1" fmla="*/ 0 h 48"/>
              <a:gd name="T2" fmla="*/ 0 w 47"/>
              <a:gd name="T3" fmla="*/ 48 h 48"/>
              <a:gd name="T4" fmla="*/ 47 w 47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48">
                <a:moveTo>
                  <a:pt x="0" y="0"/>
                </a:moveTo>
                <a:lnTo>
                  <a:pt x="0" y="48"/>
                </a:lnTo>
                <a:lnTo>
                  <a:pt x="47" y="4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" name="Line 13"/>
          <p:cNvSpPr>
            <a:spLocks noChangeShapeType="1"/>
          </p:cNvSpPr>
          <p:nvPr/>
        </p:nvSpPr>
        <p:spPr bwMode="auto">
          <a:xfrm>
            <a:off x="4917629" y="1174657"/>
            <a:ext cx="0" cy="26511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3" name="Rectangle 14"/>
          <p:cNvSpPr>
            <a:spLocks noChangeArrowheads="1"/>
          </p:cNvSpPr>
          <p:nvPr/>
        </p:nvSpPr>
        <p:spPr bwMode="auto">
          <a:xfrm>
            <a:off x="4943029" y="1274670"/>
            <a:ext cx="44403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Wild Bird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4" name="Line 15"/>
          <p:cNvSpPr>
            <a:spLocks noChangeShapeType="1"/>
          </p:cNvSpPr>
          <p:nvPr/>
        </p:nvSpPr>
        <p:spPr bwMode="auto">
          <a:xfrm>
            <a:off x="2195067" y="1333407"/>
            <a:ext cx="52388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6" name="Rectangle 16"/>
          <p:cNvSpPr>
            <a:spLocks noChangeArrowheads="1"/>
          </p:cNvSpPr>
          <p:nvPr/>
        </p:nvSpPr>
        <p:spPr bwMode="auto">
          <a:xfrm>
            <a:off x="2214118" y="1479458"/>
            <a:ext cx="15485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A/chicken/Jiangxi/C25/2014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" name="Freeform 17"/>
          <p:cNvSpPr>
            <a:spLocks/>
          </p:cNvSpPr>
          <p:nvPr/>
        </p:nvSpPr>
        <p:spPr bwMode="auto">
          <a:xfrm>
            <a:off x="2193479" y="1515968"/>
            <a:ext cx="17463" cy="49213"/>
          </a:xfrm>
          <a:custGeom>
            <a:avLst/>
            <a:gdLst>
              <a:gd name="T0" fmla="*/ 0 w 11"/>
              <a:gd name="T1" fmla="*/ 31 h 31"/>
              <a:gd name="T2" fmla="*/ 0 w 11"/>
              <a:gd name="T3" fmla="*/ 0 h 31"/>
              <a:gd name="T4" fmla="*/ 11 w 11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31">
                <a:moveTo>
                  <a:pt x="0" y="31"/>
                </a:moveTo>
                <a:lnTo>
                  <a:pt x="0" y="0"/>
                </a:lnTo>
                <a:lnTo>
                  <a:pt x="1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1" name="Rectangle 18"/>
          <p:cNvSpPr>
            <a:spLocks noChangeArrowheads="1"/>
          </p:cNvSpPr>
          <p:nvPr/>
        </p:nvSpPr>
        <p:spPr bwMode="auto">
          <a:xfrm>
            <a:off x="2231580" y="1582645"/>
            <a:ext cx="18819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A/chicken/Netherlands/2586/2003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5" name="Freeform 19"/>
          <p:cNvSpPr>
            <a:spLocks/>
          </p:cNvSpPr>
          <p:nvPr/>
        </p:nvSpPr>
        <p:spPr bwMode="auto">
          <a:xfrm>
            <a:off x="2193480" y="1569943"/>
            <a:ext cx="36513" cy="50800"/>
          </a:xfrm>
          <a:custGeom>
            <a:avLst/>
            <a:gdLst>
              <a:gd name="T0" fmla="*/ 0 w 23"/>
              <a:gd name="T1" fmla="*/ 0 h 32"/>
              <a:gd name="T2" fmla="*/ 0 w 23"/>
              <a:gd name="T3" fmla="*/ 32 h 32"/>
              <a:gd name="T4" fmla="*/ 23 w 23"/>
              <a:gd name="T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" h="32">
                <a:moveTo>
                  <a:pt x="0" y="0"/>
                </a:moveTo>
                <a:lnTo>
                  <a:pt x="0" y="32"/>
                </a:lnTo>
                <a:lnTo>
                  <a:pt x="23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" name="Rectangle 20"/>
          <p:cNvSpPr>
            <a:spLocks noChangeArrowheads="1"/>
          </p:cNvSpPr>
          <p:nvPr/>
        </p:nvSpPr>
        <p:spPr bwMode="auto">
          <a:xfrm>
            <a:off x="2214117" y="1687419"/>
            <a:ext cx="14731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A/duck/Taiwan/4201/1999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1" name="Freeform 21"/>
          <p:cNvSpPr>
            <a:spLocks/>
          </p:cNvSpPr>
          <p:nvPr/>
        </p:nvSpPr>
        <p:spPr bwMode="auto">
          <a:xfrm>
            <a:off x="2193479" y="1723931"/>
            <a:ext cx="17463" cy="103188"/>
          </a:xfrm>
          <a:custGeom>
            <a:avLst/>
            <a:gdLst>
              <a:gd name="T0" fmla="*/ 0 w 11"/>
              <a:gd name="T1" fmla="*/ 65 h 65"/>
              <a:gd name="T2" fmla="*/ 0 w 11"/>
              <a:gd name="T3" fmla="*/ 0 h 65"/>
              <a:gd name="T4" fmla="*/ 11 w 11"/>
              <a:gd name="T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5">
                <a:moveTo>
                  <a:pt x="0" y="65"/>
                </a:moveTo>
                <a:lnTo>
                  <a:pt x="0" y="0"/>
                </a:lnTo>
                <a:lnTo>
                  <a:pt x="1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6" name="Rectangle 24"/>
          <p:cNvSpPr>
            <a:spLocks noChangeArrowheads="1"/>
          </p:cNvSpPr>
          <p:nvPr/>
        </p:nvSpPr>
        <p:spPr bwMode="auto">
          <a:xfrm>
            <a:off x="2250630" y="1792194"/>
            <a:ext cx="13882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A/duck/Hunan/491/2005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" name="Line 25"/>
          <p:cNvSpPr>
            <a:spLocks noChangeShapeType="1"/>
          </p:cNvSpPr>
          <p:nvPr/>
        </p:nvSpPr>
        <p:spPr bwMode="auto">
          <a:xfrm>
            <a:off x="2214118" y="1828707"/>
            <a:ext cx="3492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9" name="Line 26"/>
          <p:cNvSpPr>
            <a:spLocks noChangeShapeType="1"/>
          </p:cNvSpPr>
          <p:nvPr/>
        </p:nvSpPr>
        <p:spPr bwMode="auto">
          <a:xfrm>
            <a:off x="4917629" y="1904907"/>
            <a:ext cx="0" cy="5556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0" name="Rectangle 27"/>
          <p:cNvSpPr>
            <a:spLocks noChangeArrowheads="1"/>
          </p:cNvSpPr>
          <p:nvPr/>
        </p:nvSpPr>
        <p:spPr bwMode="auto">
          <a:xfrm>
            <a:off x="4943029" y="1867125"/>
            <a:ext cx="52418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JX8264-like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1" name="Rectangle 28"/>
          <p:cNvSpPr>
            <a:spLocks noChangeArrowheads="1"/>
          </p:cNvSpPr>
          <p:nvPr/>
        </p:nvSpPr>
        <p:spPr bwMode="auto">
          <a:xfrm>
            <a:off x="2231579" y="1895382"/>
            <a:ext cx="157735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A/mallard/Jiangxi/8264/2004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" name="Line 29"/>
          <p:cNvSpPr>
            <a:spLocks noChangeShapeType="1"/>
          </p:cNvSpPr>
          <p:nvPr/>
        </p:nvSpPr>
        <p:spPr bwMode="auto">
          <a:xfrm>
            <a:off x="2214118" y="1933481"/>
            <a:ext cx="1587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1" name="Rectangle 30"/>
          <p:cNvSpPr>
            <a:spLocks noChangeArrowheads="1"/>
          </p:cNvSpPr>
          <p:nvPr/>
        </p:nvSpPr>
        <p:spPr bwMode="auto">
          <a:xfrm>
            <a:off x="2250630" y="2000158"/>
            <a:ext cx="146354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A/duck/Mongolia/59/2007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2" name="Freeform 31"/>
          <p:cNvSpPr>
            <a:spLocks/>
          </p:cNvSpPr>
          <p:nvPr/>
        </p:nvSpPr>
        <p:spPr bwMode="auto">
          <a:xfrm>
            <a:off x="2210942" y="1987456"/>
            <a:ext cx="38100" cy="49213"/>
          </a:xfrm>
          <a:custGeom>
            <a:avLst/>
            <a:gdLst>
              <a:gd name="T0" fmla="*/ 0 w 24"/>
              <a:gd name="T1" fmla="*/ 0 h 31"/>
              <a:gd name="T2" fmla="*/ 0 w 24"/>
              <a:gd name="T3" fmla="*/ 31 h 31"/>
              <a:gd name="T4" fmla="*/ 24 w 24"/>
              <a:gd name="T5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31">
                <a:moveTo>
                  <a:pt x="0" y="0"/>
                </a:moveTo>
                <a:lnTo>
                  <a:pt x="0" y="31"/>
                </a:lnTo>
                <a:lnTo>
                  <a:pt x="24" y="3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3" name="Line 32"/>
          <p:cNvSpPr>
            <a:spLocks noChangeShapeType="1"/>
          </p:cNvSpPr>
          <p:nvPr/>
        </p:nvSpPr>
        <p:spPr bwMode="auto">
          <a:xfrm>
            <a:off x="2210942" y="1828707"/>
            <a:ext cx="0" cy="1016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Line 33"/>
          <p:cNvSpPr>
            <a:spLocks noChangeShapeType="1"/>
          </p:cNvSpPr>
          <p:nvPr/>
        </p:nvSpPr>
        <p:spPr bwMode="auto">
          <a:xfrm>
            <a:off x="2210942" y="1935068"/>
            <a:ext cx="0" cy="1016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5" name="Freeform 34"/>
          <p:cNvSpPr>
            <a:spLocks/>
          </p:cNvSpPr>
          <p:nvPr/>
        </p:nvSpPr>
        <p:spPr bwMode="auto">
          <a:xfrm>
            <a:off x="2193479" y="1830294"/>
            <a:ext cx="17463" cy="103188"/>
          </a:xfrm>
          <a:custGeom>
            <a:avLst/>
            <a:gdLst>
              <a:gd name="T0" fmla="*/ 0 w 11"/>
              <a:gd name="T1" fmla="*/ 0 h 65"/>
              <a:gd name="T2" fmla="*/ 0 w 11"/>
              <a:gd name="T3" fmla="*/ 65 h 65"/>
              <a:gd name="T4" fmla="*/ 11 w 11"/>
              <a:gd name="T5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65">
                <a:moveTo>
                  <a:pt x="0" y="0"/>
                </a:moveTo>
                <a:lnTo>
                  <a:pt x="0" y="65"/>
                </a:lnTo>
                <a:lnTo>
                  <a:pt x="11" y="6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6" name="Line 35"/>
          <p:cNvSpPr>
            <a:spLocks noChangeShapeType="1"/>
          </p:cNvSpPr>
          <p:nvPr/>
        </p:nvSpPr>
        <p:spPr bwMode="auto">
          <a:xfrm>
            <a:off x="2193479" y="1333407"/>
            <a:ext cx="0" cy="29686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7" name="Line 36"/>
          <p:cNvSpPr>
            <a:spLocks noChangeShapeType="1"/>
          </p:cNvSpPr>
          <p:nvPr/>
        </p:nvSpPr>
        <p:spPr bwMode="auto">
          <a:xfrm>
            <a:off x="2193479" y="1635031"/>
            <a:ext cx="0" cy="2984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" name="Freeform 37"/>
          <p:cNvSpPr>
            <a:spLocks/>
          </p:cNvSpPr>
          <p:nvPr/>
        </p:nvSpPr>
        <p:spPr bwMode="auto">
          <a:xfrm>
            <a:off x="2176018" y="1633444"/>
            <a:ext cx="17463" cy="303213"/>
          </a:xfrm>
          <a:custGeom>
            <a:avLst/>
            <a:gdLst>
              <a:gd name="T0" fmla="*/ 0 w 11"/>
              <a:gd name="T1" fmla="*/ 191 h 191"/>
              <a:gd name="T2" fmla="*/ 0 w 11"/>
              <a:gd name="T3" fmla="*/ 0 h 191"/>
              <a:gd name="T4" fmla="*/ 11 w 11"/>
              <a:gd name="T5" fmla="*/ 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191">
                <a:moveTo>
                  <a:pt x="0" y="191"/>
                </a:moveTo>
                <a:lnTo>
                  <a:pt x="0" y="0"/>
                </a:lnTo>
                <a:lnTo>
                  <a:pt x="1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9" name="Rectangle 38"/>
          <p:cNvSpPr>
            <a:spLocks noChangeArrowheads="1"/>
          </p:cNvSpPr>
          <p:nvPr/>
        </p:nvSpPr>
        <p:spPr bwMode="auto">
          <a:xfrm>
            <a:off x="2233168" y="2104933"/>
            <a:ext cx="177612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A/duck/Thailand/CU-9754C/2010 (H7N4)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0" name="Freeform 39"/>
          <p:cNvSpPr>
            <a:spLocks/>
          </p:cNvSpPr>
          <p:nvPr/>
        </p:nvSpPr>
        <p:spPr bwMode="auto">
          <a:xfrm>
            <a:off x="2176017" y="2141444"/>
            <a:ext cx="53975" cy="49213"/>
          </a:xfrm>
          <a:custGeom>
            <a:avLst/>
            <a:gdLst>
              <a:gd name="T0" fmla="*/ 0 w 34"/>
              <a:gd name="T1" fmla="*/ 31 h 31"/>
              <a:gd name="T2" fmla="*/ 0 w 34"/>
              <a:gd name="T3" fmla="*/ 0 h 31"/>
              <a:gd name="T4" fmla="*/ 34 w 34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" h="31">
                <a:moveTo>
                  <a:pt x="0" y="31"/>
                </a:moveTo>
                <a:lnTo>
                  <a:pt x="0" y="0"/>
                </a:lnTo>
                <a:lnTo>
                  <a:pt x="34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1" name="Line 40"/>
          <p:cNvSpPr>
            <a:spLocks noChangeShapeType="1"/>
          </p:cNvSpPr>
          <p:nvPr/>
        </p:nvSpPr>
        <p:spPr bwMode="auto">
          <a:xfrm>
            <a:off x="4917629" y="2217644"/>
            <a:ext cx="0" cy="5556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2" name="Rectangle 41"/>
          <p:cNvSpPr>
            <a:spLocks noChangeArrowheads="1"/>
          </p:cNvSpPr>
          <p:nvPr/>
        </p:nvSpPr>
        <p:spPr bwMode="auto">
          <a:xfrm>
            <a:off x="4943029" y="2179862"/>
            <a:ext cx="59471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III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3" name="Rectangle 42"/>
          <p:cNvSpPr>
            <a:spLocks noChangeArrowheads="1"/>
          </p:cNvSpPr>
          <p:nvPr/>
        </p:nvSpPr>
        <p:spPr bwMode="auto">
          <a:xfrm>
            <a:off x="2269680" y="2208119"/>
            <a:ext cx="13882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A/duck/Hunan/573/2002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4" name="Line 43"/>
          <p:cNvSpPr>
            <a:spLocks noChangeShapeType="1"/>
          </p:cNvSpPr>
          <p:nvPr/>
        </p:nvSpPr>
        <p:spPr bwMode="auto">
          <a:xfrm>
            <a:off x="2177604" y="2246219"/>
            <a:ext cx="90488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5" name="Rectangle 44"/>
          <p:cNvSpPr>
            <a:spLocks noChangeArrowheads="1"/>
          </p:cNvSpPr>
          <p:nvPr/>
        </p:nvSpPr>
        <p:spPr bwMode="auto">
          <a:xfrm>
            <a:off x="2233168" y="2312894"/>
            <a:ext cx="207588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A/chicken/New South Wales/327/1997 (H7N4)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6" name="Freeform 45"/>
          <p:cNvSpPr>
            <a:spLocks/>
          </p:cNvSpPr>
          <p:nvPr/>
        </p:nvSpPr>
        <p:spPr bwMode="auto">
          <a:xfrm>
            <a:off x="2176017" y="1993807"/>
            <a:ext cx="53975" cy="355600"/>
          </a:xfrm>
          <a:custGeom>
            <a:avLst/>
            <a:gdLst>
              <a:gd name="T0" fmla="*/ 0 w 34"/>
              <a:gd name="T1" fmla="*/ 0 h 224"/>
              <a:gd name="T2" fmla="*/ 0 w 34"/>
              <a:gd name="T3" fmla="*/ 224 h 224"/>
              <a:gd name="T4" fmla="*/ 34 w 34"/>
              <a:gd name="T5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" h="224">
                <a:moveTo>
                  <a:pt x="0" y="0"/>
                </a:moveTo>
                <a:lnTo>
                  <a:pt x="0" y="224"/>
                </a:lnTo>
                <a:lnTo>
                  <a:pt x="34" y="22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7" name="Rectangle 46"/>
          <p:cNvSpPr>
            <a:spLocks noChangeArrowheads="1"/>
          </p:cNvSpPr>
          <p:nvPr/>
        </p:nvSpPr>
        <p:spPr bwMode="auto">
          <a:xfrm>
            <a:off x="2363342" y="2417670"/>
            <a:ext cx="13577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A/chicken/Brescia/1902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" name="Freeform 47"/>
          <p:cNvSpPr>
            <a:spLocks/>
          </p:cNvSpPr>
          <p:nvPr/>
        </p:nvSpPr>
        <p:spPr bwMode="auto">
          <a:xfrm>
            <a:off x="2193479" y="2454182"/>
            <a:ext cx="168275" cy="153988"/>
          </a:xfrm>
          <a:custGeom>
            <a:avLst/>
            <a:gdLst>
              <a:gd name="T0" fmla="*/ 0 w 106"/>
              <a:gd name="T1" fmla="*/ 97 h 97"/>
              <a:gd name="T2" fmla="*/ 0 w 106"/>
              <a:gd name="T3" fmla="*/ 0 h 97"/>
              <a:gd name="T4" fmla="*/ 106 w 106"/>
              <a:gd name="T5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97">
                <a:moveTo>
                  <a:pt x="0" y="97"/>
                </a:moveTo>
                <a:lnTo>
                  <a:pt x="0" y="0"/>
                </a:lnTo>
                <a:lnTo>
                  <a:pt x="10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" name="Rectangle 48"/>
          <p:cNvSpPr>
            <a:spLocks noChangeArrowheads="1"/>
          </p:cNvSpPr>
          <p:nvPr/>
        </p:nvSpPr>
        <p:spPr bwMode="auto">
          <a:xfrm>
            <a:off x="2231579" y="2520857"/>
            <a:ext cx="222176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A/common teal/Hong Kong/MPM1740/2011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0" name="Freeform 49"/>
          <p:cNvSpPr>
            <a:spLocks/>
          </p:cNvSpPr>
          <p:nvPr/>
        </p:nvSpPr>
        <p:spPr bwMode="auto">
          <a:xfrm>
            <a:off x="2193480" y="2558956"/>
            <a:ext cx="36513" cy="101600"/>
          </a:xfrm>
          <a:custGeom>
            <a:avLst/>
            <a:gdLst>
              <a:gd name="T0" fmla="*/ 0 w 23"/>
              <a:gd name="T1" fmla="*/ 64 h 64"/>
              <a:gd name="T2" fmla="*/ 0 w 23"/>
              <a:gd name="T3" fmla="*/ 0 h 64"/>
              <a:gd name="T4" fmla="*/ 23 w 23"/>
              <a:gd name="T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" h="64">
                <a:moveTo>
                  <a:pt x="0" y="64"/>
                </a:moveTo>
                <a:lnTo>
                  <a:pt x="0" y="0"/>
                </a:lnTo>
                <a:lnTo>
                  <a:pt x="2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1" name="Rectangle 50"/>
          <p:cNvSpPr>
            <a:spLocks noChangeArrowheads="1"/>
          </p:cNvSpPr>
          <p:nvPr/>
        </p:nvSpPr>
        <p:spPr bwMode="auto">
          <a:xfrm>
            <a:off x="2306193" y="2625633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A/duck/Vietnam/HU3-1268/2015 (H4N6)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2" name="Freeform 51"/>
          <p:cNvSpPr>
            <a:spLocks/>
          </p:cNvSpPr>
          <p:nvPr/>
        </p:nvSpPr>
        <p:spPr bwMode="auto">
          <a:xfrm>
            <a:off x="2229993" y="2662143"/>
            <a:ext cx="73025" cy="103188"/>
          </a:xfrm>
          <a:custGeom>
            <a:avLst/>
            <a:gdLst>
              <a:gd name="T0" fmla="*/ 0 w 46"/>
              <a:gd name="T1" fmla="*/ 65 h 65"/>
              <a:gd name="T2" fmla="*/ 0 w 46"/>
              <a:gd name="T3" fmla="*/ 0 h 65"/>
              <a:gd name="T4" fmla="*/ 46 w 46"/>
              <a:gd name="T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" h="65">
                <a:moveTo>
                  <a:pt x="0" y="65"/>
                </a:moveTo>
                <a:lnTo>
                  <a:pt x="0" y="0"/>
                </a:lnTo>
                <a:lnTo>
                  <a:pt x="46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" name="Rectangle 52"/>
          <p:cNvSpPr>
            <a:spLocks noChangeArrowheads="1"/>
          </p:cNvSpPr>
          <p:nvPr/>
        </p:nvSpPr>
        <p:spPr bwMode="auto">
          <a:xfrm>
            <a:off x="2269680" y="2730407"/>
            <a:ext cx="15645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A/duck/Hokkaido/W19/2013 (H7N2)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4" name="Freeform 53"/>
          <p:cNvSpPr>
            <a:spLocks/>
          </p:cNvSpPr>
          <p:nvPr/>
        </p:nvSpPr>
        <p:spPr bwMode="auto">
          <a:xfrm>
            <a:off x="2229993" y="2766919"/>
            <a:ext cx="38100" cy="49213"/>
          </a:xfrm>
          <a:custGeom>
            <a:avLst/>
            <a:gdLst>
              <a:gd name="T0" fmla="*/ 0 w 24"/>
              <a:gd name="T1" fmla="*/ 31 h 31"/>
              <a:gd name="T2" fmla="*/ 0 w 24"/>
              <a:gd name="T3" fmla="*/ 0 h 31"/>
              <a:gd name="T4" fmla="*/ 24 w 24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31">
                <a:moveTo>
                  <a:pt x="0" y="31"/>
                </a:moveTo>
                <a:lnTo>
                  <a:pt x="0" y="0"/>
                </a:lnTo>
                <a:lnTo>
                  <a:pt x="24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5" name="Rectangle 54"/>
          <p:cNvSpPr>
            <a:spLocks noChangeArrowheads="1"/>
          </p:cNvSpPr>
          <p:nvPr/>
        </p:nvSpPr>
        <p:spPr bwMode="auto">
          <a:xfrm>
            <a:off x="2306193" y="2833594"/>
            <a:ext cx="140423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A/duck/Ibaraki/102/2016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6" name="Freeform 55"/>
          <p:cNvSpPr>
            <a:spLocks/>
          </p:cNvSpPr>
          <p:nvPr/>
        </p:nvSpPr>
        <p:spPr bwMode="auto">
          <a:xfrm>
            <a:off x="2229992" y="2820893"/>
            <a:ext cx="74613" cy="50800"/>
          </a:xfrm>
          <a:custGeom>
            <a:avLst/>
            <a:gdLst>
              <a:gd name="T0" fmla="*/ 0 w 47"/>
              <a:gd name="T1" fmla="*/ 0 h 32"/>
              <a:gd name="T2" fmla="*/ 0 w 47"/>
              <a:gd name="T3" fmla="*/ 32 h 32"/>
              <a:gd name="T4" fmla="*/ 47 w 47"/>
              <a:gd name="T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" h="32">
                <a:moveTo>
                  <a:pt x="0" y="0"/>
                </a:moveTo>
                <a:lnTo>
                  <a:pt x="0" y="32"/>
                </a:lnTo>
                <a:lnTo>
                  <a:pt x="47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7" name="Line 56"/>
          <p:cNvSpPr>
            <a:spLocks noChangeShapeType="1"/>
          </p:cNvSpPr>
          <p:nvPr/>
        </p:nvSpPr>
        <p:spPr bwMode="auto">
          <a:xfrm>
            <a:off x="2229992" y="2768507"/>
            <a:ext cx="0" cy="103188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" name="Freeform 57"/>
          <p:cNvSpPr>
            <a:spLocks/>
          </p:cNvSpPr>
          <p:nvPr/>
        </p:nvSpPr>
        <p:spPr bwMode="auto">
          <a:xfrm>
            <a:off x="2193480" y="2665319"/>
            <a:ext cx="36513" cy="101600"/>
          </a:xfrm>
          <a:custGeom>
            <a:avLst/>
            <a:gdLst>
              <a:gd name="T0" fmla="*/ 0 w 23"/>
              <a:gd name="T1" fmla="*/ 0 h 64"/>
              <a:gd name="T2" fmla="*/ 0 w 23"/>
              <a:gd name="T3" fmla="*/ 64 h 64"/>
              <a:gd name="T4" fmla="*/ 23 w 23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" h="64">
                <a:moveTo>
                  <a:pt x="0" y="0"/>
                </a:moveTo>
                <a:lnTo>
                  <a:pt x="0" y="64"/>
                </a:lnTo>
                <a:lnTo>
                  <a:pt x="23" y="6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" name="Line 58"/>
          <p:cNvSpPr>
            <a:spLocks noChangeShapeType="1"/>
          </p:cNvSpPr>
          <p:nvPr/>
        </p:nvSpPr>
        <p:spPr bwMode="auto">
          <a:xfrm>
            <a:off x="2193479" y="2612931"/>
            <a:ext cx="0" cy="153988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0" name="Freeform 59"/>
          <p:cNvSpPr>
            <a:spLocks/>
          </p:cNvSpPr>
          <p:nvPr/>
        </p:nvSpPr>
        <p:spPr bwMode="auto">
          <a:xfrm>
            <a:off x="2176018" y="2123981"/>
            <a:ext cx="17463" cy="487363"/>
          </a:xfrm>
          <a:custGeom>
            <a:avLst/>
            <a:gdLst>
              <a:gd name="T0" fmla="*/ 0 w 11"/>
              <a:gd name="T1" fmla="*/ 0 h 307"/>
              <a:gd name="T2" fmla="*/ 0 w 11"/>
              <a:gd name="T3" fmla="*/ 307 h 307"/>
              <a:gd name="T4" fmla="*/ 11 w 11"/>
              <a:gd name="T5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307">
                <a:moveTo>
                  <a:pt x="0" y="0"/>
                </a:moveTo>
                <a:lnTo>
                  <a:pt x="0" y="307"/>
                </a:lnTo>
                <a:lnTo>
                  <a:pt x="11" y="307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1" name="Line 60"/>
          <p:cNvSpPr>
            <a:spLocks noChangeShapeType="1"/>
          </p:cNvSpPr>
          <p:nvPr/>
        </p:nvSpPr>
        <p:spPr bwMode="auto">
          <a:xfrm>
            <a:off x="4917629" y="2947893"/>
            <a:ext cx="0" cy="5556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2" name="Rectangle 61"/>
          <p:cNvSpPr>
            <a:spLocks noChangeArrowheads="1"/>
          </p:cNvSpPr>
          <p:nvPr/>
        </p:nvSpPr>
        <p:spPr bwMode="auto">
          <a:xfrm>
            <a:off x="4943030" y="2908525"/>
            <a:ext cx="41357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W312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3" name="Rectangle 62"/>
          <p:cNvSpPr>
            <a:spLocks noChangeArrowheads="1"/>
          </p:cNvSpPr>
          <p:nvPr/>
        </p:nvSpPr>
        <p:spPr bwMode="auto">
          <a:xfrm>
            <a:off x="2372867" y="2938370"/>
            <a:ext cx="157254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A/Teal/Hong Kong/W312/97 (H6N1)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4" name="Line 63"/>
          <p:cNvSpPr>
            <a:spLocks noChangeShapeType="1"/>
          </p:cNvSpPr>
          <p:nvPr/>
        </p:nvSpPr>
        <p:spPr bwMode="auto">
          <a:xfrm>
            <a:off x="2322068" y="2974881"/>
            <a:ext cx="4921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5" name="Line 64"/>
          <p:cNvSpPr>
            <a:spLocks noChangeShapeType="1"/>
          </p:cNvSpPr>
          <p:nvPr/>
        </p:nvSpPr>
        <p:spPr bwMode="auto">
          <a:xfrm>
            <a:off x="4917629" y="3051082"/>
            <a:ext cx="0" cy="571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6" name="Rectangle 65"/>
          <p:cNvSpPr>
            <a:spLocks noChangeArrowheads="1"/>
          </p:cNvSpPr>
          <p:nvPr/>
        </p:nvSpPr>
        <p:spPr bwMode="auto">
          <a:xfrm>
            <a:off x="4943029" y="3013299"/>
            <a:ext cx="22762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Y280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" name="Rectangle 66"/>
          <p:cNvSpPr>
            <a:spLocks noChangeArrowheads="1"/>
          </p:cNvSpPr>
          <p:nvPr/>
        </p:nvSpPr>
        <p:spPr bwMode="auto">
          <a:xfrm>
            <a:off x="2541143" y="3043145"/>
            <a:ext cx="159017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A/Duck/Hong Kong/Y280/97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8" name="Line 67"/>
          <p:cNvSpPr>
            <a:spLocks noChangeShapeType="1"/>
          </p:cNvSpPr>
          <p:nvPr/>
        </p:nvSpPr>
        <p:spPr bwMode="auto">
          <a:xfrm>
            <a:off x="2447480" y="3079656"/>
            <a:ext cx="9207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" name="Rectangle 68"/>
          <p:cNvSpPr>
            <a:spLocks noChangeArrowheads="1"/>
          </p:cNvSpPr>
          <p:nvPr/>
        </p:nvSpPr>
        <p:spPr bwMode="auto">
          <a:xfrm>
            <a:off x="2763393" y="3147919"/>
            <a:ext cx="18707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A/chicken/Vietnam/HU5-1578/2016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0" name="Freeform 69"/>
          <p:cNvSpPr>
            <a:spLocks/>
          </p:cNvSpPr>
          <p:nvPr/>
        </p:nvSpPr>
        <p:spPr bwMode="auto">
          <a:xfrm>
            <a:off x="2669730" y="3184432"/>
            <a:ext cx="92075" cy="49213"/>
          </a:xfrm>
          <a:custGeom>
            <a:avLst/>
            <a:gdLst>
              <a:gd name="T0" fmla="*/ 0 w 58"/>
              <a:gd name="T1" fmla="*/ 31 h 31"/>
              <a:gd name="T2" fmla="*/ 0 w 58"/>
              <a:gd name="T3" fmla="*/ 0 h 31"/>
              <a:gd name="T4" fmla="*/ 58 w 58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31">
                <a:moveTo>
                  <a:pt x="0" y="31"/>
                </a:moveTo>
                <a:lnTo>
                  <a:pt x="0" y="0"/>
                </a:lnTo>
                <a:lnTo>
                  <a:pt x="58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1" name="Rectangle 70"/>
          <p:cNvSpPr>
            <a:spLocks noChangeArrowheads="1"/>
          </p:cNvSpPr>
          <p:nvPr/>
        </p:nvSpPr>
        <p:spPr bwMode="auto">
          <a:xfrm>
            <a:off x="2688780" y="3251107"/>
            <a:ext cx="184185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A/chicken/Vietnam/OIE-0056/2012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2" name="Freeform 71"/>
          <p:cNvSpPr>
            <a:spLocks/>
          </p:cNvSpPr>
          <p:nvPr/>
        </p:nvSpPr>
        <p:spPr bwMode="auto">
          <a:xfrm>
            <a:off x="2669729" y="3238407"/>
            <a:ext cx="17463" cy="49213"/>
          </a:xfrm>
          <a:custGeom>
            <a:avLst/>
            <a:gdLst>
              <a:gd name="T0" fmla="*/ 0 w 11"/>
              <a:gd name="T1" fmla="*/ 0 h 31"/>
              <a:gd name="T2" fmla="*/ 0 w 11"/>
              <a:gd name="T3" fmla="*/ 31 h 31"/>
              <a:gd name="T4" fmla="*/ 11 w 11"/>
              <a:gd name="T5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31">
                <a:moveTo>
                  <a:pt x="0" y="0"/>
                </a:moveTo>
                <a:lnTo>
                  <a:pt x="0" y="31"/>
                </a:lnTo>
                <a:lnTo>
                  <a:pt x="11" y="3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3" name="Rectangle 72"/>
          <p:cNvSpPr>
            <a:spLocks noChangeArrowheads="1"/>
          </p:cNvSpPr>
          <p:nvPr/>
        </p:nvSpPr>
        <p:spPr bwMode="auto">
          <a:xfrm>
            <a:off x="2764979" y="3355882"/>
            <a:ext cx="171681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A/chicken/Vietnam/HU3-9/2015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" name="Freeform 73"/>
          <p:cNvSpPr>
            <a:spLocks/>
          </p:cNvSpPr>
          <p:nvPr/>
        </p:nvSpPr>
        <p:spPr bwMode="auto">
          <a:xfrm>
            <a:off x="2669730" y="3290793"/>
            <a:ext cx="92075" cy="101600"/>
          </a:xfrm>
          <a:custGeom>
            <a:avLst/>
            <a:gdLst>
              <a:gd name="T0" fmla="*/ 0 w 58"/>
              <a:gd name="T1" fmla="*/ 0 h 64"/>
              <a:gd name="T2" fmla="*/ 0 w 58"/>
              <a:gd name="T3" fmla="*/ 64 h 64"/>
              <a:gd name="T4" fmla="*/ 58 w 58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64">
                <a:moveTo>
                  <a:pt x="0" y="0"/>
                </a:moveTo>
                <a:lnTo>
                  <a:pt x="0" y="64"/>
                </a:lnTo>
                <a:lnTo>
                  <a:pt x="58" y="6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5" name="Line 74"/>
          <p:cNvSpPr>
            <a:spLocks noChangeShapeType="1"/>
          </p:cNvSpPr>
          <p:nvPr/>
        </p:nvSpPr>
        <p:spPr bwMode="auto">
          <a:xfrm>
            <a:off x="2669729" y="3184431"/>
            <a:ext cx="0" cy="1016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6" name="Freeform 75"/>
          <p:cNvSpPr>
            <a:spLocks/>
          </p:cNvSpPr>
          <p:nvPr/>
        </p:nvSpPr>
        <p:spPr bwMode="auto">
          <a:xfrm>
            <a:off x="2553842" y="3287619"/>
            <a:ext cx="115888" cy="103188"/>
          </a:xfrm>
          <a:custGeom>
            <a:avLst/>
            <a:gdLst>
              <a:gd name="T0" fmla="*/ 0 w 73"/>
              <a:gd name="T1" fmla="*/ 65 h 65"/>
              <a:gd name="T2" fmla="*/ 0 w 73"/>
              <a:gd name="T3" fmla="*/ 0 h 65"/>
              <a:gd name="T4" fmla="*/ 73 w 73"/>
              <a:gd name="T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" h="65">
                <a:moveTo>
                  <a:pt x="0" y="65"/>
                </a:moveTo>
                <a:lnTo>
                  <a:pt x="0" y="0"/>
                </a:lnTo>
                <a:lnTo>
                  <a:pt x="7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7" name="Rectangle 76"/>
          <p:cNvSpPr>
            <a:spLocks noChangeArrowheads="1"/>
          </p:cNvSpPr>
          <p:nvPr/>
        </p:nvSpPr>
        <p:spPr bwMode="auto">
          <a:xfrm>
            <a:off x="2726880" y="3460658"/>
            <a:ext cx="187070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A/chicken/Vietnam/HU8-1860/2017 (H9N2)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8" name="Freeform 77"/>
          <p:cNvSpPr>
            <a:spLocks/>
          </p:cNvSpPr>
          <p:nvPr/>
        </p:nvSpPr>
        <p:spPr bwMode="auto">
          <a:xfrm>
            <a:off x="2553842" y="3393982"/>
            <a:ext cx="171450" cy="103188"/>
          </a:xfrm>
          <a:custGeom>
            <a:avLst/>
            <a:gdLst>
              <a:gd name="T0" fmla="*/ 0 w 108"/>
              <a:gd name="T1" fmla="*/ 0 h 65"/>
              <a:gd name="T2" fmla="*/ 0 w 108"/>
              <a:gd name="T3" fmla="*/ 65 h 65"/>
              <a:gd name="T4" fmla="*/ 108 w 108"/>
              <a:gd name="T5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" h="65">
                <a:moveTo>
                  <a:pt x="0" y="0"/>
                </a:moveTo>
                <a:lnTo>
                  <a:pt x="0" y="65"/>
                </a:lnTo>
                <a:lnTo>
                  <a:pt x="108" y="6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" name="Freeform 78"/>
          <p:cNvSpPr>
            <a:spLocks/>
          </p:cNvSpPr>
          <p:nvPr/>
        </p:nvSpPr>
        <p:spPr bwMode="auto">
          <a:xfrm>
            <a:off x="2539554" y="3392395"/>
            <a:ext cx="14288" cy="193675"/>
          </a:xfrm>
          <a:custGeom>
            <a:avLst/>
            <a:gdLst>
              <a:gd name="T0" fmla="*/ 0 w 9"/>
              <a:gd name="T1" fmla="*/ 122 h 122"/>
              <a:gd name="T2" fmla="*/ 0 w 9"/>
              <a:gd name="T3" fmla="*/ 0 h 122"/>
              <a:gd name="T4" fmla="*/ 9 w 9"/>
              <a:gd name="T5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" h="122">
                <a:moveTo>
                  <a:pt x="0" y="122"/>
                </a:moveTo>
                <a:lnTo>
                  <a:pt x="0" y="0"/>
                </a:lnTo>
                <a:lnTo>
                  <a:pt x="9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" name="Rectangle 79"/>
          <p:cNvSpPr>
            <a:spLocks noChangeArrowheads="1"/>
          </p:cNvSpPr>
          <p:nvPr/>
        </p:nvSpPr>
        <p:spPr bwMode="auto">
          <a:xfrm>
            <a:off x="2669730" y="3563846"/>
            <a:ext cx="176971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A/chicken/Heinan/ZZ01/2017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1" name="Freeform 80"/>
          <p:cNvSpPr>
            <a:spLocks/>
          </p:cNvSpPr>
          <p:nvPr/>
        </p:nvSpPr>
        <p:spPr bwMode="auto">
          <a:xfrm>
            <a:off x="2650679" y="3600356"/>
            <a:ext cx="17463" cy="50800"/>
          </a:xfrm>
          <a:custGeom>
            <a:avLst/>
            <a:gdLst>
              <a:gd name="T0" fmla="*/ 0 w 11"/>
              <a:gd name="T1" fmla="*/ 32 h 32"/>
              <a:gd name="T2" fmla="*/ 0 w 11"/>
              <a:gd name="T3" fmla="*/ 0 h 32"/>
              <a:gd name="T4" fmla="*/ 11 w 1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32">
                <a:moveTo>
                  <a:pt x="0" y="32"/>
                </a:moveTo>
                <a:lnTo>
                  <a:pt x="0" y="0"/>
                </a:lnTo>
                <a:lnTo>
                  <a:pt x="1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2" name="Rectangle 81"/>
          <p:cNvSpPr>
            <a:spLocks noChangeArrowheads="1"/>
          </p:cNvSpPr>
          <p:nvPr/>
        </p:nvSpPr>
        <p:spPr bwMode="auto">
          <a:xfrm>
            <a:off x="2652268" y="3668621"/>
            <a:ext cx="193482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A/duck/Japan/AQ-HE29-22/2017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3" name="Freeform 82"/>
          <p:cNvSpPr>
            <a:spLocks/>
          </p:cNvSpPr>
          <p:nvPr/>
        </p:nvSpPr>
        <p:spPr bwMode="auto">
          <a:xfrm>
            <a:off x="2650679" y="3655920"/>
            <a:ext cx="0" cy="49213"/>
          </a:xfrm>
          <a:custGeom>
            <a:avLst/>
            <a:gdLst>
              <a:gd name="T0" fmla="*/ 0 h 31"/>
              <a:gd name="T1" fmla="*/ 31 h 31"/>
              <a:gd name="T2" fmla="*/ 31 h 3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1">
                <a:moveTo>
                  <a:pt x="0" y="0"/>
                </a:moveTo>
                <a:lnTo>
                  <a:pt x="0" y="31"/>
                </a:lnTo>
                <a:lnTo>
                  <a:pt x="0" y="3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4" name="Freeform 83"/>
          <p:cNvSpPr>
            <a:spLocks/>
          </p:cNvSpPr>
          <p:nvPr/>
        </p:nvSpPr>
        <p:spPr bwMode="auto">
          <a:xfrm>
            <a:off x="2595118" y="3652745"/>
            <a:ext cx="55563" cy="128588"/>
          </a:xfrm>
          <a:custGeom>
            <a:avLst/>
            <a:gdLst>
              <a:gd name="T0" fmla="*/ 0 w 35"/>
              <a:gd name="T1" fmla="*/ 81 h 81"/>
              <a:gd name="T2" fmla="*/ 0 w 35"/>
              <a:gd name="T3" fmla="*/ 0 h 81"/>
              <a:gd name="T4" fmla="*/ 35 w 35"/>
              <a:gd name="T5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" h="81">
                <a:moveTo>
                  <a:pt x="0" y="81"/>
                </a:moveTo>
                <a:lnTo>
                  <a:pt x="0" y="0"/>
                </a:lnTo>
                <a:lnTo>
                  <a:pt x="35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5" name="Rectangle 84"/>
          <p:cNvSpPr>
            <a:spLocks noChangeArrowheads="1"/>
          </p:cNvSpPr>
          <p:nvPr/>
        </p:nvSpPr>
        <p:spPr bwMode="auto">
          <a:xfrm>
            <a:off x="2598292" y="3773395"/>
            <a:ext cx="106760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A/Anhui/1/2013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6" name="Freeform 85"/>
          <p:cNvSpPr>
            <a:spLocks/>
          </p:cNvSpPr>
          <p:nvPr/>
        </p:nvSpPr>
        <p:spPr bwMode="auto">
          <a:xfrm>
            <a:off x="2595117" y="3809907"/>
            <a:ext cx="0" cy="49213"/>
          </a:xfrm>
          <a:custGeom>
            <a:avLst/>
            <a:gdLst>
              <a:gd name="T0" fmla="*/ 31 h 31"/>
              <a:gd name="T1" fmla="*/ 0 h 31"/>
              <a:gd name="T2" fmla="*/ 0 h 3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1">
                <a:moveTo>
                  <a:pt x="0" y="31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7" name="Rectangle 86"/>
          <p:cNvSpPr>
            <a:spLocks noChangeArrowheads="1"/>
          </p:cNvSpPr>
          <p:nvPr/>
        </p:nvSpPr>
        <p:spPr bwMode="auto">
          <a:xfrm>
            <a:off x="2598292" y="3876582"/>
            <a:ext cx="120545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A/Shanghai/2/2013 (H7N9)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8" name="Freeform 87"/>
          <p:cNvSpPr>
            <a:spLocks/>
          </p:cNvSpPr>
          <p:nvPr/>
        </p:nvSpPr>
        <p:spPr bwMode="auto">
          <a:xfrm>
            <a:off x="2595117" y="3863882"/>
            <a:ext cx="0" cy="49213"/>
          </a:xfrm>
          <a:custGeom>
            <a:avLst/>
            <a:gdLst>
              <a:gd name="T0" fmla="*/ 0 h 31"/>
              <a:gd name="T1" fmla="*/ 31 h 31"/>
              <a:gd name="T2" fmla="*/ 31 h 3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1">
                <a:moveTo>
                  <a:pt x="0" y="0"/>
                </a:moveTo>
                <a:lnTo>
                  <a:pt x="0" y="31"/>
                </a:lnTo>
                <a:lnTo>
                  <a:pt x="0" y="3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" name="Line 88"/>
          <p:cNvSpPr>
            <a:spLocks noChangeShapeType="1"/>
          </p:cNvSpPr>
          <p:nvPr/>
        </p:nvSpPr>
        <p:spPr bwMode="auto">
          <a:xfrm>
            <a:off x="2595117" y="3786095"/>
            <a:ext cx="0" cy="1270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" name="Freeform 89"/>
          <p:cNvSpPr>
            <a:spLocks/>
          </p:cNvSpPr>
          <p:nvPr/>
        </p:nvSpPr>
        <p:spPr bwMode="auto">
          <a:xfrm>
            <a:off x="2539554" y="3590831"/>
            <a:ext cx="55563" cy="192088"/>
          </a:xfrm>
          <a:custGeom>
            <a:avLst/>
            <a:gdLst>
              <a:gd name="T0" fmla="*/ 0 w 35"/>
              <a:gd name="T1" fmla="*/ 0 h 121"/>
              <a:gd name="T2" fmla="*/ 0 w 35"/>
              <a:gd name="T3" fmla="*/ 121 h 121"/>
              <a:gd name="T4" fmla="*/ 35 w 35"/>
              <a:gd name="T5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" h="121">
                <a:moveTo>
                  <a:pt x="0" y="0"/>
                </a:moveTo>
                <a:lnTo>
                  <a:pt x="0" y="121"/>
                </a:lnTo>
                <a:lnTo>
                  <a:pt x="35" y="12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" name="Line 90"/>
          <p:cNvSpPr>
            <a:spLocks noChangeShapeType="1"/>
          </p:cNvSpPr>
          <p:nvPr/>
        </p:nvSpPr>
        <p:spPr bwMode="auto">
          <a:xfrm>
            <a:off x="4917629" y="3155857"/>
            <a:ext cx="0" cy="40798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" name="Rectangle 91"/>
          <p:cNvSpPr>
            <a:spLocks noChangeArrowheads="1"/>
          </p:cNvSpPr>
          <p:nvPr/>
        </p:nvSpPr>
        <p:spPr bwMode="auto">
          <a:xfrm>
            <a:off x="4958850" y="3305262"/>
            <a:ext cx="42639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H9 China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" name="Line 92"/>
          <p:cNvSpPr>
            <a:spLocks noChangeShapeType="1"/>
          </p:cNvSpPr>
          <p:nvPr/>
        </p:nvSpPr>
        <p:spPr bwMode="auto">
          <a:xfrm>
            <a:off x="2447480" y="3587656"/>
            <a:ext cx="9207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" name="Line 93"/>
          <p:cNvSpPr>
            <a:spLocks noChangeShapeType="1"/>
          </p:cNvSpPr>
          <p:nvPr/>
        </p:nvSpPr>
        <p:spPr bwMode="auto">
          <a:xfrm>
            <a:off x="2445892" y="3079656"/>
            <a:ext cx="0" cy="25241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" name="Line 94"/>
          <p:cNvSpPr>
            <a:spLocks noChangeShapeType="1"/>
          </p:cNvSpPr>
          <p:nvPr/>
        </p:nvSpPr>
        <p:spPr bwMode="auto">
          <a:xfrm>
            <a:off x="2445892" y="3336833"/>
            <a:ext cx="0" cy="25082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6" name="Freeform 95"/>
          <p:cNvSpPr>
            <a:spLocks/>
          </p:cNvSpPr>
          <p:nvPr/>
        </p:nvSpPr>
        <p:spPr bwMode="auto">
          <a:xfrm>
            <a:off x="2320480" y="3157444"/>
            <a:ext cx="125413" cy="176213"/>
          </a:xfrm>
          <a:custGeom>
            <a:avLst/>
            <a:gdLst>
              <a:gd name="T0" fmla="*/ 0 w 79"/>
              <a:gd name="T1" fmla="*/ 0 h 111"/>
              <a:gd name="T2" fmla="*/ 0 w 79"/>
              <a:gd name="T3" fmla="*/ 111 h 111"/>
              <a:gd name="T4" fmla="*/ 79 w 79"/>
              <a:gd name="T5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9" h="111">
                <a:moveTo>
                  <a:pt x="0" y="0"/>
                </a:moveTo>
                <a:lnTo>
                  <a:pt x="0" y="111"/>
                </a:lnTo>
                <a:lnTo>
                  <a:pt x="79" y="11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" name="Line 96"/>
          <p:cNvSpPr>
            <a:spLocks noChangeShapeType="1"/>
          </p:cNvSpPr>
          <p:nvPr/>
        </p:nvSpPr>
        <p:spPr bwMode="auto">
          <a:xfrm>
            <a:off x="2320479" y="2974881"/>
            <a:ext cx="0" cy="1778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8" name="Freeform 97"/>
          <p:cNvSpPr>
            <a:spLocks/>
          </p:cNvSpPr>
          <p:nvPr/>
        </p:nvSpPr>
        <p:spPr bwMode="auto">
          <a:xfrm>
            <a:off x="2176018" y="2395445"/>
            <a:ext cx="144463" cy="758825"/>
          </a:xfrm>
          <a:custGeom>
            <a:avLst/>
            <a:gdLst>
              <a:gd name="T0" fmla="*/ 0 w 91"/>
              <a:gd name="T1" fmla="*/ 0 h 478"/>
              <a:gd name="T2" fmla="*/ 0 w 91"/>
              <a:gd name="T3" fmla="*/ 478 h 478"/>
              <a:gd name="T4" fmla="*/ 91 w 91"/>
              <a:gd name="T5" fmla="*/ 478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" h="478">
                <a:moveTo>
                  <a:pt x="0" y="0"/>
                </a:moveTo>
                <a:lnTo>
                  <a:pt x="0" y="478"/>
                </a:lnTo>
                <a:lnTo>
                  <a:pt x="91" y="47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" name="Line 98"/>
          <p:cNvSpPr>
            <a:spLocks noChangeShapeType="1"/>
          </p:cNvSpPr>
          <p:nvPr/>
        </p:nvSpPr>
        <p:spPr bwMode="auto">
          <a:xfrm>
            <a:off x="2176017" y="1633443"/>
            <a:ext cx="0" cy="757239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" name="Freeform 99"/>
          <p:cNvSpPr>
            <a:spLocks/>
          </p:cNvSpPr>
          <p:nvPr/>
        </p:nvSpPr>
        <p:spPr bwMode="auto">
          <a:xfrm>
            <a:off x="2107754" y="2393857"/>
            <a:ext cx="68263" cy="835025"/>
          </a:xfrm>
          <a:custGeom>
            <a:avLst/>
            <a:gdLst>
              <a:gd name="T0" fmla="*/ 0 w 43"/>
              <a:gd name="T1" fmla="*/ 526 h 526"/>
              <a:gd name="T2" fmla="*/ 0 w 43"/>
              <a:gd name="T3" fmla="*/ 0 h 526"/>
              <a:gd name="T4" fmla="*/ 43 w 43"/>
              <a:gd name="T5" fmla="*/ 0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526">
                <a:moveTo>
                  <a:pt x="0" y="526"/>
                </a:moveTo>
                <a:lnTo>
                  <a:pt x="0" y="0"/>
                </a:lnTo>
                <a:lnTo>
                  <a:pt x="4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1" name="Line 100"/>
          <p:cNvSpPr>
            <a:spLocks noChangeShapeType="1"/>
          </p:cNvSpPr>
          <p:nvPr/>
        </p:nvSpPr>
        <p:spPr bwMode="auto">
          <a:xfrm>
            <a:off x="4917629" y="3989294"/>
            <a:ext cx="0" cy="571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2" name="Rectangle 101"/>
          <p:cNvSpPr>
            <a:spLocks noChangeArrowheads="1"/>
          </p:cNvSpPr>
          <p:nvPr/>
        </p:nvSpPr>
        <p:spPr bwMode="auto">
          <a:xfrm>
            <a:off x="4943030" y="3951513"/>
            <a:ext cx="55463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3" name="Rectangle 102"/>
          <p:cNvSpPr>
            <a:spLocks noChangeArrowheads="1"/>
          </p:cNvSpPr>
          <p:nvPr/>
        </p:nvSpPr>
        <p:spPr bwMode="auto">
          <a:xfrm>
            <a:off x="2229992" y="3981358"/>
            <a:ext cx="171200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A/wild duck/Shantou/2853/2003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4" name="Line 103"/>
          <p:cNvSpPr>
            <a:spLocks noChangeShapeType="1"/>
          </p:cNvSpPr>
          <p:nvPr/>
        </p:nvSpPr>
        <p:spPr bwMode="auto">
          <a:xfrm>
            <a:off x="2134743" y="4017869"/>
            <a:ext cx="92075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5" name="Line 104"/>
          <p:cNvSpPr>
            <a:spLocks noChangeShapeType="1"/>
          </p:cNvSpPr>
          <p:nvPr/>
        </p:nvSpPr>
        <p:spPr bwMode="auto">
          <a:xfrm>
            <a:off x="4917629" y="4094070"/>
            <a:ext cx="0" cy="57151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6" name="Rectangle 105"/>
          <p:cNvSpPr>
            <a:spLocks noChangeArrowheads="1"/>
          </p:cNvSpPr>
          <p:nvPr/>
        </p:nvSpPr>
        <p:spPr bwMode="auto">
          <a:xfrm>
            <a:off x="4943029" y="4056287"/>
            <a:ext cx="51456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H6 Group I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7" name="Rectangle 106"/>
          <p:cNvSpPr>
            <a:spLocks noChangeArrowheads="1"/>
          </p:cNvSpPr>
          <p:nvPr/>
        </p:nvSpPr>
        <p:spPr bwMode="auto">
          <a:xfrm>
            <a:off x="2207768" y="4086133"/>
            <a:ext cx="145232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A/duck/Shantou/339/2000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8" name="Line 107"/>
          <p:cNvSpPr>
            <a:spLocks noChangeShapeType="1"/>
          </p:cNvSpPr>
          <p:nvPr/>
        </p:nvSpPr>
        <p:spPr bwMode="auto">
          <a:xfrm>
            <a:off x="2134742" y="4122644"/>
            <a:ext cx="6985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9" name="Line 108"/>
          <p:cNvSpPr>
            <a:spLocks noChangeShapeType="1"/>
          </p:cNvSpPr>
          <p:nvPr/>
        </p:nvSpPr>
        <p:spPr bwMode="auto">
          <a:xfrm>
            <a:off x="2133154" y="4017869"/>
            <a:ext cx="0" cy="508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" name="Line 109"/>
          <p:cNvSpPr>
            <a:spLocks noChangeShapeType="1"/>
          </p:cNvSpPr>
          <p:nvPr/>
        </p:nvSpPr>
        <p:spPr bwMode="auto">
          <a:xfrm>
            <a:off x="2133154" y="4071844"/>
            <a:ext cx="0" cy="5080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" name="Freeform 110"/>
          <p:cNvSpPr>
            <a:spLocks/>
          </p:cNvSpPr>
          <p:nvPr/>
        </p:nvSpPr>
        <p:spPr bwMode="auto">
          <a:xfrm>
            <a:off x="2107755" y="3233644"/>
            <a:ext cx="25400" cy="836613"/>
          </a:xfrm>
          <a:custGeom>
            <a:avLst/>
            <a:gdLst>
              <a:gd name="T0" fmla="*/ 0 w 16"/>
              <a:gd name="T1" fmla="*/ 0 h 527"/>
              <a:gd name="T2" fmla="*/ 0 w 16"/>
              <a:gd name="T3" fmla="*/ 527 h 527"/>
              <a:gd name="T4" fmla="*/ 16 w 16"/>
              <a:gd name="T5" fmla="*/ 527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527">
                <a:moveTo>
                  <a:pt x="0" y="0"/>
                </a:moveTo>
                <a:lnTo>
                  <a:pt x="0" y="527"/>
                </a:lnTo>
                <a:lnTo>
                  <a:pt x="16" y="527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2" name="Freeform 111"/>
          <p:cNvSpPr>
            <a:spLocks/>
          </p:cNvSpPr>
          <p:nvPr/>
        </p:nvSpPr>
        <p:spPr bwMode="auto">
          <a:xfrm>
            <a:off x="1944243" y="3232057"/>
            <a:ext cx="163513" cy="495300"/>
          </a:xfrm>
          <a:custGeom>
            <a:avLst/>
            <a:gdLst>
              <a:gd name="T0" fmla="*/ 0 w 103"/>
              <a:gd name="T1" fmla="*/ 312 h 312"/>
              <a:gd name="T2" fmla="*/ 0 w 103"/>
              <a:gd name="T3" fmla="*/ 0 h 312"/>
              <a:gd name="T4" fmla="*/ 103 w 103"/>
              <a:gd name="T5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3" h="312">
                <a:moveTo>
                  <a:pt x="0" y="312"/>
                </a:moveTo>
                <a:lnTo>
                  <a:pt x="0" y="0"/>
                </a:lnTo>
                <a:lnTo>
                  <a:pt x="10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3" name="Line 112"/>
          <p:cNvSpPr>
            <a:spLocks noChangeShapeType="1"/>
          </p:cNvSpPr>
          <p:nvPr/>
        </p:nvSpPr>
        <p:spPr bwMode="auto">
          <a:xfrm>
            <a:off x="4917629" y="4198845"/>
            <a:ext cx="0" cy="5556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4" name="Rectangle 113"/>
          <p:cNvSpPr>
            <a:spLocks noChangeArrowheads="1"/>
          </p:cNvSpPr>
          <p:nvPr/>
        </p:nvSpPr>
        <p:spPr bwMode="auto">
          <a:xfrm>
            <a:off x="4943030" y="4161062"/>
            <a:ext cx="37510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Vietnam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5" name="Rectangle 114"/>
          <p:cNvSpPr>
            <a:spLocks noChangeArrowheads="1"/>
          </p:cNvSpPr>
          <p:nvPr/>
        </p:nvSpPr>
        <p:spPr bwMode="auto">
          <a:xfrm>
            <a:off x="1971230" y="4189321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A/duck/Vietnam/OIE-4429/2010 (H6N2)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6" name="Line 115"/>
          <p:cNvSpPr>
            <a:spLocks noChangeShapeType="1"/>
          </p:cNvSpPr>
          <p:nvPr/>
        </p:nvSpPr>
        <p:spPr bwMode="auto">
          <a:xfrm>
            <a:off x="1945830" y="4225831"/>
            <a:ext cx="2381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7" name="Line 116"/>
          <p:cNvSpPr>
            <a:spLocks noChangeShapeType="1"/>
          </p:cNvSpPr>
          <p:nvPr/>
        </p:nvSpPr>
        <p:spPr bwMode="auto">
          <a:xfrm>
            <a:off x="1944242" y="3732121"/>
            <a:ext cx="0" cy="493713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8" name="Freeform 117"/>
          <p:cNvSpPr>
            <a:spLocks/>
          </p:cNvSpPr>
          <p:nvPr/>
        </p:nvSpPr>
        <p:spPr bwMode="auto">
          <a:xfrm>
            <a:off x="1925193" y="3728945"/>
            <a:ext cx="19050" cy="325439"/>
          </a:xfrm>
          <a:custGeom>
            <a:avLst/>
            <a:gdLst>
              <a:gd name="T0" fmla="*/ 0 w 12"/>
              <a:gd name="T1" fmla="*/ 205 h 205"/>
              <a:gd name="T2" fmla="*/ 0 w 12"/>
              <a:gd name="T3" fmla="*/ 0 h 205"/>
              <a:gd name="T4" fmla="*/ 12 w 12"/>
              <a:gd name="T5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205">
                <a:moveTo>
                  <a:pt x="0" y="205"/>
                </a:moveTo>
                <a:lnTo>
                  <a:pt x="0" y="0"/>
                </a:lnTo>
                <a:lnTo>
                  <a:pt x="12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9" name="Rectangle 118"/>
          <p:cNvSpPr>
            <a:spLocks noChangeArrowheads="1"/>
          </p:cNvSpPr>
          <p:nvPr/>
        </p:nvSpPr>
        <p:spPr bwMode="auto">
          <a:xfrm>
            <a:off x="1975993" y="4294095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A/Muscovy duck/Vietnam/HU5-1642/2016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" name="Freeform 119"/>
          <p:cNvSpPr>
            <a:spLocks/>
          </p:cNvSpPr>
          <p:nvPr/>
        </p:nvSpPr>
        <p:spPr bwMode="auto">
          <a:xfrm>
            <a:off x="1955354" y="4330607"/>
            <a:ext cx="17463" cy="50800"/>
          </a:xfrm>
          <a:custGeom>
            <a:avLst/>
            <a:gdLst>
              <a:gd name="T0" fmla="*/ 0 w 11"/>
              <a:gd name="T1" fmla="*/ 32 h 32"/>
              <a:gd name="T2" fmla="*/ 0 w 11"/>
              <a:gd name="T3" fmla="*/ 0 h 32"/>
              <a:gd name="T4" fmla="*/ 11 w 11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" h="32">
                <a:moveTo>
                  <a:pt x="0" y="32"/>
                </a:moveTo>
                <a:lnTo>
                  <a:pt x="0" y="0"/>
                </a:lnTo>
                <a:lnTo>
                  <a:pt x="11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1" name="Rectangle 120"/>
          <p:cNvSpPr>
            <a:spLocks noChangeArrowheads="1"/>
          </p:cNvSpPr>
          <p:nvPr/>
        </p:nvSpPr>
        <p:spPr bwMode="auto">
          <a:xfrm>
            <a:off x="2126805" y="4398870"/>
            <a:ext cx="175208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A/duck/Vietnam/HU8-1285/2017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2" name="Freeform 121"/>
          <p:cNvSpPr>
            <a:spLocks/>
          </p:cNvSpPr>
          <p:nvPr/>
        </p:nvSpPr>
        <p:spPr bwMode="auto">
          <a:xfrm>
            <a:off x="1955355" y="4384581"/>
            <a:ext cx="168275" cy="50800"/>
          </a:xfrm>
          <a:custGeom>
            <a:avLst/>
            <a:gdLst>
              <a:gd name="T0" fmla="*/ 0 w 106"/>
              <a:gd name="T1" fmla="*/ 0 h 32"/>
              <a:gd name="T2" fmla="*/ 0 w 106"/>
              <a:gd name="T3" fmla="*/ 32 h 32"/>
              <a:gd name="T4" fmla="*/ 106 w 106"/>
              <a:gd name="T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32">
                <a:moveTo>
                  <a:pt x="0" y="0"/>
                </a:moveTo>
                <a:lnTo>
                  <a:pt x="0" y="32"/>
                </a:lnTo>
                <a:lnTo>
                  <a:pt x="106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3" name="Freeform 122"/>
          <p:cNvSpPr>
            <a:spLocks/>
          </p:cNvSpPr>
          <p:nvPr/>
        </p:nvSpPr>
        <p:spPr bwMode="auto">
          <a:xfrm>
            <a:off x="1925193" y="4057557"/>
            <a:ext cx="30163" cy="325439"/>
          </a:xfrm>
          <a:custGeom>
            <a:avLst/>
            <a:gdLst>
              <a:gd name="T0" fmla="*/ 0 w 19"/>
              <a:gd name="T1" fmla="*/ 0 h 205"/>
              <a:gd name="T2" fmla="*/ 0 w 19"/>
              <a:gd name="T3" fmla="*/ 205 h 205"/>
              <a:gd name="T4" fmla="*/ 19 w 19"/>
              <a:gd name="T5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205">
                <a:moveTo>
                  <a:pt x="0" y="0"/>
                </a:moveTo>
                <a:lnTo>
                  <a:pt x="0" y="205"/>
                </a:lnTo>
                <a:lnTo>
                  <a:pt x="19" y="205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4" name="Freeform 123"/>
          <p:cNvSpPr>
            <a:spLocks/>
          </p:cNvSpPr>
          <p:nvPr/>
        </p:nvSpPr>
        <p:spPr bwMode="auto">
          <a:xfrm>
            <a:off x="1787080" y="4055970"/>
            <a:ext cx="138113" cy="239713"/>
          </a:xfrm>
          <a:custGeom>
            <a:avLst/>
            <a:gdLst>
              <a:gd name="T0" fmla="*/ 0 w 87"/>
              <a:gd name="T1" fmla="*/ 151 h 151"/>
              <a:gd name="T2" fmla="*/ 0 w 87"/>
              <a:gd name="T3" fmla="*/ 0 h 151"/>
              <a:gd name="T4" fmla="*/ 87 w 87"/>
              <a:gd name="T5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7" h="151">
                <a:moveTo>
                  <a:pt x="0" y="151"/>
                </a:moveTo>
                <a:lnTo>
                  <a:pt x="0" y="0"/>
                </a:lnTo>
                <a:lnTo>
                  <a:pt x="87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5" name="Rectangle 124"/>
          <p:cNvSpPr>
            <a:spLocks noChangeArrowheads="1"/>
          </p:cNvSpPr>
          <p:nvPr/>
        </p:nvSpPr>
        <p:spPr bwMode="auto">
          <a:xfrm>
            <a:off x="1790255" y="4502058"/>
            <a:ext cx="21592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A/Muscovy duck/Vietnam/HU3-1409/2015 (H6N6)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6" name="Freeform 125"/>
          <p:cNvSpPr>
            <a:spLocks/>
          </p:cNvSpPr>
          <p:nvPr/>
        </p:nvSpPr>
        <p:spPr bwMode="auto">
          <a:xfrm>
            <a:off x="1787079" y="4298857"/>
            <a:ext cx="0" cy="241300"/>
          </a:xfrm>
          <a:custGeom>
            <a:avLst/>
            <a:gdLst>
              <a:gd name="T0" fmla="*/ 0 h 152"/>
              <a:gd name="T1" fmla="*/ 152 h 152"/>
              <a:gd name="T2" fmla="*/ 152 h 15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52">
                <a:moveTo>
                  <a:pt x="0" y="0"/>
                </a:moveTo>
                <a:lnTo>
                  <a:pt x="0" y="152"/>
                </a:lnTo>
                <a:lnTo>
                  <a:pt x="0" y="15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7" name="Freeform 126"/>
          <p:cNvSpPr>
            <a:spLocks/>
          </p:cNvSpPr>
          <p:nvPr/>
        </p:nvSpPr>
        <p:spPr bwMode="auto">
          <a:xfrm>
            <a:off x="1074292" y="4297269"/>
            <a:ext cx="712788" cy="320675"/>
          </a:xfrm>
          <a:custGeom>
            <a:avLst/>
            <a:gdLst>
              <a:gd name="T0" fmla="*/ 0 w 449"/>
              <a:gd name="T1" fmla="*/ 202 h 202"/>
              <a:gd name="T2" fmla="*/ 0 w 449"/>
              <a:gd name="T3" fmla="*/ 0 h 202"/>
              <a:gd name="T4" fmla="*/ 449 w 449"/>
              <a:gd name="T5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9" h="202">
                <a:moveTo>
                  <a:pt x="0" y="202"/>
                </a:moveTo>
                <a:lnTo>
                  <a:pt x="0" y="0"/>
                </a:lnTo>
                <a:lnTo>
                  <a:pt x="449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8" name="Rectangle 127"/>
          <p:cNvSpPr>
            <a:spLocks noChangeArrowheads="1"/>
          </p:cNvSpPr>
          <p:nvPr/>
        </p:nvSpPr>
        <p:spPr bwMode="auto">
          <a:xfrm>
            <a:off x="2591943" y="4606833"/>
            <a:ext cx="151964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A/turkey/Italy/4580/1999 (H7N1)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9" name="Freeform 128"/>
          <p:cNvSpPr>
            <a:spLocks/>
          </p:cNvSpPr>
          <p:nvPr/>
        </p:nvSpPr>
        <p:spPr bwMode="auto">
          <a:xfrm>
            <a:off x="2590354" y="4643344"/>
            <a:ext cx="0" cy="50800"/>
          </a:xfrm>
          <a:custGeom>
            <a:avLst/>
            <a:gdLst>
              <a:gd name="T0" fmla="*/ 32 h 32"/>
              <a:gd name="T1" fmla="*/ 0 h 32"/>
              <a:gd name="T2" fmla="*/ 0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3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" name="Rectangle 129"/>
          <p:cNvSpPr>
            <a:spLocks noChangeArrowheads="1"/>
          </p:cNvSpPr>
          <p:nvPr/>
        </p:nvSpPr>
        <p:spPr bwMode="auto">
          <a:xfrm>
            <a:off x="2684017" y="4711607"/>
            <a:ext cx="1633460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A/goose/Guangdong/1/1996 (H5N1)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1" name="Freeform 130"/>
          <p:cNvSpPr>
            <a:spLocks/>
          </p:cNvSpPr>
          <p:nvPr/>
        </p:nvSpPr>
        <p:spPr bwMode="auto">
          <a:xfrm>
            <a:off x="2590355" y="4697319"/>
            <a:ext cx="92075" cy="50800"/>
          </a:xfrm>
          <a:custGeom>
            <a:avLst/>
            <a:gdLst>
              <a:gd name="T0" fmla="*/ 0 w 58"/>
              <a:gd name="T1" fmla="*/ 0 h 32"/>
              <a:gd name="T2" fmla="*/ 0 w 58"/>
              <a:gd name="T3" fmla="*/ 32 h 32"/>
              <a:gd name="T4" fmla="*/ 58 w 58"/>
              <a:gd name="T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" h="32">
                <a:moveTo>
                  <a:pt x="0" y="0"/>
                </a:moveTo>
                <a:lnTo>
                  <a:pt x="0" y="32"/>
                </a:lnTo>
                <a:lnTo>
                  <a:pt x="58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2" name="Freeform 131"/>
          <p:cNvSpPr>
            <a:spLocks/>
          </p:cNvSpPr>
          <p:nvPr/>
        </p:nvSpPr>
        <p:spPr bwMode="auto">
          <a:xfrm>
            <a:off x="2553843" y="4695731"/>
            <a:ext cx="36513" cy="76200"/>
          </a:xfrm>
          <a:custGeom>
            <a:avLst/>
            <a:gdLst>
              <a:gd name="T0" fmla="*/ 0 w 23"/>
              <a:gd name="T1" fmla="*/ 48 h 48"/>
              <a:gd name="T2" fmla="*/ 0 w 23"/>
              <a:gd name="T3" fmla="*/ 0 h 48"/>
              <a:gd name="T4" fmla="*/ 23 w 23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" h="48">
                <a:moveTo>
                  <a:pt x="0" y="48"/>
                </a:moveTo>
                <a:lnTo>
                  <a:pt x="0" y="0"/>
                </a:lnTo>
                <a:lnTo>
                  <a:pt x="23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3" name="Rectangle 132"/>
          <p:cNvSpPr>
            <a:spLocks noChangeArrowheads="1"/>
          </p:cNvSpPr>
          <p:nvPr/>
        </p:nvSpPr>
        <p:spPr bwMode="auto">
          <a:xfrm>
            <a:off x="2591943" y="4814795"/>
            <a:ext cx="173124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A/duck/Kumamoto/431105/2014 (H7N7)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4" name="Freeform 133"/>
          <p:cNvSpPr>
            <a:spLocks/>
          </p:cNvSpPr>
          <p:nvPr/>
        </p:nvSpPr>
        <p:spPr bwMode="auto">
          <a:xfrm>
            <a:off x="2553843" y="4776695"/>
            <a:ext cx="36513" cy="76200"/>
          </a:xfrm>
          <a:custGeom>
            <a:avLst/>
            <a:gdLst>
              <a:gd name="T0" fmla="*/ 0 w 23"/>
              <a:gd name="T1" fmla="*/ 0 h 48"/>
              <a:gd name="T2" fmla="*/ 0 w 23"/>
              <a:gd name="T3" fmla="*/ 48 h 48"/>
              <a:gd name="T4" fmla="*/ 23 w 23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" h="48">
                <a:moveTo>
                  <a:pt x="0" y="0"/>
                </a:moveTo>
                <a:lnTo>
                  <a:pt x="0" y="48"/>
                </a:lnTo>
                <a:lnTo>
                  <a:pt x="23" y="48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5" name="Freeform 134"/>
          <p:cNvSpPr>
            <a:spLocks/>
          </p:cNvSpPr>
          <p:nvPr/>
        </p:nvSpPr>
        <p:spPr bwMode="auto">
          <a:xfrm>
            <a:off x="2515743" y="4773520"/>
            <a:ext cx="38100" cy="168275"/>
          </a:xfrm>
          <a:custGeom>
            <a:avLst/>
            <a:gdLst>
              <a:gd name="T0" fmla="*/ 0 w 24"/>
              <a:gd name="T1" fmla="*/ 106 h 106"/>
              <a:gd name="T2" fmla="*/ 0 w 24"/>
              <a:gd name="T3" fmla="*/ 0 h 106"/>
              <a:gd name="T4" fmla="*/ 24 w 24"/>
              <a:gd name="T5" fmla="*/ 0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" h="106">
                <a:moveTo>
                  <a:pt x="0" y="106"/>
                </a:moveTo>
                <a:lnTo>
                  <a:pt x="0" y="0"/>
                </a:lnTo>
                <a:lnTo>
                  <a:pt x="24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6" name="Rectangle 135"/>
          <p:cNvSpPr>
            <a:spLocks noChangeArrowheads="1"/>
          </p:cNvSpPr>
          <p:nvPr/>
        </p:nvSpPr>
        <p:spPr bwMode="auto">
          <a:xfrm>
            <a:off x="2725293" y="4919570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A/duck/Vietnam/OIE-0495/2012 (H7N1)</a:t>
            </a:r>
            <a:endParaRPr kumimoji="0" lang="en-US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7" name="Freeform 136"/>
          <p:cNvSpPr>
            <a:spLocks/>
          </p:cNvSpPr>
          <p:nvPr/>
        </p:nvSpPr>
        <p:spPr bwMode="auto">
          <a:xfrm>
            <a:off x="2723704" y="4956081"/>
            <a:ext cx="0" cy="50800"/>
          </a:xfrm>
          <a:custGeom>
            <a:avLst/>
            <a:gdLst>
              <a:gd name="T0" fmla="*/ 32 h 32"/>
              <a:gd name="T1" fmla="*/ 0 h 32"/>
              <a:gd name="T2" fmla="*/ 0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32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8" name="Rectangle 137"/>
          <p:cNvSpPr>
            <a:spLocks noChangeArrowheads="1"/>
          </p:cNvSpPr>
          <p:nvPr/>
        </p:nvSpPr>
        <p:spPr bwMode="auto">
          <a:xfrm>
            <a:off x="2725293" y="5024345"/>
            <a:ext cx="172322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A/duck/Vietnam/OIE-0178/2012 (H7N1)</a:t>
            </a:r>
            <a:endParaRPr kumimoji="0" lang="en-US" sz="8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9" name="Freeform 138"/>
          <p:cNvSpPr>
            <a:spLocks/>
          </p:cNvSpPr>
          <p:nvPr/>
        </p:nvSpPr>
        <p:spPr bwMode="auto">
          <a:xfrm>
            <a:off x="2723704" y="5010056"/>
            <a:ext cx="0" cy="50800"/>
          </a:xfrm>
          <a:custGeom>
            <a:avLst/>
            <a:gdLst>
              <a:gd name="T0" fmla="*/ 0 h 32"/>
              <a:gd name="T1" fmla="*/ 32 h 32"/>
              <a:gd name="T2" fmla="*/ 32 h 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2">
                <a:moveTo>
                  <a:pt x="0" y="0"/>
                </a:moveTo>
                <a:lnTo>
                  <a:pt x="0" y="32"/>
                </a:lnTo>
                <a:lnTo>
                  <a:pt x="0" y="32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Freeform 139"/>
          <p:cNvSpPr>
            <a:spLocks/>
          </p:cNvSpPr>
          <p:nvPr/>
        </p:nvSpPr>
        <p:spPr bwMode="auto">
          <a:xfrm>
            <a:off x="2630043" y="5008469"/>
            <a:ext cx="93663" cy="101600"/>
          </a:xfrm>
          <a:custGeom>
            <a:avLst/>
            <a:gdLst>
              <a:gd name="T0" fmla="*/ 0 w 59"/>
              <a:gd name="T1" fmla="*/ 64 h 64"/>
              <a:gd name="T2" fmla="*/ 0 w 59"/>
              <a:gd name="T3" fmla="*/ 0 h 64"/>
              <a:gd name="T4" fmla="*/ 59 w 59"/>
              <a:gd name="T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" h="64">
                <a:moveTo>
                  <a:pt x="0" y="64"/>
                </a:moveTo>
                <a:lnTo>
                  <a:pt x="0" y="0"/>
                </a:lnTo>
                <a:lnTo>
                  <a:pt x="59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" name="Rectangle 140"/>
          <p:cNvSpPr>
            <a:spLocks noChangeArrowheads="1"/>
          </p:cNvSpPr>
          <p:nvPr/>
        </p:nvSpPr>
        <p:spPr bwMode="auto">
          <a:xfrm>
            <a:off x="2763393" y="5127533"/>
            <a:ext cx="17937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A/duck/Cambodia/b0120501/2017 (H7N3)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2" name="Freeform 141"/>
          <p:cNvSpPr>
            <a:spLocks/>
          </p:cNvSpPr>
          <p:nvPr/>
        </p:nvSpPr>
        <p:spPr bwMode="auto">
          <a:xfrm>
            <a:off x="2742755" y="5165632"/>
            <a:ext cx="19050" cy="49213"/>
          </a:xfrm>
          <a:custGeom>
            <a:avLst/>
            <a:gdLst>
              <a:gd name="T0" fmla="*/ 0 w 12"/>
              <a:gd name="T1" fmla="*/ 31 h 31"/>
              <a:gd name="T2" fmla="*/ 0 w 12"/>
              <a:gd name="T3" fmla="*/ 0 h 31"/>
              <a:gd name="T4" fmla="*/ 12 w 12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31">
                <a:moveTo>
                  <a:pt x="0" y="31"/>
                </a:moveTo>
                <a:lnTo>
                  <a:pt x="0" y="0"/>
                </a:lnTo>
                <a:lnTo>
                  <a:pt x="12" y="0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3" name="Rectangle 142"/>
          <p:cNvSpPr>
            <a:spLocks noChangeArrowheads="1"/>
          </p:cNvSpPr>
          <p:nvPr/>
        </p:nvSpPr>
        <p:spPr bwMode="auto">
          <a:xfrm>
            <a:off x="2745930" y="5232307"/>
            <a:ext cx="179376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A/duck/Cambodia/b0116502/2017 (H7N3)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Freeform 143"/>
          <p:cNvSpPr>
            <a:spLocks/>
          </p:cNvSpPr>
          <p:nvPr/>
        </p:nvSpPr>
        <p:spPr bwMode="auto">
          <a:xfrm>
            <a:off x="2742754" y="5219607"/>
            <a:ext cx="0" cy="49213"/>
          </a:xfrm>
          <a:custGeom>
            <a:avLst/>
            <a:gdLst>
              <a:gd name="T0" fmla="*/ 0 h 31"/>
              <a:gd name="T1" fmla="*/ 31 h 31"/>
              <a:gd name="T2" fmla="*/ 31 h 3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1">
                <a:moveTo>
                  <a:pt x="0" y="0"/>
                </a:moveTo>
                <a:lnTo>
                  <a:pt x="0" y="31"/>
                </a:lnTo>
                <a:lnTo>
                  <a:pt x="0" y="31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" name="Freeform 144"/>
          <p:cNvSpPr>
            <a:spLocks/>
          </p:cNvSpPr>
          <p:nvPr/>
        </p:nvSpPr>
        <p:spPr bwMode="auto">
          <a:xfrm>
            <a:off x="2630042" y="5114831"/>
            <a:ext cx="112713" cy="101600"/>
          </a:xfrm>
          <a:custGeom>
            <a:avLst/>
            <a:gdLst>
              <a:gd name="T0" fmla="*/ 0 w 71"/>
              <a:gd name="T1" fmla="*/ 0 h 64"/>
              <a:gd name="T2" fmla="*/ 0 w 71"/>
              <a:gd name="T3" fmla="*/ 64 h 64"/>
              <a:gd name="T4" fmla="*/ 71 w 71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1" h="64">
                <a:moveTo>
                  <a:pt x="0" y="0"/>
                </a:moveTo>
                <a:lnTo>
                  <a:pt x="0" y="64"/>
                </a:lnTo>
                <a:lnTo>
                  <a:pt x="71" y="64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6" name="Freeform 145"/>
          <p:cNvSpPr>
            <a:spLocks/>
          </p:cNvSpPr>
          <p:nvPr/>
        </p:nvSpPr>
        <p:spPr bwMode="auto">
          <a:xfrm>
            <a:off x="2515742" y="4944969"/>
            <a:ext cx="114300" cy="168275"/>
          </a:xfrm>
          <a:custGeom>
            <a:avLst/>
            <a:gdLst>
              <a:gd name="T0" fmla="*/ 0 w 72"/>
              <a:gd name="T1" fmla="*/ 0 h 106"/>
              <a:gd name="T2" fmla="*/ 0 w 72"/>
              <a:gd name="T3" fmla="*/ 106 h 106"/>
              <a:gd name="T4" fmla="*/ 72 w 72"/>
              <a:gd name="T5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106">
                <a:moveTo>
                  <a:pt x="0" y="0"/>
                </a:moveTo>
                <a:lnTo>
                  <a:pt x="0" y="106"/>
                </a:lnTo>
                <a:lnTo>
                  <a:pt x="72" y="106"/>
                </a:lnTo>
              </a:path>
            </a:pathLst>
          </a:cu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7" name="Line 146"/>
          <p:cNvSpPr>
            <a:spLocks noChangeShapeType="1"/>
          </p:cNvSpPr>
          <p:nvPr/>
        </p:nvSpPr>
        <p:spPr bwMode="auto">
          <a:xfrm>
            <a:off x="4917629" y="4614770"/>
            <a:ext cx="0" cy="68262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8" name="Rectangle 147"/>
          <p:cNvSpPr>
            <a:spLocks noChangeArrowheads="1"/>
          </p:cNvSpPr>
          <p:nvPr/>
        </p:nvSpPr>
        <p:spPr bwMode="auto">
          <a:xfrm>
            <a:off x="4943030" y="4922746"/>
            <a:ext cx="480901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Gs/Gd-like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9" name="Line 148"/>
          <p:cNvSpPr>
            <a:spLocks noChangeShapeType="1"/>
          </p:cNvSpPr>
          <p:nvPr/>
        </p:nvSpPr>
        <p:spPr bwMode="auto">
          <a:xfrm>
            <a:off x="1075879" y="4943381"/>
            <a:ext cx="143986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0" name="Line 149"/>
          <p:cNvSpPr>
            <a:spLocks noChangeShapeType="1"/>
          </p:cNvSpPr>
          <p:nvPr/>
        </p:nvSpPr>
        <p:spPr bwMode="auto">
          <a:xfrm>
            <a:off x="1074292" y="4622707"/>
            <a:ext cx="0" cy="32067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" name="Rectangle 150"/>
          <p:cNvSpPr>
            <a:spLocks noChangeArrowheads="1"/>
          </p:cNvSpPr>
          <p:nvPr/>
        </p:nvSpPr>
        <p:spPr bwMode="auto">
          <a:xfrm>
            <a:off x="2597339" y="4885281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2" name="Rectangle 151"/>
          <p:cNvSpPr>
            <a:spLocks noChangeArrowheads="1"/>
          </p:cNvSpPr>
          <p:nvPr/>
        </p:nvSpPr>
        <p:spPr bwMode="auto">
          <a:xfrm>
            <a:off x="2617977" y="5217067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99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3" name="Rectangle 153"/>
          <p:cNvSpPr>
            <a:spLocks noChangeArrowheads="1"/>
          </p:cNvSpPr>
          <p:nvPr/>
        </p:nvSpPr>
        <p:spPr bwMode="auto">
          <a:xfrm>
            <a:off x="2427477" y="4650330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" name="Rectangle 155"/>
          <p:cNvSpPr>
            <a:spLocks noChangeArrowheads="1"/>
          </p:cNvSpPr>
          <p:nvPr/>
        </p:nvSpPr>
        <p:spPr bwMode="auto">
          <a:xfrm>
            <a:off x="2390964" y="4944017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99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5" name="Rectangle 157"/>
          <p:cNvSpPr>
            <a:spLocks noChangeArrowheads="1"/>
          </p:cNvSpPr>
          <p:nvPr/>
        </p:nvSpPr>
        <p:spPr bwMode="auto">
          <a:xfrm>
            <a:off x="2544952" y="3164429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6" name="Rectangle 158"/>
          <p:cNvSpPr>
            <a:spLocks noChangeArrowheads="1"/>
          </p:cNvSpPr>
          <p:nvPr/>
        </p:nvSpPr>
        <p:spPr bwMode="auto">
          <a:xfrm>
            <a:off x="2470340" y="3783555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7" name="Rectangle 159"/>
          <p:cNvSpPr>
            <a:spLocks noChangeArrowheads="1"/>
          </p:cNvSpPr>
          <p:nvPr/>
        </p:nvSpPr>
        <p:spPr bwMode="auto">
          <a:xfrm>
            <a:off x="2414777" y="3588293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8" name="Rectangle 161"/>
          <p:cNvSpPr>
            <a:spLocks noChangeArrowheads="1"/>
          </p:cNvSpPr>
          <p:nvPr/>
        </p:nvSpPr>
        <p:spPr bwMode="auto">
          <a:xfrm>
            <a:off x="2311589" y="1132429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99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9" name="Rectangle 162"/>
          <p:cNvSpPr>
            <a:spLocks noChangeArrowheads="1"/>
          </p:cNvSpPr>
          <p:nvPr/>
        </p:nvSpPr>
        <p:spPr bwMode="auto">
          <a:xfrm>
            <a:off x="2321114" y="3334293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0" name="Rectangle 163"/>
          <p:cNvSpPr>
            <a:spLocks noChangeArrowheads="1"/>
          </p:cNvSpPr>
          <p:nvPr/>
        </p:nvSpPr>
        <p:spPr bwMode="auto">
          <a:xfrm>
            <a:off x="1830577" y="4383630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85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" name="Rectangle 167"/>
          <p:cNvSpPr>
            <a:spLocks noChangeArrowheads="1"/>
          </p:cNvSpPr>
          <p:nvPr/>
        </p:nvSpPr>
        <p:spPr bwMode="auto">
          <a:xfrm>
            <a:off x="2195702" y="3154905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2" name="Rectangle 168"/>
          <p:cNvSpPr>
            <a:spLocks noChangeArrowheads="1"/>
          </p:cNvSpPr>
          <p:nvPr/>
        </p:nvSpPr>
        <p:spPr bwMode="auto">
          <a:xfrm>
            <a:off x="2006789" y="4070893"/>
            <a:ext cx="10259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63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3" name="Line 175"/>
          <p:cNvSpPr>
            <a:spLocks noChangeShapeType="1"/>
          </p:cNvSpPr>
          <p:nvPr/>
        </p:nvSpPr>
        <p:spPr bwMode="auto">
          <a:xfrm>
            <a:off x="1283843" y="5424395"/>
            <a:ext cx="201613" cy="0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4" name="Line 176"/>
          <p:cNvSpPr>
            <a:spLocks noChangeShapeType="1"/>
          </p:cNvSpPr>
          <p:nvPr/>
        </p:nvSpPr>
        <p:spPr bwMode="auto">
          <a:xfrm>
            <a:off x="1283842" y="5406932"/>
            <a:ext cx="0" cy="3492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5" name="Line 177"/>
          <p:cNvSpPr>
            <a:spLocks noChangeShapeType="1"/>
          </p:cNvSpPr>
          <p:nvPr/>
        </p:nvSpPr>
        <p:spPr bwMode="auto">
          <a:xfrm>
            <a:off x="1485454" y="5406932"/>
            <a:ext cx="0" cy="34925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6" name="Rectangle 178"/>
          <p:cNvSpPr>
            <a:spLocks noChangeArrowheads="1"/>
          </p:cNvSpPr>
          <p:nvPr/>
        </p:nvSpPr>
        <p:spPr bwMode="auto">
          <a:xfrm>
            <a:off x="1291716" y="5440270"/>
            <a:ext cx="179536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0.05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Line 90"/>
          <p:cNvSpPr>
            <a:spLocks noChangeShapeType="1"/>
          </p:cNvSpPr>
          <p:nvPr/>
        </p:nvSpPr>
        <p:spPr bwMode="auto">
          <a:xfrm>
            <a:off x="4919452" y="3600357"/>
            <a:ext cx="0" cy="361177"/>
          </a:xfrm>
          <a:prstGeom prst="line">
            <a:avLst/>
          </a:prstGeom>
          <a:noFill/>
          <a:ln w="12700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Rectangle 91"/>
          <p:cNvSpPr>
            <a:spLocks noChangeArrowheads="1"/>
          </p:cNvSpPr>
          <p:nvPr/>
        </p:nvSpPr>
        <p:spPr bwMode="auto">
          <a:xfrm>
            <a:off x="4960673" y="3689019"/>
            <a:ext cx="551433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H7N9 China</a:t>
            </a: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11842</TotalTime>
  <Words>1640</Words>
  <Application>Microsoft Office PowerPoint</Application>
  <PresentationFormat>On-screen Show (4:3)</PresentationFormat>
  <Paragraphs>433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​​テーマ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Tatsuya</dc:creator>
  <cp:lastModifiedBy>Trung Kien Le</cp:lastModifiedBy>
  <cp:revision>365</cp:revision>
  <cp:lastPrinted>2019-07-06T23:55:52Z</cp:lastPrinted>
  <dcterms:created xsi:type="dcterms:W3CDTF">2012-09-23T16:05:05Z</dcterms:created>
  <dcterms:modified xsi:type="dcterms:W3CDTF">2019-07-29T16:14:16Z</dcterms:modified>
</cp:coreProperties>
</file>