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0"/>
  </p:notesMasterIdLst>
  <p:handoutMasterIdLst>
    <p:handoutMasterId r:id="rId11"/>
  </p:handoutMasterIdLst>
  <p:sldIdLst>
    <p:sldId id="572" r:id="rId2"/>
    <p:sldId id="568" r:id="rId3"/>
    <p:sldId id="580" r:id="rId4"/>
    <p:sldId id="578" r:id="rId5"/>
    <p:sldId id="579" r:id="rId6"/>
    <p:sldId id="577" r:id="rId7"/>
    <p:sldId id="576" r:id="rId8"/>
    <p:sldId id="575" r:id="rId9"/>
  </p:sldIdLst>
  <p:sldSz cx="6858000" cy="9906000" type="A4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CC"/>
    <a:srgbClr val="FF66CC"/>
    <a:srgbClr val="CC99FF"/>
    <a:srgbClr val="FF99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22" autoAdjust="0"/>
    <p:restoredTop sz="96739" autoAdjust="0"/>
  </p:normalViewPr>
  <p:slideViewPr>
    <p:cSldViewPr snapToGrid="0">
      <p:cViewPr varScale="1">
        <p:scale>
          <a:sx n="78" d="100"/>
          <a:sy n="78" d="100"/>
        </p:scale>
        <p:origin x="1674" y="84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mimuradaisuke\Documents\1313_ORM1%20ELISA%20RPTEC%20SV40\190920%201313%20ORM1%20ELIS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mimuradaisuke\Documents\1317_RPTEC%20Hep3B%20ORM1\191025-1317%20ORM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mimuradaisuke\Documents\1310_rhORM1%20HRGEC%20qPCR\1310_190912_rhORM1%20HRGEC%20triplica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mimuradaisuke\Documents\1310_rhORM1%20HRGEC%20qPCR\1310_190912_rhORM1%20HRGEC%20triplica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mimuradaisuke\Documents\1315_CD4%20coun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mimuradaisuke\Documents\1332_ORM1%20pSTAT3%20confoc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E8-B146-8400-A2CA025FC3FA}"/>
              </c:ext>
            </c:extLst>
          </c:dPt>
          <c:errBars>
            <c:errBarType val="both"/>
            <c:errValType val="cust"/>
            <c:noEndCap val="0"/>
            <c:plus>
              <c:numRef>
                <c:f>'20160906'!$E$20:$E$25</c:f>
                <c:numCache>
                  <c:formatCode>General</c:formatCode>
                  <c:ptCount val="6"/>
                  <c:pt idx="0">
                    <c:v>8.6768810747045E-5</c:v>
                  </c:pt>
                  <c:pt idx="1">
                    <c:v>2.5183372103126799E-3</c:v>
                  </c:pt>
                  <c:pt idx="2">
                    <c:v>3.6387592243913202E-5</c:v>
                  </c:pt>
                  <c:pt idx="3">
                    <c:v>8.72329506849272E-4</c:v>
                  </c:pt>
                  <c:pt idx="4">
                    <c:v>7.1993078548727703E-4</c:v>
                  </c:pt>
                  <c:pt idx="5">
                    <c:v>7.4638451071423501E-4</c:v>
                  </c:pt>
                </c:numCache>
              </c:numRef>
            </c:plus>
            <c:minus>
              <c:numRef>
                <c:f>'20160906'!$E$20:$E$25</c:f>
                <c:numCache>
                  <c:formatCode>General</c:formatCode>
                  <c:ptCount val="6"/>
                  <c:pt idx="0">
                    <c:v>8.6768810747045E-5</c:v>
                  </c:pt>
                  <c:pt idx="1">
                    <c:v>2.5183372103126799E-3</c:v>
                  </c:pt>
                  <c:pt idx="2">
                    <c:v>3.6387592243913202E-5</c:v>
                  </c:pt>
                  <c:pt idx="3">
                    <c:v>8.72329506849272E-4</c:v>
                  </c:pt>
                  <c:pt idx="4">
                    <c:v>7.1993078548727703E-4</c:v>
                  </c:pt>
                  <c:pt idx="5">
                    <c:v>7.4638451071423501E-4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'20160906'!$B$20:$C$25</c:f>
              <c:strCache>
                <c:ptCount val="6"/>
                <c:pt idx="0">
                  <c:v>none</c:v>
                </c:pt>
                <c:pt idx="1">
                  <c:v>IL6</c:v>
                </c:pt>
                <c:pt idx="2">
                  <c:v>IL17</c:v>
                </c:pt>
                <c:pt idx="3">
                  <c:v>IL6+IL17</c:v>
                </c:pt>
                <c:pt idx="4">
                  <c:v>TNFα</c:v>
                </c:pt>
                <c:pt idx="5">
                  <c:v>IL6+TNFα</c:v>
                </c:pt>
              </c:strCache>
            </c:strRef>
          </c:cat>
          <c:val>
            <c:numRef>
              <c:f>'20160906'!$D$20:$D$25</c:f>
              <c:numCache>
                <c:formatCode>General</c:formatCode>
                <c:ptCount val="6"/>
                <c:pt idx="0">
                  <c:v>1.97368838432322E-2</c:v>
                </c:pt>
                <c:pt idx="1">
                  <c:v>1.4944929465895899E-2</c:v>
                </c:pt>
                <c:pt idx="2">
                  <c:v>2.0863956904642902E-2</c:v>
                </c:pt>
                <c:pt idx="3">
                  <c:v>2.6476146001889599E-2</c:v>
                </c:pt>
                <c:pt idx="4">
                  <c:v>3.8382591536038499E-2</c:v>
                </c:pt>
                <c:pt idx="5">
                  <c:v>5.37360119211003E-2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E8-B146-8400-A2CA025FC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44439216"/>
        <c:axId val="2147292032"/>
      </c:barChart>
      <c:catAx>
        <c:axId val="-204443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147292032"/>
        <c:crosses val="autoZero"/>
        <c:auto val="1"/>
        <c:lblAlgn val="ctr"/>
        <c:lblOffset val="100"/>
        <c:noMultiLvlLbl val="0"/>
      </c:catAx>
      <c:valAx>
        <c:axId val="2147292032"/>
        <c:scaling>
          <c:orientation val="minMax"/>
          <c:min val="0"/>
        </c:scaling>
        <c:delete val="0"/>
        <c:axPos val="l"/>
        <c:numFmt formatCode="#,##0.00_);[Red]\(#,##0.00\)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-204443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 baseline="0">
          <a:solidFill>
            <a:schemeClr val="tx1"/>
          </a:solidFill>
          <a:latin typeface="Century" panose="02040604050505020304" pitchFamily="18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7962962962999"/>
          <c:y val="3.2066169023483498E-2"/>
          <c:w val="0.84395416666666701"/>
          <c:h val="0.731470886987950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96-F845-BB48-1F4DEC9E2E5F}"/>
              </c:ext>
            </c:extLst>
          </c:dPt>
          <c:errBars>
            <c:errBarType val="both"/>
            <c:errValType val="cust"/>
            <c:noEndCap val="0"/>
            <c:plus>
              <c:numRef>
                <c:f>'20160906'!$E$14:$E$19</c:f>
                <c:numCache>
                  <c:formatCode>General</c:formatCode>
                  <c:ptCount val="6"/>
                  <c:pt idx="0">
                    <c:v>1.1734448691505201E-3</c:v>
                  </c:pt>
                  <c:pt idx="1">
                    <c:v>1.07097485195977E-2</c:v>
                  </c:pt>
                  <c:pt idx="2">
                    <c:v>1.7197015118489401E-3</c:v>
                  </c:pt>
                  <c:pt idx="3">
                    <c:v>1.07083636813089E-2</c:v>
                  </c:pt>
                  <c:pt idx="4">
                    <c:v>2.06853845834191E-3</c:v>
                  </c:pt>
                  <c:pt idx="5">
                    <c:v>1.3336555790071701E-2</c:v>
                  </c:pt>
                </c:numCache>
              </c:numRef>
            </c:plus>
            <c:minus>
              <c:numRef>
                <c:f>'20160906'!$E$14:$E$19</c:f>
                <c:numCache>
                  <c:formatCode>General</c:formatCode>
                  <c:ptCount val="6"/>
                  <c:pt idx="0">
                    <c:v>1.1734448691505201E-3</c:v>
                  </c:pt>
                  <c:pt idx="1">
                    <c:v>1.07097485195977E-2</c:v>
                  </c:pt>
                  <c:pt idx="2">
                    <c:v>1.7197015118489401E-3</c:v>
                  </c:pt>
                  <c:pt idx="3">
                    <c:v>1.07083636813089E-2</c:v>
                  </c:pt>
                  <c:pt idx="4">
                    <c:v>2.06853845834191E-3</c:v>
                  </c:pt>
                  <c:pt idx="5">
                    <c:v>1.3336555790071701E-2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'20160906'!$B$14:$C$19</c:f>
              <c:strCache>
                <c:ptCount val="6"/>
                <c:pt idx="0">
                  <c:v>none</c:v>
                </c:pt>
                <c:pt idx="1">
                  <c:v>IL6</c:v>
                </c:pt>
                <c:pt idx="2">
                  <c:v>IL17</c:v>
                </c:pt>
                <c:pt idx="3">
                  <c:v>IL6+IL17</c:v>
                </c:pt>
                <c:pt idx="4">
                  <c:v>TNFα</c:v>
                </c:pt>
                <c:pt idx="5">
                  <c:v>IL6+TNFα</c:v>
                </c:pt>
              </c:strCache>
            </c:strRef>
          </c:cat>
          <c:val>
            <c:numRef>
              <c:f>'20160906'!$D$14:$D$19</c:f>
              <c:numCache>
                <c:formatCode>0.00E+00</c:formatCode>
                <c:ptCount val="6"/>
                <c:pt idx="0">
                  <c:v>9.1797654326140496E-2</c:v>
                </c:pt>
                <c:pt idx="1">
                  <c:v>0.16540795173006601</c:v>
                </c:pt>
                <c:pt idx="2">
                  <c:v>0.130583894620632</c:v>
                </c:pt>
                <c:pt idx="3">
                  <c:v>0.294627556173369</c:v>
                </c:pt>
                <c:pt idx="4">
                  <c:v>0.18491497644771199</c:v>
                </c:pt>
                <c:pt idx="5">
                  <c:v>0.35579707643279301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96-F845-BB48-1F4DEC9E2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39426592"/>
        <c:axId val="-1996432192"/>
      </c:barChart>
      <c:catAx>
        <c:axId val="-203942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-1996432192"/>
        <c:crosses val="autoZero"/>
        <c:auto val="1"/>
        <c:lblAlgn val="ctr"/>
        <c:lblOffset val="100"/>
        <c:noMultiLvlLbl val="0"/>
      </c:catAx>
      <c:valAx>
        <c:axId val="-1996432192"/>
        <c:scaling>
          <c:orientation val="minMax"/>
        </c:scaling>
        <c:delete val="0"/>
        <c:axPos val="l"/>
        <c:numFmt formatCode="#,##0.00_);[Red]\(#,##0.00\)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-20394265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 baseline="0">
          <a:solidFill>
            <a:schemeClr val="tx1"/>
          </a:solidFill>
          <a:latin typeface="Century" panose="02040604050505020304" pitchFamily="18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8527665120742"/>
          <c:y val="0.10107353221953633"/>
          <c:w val="0.7893941016981848"/>
          <c:h val="0.546947215658229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'190920 1313 ORM1 ELISA'!$J$43:$O$43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12.999999999999996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'190920 1313 ORM1 ELISA'!$J$41:$M$41</c:f>
              <c:strCache>
                <c:ptCount val="4"/>
                <c:pt idx="0">
                  <c:v>None</c:v>
                </c:pt>
                <c:pt idx="1">
                  <c:v>IL-6</c:v>
                </c:pt>
                <c:pt idx="2">
                  <c:v>IL-17</c:v>
                </c:pt>
                <c:pt idx="3">
                  <c:v>IL-6+IL-17</c:v>
                </c:pt>
              </c:strCache>
            </c:strRef>
          </c:cat>
          <c:val>
            <c:numRef>
              <c:f>'190920 1313 ORM1 ELISA'!$J$42:$M$42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2-BA4D-95E4-5867E51EC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142944"/>
        <c:axId val="297144720"/>
      </c:barChart>
      <c:catAx>
        <c:axId val="29714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7144720"/>
        <c:crosses val="autoZero"/>
        <c:auto val="1"/>
        <c:lblAlgn val="ctr"/>
        <c:lblOffset val="100"/>
        <c:noMultiLvlLbl val="0"/>
      </c:catAx>
      <c:valAx>
        <c:axId val="29714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71429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'191025-1317 ORM1 single 450nm'!$H$44:$M$44</c:f>
                <c:numCache>
                  <c:formatCode>General</c:formatCode>
                  <c:ptCount val="6"/>
                  <c:pt idx="0">
                    <c:v>13.611788053007549</c:v>
                  </c:pt>
                  <c:pt idx="1">
                    <c:v>14.20865412345589</c:v>
                  </c:pt>
                  <c:pt idx="2">
                    <c:v>5.7361774365280374</c:v>
                  </c:pt>
                  <c:pt idx="3">
                    <c:v>22.240224481780629</c:v>
                  </c:pt>
                  <c:pt idx="4">
                    <c:v>5.9680289599386711</c:v>
                  </c:pt>
                  <c:pt idx="5">
                    <c:v>44.347790884477376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'191025-1317 ORM1 single 450nm'!$H$42:$K$42</c:f>
              <c:strCache>
                <c:ptCount val="4"/>
                <c:pt idx="0">
                  <c:v>None</c:v>
                </c:pt>
                <c:pt idx="1">
                  <c:v>IL-6</c:v>
                </c:pt>
                <c:pt idx="2">
                  <c:v>IL-17</c:v>
                </c:pt>
                <c:pt idx="3">
                  <c:v>IL-6+IL-17</c:v>
                </c:pt>
              </c:strCache>
            </c:strRef>
          </c:cat>
          <c:val>
            <c:numRef>
              <c:f>'191025-1317 ORM1 single 450nm'!$H$43:$K$43</c:f>
              <c:numCache>
                <c:formatCode>General</c:formatCode>
                <c:ptCount val="4"/>
                <c:pt idx="0">
                  <c:v>94.246000000000024</c:v>
                </c:pt>
                <c:pt idx="1">
                  <c:v>179.81200000000001</c:v>
                </c:pt>
                <c:pt idx="2">
                  <c:v>90.075749999999957</c:v>
                </c:pt>
                <c:pt idx="3">
                  <c:v>179.86250000000001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3-4542-A9BF-4ECCFEC62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7431184"/>
        <c:axId val="-1993843856"/>
      </c:barChart>
      <c:catAx>
        <c:axId val="-204743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993843856"/>
        <c:crosses val="autoZero"/>
        <c:auto val="1"/>
        <c:lblAlgn val="ctr"/>
        <c:lblOffset val="100"/>
        <c:noMultiLvlLbl val="0"/>
      </c:catAx>
      <c:valAx>
        <c:axId val="-1993843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04743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8C-E940-B3DC-D8FA374116C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BAB-2844-B34F-67E6662463E3}"/>
              </c:ext>
            </c:extLst>
          </c:dPt>
          <c:errBars>
            <c:errBarType val="plus"/>
            <c:errValType val="cust"/>
            <c:noEndCap val="0"/>
            <c:plus>
              <c:numRef>
                <c:f>'190912_ORM1 hIL6 hCCL2 DLP'!$Q$52:$Q$58</c:f>
                <c:numCache>
                  <c:formatCode>General</c:formatCode>
                  <c:ptCount val="7"/>
                  <c:pt idx="0">
                    <c:v>3.5913896898812801E-3</c:v>
                  </c:pt>
                  <c:pt idx="1">
                    <c:v>2.73798964393451E-3</c:v>
                  </c:pt>
                  <c:pt idx="2">
                    <c:v>2.34709099282061E-3</c:v>
                  </c:pt>
                  <c:pt idx="3">
                    <c:v>3.5071829432853099E-3</c:v>
                  </c:pt>
                  <c:pt idx="4">
                    <c:v>4.0294447537558304E-3</c:v>
                  </c:pt>
                  <c:pt idx="5">
                    <c:v>4.4416211971006099E-3</c:v>
                  </c:pt>
                  <c:pt idx="6">
                    <c:v>1.01083599928773E-2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'190912_ORM1 hIL6 hCCL2 DLP'!$N$52:$O$58</c:f>
              <c:multiLvlStrCache>
                <c:ptCount val="7"/>
                <c:lvl>
                  <c:pt idx="0">
                    <c:v>0</c:v>
                  </c:pt>
                  <c:pt idx="1">
                    <c:v>0</c:v>
                  </c:pt>
                  <c:pt idx="2">
                    <c:v>0.1</c:v>
                  </c:pt>
                  <c:pt idx="3">
                    <c:v>0.3</c:v>
                  </c:pt>
                  <c:pt idx="4">
                    <c:v>1</c:v>
                  </c:pt>
                  <c:pt idx="5">
                    <c:v>3</c:v>
                  </c:pt>
                  <c:pt idx="6">
                    <c:v>1 (heat)</c:v>
                  </c:pt>
                </c:lvl>
                <c:lvl>
                  <c:pt idx="0">
                    <c:v>0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  <c:pt idx="4">
                    <c:v>100</c:v>
                  </c:pt>
                  <c:pt idx="5">
                    <c:v>100</c:v>
                  </c:pt>
                  <c:pt idx="6">
                    <c:v>100</c:v>
                  </c:pt>
                </c:lvl>
              </c:multiLvlStrCache>
            </c:multiLvlStrRef>
          </c:cat>
          <c:val>
            <c:numRef>
              <c:f>'190912_ORM1 hIL6 hCCL2 DLP'!$P$52:$P$58</c:f>
              <c:numCache>
                <c:formatCode>General</c:formatCode>
                <c:ptCount val="7"/>
                <c:pt idx="0">
                  <c:v>2.0580298742778901E-2</c:v>
                </c:pt>
                <c:pt idx="1">
                  <c:v>4.67480308030188E-2</c:v>
                </c:pt>
                <c:pt idx="2">
                  <c:v>5.3392053338748399E-2</c:v>
                </c:pt>
                <c:pt idx="3">
                  <c:v>5.9021623400806397E-2</c:v>
                </c:pt>
                <c:pt idx="4">
                  <c:v>6.7679038127274299E-2</c:v>
                </c:pt>
                <c:pt idx="5">
                  <c:v>8.1375295091051195E-2</c:v>
                </c:pt>
                <c:pt idx="6">
                  <c:v>5.8247563820041898E-2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8C-E940-B3DC-D8FA37411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overlap val="-27"/>
        <c:axId val="-2044921040"/>
        <c:axId val="-2039918800"/>
      </c:barChart>
      <c:catAx>
        <c:axId val="-2044921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39918800"/>
        <c:crosses val="autoZero"/>
        <c:auto val="1"/>
        <c:lblAlgn val="ctr"/>
        <c:lblOffset val="100"/>
        <c:noMultiLvlLbl val="0"/>
      </c:catAx>
      <c:valAx>
        <c:axId val="-2039918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-2044921040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5B-7C44-9669-7D34C1F40B4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5B-7C44-9669-7D34C1F40B41}"/>
              </c:ext>
            </c:extLst>
          </c:dPt>
          <c:errBars>
            <c:errBarType val="plus"/>
            <c:errValType val="cust"/>
            <c:noEndCap val="0"/>
            <c:plus>
              <c:numRef>
                <c:f>'190912_ORM1 hIL6 hCCL2 DLP'!$Q$100:$Q$106</c:f>
                <c:numCache>
                  <c:formatCode>General</c:formatCode>
                  <c:ptCount val="7"/>
                  <c:pt idx="0">
                    <c:v>9.2948911822407776E-3</c:v>
                  </c:pt>
                  <c:pt idx="1">
                    <c:v>5.5056390181032894E-3</c:v>
                  </c:pt>
                  <c:pt idx="2">
                    <c:v>2.3875643715576149E-2</c:v>
                  </c:pt>
                  <c:pt idx="3">
                    <c:v>2.3981534405181689E-2</c:v>
                  </c:pt>
                  <c:pt idx="4">
                    <c:v>3.5031933358094444E-3</c:v>
                  </c:pt>
                  <c:pt idx="5">
                    <c:v>1.6881739920420923E-2</c:v>
                  </c:pt>
                  <c:pt idx="6">
                    <c:v>3.1417694573754415E-2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'190912_ORM1 hIL6 hCCL2 DLP'!$N$100:$O$106</c:f>
              <c:multiLvlStrCache>
                <c:ptCount val="7"/>
                <c:lvl>
                  <c:pt idx="0">
                    <c:v>0</c:v>
                  </c:pt>
                  <c:pt idx="1">
                    <c:v>0</c:v>
                  </c:pt>
                  <c:pt idx="2">
                    <c:v>0.1</c:v>
                  </c:pt>
                  <c:pt idx="3">
                    <c:v>0.3</c:v>
                  </c:pt>
                  <c:pt idx="4">
                    <c:v>1</c:v>
                  </c:pt>
                  <c:pt idx="5">
                    <c:v>3</c:v>
                  </c:pt>
                  <c:pt idx="6">
                    <c:v>1+HS</c:v>
                  </c:pt>
                </c:lvl>
                <c:lvl>
                  <c:pt idx="0">
                    <c:v>0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  <c:pt idx="4">
                    <c:v>100</c:v>
                  </c:pt>
                  <c:pt idx="5">
                    <c:v>100</c:v>
                  </c:pt>
                  <c:pt idx="6">
                    <c:v>100</c:v>
                  </c:pt>
                </c:lvl>
              </c:multiLvlStrCache>
            </c:multiLvlStrRef>
          </c:cat>
          <c:val>
            <c:numRef>
              <c:f>'190912_ORM1 hIL6 hCCL2 DLP'!$P$100:$P$106</c:f>
              <c:numCache>
                <c:formatCode>#,##0.0000;[Red]\-#,##0.0000</c:formatCode>
                <c:ptCount val="7"/>
                <c:pt idx="0">
                  <c:v>7.9167985448310912E-2</c:v>
                </c:pt>
                <c:pt idx="1">
                  <c:v>0.23396205706293838</c:v>
                </c:pt>
                <c:pt idx="2">
                  <c:v>0.25257499351315982</c:v>
                </c:pt>
                <c:pt idx="3">
                  <c:v>0.26424960942510162</c:v>
                </c:pt>
                <c:pt idx="4">
                  <c:v>0.28069666058097514</c:v>
                </c:pt>
                <c:pt idx="5">
                  <c:v>0.331150039092448</c:v>
                </c:pt>
                <c:pt idx="6">
                  <c:v>0.2412248266575448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5B-7C44-9669-7D34C1F4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overlap val="-27"/>
        <c:axId val="971446272"/>
        <c:axId val="971447904"/>
      </c:barChart>
      <c:catAx>
        <c:axId val="971446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1447904"/>
        <c:crosses val="autoZero"/>
        <c:auto val="1"/>
        <c:lblAlgn val="ctr"/>
        <c:lblOffset val="100"/>
        <c:noMultiLvlLbl val="0"/>
      </c:catAx>
      <c:valAx>
        <c:axId val="971447904"/>
        <c:scaling>
          <c:orientation val="minMax"/>
        </c:scaling>
        <c:delete val="0"/>
        <c:axPos val="l"/>
        <c:numFmt formatCode="#,##0.00_);[Red]\(#,##0.00\)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9714462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Sheet1!$C$12:$E$12</c:f>
                <c:numCache>
                  <c:formatCode>General</c:formatCode>
                  <c:ptCount val="3"/>
                  <c:pt idx="0">
                    <c:v>4.9103066208854118</c:v>
                  </c:pt>
                  <c:pt idx="1">
                    <c:v>94.048893903354582</c:v>
                  </c:pt>
                  <c:pt idx="2">
                    <c:v>24.145392935299274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Sheet1!$C$11:$E$11</c:f>
              <c:numCache>
                <c:formatCode>General</c:formatCode>
                <c:ptCount val="3"/>
                <c:pt idx="0">
                  <c:v>8.3333333333333339</c:v>
                </c:pt>
                <c:pt idx="1">
                  <c:v>472.75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6-6547-B545-E14E269FB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120192"/>
        <c:axId val="961947840"/>
      </c:barChart>
      <c:catAx>
        <c:axId val="962120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1947840"/>
        <c:crosses val="autoZero"/>
        <c:auto val="1"/>
        <c:lblAlgn val="ctr"/>
        <c:lblOffset val="100"/>
        <c:noMultiLvlLbl val="0"/>
      </c:catAx>
      <c:valAx>
        <c:axId val="961947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96212019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Sheet1!$C$15:$G$15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2.0369465180850002</c:v>
                  </c:pt>
                  <c:pt idx="2">
                    <c:v>0</c:v>
                  </c:pt>
                  <c:pt idx="3">
                    <c:v>0.84101614835843497</c:v>
                  </c:pt>
                  <c:pt idx="4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Sheet1!$C$13:$G$13</c:f>
              <c:strCache>
                <c:ptCount val="5"/>
                <c:pt idx="0">
                  <c:v>none</c:v>
                </c:pt>
                <c:pt idx="1">
                  <c:v>IL-6</c:v>
                </c:pt>
                <c:pt idx="2">
                  <c:v>ORM1</c:v>
                </c:pt>
                <c:pt idx="3">
                  <c:v>IL-6+ORM1</c:v>
                </c:pt>
                <c:pt idx="4">
                  <c:v>TNFa</c:v>
                </c:pt>
              </c:strCache>
            </c:strRef>
          </c:cat>
          <c:val>
            <c:numRef>
              <c:f>Sheet1!$C$14:$G$14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97.776375186150347</c:v>
                </c:pt>
                <c:pt idx="2">
                  <c:v>0</c:v>
                </c:pt>
                <c:pt idx="3">
                  <c:v>98.767752715121105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B-4A47-A8F7-38DFC54FE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-27"/>
        <c:axId val="-1996050928"/>
        <c:axId val="-1995484976"/>
      </c:barChart>
      <c:catAx>
        <c:axId val="-19960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995484976"/>
        <c:crosses val="autoZero"/>
        <c:auto val="1"/>
        <c:lblAlgn val="ctr"/>
        <c:lblOffset val="100"/>
        <c:noMultiLvlLbl val="0"/>
      </c:catAx>
      <c:valAx>
        <c:axId val="-199548497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-19960509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F8BF9-587C-48B5-91A4-717F494E15EF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456B8-927D-4057-A5C0-D6C696F08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735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A82C-2B01-443D-87BC-9461580AE9EE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33488"/>
            <a:ext cx="23066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2453-7D25-4C04-B1AD-F2AE811D8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05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2453-7D25-4C04-B1AD-F2AE811D87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46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7738" y="1233488"/>
            <a:ext cx="2306637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2453-7D25-4C04-B1AD-F2AE811D87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5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65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64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52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71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64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23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17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05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0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50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34EF-8062-4331-B174-028A3A9F71A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F699-D021-44F4-B50C-206D5AACC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8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chart" Target="../charts/chart8.xml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tiff"/><Relationship Id="rId10" Type="http://schemas.openxmlformats.org/officeDocument/2006/relationships/image" Target="../media/image19.tif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719183"/>
              </p:ext>
            </p:extLst>
          </p:nvPr>
        </p:nvGraphicFramePr>
        <p:xfrm>
          <a:off x="485556" y="1838301"/>
          <a:ext cx="5915024" cy="1847228"/>
        </p:xfrm>
        <a:graphic>
          <a:graphicData uri="http://schemas.openxmlformats.org/drawingml/2006/table">
            <a:tbl>
              <a:tblPr firstRow="1" firstCol="1" bandRow="1"/>
              <a:tblGrid>
                <a:gridCol w="215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Gene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Sequence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human GAPDH 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5’-GAGTCAACGGATTTGGTCGT-3’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5’-CGCTCCTGGAAGATGGTG-3’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human IL-6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5’-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GGTACATCCTCGACGGCATCT-3’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5’-GTGCCTCTTTGCTGCTTTCAC-3’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human Ccl20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5’-TGCTGTACCAAGAGTTTGCTC-3’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5’- CGCACACAGACAACTTTTTCTTT-3’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human Ccl2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5’-</a:t>
                      </a: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CAGCCAGATGCAATCAATGCC-3’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5’-</a:t>
                      </a: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TGGAATCCTGAACCCACTTCT-3’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human ORM1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5’-CAACTGGGAGAGTTCTACGAAGC-3’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5’-</a:t>
                      </a: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CTTCTCCAGTGGCTCACACTTATC-3’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455" marR="68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5556" y="138110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Supplementary Table1</a:t>
            </a: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3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618000" y="3047268"/>
            <a:ext cx="3240000" cy="2154454"/>
            <a:chOff x="881433" y="3672593"/>
            <a:chExt cx="4320000" cy="2872605"/>
          </a:xfrm>
        </p:grpSpPr>
        <p:graphicFrame>
          <p:nvGraphicFramePr>
            <p:cNvPr id="96" name="グラフ 95"/>
            <p:cNvGraphicFramePr>
              <a:graphicFrameLocks/>
            </p:cNvGraphicFramePr>
            <p:nvPr/>
          </p:nvGraphicFramePr>
          <p:xfrm>
            <a:off x="881433" y="3845198"/>
            <a:ext cx="4320000" cy="27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8" name="フリーフォーム 107"/>
            <p:cNvSpPr/>
            <p:nvPr/>
          </p:nvSpPr>
          <p:spPr>
            <a:xfrm>
              <a:off x="2261799" y="3864537"/>
              <a:ext cx="2475067" cy="115521"/>
            </a:xfrm>
            <a:custGeom>
              <a:avLst/>
              <a:gdLst>
                <a:gd name="connsiteX0" fmla="*/ 0 w 283368"/>
                <a:gd name="connsiteY0" fmla="*/ 50006 h 52388"/>
                <a:gd name="connsiteX1" fmla="*/ 0 w 283368"/>
                <a:gd name="connsiteY1" fmla="*/ 0 h 52388"/>
                <a:gd name="connsiteX2" fmla="*/ 283368 w 283368"/>
                <a:gd name="connsiteY2" fmla="*/ 0 h 52388"/>
                <a:gd name="connsiteX3" fmla="*/ 283368 w 283368"/>
                <a:gd name="connsiteY3" fmla="*/ 52388 h 52388"/>
                <a:gd name="connsiteX4" fmla="*/ 283368 w 283368"/>
                <a:gd name="connsiteY4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68" h="52388">
                  <a:moveTo>
                    <a:pt x="0" y="50006"/>
                  </a:moveTo>
                  <a:lnTo>
                    <a:pt x="0" y="0"/>
                  </a:lnTo>
                  <a:lnTo>
                    <a:pt x="283368" y="0"/>
                  </a:lnTo>
                  <a:lnTo>
                    <a:pt x="283368" y="52388"/>
                  </a:lnTo>
                  <a:lnTo>
                    <a:pt x="283368" y="5238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Century" panose="02040604050505020304" pitchFamily="18" charset="0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3262324" y="3672593"/>
              <a:ext cx="32316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Century" panose="02040604050505020304" pitchFamily="18" charset="0"/>
                  <a:cs typeface="Arial" panose="020B0604020202020204" pitchFamily="34" charset="0"/>
                </a:rPr>
                <a:t>*</a:t>
              </a:r>
              <a:endParaRPr lang="ja-JP" altLang="en-US" sz="900" dirty="0">
                <a:latin typeface="Century" panose="020406040505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3679625" y="3809753"/>
              <a:ext cx="32316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Century" panose="02040604050505020304" pitchFamily="18" charset="0"/>
                  <a:cs typeface="Arial" panose="020B0604020202020204" pitchFamily="34" charset="0"/>
                </a:rPr>
                <a:t>*</a:t>
              </a:r>
              <a:endParaRPr lang="ja-JP" altLang="en-US" sz="900" dirty="0">
                <a:latin typeface="Century" panose="020406040505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4223246" y="3937285"/>
              <a:ext cx="53764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>
                  <a:latin typeface="Century" panose="02040604050505020304" pitchFamily="18" charset="0"/>
                  <a:cs typeface="Arial" panose="020B0604020202020204" pitchFamily="34" charset="0"/>
                </a:rPr>
                <a:t>***</a:t>
              </a:r>
              <a:endParaRPr lang="ja-JP" altLang="en-US" sz="900" dirty="0">
                <a:latin typeface="Century" panose="020406040505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7" name="フリーフォーム 96"/>
            <p:cNvSpPr/>
            <p:nvPr/>
          </p:nvSpPr>
          <p:spPr>
            <a:xfrm>
              <a:off x="2881313" y="3981414"/>
              <a:ext cx="1855553" cy="126075"/>
            </a:xfrm>
            <a:custGeom>
              <a:avLst/>
              <a:gdLst>
                <a:gd name="connsiteX0" fmla="*/ 0 w 283368"/>
                <a:gd name="connsiteY0" fmla="*/ 50006 h 52388"/>
                <a:gd name="connsiteX1" fmla="*/ 0 w 283368"/>
                <a:gd name="connsiteY1" fmla="*/ 0 h 52388"/>
                <a:gd name="connsiteX2" fmla="*/ 283368 w 283368"/>
                <a:gd name="connsiteY2" fmla="*/ 0 h 52388"/>
                <a:gd name="connsiteX3" fmla="*/ 283368 w 283368"/>
                <a:gd name="connsiteY3" fmla="*/ 52388 h 52388"/>
                <a:gd name="connsiteX4" fmla="*/ 283368 w 283368"/>
                <a:gd name="connsiteY4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68" h="52388">
                  <a:moveTo>
                    <a:pt x="0" y="50006"/>
                  </a:moveTo>
                  <a:lnTo>
                    <a:pt x="0" y="0"/>
                  </a:lnTo>
                  <a:lnTo>
                    <a:pt x="283368" y="0"/>
                  </a:lnTo>
                  <a:lnTo>
                    <a:pt x="283368" y="52388"/>
                  </a:lnTo>
                  <a:lnTo>
                    <a:pt x="283368" y="5238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Century" panose="02040604050505020304" pitchFamily="18" charset="0"/>
              </a:endParaRPr>
            </a:p>
          </p:txBody>
        </p:sp>
        <p:sp>
          <p:nvSpPr>
            <p:cNvPr id="111" name="フリーフォーム 110"/>
            <p:cNvSpPr/>
            <p:nvPr/>
          </p:nvSpPr>
          <p:spPr>
            <a:xfrm>
              <a:off x="4116268" y="4108845"/>
              <a:ext cx="620598" cy="45719"/>
            </a:xfrm>
            <a:custGeom>
              <a:avLst/>
              <a:gdLst>
                <a:gd name="connsiteX0" fmla="*/ 0 w 283368"/>
                <a:gd name="connsiteY0" fmla="*/ 50006 h 52388"/>
                <a:gd name="connsiteX1" fmla="*/ 0 w 283368"/>
                <a:gd name="connsiteY1" fmla="*/ 0 h 52388"/>
                <a:gd name="connsiteX2" fmla="*/ 283368 w 283368"/>
                <a:gd name="connsiteY2" fmla="*/ 0 h 52388"/>
                <a:gd name="connsiteX3" fmla="*/ 283368 w 283368"/>
                <a:gd name="connsiteY3" fmla="*/ 52388 h 52388"/>
                <a:gd name="connsiteX4" fmla="*/ 283368 w 283368"/>
                <a:gd name="connsiteY4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68" h="52388">
                  <a:moveTo>
                    <a:pt x="0" y="50006"/>
                  </a:moveTo>
                  <a:lnTo>
                    <a:pt x="0" y="0"/>
                  </a:lnTo>
                  <a:lnTo>
                    <a:pt x="283368" y="0"/>
                  </a:lnTo>
                  <a:lnTo>
                    <a:pt x="283368" y="52388"/>
                  </a:lnTo>
                  <a:lnTo>
                    <a:pt x="283368" y="5238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Century" panose="02040604050505020304" pitchFamily="18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28003" y="3115611"/>
            <a:ext cx="3240000" cy="2158175"/>
            <a:chOff x="704766" y="1010733"/>
            <a:chExt cx="4320000" cy="2877566"/>
          </a:xfrm>
        </p:grpSpPr>
        <p:graphicFrame>
          <p:nvGraphicFramePr>
            <p:cNvPr id="84" name="グラフ 83"/>
            <p:cNvGraphicFramePr>
              <a:graphicFrameLocks/>
            </p:cNvGraphicFramePr>
            <p:nvPr/>
          </p:nvGraphicFramePr>
          <p:xfrm>
            <a:off x="704766" y="1178995"/>
            <a:ext cx="4320000" cy="2709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8" name="フリーフォーム 97"/>
            <p:cNvSpPr/>
            <p:nvPr/>
          </p:nvSpPr>
          <p:spPr>
            <a:xfrm>
              <a:off x="2239639" y="1336969"/>
              <a:ext cx="2409473" cy="56987"/>
            </a:xfrm>
            <a:custGeom>
              <a:avLst/>
              <a:gdLst>
                <a:gd name="connsiteX0" fmla="*/ 0 w 283368"/>
                <a:gd name="connsiteY0" fmla="*/ 50006 h 52388"/>
                <a:gd name="connsiteX1" fmla="*/ 0 w 283368"/>
                <a:gd name="connsiteY1" fmla="*/ 0 h 52388"/>
                <a:gd name="connsiteX2" fmla="*/ 283368 w 283368"/>
                <a:gd name="connsiteY2" fmla="*/ 0 h 52388"/>
                <a:gd name="connsiteX3" fmla="*/ 283368 w 283368"/>
                <a:gd name="connsiteY3" fmla="*/ 52388 h 52388"/>
                <a:gd name="connsiteX4" fmla="*/ 283368 w 283368"/>
                <a:gd name="connsiteY4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68" h="52388">
                  <a:moveTo>
                    <a:pt x="0" y="50006"/>
                  </a:moveTo>
                  <a:lnTo>
                    <a:pt x="0" y="0"/>
                  </a:lnTo>
                  <a:lnTo>
                    <a:pt x="283368" y="0"/>
                  </a:lnTo>
                  <a:lnTo>
                    <a:pt x="283368" y="52388"/>
                  </a:lnTo>
                  <a:lnTo>
                    <a:pt x="283368" y="5238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Century" panose="02040604050505020304" pitchFamily="18" charset="0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3348537" y="1067178"/>
              <a:ext cx="4001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Century" panose="02040604050505020304" pitchFamily="18" charset="0"/>
                  <a:cs typeface="Arial" panose="020B0604020202020204" pitchFamily="34" charset="0"/>
                </a:rPr>
                <a:t>**</a:t>
              </a:r>
              <a:endParaRPr lang="ja-JP" altLang="en-US" sz="900" dirty="0">
                <a:latin typeface="Century" panose="020406040505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2333857" y="1155068"/>
              <a:ext cx="4001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Century" panose="02040604050505020304" pitchFamily="18" charset="0"/>
                  <a:cs typeface="Arial" panose="020B0604020202020204" pitchFamily="34" charset="0"/>
                </a:rPr>
                <a:t>**</a:t>
              </a:r>
              <a:endParaRPr lang="ja-JP" altLang="en-US" sz="900" dirty="0">
                <a:latin typeface="Century" panose="020406040505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4253797" y="1010733"/>
              <a:ext cx="32316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Century" panose="02040604050505020304" pitchFamily="18" charset="0"/>
                  <a:cs typeface="Arial" panose="020B0604020202020204" pitchFamily="34" charset="0"/>
                </a:rPr>
                <a:t>*</a:t>
              </a:r>
              <a:endParaRPr lang="ja-JP" altLang="en-US" sz="900" dirty="0">
                <a:latin typeface="Century" panose="020406040505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" name="フリーフォーム 1"/>
            <p:cNvSpPr/>
            <p:nvPr/>
          </p:nvSpPr>
          <p:spPr>
            <a:xfrm>
              <a:off x="2844125" y="1257472"/>
              <a:ext cx="1804987" cy="138113"/>
            </a:xfrm>
            <a:custGeom>
              <a:avLst/>
              <a:gdLst>
                <a:gd name="connsiteX0" fmla="*/ 0 w 1804987"/>
                <a:gd name="connsiteY0" fmla="*/ 138113 h 138113"/>
                <a:gd name="connsiteX1" fmla="*/ 0 w 1804987"/>
                <a:gd name="connsiteY1" fmla="*/ 0 h 138113"/>
                <a:gd name="connsiteX2" fmla="*/ 1804987 w 1804987"/>
                <a:gd name="connsiteY2" fmla="*/ 0 h 138113"/>
                <a:gd name="connsiteX3" fmla="*/ 1804987 w 1804987"/>
                <a:gd name="connsiteY3" fmla="*/ 109538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4987" h="138113">
                  <a:moveTo>
                    <a:pt x="0" y="138113"/>
                  </a:moveTo>
                  <a:lnTo>
                    <a:pt x="0" y="0"/>
                  </a:lnTo>
                  <a:lnTo>
                    <a:pt x="1804987" y="0"/>
                  </a:lnTo>
                  <a:lnTo>
                    <a:pt x="1804987" y="10953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4" name="フリーフォーム 3"/>
            <p:cNvSpPr/>
            <p:nvPr/>
          </p:nvSpPr>
          <p:spPr>
            <a:xfrm>
              <a:off x="4053800" y="1180244"/>
              <a:ext cx="595312" cy="238125"/>
            </a:xfrm>
            <a:custGeom>
              <a:avLst/>
              <a:gdLst>
                <a:gd name="connsiteX0" fmla="*/ 0 w 595312"/>
                <a:gd name="connsiteY0" fmla="*/ 238125 h 238125"/>
                <a:gd name="connsiteX1" fmla="*/ 0 w 595312"/>
                <a:gd name="connsiteY1" fmla="*/ 0 h 238125"/>
                <a:gd name="connsiteX2" fmla="*/ 595312 w 595312"/>
                <a:gd name="connsiteY2" fmla="*/ 0 h 238125"/>
                <a:gd name="connsiteX3" fmla="*/ 595312 w 595312"/>
                <a:gd name="connsiteY3" fmla="*/ 15716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2" h="238125">
                  <a:moveTo>
                    <a:pt x="0" y="238125"/>
                  </a:moveTo>
                  <a:lnTo>
                    <a:pt x="0" y="0"/>
                  </a:lnTo>
                  <a:lnTo>
                    <a:pt x="595312" y="0"/>
                  </a:lnTo>
                  <a:lnTo>
                    <a:pt x="595312" y="15716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115" name="テキスト ボックス 114"/>
          <p:cNvSpPr txBox="1"/>
          <p:nvPr/>
        </p:nvSpPr>
        <p:spPr>
          <a:xfrm>
            <a:off x="1708373" y="2819107"/>
            <a:ext cx="6585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latin typeface="Century" panose="02040604050505020304" pitchFamily="18" charset="0"/>
              </a:rPr>
              <a:t>IL-6</a:t>
            </a:r>
            <a:endParaRPr lang="ja-JP" altLang="en-US" sz="1350" dirty="0">
              <a:latin typeface="Century" panose="02040604050505020304" pitchFamily="18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7068" y="2756976"/>
            <a:ext cx="6585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latin typeface="Century" panose="02040604050505020304" pitchFamily="18" charset="0"/>
              </a:rPr>
              <a:t>CCL2</a:t>
            </a:r>
            <a:endParaRPr lang="ja-JP" altLang="en-US" sz="1350" dirty="0">
              <a:latin typeface="Century" panose="02040604050505020304" pitchFamily="18" charset="0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255514" y="2899795"/>
            <a:ext cx="554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b="1" dirty="0">
                <a:latin typeface="Century" panose="02040604050505020304" pitchFamily="18" charset="0"/>
              </a:rPr>
              <a:t>A</a:t>
            </a:r>
            <a:endParaRPr lang="ja-JP" altLang="en-US" sz="1350" b="1" dirty="0">
              <a:latin typeface="Century" panose="02040604050505020304" pitchFamily="18" charset="0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3617080" y="2914226"/>
            <a:ext cx="554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b="1" dirty="0">
                <a:latin typeface="Century" panose="02040604050505020304" pitchFamily="18" charset="0"/>
              </a:rPr>
              <a:t>B</a:t>
            </a:r>
            <a:endParaRPr lang="ja-JP" altLang="en-US" sz="1350" b="1" dirty="0">
              <a:latin typeface="Century" panose="020406040505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6EB0D86-56A7-9748-A64B-B7F4A1A48F46}"/>
              </a:ext>
            </a:extLst>
          </p:cNvPr>
          <p:cNvSpPr txBox="1"/>
          <p:nvPr/>
        </p:nvSpPr>
        <p:spPr>
          <a:xfrm rot="16200000">
            <a:off x="2891606" y="3756258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expressions</a:t>
            </a:r>
            <a:endParaRPr kumimoji="1" lang="ja-JP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C47CC22-3D05-BD40-A09C-9988D1AB8ED4}"/>
              </a:ext>
            </a:extLst>
          </p:cNvPr>
          <p:cNvSpPr txBox="1"/>
          <p:nvPr/>
        </p:nvSpPr>
        <p:spPr>
          <a:xfrm rot="16200000">
            <a:off x="-455332" y="3811943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expressions</a:t>
            </a:r>
            <a:endParaRPr kumimoji="1" lang="ja-JP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285048-DE93-7246-8CB0-4FB583497280}"/>
              </a:ext>
            </a:extLst>
          </p:cNvPr>
          <p:cNvSpPr txBox="1"/>
          <p:nvPr/>
        </p:nvSpPr>
        <p:spPr>
          <a:xfrm>
            <a:off x="102318" y="393200"/>
            <a:ext cx="20510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latin typeface="Century" panose="02040604050505020304" pitchFamily="18" charset="0"/>
              </a:rPr>
              <a:t>Supplementary Fig 1</a:t>
            </a:r>
          </a:p>
        </p:txBody>
      </p:sp>
    </p:spTree>
    <p:extLst>
      <p:ext uri="{BB962C8B-B14F-4D97-AF65-F5344CB8AC3E}">
        <p14:creationId xmlns:p14="http://schemas.microsoft.com/office/powerpoint/2010/main" val="25327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15963D0-CA7E-2F45-BB24-BB9940243A1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b="7971"/>
          <a:stretch/>
        </p:blipFill>
        <p:spPr bwMode="auto">
          <a:xfrm>
            <a:off x="1685925" y="1918176"/>
            <a:ext cx="3983885" cy="28038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47F55B-28C3-B24D-AE95-EA6D14E7AFEA}"/>
              </a:ext>
            </a:extLst>
          </p:cNvPr>
          <p:cNvSpPr txBox="1"/>
          <p:nvPr/>
        </p:nvSpPr>
        <p:spPr>
          <a:xfrm>
            <a:off x="102318" y="393200"/>
            <a:ext cx="20510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latin typeface="Century" panose="02040604050505020304" pitchFamily="18" charset="0"/>
              </a:rPr>
              <a:t>Supplementary Fig 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35E9DE-2508-DC4E-BCA8-B467FF7211A4}"/>
              </a:ext>
            </a:extLst>
          </p:cNvPr>
          <p:cNvSpPr txBox="1"/>
          <p:nvPr/>
        </p:nvSpPr>
        <p:spPr>
          <a:xfrm rot="16200000">
            <a:off x="567671" y="3060830"/>
            <a:ext cx="1887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ORM1 (ng/</a:t>
            </a:r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mgCre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F4FB9A-3C7E-A149-B788-B53ED9DD34DE}"/>
              </a:ext>
            </a:extLst>
          </p:cNvPr>
          <p:cNvSpPr txBox="1"/>
          <p:nvPr/>
        </p:nvSpPr>
        <p:spPr>
          <a:xfrm>
            <a:off x="2421729" y="4764882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 transplantation period (year)</a:t>
            </a:r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5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872E6191-6605-5B4E-B0A7-4D64555BA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450914"/>
              </p:ext>
            </p:extLst>
          </p:nvPr>
        </p:nvGraphicFramePr>
        <p:xfrm>
          <a:off x="757240" y="2414587"/>
          <a:ext cx="2343149" cy="210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A2F85EB3-94A0-F044-AAEC-F3C232C92E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003124"/>
              </p:ext>
            </p:extLst>
          </p:nvPr>
        </p:nvGraphicFramePr>
        <p:xfrm>
          <a:off x="3698728" y="2482801"/>
          <a:ext cx="2383927" cy="201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8E614F-C1F8-924F-9A4B-C6324A3AC1C8}"/>
              </a:ext>
            </a:extLst>
          </p:cNvPr>
          <p:cNvSpPr txBox="1"/>
          <p:nvPr/>
        </p:nvSpPr>
        <p:spPr>
          <a:xfrm rot="16200000">
            <a:off x="116133" y="3043246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ORM1 (</a:t>
            </a:r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/ml)</a:t>
            </a:r>
            <a:endParaRPr kumimoji="1"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8A92C6-823C-D644-885E-3DF05324AD7A}"/>
              </a:ext>
            </a:extLst>
          </p:cNvPr>
          <p:cNvSpPr txBox="1"/>
          <p:nvPr/>
        </p:nvSpPr>
        <p:spPr>
          <a:xfrm rot="16200000">
            <a:off x="3068785" y="3041940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ORM1 (ng/ml)</a:t>
            </a:r>
            <a:endParaRPr kumimoji="1"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9A1039-97D9-6C4D-A7E2-AEAA98CB9C68}"/>
              </a:ext>
            </a:extLst>
          </p:cNvPr>
          <p:cNvSpPr txBox="1"/>
          <p:nvPr/>
        </p:nvSpPr>
        <p:spPr>
          <a:xfrm>
            <a:off x="1772529" y="229303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147D382-DDA2-AE4E-9C60-03A59006E277}"/>
              </a:ext>
            </a:extLst>
          </p:cNvPr>
          <p:cNvCxnSpPr/>
          <p:nvPr/>
        </p:nvCxnSpPr>
        <p:spPr>
          <a:xfrm>
            <a:off x="1420837" y="2546252"/>
            <a:ext cx="1294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015C95-D2B8-4543-BCD3-6E1EBD1298D5}"/>
              </a:ext>
            </a:extLst>
          </p:cNvPr>
          <p:cNvSpPr txBox="1"/>
          <p:nvPr/>
        </p:nvSpPr>
        <p:spPr>
          <a:xfrm>
            <a:off x="4759569" y="2107809"/>
            <a:ext cx="53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E3C3096-DA90-844D-AEC6-342191198C1A}"/>
              </a:ext>
            </a:extLst>
          </p:cNvPr>
          <p:cNvCxnSpPr>
            <a:cxnSpLocks/>
          </p:cNvCxnSpPr>
          <p:nvPr/>
        </p:nvCxnSpPr>
        <p:spPr>
          <a:xfrm>
            <a:off x="4337540" y="2361028"/>
            <a:ext cx="13528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F152E0-757F-AF48-B1B8-D7FFBF8594BC}"/>
              </a:ext>
            </a:extLst>
          </p:cNvPr>
          <p:cNvSpPr txBox="1"/>
          <p:nvPr/>
        </p:nvSpPr>
        <p:spPr>
          <a:xfrm>
            <a:off x="4349261" y="2358683"/>
            <a:ext cx="53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A04F04B-6B7A-654A-98D8-2C9BBA312F09}"/>
              </a:ext>
            </a:extLst>
          </p:cNvPr>
          <p:cNvCxnSpPr>
            <a:cxnSpLocks/>
          </p:cNvCxnSpPr>
          <p:nvPr/>
        </p:nvCxnSpPr>
        <p:spPr>
          <a:xfrm>
            <a:off x="4349263" y="2611902"/>
            <a:ext cx="4548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CBE3CD-B5BA-EE42-AD20-A91B32B743BA}"/>
              </a:ext>
            </a:extLst>
          </p:cNvPr>
          <p:cNvSpPr txBox="1"/>
          <p:nvPr/>
        </p:nvSpPr>
        <p:spPr>
          <a:xfrm>
            <a:off x="478302" y="205388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EC22159-A8F3-8C40-95A2-9C3F56EA7598}"/>
              </a:ext>
            </a:extLst>
          </p:cNvPr>
          <p:cNvSpPr txBox="1"/>
          <p:nvPr/>
        </p:nvSpPr>
        <p:spPr>
          <a:xfrm>
            <a:off x="3452038" y="205388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6BA3C12-4B1B-0142-8108-799E682AB19A}"/>
              </a:ext>
            </a:extLst>
          </p:cNvPr>
          <p:cNvSpPr txBox="1"/>
          <p:nvPr/>
        </p:nvSpPr>
        <p:spPr>
          <a:xfrm>
            <a:off x="102318" y="393200"/>
            <a:ext cx="20510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latin typeface="Century" panose="02040604050505020304" pitchFamily="18" charset="0"/>
              </a:rPr>
              <a:t>Supplementary Fig 3</a:t>
            </a:r>
            <a:endParaRPr lang="en-US" altLang="ja-JP" sz="1350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7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9B29DD-9BB3-7A4F-A608-6F34F3EB8A13}"/>
              </a:ext>
            </a:extLst>
          </p:cNvPr>
          <p:cNvSpPr txBox="1"/>
          <p:nvPr/>
        </p:nvSpPr>
        <p:spPr>
          <a:xfrm>
            <a:off x="1487156" y="272075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CCL2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2254AA-F7D5-E446-9E3B-BC5C76DE8D35}"/>
              </a:ext>
            </a:extLst>
          </p:cNvPr>
          <p:cNvSpPr txBox="1"/>
          <p:nvPr/>
        </p:nvSpPr>
        <p:spPr>
          <a:xfrm>
            <a:off x="4800934" y="272075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IL-6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B3BC212-1A33-B449-9C7B-CD2A8A46DD04}"/>
              </a:ext>
            </a:extLst>
          </p:cNvPr>
          <p:cNvSpPr txBox="1"/>
          <p:nvPr/>
        </p:nvSpPr>
        <p:spPr>
          <a:xfrm>
            <a:off x="142687" y="261658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D272513-71A5-FC4E-98C0-076BA69F631C}"/>
              </a:ext>
            </a:extLst>
          </p:cNvPr>
          <p:cNvSpPr txBox="1"/>
          <p:nvPr/>
        </p:nvSpPr>
        <p:spPr>
          <a:xfrm>
            <a:off x="3367632" y="261658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71FB73A-A2E1-EB4C-BAF9-3A645814283E}"/>
              </a:ext>
            </a:extLst>
          </p:cNvPr>
          <p:cNvSpPr txBox="1"/>
          <p:nvPr/>
        </p:nvSpPr>
        <p:spPr>
          <a:xfrm>
            <a:off x="102318" y="393200"/>
            <a:ext cx="20510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latin typeface="Century" panose="02040604050505020304" pitchFamily="18" charset="0"/>
              </a:rPr>
              <a:t>Supplementary Fig 4</a:t>
            </a:r>
            <a:endParaRPr lang="en-US" altLang="ja-JP" sz="1350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058B169-513E-B64B-A1A7-BD7F7E07547A}"/>
              </a:ext>
            </a:extLst>
          </p:cNvPr>
          <p:cNvGrpSpPr/>
          <p:nvPr/>
        </p:nvGrpSpPr>
        <p:grpSpPr>
          <a:xfrm>
            <a:off x="111583" y="3101502"/>
            <a:ext cx="3090715" cy="2997474"/>
            <a:chOff x="111583" y="3101502"/>
            <a:chExt cx="3090715" cy="2997474"/>
          </a:xfrm>
        </p:grpSpPr>
        <p:graphicFrame>
          <p:nvGraphicFramePr>
            <p:cNvPr id="4" name="グラフ 3">
              <a:extLst>
                <a:ext uri="{FF2B5EF4-FFF2-40B4-BE49-F238E27FC236}">
                  <a16:creationId xmlns:a16="http://schemas.microsoft.com/office/drawing/2014/main" id="{BAEB8755-FFC1-A34A-9F5C-2E1EE449353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3678221"/>
                </p:ext>
              </p:extLst>
            </p:nvPr>
          </p:nvGraphicFramePr>
          <p:xfrm>
            <a:off x="352376" y="3188776"/>
            <a:ext cx="2849922" cy="22758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FB5B0A6-EF61-624F-BB45-D88585B053F4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643532"/>
              <a:ext cx="9706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C6E9AFB-5E43-B149-9399-1125E45B56EF}"/>
                </a:ext>
              </a:extLst>
            </p:cNvPr>
            <p:cNvSpPr txBox="1"/>
            <p:nvPr/>
          </p:nvSpPr>
          <p:spPr>
            <a:xfrm>
              <a:off x="1547445" y="3420206"/>
              <a:ext cx="675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**</a:t>
              </a:r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625E6D5-1DA1-8843-A82D-F44979137FD0}"/>
                </a:ext>
              </a:extLst>
            </p:cNvPr>
            <p:cNvCxnSpPr>
              <a:cxnSpLocks/>
            </p:cNvCxnSpPr>
            <p:nvPr/>
          </p:nvCxnSpPr>
          <p:spPr>
            <a:xfrm>
              <a:off x="1280662" y="3433398"/>
              <a:ext cx="1617283" cy="249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430BB55-0EE6-C74B-9170-F54877336071}"/>
                </a:ext>
              </a:extLst>
            </p:cNvPr>
            <p:cNvSpPr txBox="1"/>
            <p:nvPr/>
          </p:nvSpPr>
          <p:spPr>
            <a:xfrm>
              <a:off x="1903918" y="3101502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ns</a:t>
              </a:r>
              <a:endParaRPr kumimoji="1" lang="ja-JP" altLang="en-US" dirty="0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03FD2F5-937B-A541-91C0-BBDB47FDB28F}"/>
                </a:ext>
              </a:extLst>
            </p:cNvPr>
            <p:cNvSpPr txBox="1"/>
            <p:nvPr/>
          </p:nvSpPr>
          <p:spPr>
            <a:xfrm rot="16200000">
              <a:off x="-569052" y="4069377"/>
              <a:ext cx="1669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 expressions</a:t>
              </a:r>
              <a:endPara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787BAF4-14A6-1F4B-B769-785A1464CAA9}"/>
                </a:ext>
              </a:extLst>
            </p:cNvPr>
            <p:cNvSpPr txBox="1"/>
            <p:nvPr/>
          </p:nvSpPr>
          <p:spPr>
            <a:xfrm>
              <a:off x="838200" y="532311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0</a:t>
              </a:r>
              <a:endParaRPr kumimoji="1" lang="ja-JP" altLang="en-US" sz="140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4DC24BC-6697-034B-A4C1-6FA77A5B4E22}"/>
                </a:ext>
              </a:extLst>
            </p:cNvPr>
            <p:cNvSpPr txBox="1"/>
            <p:nvPr/>
          </p:nvSpPr>
          <p:spPr>
            <a:xfrm>
              <a:off x="1164095" y="532311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0</a:t>
              </a:r>
              <a:endParaRPr kumimoji="1" lang="ja-JP" altLang="en-US" sz="140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AE6FE10-FFC0-1841-B1CF-4A374E2B38E6}"/>
                </a:ext>
              </a:extLst>
            </p:cNvPr>
            <p:cNvSpPr txBox="1"/>
            <p:nvPr/>
          </p:nvSpPr>
          <p:spPr>
            <a:xfrm>
              <a:off x="1412776" y="532311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0.1</a:t>
              </a:r>
              <a:endParaRPr kumimoji="1" lang="ja-JP" altLang="en-US" sz="140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52FDC4E-A6D7-5C4D-9229-CDAA2E9F565C}"/>
                </a:ext>
              </a:extLst>
            </p:cNvPr>
            <p:cNvSpPr txBox="1"/>
            <p:nvPr/>
          </p:nvSpPr>
          <p:spPr>
            <a:xfrm>
              <a:off x="1740158" y="532311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0.3</a:t>
              </a:r>
              <a:endParaRPr kumimoji="1" lang="ja-JP" altLang="en-US" sz="140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82301F8-06CD-6B43-B357-88780EDEF609}"/>
                </a:ext>
              </a:extLst>
            </p:cNvPr>
            <p:cNvSpPr txBox="1"/>
            <p:nvPr/>
          </p:nvSpPr>
          <p:spPr>
            <a:xfrm>
              <a:off x="2126162" y="532311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41F42AB-5A96-9C49-81B4-9CAFC20B10E8}"/>
                </a:ext>
              </a:extLst>
            </p:cNvPr>
            <p:cNvSpPr txBox="1"/>
            <p:nvPr/>
          </p:nvSpPr>
          <p:spPr>
            <a:xfrm>
              <a:off x="2435966" y="532311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3</a:t>
              </a:r>
              <a:endParaRPr kumimoji="1" lang="ja-JP" altLang="en-US" sz="140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5DA9273-A36A-7541-8DB3-8E49EDFB5949}"/>
                </a:ext>
              </a:extLst>
            </p:cNvPr>
            <p:cNvSpPr txBox="1"/>
            <p:nvPr/>
          </p:nvSpPr>
          <p:spPr>
            <a:xfrm>
              <a:off x="2763348" y="5323114"/>
              <a:ext cx="230223" cy="3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147ADC5-8CFD-2043-BA29-A9316017442E}"/>
                </a:ext>
              </a:extLst>
            </p:cNvPr>
            <p:cNvCxnSpPr/>
            <p:nvPr/>
          </p:nvCxnSpPr>
          <p:spPr>
            <a:xfrm>
              <a:off x="772886" y="5323114"/>
              <a:ext cx="22642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839C456-0B51-A646-88F8-862D80BE7D66}"/>
                </a:ext>
              </a:extLst>
            </p:cNvPr>
            <p:cNvSpPr txBox="1"/>
            <p:nvPr/>
          </p:nvSpPr>
          <p:spPr>
            <a:xfrm>
              <a:off x="185055" y="5355771"/>
              <a:ext cx="696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/>
                <a:t>ORM1</a:t>
              </a:r>
            </a:p>
            <a:p>
              <a:pPr algn="ctr"/>
              <a:r>
                <a:rPr kumimoji="1" lang="en-US" altLang="ja-JP" sz="1200" dirty="0"/>
                <a:t> (</a:t>
              </a:r>
              <a:r>
                <a:rPr kumimoji="1" lang="en-US" altLang="ja-JP" sz="1200" dirty="0">
                  <a:latin typeface="Symbol" pitchFamily="2" charset="2"/>
                </a:rPr>
                <a:t>m</a:t>
              </a:r>
              <a:r>
                <a:rPr kumimoji="1" lang="en-US" altLang="ja-JP" sz="1200" dirty="0"/>
                <a:t>g/ml)</a:t>
              </a:r>
              <a:endParaRPr kumimoji="1" lang="ja-JP" altLang="en-US" sz="1200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ECB08FC1-C396-7C43-8208-FEFD55E44D86}"/>
                </a:ext>
              </a:extLst>
            </p:cNvPr>
            <p:cNvCxnSpPr>
              <a:cxnSpLocks/>
            </p:cNvCxnSpPr>
            <p:nvPr/>
          </p:nvCxnSpPr>
          <p:spPr>
            <a:xfrm>
              <a:off x="1208315" y="5780314"/>
              <a:ext cx="18179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2C078F1-81CC-1B44-9295-86E8479ED06D}"/>
                </a:ext>
              </a:extLst>
            </p:cNvPr>
            <p:cNvSpPr txBox="1"/>
            <p:nvPr/>
          </p:nvSpPr>
          <p:spPr>
            <a:xfrm>
              <a:off x="2656114" y="5508173"/>
              <a:ext cx="481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Heat</a:t>
              </a:r>
              <a:endParaRPr kumimoji="1" lang="ja-JP" altLang="en-US" sz="1200"/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596FE60A-6F2B-1441-A3C3-4672B8E87777}"/>
                </a:ext>
              </a:extLst>
            </p:cNvPr>
            <p:cNvCxnSpPr>
              <a:cxnSpLocks/>
            </p:cNvCxnSpPr>
            <p:nvPr/>
          </p:nvCxnSpPr>
          <p:spPr>
            <a:xfrm>
              <a:off x="772887" y="5780314"/>
              <a:ext cx="3701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D663B91-CB3D-A34D-B19B-BC10C36A17F0}"/>
                </a:ext>
              </a:extLst>
            </p:cNvPr>
            <p:cNvSpPr txBox="1"/>
            <p:nvPr/>
          </p:nvSpPr>
          <p:spPr>
            <a:xfrm>
              <a:off x="674916" y="5791199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None</a:t>
              </a:r>
              <a:endParaRPr kumimoji="1" lang="ja-JP" altLang="en-US" sz="140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EFCFBD40-A4C3-0547-94BE-16FF5423D198}"/>
                </a:ext>
              </a:extLst>
            </p:cNvPr>
            <p:cNvSpPr txBox="1"/>
            <p:nvPr/>
          </p:nvSpPr>
          <p:spPr>
            <a:xfrm>
              <a:off x="1844824" y="5791199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IL-6</a:t>
              </a:r>
              <a:endParaRPr kumimoji="1" lang="ja-JP" altLang="en-US" sz="1400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5865D19-4D84-7C42-A846-198059ED78B4}"/>
              </a:ext>
            </a:extLst>
          </p:cNvPr>
          <p:cNvGrpSpPr/>
          <p:nvPr/>
        </p:nvGrpSpPr>
        <p:grpSpPr>
          <a:xfrm>
            <a:off x="3383159" y="3046191"/>
            <a:ext cx="3079186" cy="3031013"/>
            <a:chOff x="3163353" y="3046191"/>
            <a:chExt cx="3079186" cy="3031013"/>
          </a:xfrm>
        </p:grpSpPr>
        <p:graphicFrame>
          <p:nvGraphicFramePr>
            <p:cNvPr id="53" name="グラフ 52">
              <a:extLst>
                <a:ext uri="{FF2B5EF4-FFF2-40B4-BE49-F238E27FC236}">
                  <a16:creationId xmlns:a16="http://schemas.microsoft.com/office/drawing/2014/main" id="{3507CD1D-709B-F84E-AA70-C8000EA34E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0377567"/>
                </p:ext>
              </p:extLst>
            </p:nvPr>
          </p:nvGraphicFramePr>
          <p:xfrm>
            <a:off x="3362157" y="3155437"/>
            <a:ext cx="2880382" cy="228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5BEF1421-8516-CF40-BEF9-B71B80EABA4E}"/>
                </a:ext>
              </a:extLst>
            </p:cNvPr>
            <p:cNvCxnSpPr>
              <a:cxnSpLocks/>
            </p:cNvCxnSpPr>
            <p:nvPr/>
          </p:nvCxnSpPr>
          <p:spPr>
            <a:xfrm>
              <a:off x="4345913" y="3598984"/>
              <a:ext cx="9706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547EAFC-71B6-2F43-B23D-26182F794DBF}"/>
                </a:ext>
              </a:extLst>
            </p:cNvPr>
            <p:cNvSpPr txBox="1"/>
            <p:nvPr/>
          </p:nvSpPr>
          <p:spPr>
            <a:xfrm>
              <a:off x="4656740" y="3366866"/>
              <a:ext cx="675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**</a:t>
              </a:r>
              <a:endParaRPr kumimoji="1" lang="ja-JP" altLang="en-US"/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90B4699-7F55-A545-ADFA-2130BB6243C7}"/>
                </a:ext>
              </a:extLst>
            </p:cNvPr>
            <p:cNvCxnSpPr>
              <a:cxnSpLocks/>
            </p:cNvCxnSpPr>
            <p:nvPr/>
          </p:nvCxnSpPr>
          <p:spPr>
            <a:xfrm>
              <a:off x="4315509" y="3401109"/>
              <a:ext cx="1648189" cy="12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4EAF68E-1BA4-8A48-8000-08E407BB223E}"/>
                </a:ext>
              </a:extLst>
            </p:cNvPr>
            <p:cNvSpPr txBox="1"/>
            <p:nvPr/>
          </p:nvSpPr>
          <p:spPr>
            <a:xfrm>
              <a:off x="4916234" y="3046191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ns</a:t>
              </a:r>
              <a:endParaRPr kumimoji="1" lang="ja-JP" altLang="en-US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2EAFB1D-E85B-1448-AC2C-30D7209B35A1}"/>
                </a:ext>
              </a:extLst>
            </p:cNvPr>
            <p:cNvSpPr txBox="1"/>
            <p:nvPr/>
          </p:nvSpPr>
          <p:spPr>
            <a:xfrm rot="16200000">
              <a:off x="2482718" y="4058491"/>
              <a:ext cx="1669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 expressions</a:t>
              </a:r>
              <a:endPara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C36BC93-A363-DA49-820F-33F8B62CA577}"/>
                </a:ext>
              </a:extLst>
            </p:cNvPr>
            <p:cNvSpPr txBox="1"/>
            <p:nvPr/>
          </p:nvSpPr>
          <p:spPr>
            <a:xfrm>
              <a:off x="3897085" y="53013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0</a:t>
              </a:r>
              <a:endParaRPr kumimoji="1" lang="ja-JP" altLang="en-US" sz="140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A46C3E65-D523-AC43-8C91-8ECDBE678D32}"/>
                </a:ext>
              </a:extLst>
            </p:cNvPr>
            <p:cNvSpPr txBox="1"/>
            <p:nvPr/>
          </p:nvSpPr>
          <p:spPr>
            <a:xfrm>
              <a:off x="4222980" y="53013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0</a:t>
              </a:r>
              <a:endParaRPr kumimoji="1" lang="ja-JP" altLang="en-US" sz="140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F427AC12-266A-8542-A5CA-77D71BA8A57F}"/>
                </a:ext>
              </a:extLst>
            </p:cNvPr>
            <p:cNvSpPr txBox="1"/>
            <p:nvPr/>
          </p:nvSpPr>
          <p:spPr>
            <a:xfrm>
              <a:off x="4471661" y="530134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0.1</a:t>
              </a:r>
              <a:endParaRPr kumimoji="1" lang="ja-JP" altLang="en-US" sz="140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F2DB856C-3AB2-B44B-A56F-0576BD90B3A1}"/>
                </a:ext>
              </a:extLst>
            </p:cNvPr>
            <p:cNvSpPr txBox="1"/>
            <p:nvPr/>
          </p:nvSpPr>
          <p:spPr>
            <a:xfrm>
              <a:off x="4799043" y="530134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0.3</a:t>
              </a:r>
              <a:endParaRPr kumimoji="1" lang="ja-JP" altLang="en-US" sz="140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DD5C9C9-0DE5-AE4C-B146-DC14DC15C436}"/>
                </a:ext>
              </a:extLst>
            </p:cNvPr>
            <p:cNvSpPr txBox="1"/>
            <p:nvPr/>
          </p:nvSpPr>
          <p:spPr>
            <a:xfrm>
              <a:off x="5185047" y="53013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490187D-751F-D443-9721-B17C98B8D172}"/>
                </a:ext>
              </a:extLst>
            </p:cNvPr>
            <p:cNvSpPr txBox="1"/>
            <p:nvPr/>
          </p:nvSpPr>
          <p:spPr>
            <a:xfrm>
              <a:off x="5494851" y="53013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3</a:t>
              </a:r>
              <a:endParaRPr kumimoji="1" lang="ja-JP" altLang="en-US" sz="140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A14CB003-38DA-EF4C-806B-2B2BD9427A57}"/>
                </a:ext>
              </a:extLst>
            </p:cNvPr>
            <p:cNvSpPr txBox="1"/>
            <p:nvPr/>
          </p:nvSpPr>
          <p:spPr>
            <a:xfrm>
              <a:off x="5822233" y="5301342"/>
              <a:ext cx="230223" cy="3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/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295A07DC-5D1F-674E-99C3-142E961A72AB}"/>
                </a:ext>
              </a:extLst>
            </p:cNvPr>
            <p:cNvCxnSpPr/>
            <p:nvPr/>
          </p:nvCxnSpPr>
          <p:spPr>
            <a:xfrm>
              <a:off x="3831771" y="5301342"/>
              <a:ext cx="22642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42F7989-B8C0-C54C-BFB8-36022DDB5F9D}"/>
                </a:ext>
              </a:extLst>
            </p:cNvPr>
            <p:cNvSpPr txBox="1"/>
            <p:nvPr/>
          </p:nvSpPr>
          <p:spPr>
            <a:xfrm>
              <a:off x="3243940" y="5333999"/>
              <a:ext cx="696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/>
                <a:t>ORM1</a:t>
              </a:r>
            </a:p>
            <a:p>
              <a:pPr algn="ctr"/>
              <a:r>
                <a:rPr kumimoji="1" lang="en-US" altLang="ja-JP" sz="1200" dirty="0"/>
                <a:t> (</a:t>
              </a:r>
              <a:r>
                <a:rPr kumimoji="1" lang="en-US" altLang="ja-JP" sz="1200" dirty="0">
                  <a:latin typeface="Symbol" pitchFamily="2" charset="2"/>
                </a:rPr>
                <a:t>m</a:t>
              </a:r>
              <a:r>
                <a:rPr kumimoji="1" lang="en-US" altLang="ja-JP" sz="1200" dirty="0"/>
                <a:t>g/ml)</a:t>
              </a:r>
              <a:endParaRPr kumimoji="1" lang="ja-JP" altLang="en-US" sz="1200"/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976A7067-FCF0-DA45-9DB2-ED6E3B5A479D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5758542"/>
              <a:ext cx="18179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38FC2553-F2AA-AC4E-8344-B045280C0EBF}"/>
                </a:ext>
              </a:extLst>
            </p:cNvPr>
            <p:cNvSpPr txBox="1"/>
            <p:nvPr/>
          </p:nvSpPr>
          <p:spPr>
            <a:xfrm>
              <a:off x="5714999" y="5486401"/>
              <a:ext cx="481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Heat</a:t>
              </a:r>
              <a:endParaRPr kumimoji="1" lang="ja-JP" altLang="en-US" sz="1200"/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72988191-AEEA-6D46-82B5-03680563CF62}"/>
                </a:ext>
              </a:extLst>
            </p:cNvPr>
            <p:cNvCxnSpPr>
              <a:cxnSpLocks/>
            </p:cNvCxnSpPr>
            <p:nvPr/>
          </p:nvCxnSpPr>
          <p:spPr>
            <a:xfrm>
              <a:off x="3831772" y="5758542"/>
              <a:ext cx="3701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ED01C27-73F0-4B43-9C39-D9924A317AB0}"/>
                </a:ext>
              </a:extLst>
            </p:cNvPr>
            <p:cNvSpPr txBox="1"/>
            <p:nvPr/>
          </p:nvSpPr>
          <p:spPr>
            <a:xfrm>
              <a:off x="3733801" y="5769427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None</a:t>
              </a:r>
              <a:endParaRPr kumimoji="1" lang="ja-JP" altLang="en-US" sz="140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E8A093FB-E621-314C-AA68-AF58EFCC9116}"/>
                </a:ext>
              </a:extLst>
            </p:cNvPr>
            <p:cNvSpPr txBox="1"/>
            <p:nvPr/>
          </p:nvSpPr>
          <p:spPr>
            <a:xfrm>
              <a:off x="4903709" y="5769427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IL-6</a:t>
              </a:r>
              <a:endParaRPr kumimoji="1" lang="ja-JP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71040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4ECB968-23F5-F145-9FC9-4EA9B49EA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 t="7584"/>
          <a:stretch/>
        </p:blipFill>
        <p:spPr>
          <a:xfrm>
            <a:off x="1574349" y="2149726"/>
            <a:ext cx="1189807" cy="1099576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41C4C1E-0996-4043-9A16-1627B7A86EA3}"/>
              </a:ext>
            </a:extLst>
          </p:cNvPr>
          <p:cNvCxnSpPr/>
          <p:nvPr/>
        </p:nvCxnSpPr>
        <p:spPr>
          <a:xfrm>
            <a:off x="1650375" y="3182195"/>
            <a:ext cx="2698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AD3A7F-DC7E-1A47-B714-EBC8D2A51352}"/>
              </a:ext>
            </a:extLst>
          </p:cNvPr>
          <p:cNvSpPr txBox="1"/>
          <p:nvPr/>
        </p:nvSpPr>
        <p:spPr>
          <a:xfrm>
            <a:off x="1792043" y="1653592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B6 </a:t>
            </a:r>
            <a:r>
              <a: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B6</a:t>
            </a:r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4EFECE2-6473-BA4A-B3A8-C080FC3CE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 t="8438"/>
          <a:stretch/>
        </p:blipFill>
        <p:spPr>
          <a:xfrm>
            <a:off x="2804684" y="2156777"/>
            <a:ext cx="1189807" cy="108940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741D3A-0A6A-C546-9334-5B0492DD6763}"/>
              </a:ext>
            </a:extLst>
          </p:cNvPr>
          <p:cNvSpPr txBox="1"/>
          <p:nvPr/>
        </p:nvSpPr>
        <p:spPr>
          <a:xfrm>
            <a:off x="3578006" y="1653592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C3H </a:t>
            </a:r>
            <a:r>
              <a: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B6</a:t>
            </a:r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D6C5806-F88C-9A40-B32E-61679D10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 b="8371"/>
          <a:stretch/>
        </p:blipFill>
        <p:spPr>
          <a:xfrm>
            <a:off x="4035775" y="2159422"/>
            <a:ext cx="1189807" cy="109021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991541-1232-2640-B625-8860F03A9A39}"/>
              </a:ext>
            </a:extLst>
          </p:cNvPr>
          <p:cNvSpPr txBox="1"/>
          <p:nvPr/>
        </p:nvSpPr>
        <p:spPr>
          <a:xfrm>
            <a:off x="4151859" y="1939087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ORM1 siRNA</a:t>
            </a:r>
            <a:endParaRPr kumimoji="1"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7F22283-A011-8144-8252-CBE99769AA24}"/>
              </a:ext>
            </a:extLst>
          </p:cNvPr>
          <p:cNvCxnSpPr/>
          <p:nvPr/>
        </p:nvCxnSpPr>
        <p:spPr>
          <a:xfrm>
            <a:off x="2841882" y="3165198"/>
            <a:ext cx="2698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CACD341-8684-F84C-86D3-F6ADCC612959}"/>
              </a:ext>
            </a:extLst>
          </p:cNvPr>
          <p:cNvCxnSpPr/>
          <p:nvPr/>
        </p:nvCxnSpPr>
        <p:spPr>
          <a:xfrm>
            <a:off x="4070782" y="3180496"/>
            <a:ext cx="2698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90FF20-1D42-B644-ADE2-F43B149F510C}"/>
              </a:ext>
            </a:extLst>
          </p:cNvPr>
          <p:cNvSpPr txBox="1"/>
          <p:nvPr/>
        </p:nvSpPr>
        <p:spPr>
          <a:xfrm>
            <a:off x="2868189" y="1939087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siRNA</a:t>
            </a:r>
            <a:endParaRPr kumimoji="1"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835CFE-9FD9-5447-8D45-38097372B41E}"/>
              </a:ext>
            </a:extLst>
          </p:cNvPr>
          <p:cNvSpPr txBox="1"/>
          <p:nvPr/>
        </p:nvSpPr>
        <p:spPr>
          <a:xfrm>
            <a:off x="1699179" y="1939087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siRNA</a:t>
            </a:r>
            <a:endParaRPr kumimoji="1"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1E773CE-30EA-F445-B66A-C7D5D967AEF6}"/>
              </a:ext>
            </a:extLst>
          </p:cNvPr>
          <p:cNvCxnSpPr>
            <a:cxnSpLocks/>
          </p:cNvCxnSpPr>
          <p:nvPr/>
        </p:nvCxnSpPr>
        <p:spPr>
          <a:xfrm>
            <a:off x="1639289" y="1956398"/>
            <a:ext cx="10810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EA73FA9-7477-0E48-8CAE-15C56ED2BBE4}"/>
              </a:ext>
            </a:extLst>
          </p:cNvPr>
          <p:cNvCxnSpPr>
            <a:cxnSpLocks/>
          </p:cNvCxnSpPr>
          <p:nvPr/>
        </p:nvCxnSpPr>
        <p:spPr>
          <a:xfrm>
            <a:off x="2912563" y="1958141"/>
            <a:ext cx="228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21DA1E-20AF-8749-9C77-75BBC06C88CA}"/>
              </a:ext>
            </a:extLst>
          </p:cNvPr>
          <p:cNvSpPr txBox="1"/>
          <p:nvPr/>
        </p:nvSpPr>
        <p:spPr>
          <a:xfrm>
            <a:off x="102318" y="393200"/>
            <a:ext cx="20510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latin typeface="Century" panose="02040604050505020304" pitchFamily="18" charset="0"/>
              </a:rPr>
              <a:t>Supplementary Fig 5</a:t>
            </a:r>
            <a:endParaRPr lang="en-US" altLang="ja-JP" sz="1350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AE8359-9668-DB4E-867A-4ACDB0F2A07D}"/>
              </a:ext>
            </a:extLst>
          </p:cNvPr>
          <p:cNvSpPr txBox="1"/>
          <p:nvPr/>
        </p:nvSpPr>
        <p:spPr>
          <a:xfrm>
            <a:off x="1137117" y="14287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B31787-C22A-4940-84BB-63A1B6B2E7E5}"/>
              </a:ext>
            </a:extLst>
          </p:cNvPr>
          <p:cNvSpPr txBox="1"/>
          <p:nvPr/>
        </p:nvSpPr>
        <p:spPr>
          <a:xfrm>
            <a:off x="1137117" y="3777834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CB654D3-FA4A-7347-AC64-37AF5592A3FB}"/>
              </a:ext>
            </a:extLst>
          </p:cNvPr>
          <p:cNvSpPr txBox="1"/>
          <p:nvPr/>
        </p:nvSpPr>
        <p:spPr>
          <a:xfrm>
            <a:off x="1137117" y="6690993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AE1D815-4793-D148-A56F-2CCF7C2832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38" y="5298776"/>
            <a:ext cx="1195313" cy="900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06C8288-3B62-3D41-A809-8393F522DDE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1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39" y="4385113"/>
            <a:ext cx="1195312" cy="900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9A579A0-AC00-C54F-9935-C410ED02077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48" y="4385113"/>
            <a:ext cx="1195311" cy="900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6A3E36A-C0AE-5943-8FA6-0FB9A5CE8D6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5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48" y="5298776"/>
            <a:ext cx="1195312" cy="900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17C6D26-E456-DC4E-8AB5-5CAC0F920AA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53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81" y="4385113"/>
            <a:ext cx="1195312" cy="900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16D19DB-3060-B341-B033-75A86B8F95F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81" y="5298776"/>
            <a:ext cx="1195312" cy="9000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5108719-DCCA-D141-8333-F6495B019513}"/>
              </a:ext>
            </a:extLst>
          </p:cNvPr>
          <p:cNvSpPr txBox="1"/>
          <p:nvPr/>
        </p:nvSpPr>
        <p:spPr>
          <a:xfrm>
            <a:off x="1772515" y="3873491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B6 </a:t>
            </a:r>
            <a:r>
              <a: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B6</a:t>
            </a:r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D809E9D-5982-664E-B82E-D3D262A425C3}"/>
              </a:ext>
            </a:extLst>
          </p:cNvPr>
          <p:cNvSpPr txBox="1"/>
          <p:nvPr/>
        </p:nvSpPr>
        <p:spPr>
          <a:xfrm>
            <a:off x="3558478" y="3873491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C3H </a:t>
            </a:r>
            <a:r>
              <a: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B6</a:t>
            </a:r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56F8828-9415-D548-9CE7-B5328152780F}"/>
              </a:ext>
            </a:extLst>
          </p:cNvPr>
          <p:cNvSpPr txBox="1"/>
          <p:nvPr/>
        </p:nvSpPr>
        <p:spPr>
          <a:xfrm>
            <a:off x="4132331" y="4158986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ORM1 siRNA</a:t>
            </a:r>
            <a:endParaRPr kumimoji="1"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DF1D3C8-CF4C-6248-822E-4A0E46D71EE0}"/>
              </a:ext>
            </a:extLst>
          </p:cNvPr>
          <p:cNvSpPr txBox="1"/>
          <p:nvPr/>
        </p:nvSpPr>
        <p:spPr>
          <a:xfrm>
            <a:off x="2848661" y="415898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siRNA</a:t>
            </a:r>
            <a:endParaRPr kumimoji="1"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504C61-91FF-DB49-9D5D-525AA18DA72E}"/>
              </a:ext>
            </a:extLst>
          </p:cNvPr>
          <p:cNvSpPr txBox="1"/>
          <p:nvPr/>
        </p:nvSpPr>
        <p:spPr>
          <a:xfrm>
            <a:off x="1679651" y="415898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siRNA</a:t>
            </a:r>
            <a:endParaRPr kumimoji="1"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F05AB8A-E897-7449-8551-384F3486B6DD}"/>
              </a:ext>
            </a:extLst>
          </p:cNvPr>
          <p:cNvCxnSpPr>
            <a:cxnSpLocks/>
          </p:cNvCxnSpPr>
          <p:nvPr/>
        </p:nvCxnSpPr>
        <p:spPr>
          <a:xfrm>
            <a:off x="1619761" y="4176297"/>
            <a:ext cx="10810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CBD03A3-0B75-C944-ADDA-035FB0AC6E55}"/>
              </a:ext>
            </a:extLst>
          </p:cNvPr>
          <p:cNvCxnSpPr>
            <a:cxnSpLocks/>
          </p:cNvCxnSpPr>
          <p:nvPr/>
        </p:nvCxnSpPr>
        <p:spPr>
          <a:xfrm>
            <a:off x="2893035" y="4178040"/>
            <a:ext cx="228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5AA5408C-910D-F044-903A-072C39A11ED3}"/>
              </a:ext>
            </a:extLst>
          </p:cNvPr>
          <p:cNvGrpSpPr/>
          <p:nvPr/>
        </p:nvGrpSpPr>
        <p:grpSpPr>
          <a:xfrm>
            <a:off x="1628500" y="6773007"/>
            <a:ext cx="2398379" cy="2532707"/>
            <a:chOff x="1813138" y="6588368"/>
            <a:chExt cx="2398379" cy="2532707"/>
          </a:xfrm>
        </p:grpSpPr>
        <p:graphicFrame>
          <p:nvGraphicFramePr>
            <p:cNvPr id="35" name="グラフ 34">
              <a:extLst>
                <a:ext uri="{FF2B5EF4-FFF2-40B4-BE49-F238E27FC236}">
                  <a16:creationId xmlns:a16="http://schemas.microsoft.com/office/drawing/2014/main" id="{24632042-AEAD-954A-B03D-B951552F850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3198617"/>
                </p:ext>
              </p:extLst>
            </p:nvPr>
          </p:nvGraphicFramePr>
          <p:xfrm>
            <a:off x="1999519" y="6715400"/>
            <a:ext cx="2211998" cy="1830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5FE395C-38E2-EF4B-9E57-BAC71BFB0E7E}"/>
                </a:ext>
              </a:extLst>
            </p:cNvPr>
            <p:cNvSpPr txBox="1"/>
            <p:nvPr/>
          </p:nvSpPr>
          <p:spPr>
            <a:xfrm rot="16200000">
              <a:off x="1252888" y="7461376"/>
              <a:ext cx="13821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CD4</a:t>
              </a:r>
              <a:r>
                <a:rPr kumimoji="1" lang="en-US" altLang="ja-JP" sz="11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 cells/section</a:t>
              </a:r>
              <a:endParaRPr kumimoji="1" lang="ja-JP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E03CD7CE-EE26-B84E-BB0D-15DD28A7C627}"/>
                </a:ext>
              </a:extLst>
            </p:cNvPr>
            <p:cNvCxnSpPr/>
            <p:nvPr/>
          </p:nvCxnSpPr>
          <p:spPr>
            <a:xfrm>
              <a:off x="2321170" y="8414239"/>
              <a:ext cx="16529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085DDD50-2076-3048-9F2F-2D1737F91E2D}"/>
                </a:ext>
              </a:extLst>
            </p:cNvPr>
            <p:cNvSpPr txBox="1"/>
            <p:nvPr/>
          </p:nvSpPr>
          <p:spPr>
            <a:xfrm>
              <a:off x="3487570" y="8443094"/>
              <a:ext cx="612668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ORM1 </a:t>
              </a:r>
            </a:p>
            <a:p>
              <a:pPr algn="ctr">
                <a:lnSpc>
                  <a:spcPts val="1120"/>
                </a:lnSpc>
              </a:pPr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siRNA</a:t>
              </a:r>
              <a:endParaRPr kumimoji="1" lang="ja-JP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8FB94A61-439B-0B41-9AB7-34CE6478164D}"/>
                </a:ext>
              </a:extLst>
            </p:cNvPr>
            <p:cNvSpPr txBox="1"/>
            <p:nvPr/>
          </p:nvSpPr>
          <p:spPr>
            <a:xfrm>
              <a:off x="2898492" y="8443094"/>
              <a:ext cx="649537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</a:t>
              </a:r>
            </a:p>
            <a:p>
              <a:pPr algn="ctr">
                <a:lnSpc>
                  <a:spcPts val="1120"/>
                </a:lnSpc>
              </a:pPr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siRNA</a:t>
              </a:r>
              <a:endParaRPr kumimoji="1" lang="ja-JP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47773E99-83FC-D647-BBED-DCB7CEB0B2DE}"/>
                </a:ext>
              </a:extLst>
            </p:cNvPr>
            <p:cNvCxnSpPr>
              <a:cxnSpLocks/>
            </p:cNvCxnSpPr>
            <p:nvPr/>
          </p:nvCxnSpPr>
          <p:spPr>
            <a:xfrm>
              <a:off x="2382717" y="8823310"/>
              <a:ext cx="4396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ED891C8-0266-F347-8168-BD7380B997DF}"/>
                </a:ext>
              </a:extLst>
            </p:cNvPr>
            <p:cNvCxnSpPr>
              <a:cxnSpLocks/>
            </p:cNvCxnSpPr>
            <p:nvPr/>
          </p:nvCxnSpPr>
          <p:spPr>
            <a:xfrm>
              <a:off x="2931136" y="8823310"/>
              <a:ext cx="11045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F290A642-EF80-994C-A36F-1A4025A082EB}"/>
                </a:ext>
              </a:extLst>
            </p:cNvPr>
            <p:cNvSpPr txBox="1"/>
            <p:nvPr/>
          </p:nvSpPr>
          <p:spPr>
            <a:xfrm>
              <a:off x="2276872" y="8443094"/>
              <a:ext cx="649537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</a:t>
              </a:r>
            </a:p>
            <a:p>
              <a:pPr algn="ctr">
                <a:lnSpc>
                  <a:spcPts val="1120"/>
                </a:lnSpc>
              </a:pPr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siRNA</a:t>
              </a:r>
              <a:endParaRPr kumimoji="1" lang="ja-JP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323E04F-573E-B94F-9B36-599C7C8997A5}"/>
                </a:ext>
              </a:extLst>
            </p:cNvPr>
            <p:cNvSpPr txBox="1"/>
            <p:nvPr/>
          </p:nvSpPr>
          <p:spPr>
            <a:xfrm>
              <a:off x="2223855" y="8835283"/>
              <a:ext cx="7745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B6 </a:t>
              </a:r>
              <a:r>
                <a:rPr kumimoji="1" lang="ja-JP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B6</a:t>
              </a:r>
              <a:endParaRPr kumimoji="1"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9B4FE36-4038-E74E-9BA4-427A83143AFF}"/>
                </a:ext>
              </a:extLst>
            </p:cNvPr>
            <p:cNvSpPr txBox="1"/>
            <p:nvPr/>
          </p:nvSpPr>
          <p:spPr>
            <a:xfrm>
              <a:off x="3051455" y="8844076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C3H </a:t>
              </a:r>
              <a:r>
                <a:rPr kumimoji="1" lang="ja-JP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B6</a:t>
              </a:r>
              <a:endParaRPr kumimoji="1"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830AD201-3177-FA4C-B08D-945C3781BE9F}"/>
                </a:ext>
              </a:extLst>
            </p:cNvPr>
            <p:cNvCxnSpPr>
              <a:cxnSpLocks/>
            </p:cNvCxnSpPr>
            <p:nvPr/>
          </p:nvCxnSpPr>
          <p:spPr>
            <a:xfrm>
              <a:off x="3224213" y="6804010"/>
              <a:ext cx="5388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3AB6238F-F6C2-9F44-8943-49B1EF897A2B}"/>
                </a:ext>
              </a:extLst>
            </p:cNvPr>
            <p:cNvCxnSpPr>
              <a:cxnSpLocks/>
            </p:cNvCxnSpPr>
            <p:nvPr/>
          </p:nvCxnSpPr>
          <p:spPr>
            <a:xfrm>
              <a:off x="2635240" y="6805952"/>
              <a:ext cx="5388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C41B3C84-9E84-DD4D-8D3D-36E555C01C6B}"/>
                </a:ext>
              </a:extLst>
            </p:cNvPr>
            <p:cNvSpPr txBox="1"/>
            <p:nvPr/>
          </p:nvSpPr>
          <p:spPr>
            <a:xfrm>
              <a:off x="3323493" y="658836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**</a:t>
              </a:r>
              <a:endParaRPr kumimoji="1" lang="ja-JP" altLang="en-US" sz="1400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134A87F2-2C04-3346-9815-5C1DBD09D580}"/>
                </a:ext>
              </a:extLst>
            </p:cNvPr>
            <p:cNvSpPr txBox="1"/>
            <p:nvPr/>
          </p:nvSpPr>
          <p:spPr>
            <a:xfrm>
              <a:off x="2719754" y="658836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**</a:t>
              </a:r>
              <a:endParaRPr kumimoji="1" lang="ja-JP" altLang="en-US" sz="1400"/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419DAC9-ECB1-E346-A844-ECC52BAD5A04}"/>
              </a:ext>
            </a:extLst>
          </p:cNvPr>
          <p:cNvSpPr txBox="1"/>
          <p:nvPr/>
        </p:nvSpPr>
        <p:spPr>
          <a:xfrm rot="16200000">
            <a:off x="837212" y="4626958"/>
            <a:ext cx="1091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</a:t>
            </a:r>
          </a:p>
          <a:p>
            <a:pPr algn="ctr"/>
            <a:r>
              <a:rPr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(Hoechst33342)</a:t>
            </a:r>
            <a:endParaRPr kumimoji="1" lang="ja-JP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569E57D-9807-3A4D-9FB3-2F8A68D73B0B}"/>
              </a:ext>
            </a:extLst>
          </p:cNvPr>
          <p:cNvSpPr txBox="1"/>
          <p:nvPr/>
        </p:nvSpPr>
        <p:spPr>
          <a:xfrm rot="16200000">
            <a:off x="1228302" y="5628164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endParaRPr kumimoji="1" lang="ja-JP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9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73748B4-2072-AA40-9CCF-31CECDD8839C}"/>
              </a:ext>
            </a:extLst>
          </p:cNvPr>
          <p:cNvGrpSpPr/>
          <p:nvPr/>
        </p:nvGrpSpPr>
        <p:grpSpPr>
          <a:xfrm>
            <a:off x="732572" y="1694725"/>
            <a:ext cx="5023251" cy="2823304"/>
            <a:chOff x="-908450" y="4470581"/>
            <a:chExt cx="7483784" cy="420624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84708ED-D18A-E94A-BF08-6D02DC34F744}"/>
                </a:ext>
              </a:extLst>
            </p:cNvPr>
            <p:cNvSpPr txBox="1"/>
            <p:nvPr/>
          </p:nvSpPr>
          <p:spPr>
            <a:xfrm>
              <a:off x="3923860" y="4480742"/>
              <a:ext cx="1514597" cy="412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IL-6+ORM1</a:t>
              </a:r>
              <a:endParaRPr kumimoji="1" lang="ja-JP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32EF1B5-A67F-564D-8BDF-0779C0BBB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5334" y="4826181"/>
              <a:ext cx="1270000" cy="1270000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4D43A98-7E78-634A-B5C0-6EC820955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5334" y="6116501"/>
              <a:ext cx="1270000" cy="127000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5C0B9A1-46A4-8C48-BA3D-81FA4A1A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5334" y="7406821"/>
              <a:ext cx="1270000" cy="1270000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246A5F2-4AF3-0D4F-A4E7-B380B559667D}"/>
                </a:ext>
              </a:extLst>
            </p:cNvPr>
            <p:cNvSpPr txBox="1"/>
            <p:nvPr/>
          </p:nvSpPr>
          <p:spPr>
            <a:xfrm>
              <a:off x="5512824" y="4480742"/>
              <a:ext cx="879336" cy="412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TNF</a:t>
              </a:r>
              <a:r>
                <a:rPr kumimoji="1" lang="en-US" altLang="ja-JP" sz="1200" b="1" dirty="0" err="1">
                  <a:latin typeface="Symbol" pitchFamily="2" charset="2"/>
                  <a:cs typeface="Times New Roman" panose="02020603050405020304" pitchFamily="18" charset="0"/>
                </a:rPr>
                <a:t>a</a:t>
              </a:r>
              <a:endParaRPr kumimoji="1" lang="ja-JP" altLang="en-US" sz="1200" b="1">
                <a:latin typeface="Symbol" pitchFamily="2" charset="2"/>
                <a:cs typeface="Times New Roman" panose="02020603050405020304" pitchFamily="18" charset="0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7A5289D-62C9-5B46-B528-AC4A59BF1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4374" y="7406821"/>
              <a:ext cx="1270000" cy="1270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DD4ACF5-1748-4A43-82D6-4720DFDAD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4374" y="6116501"/>
              <a:ext cx="1270000" cy="127000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82F1EA9-27C3-8F4D-850E-9B733AB5E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34374" y="4826181"/>
              <a:ext cx="1270000" cy="127000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DE327A4-BA51-734D-BD0A-BF946F86BBDB}"/>
                </a:ext>
              </a:extLst>
            </p:cNvPr>
            <p:cNvSpPr txBox="1"/>
            <p:nvPr/>
          </p:nvSpPr>
          <p:spPr>
            <a:xfrm>
              <a:off x="1781631" y="4495093"/>
              <a:ext cx="707386" cy="412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IL-6</a:t>
              </a:r>
              <a:endParaRPr kumimoji="1" lang="ja-JP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171608A-32BE-FA4D-B08C-963D70EFC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974" y="4826181"/>
              <a:ext cx="1270000" cy="127000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D6A7FB0-84C8-3046-821D-B8B162C5E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8974" y="7406821"/>
              <a:ext cx="1270000" cy="127000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EE8859E-C92E-DA4F-8D90-444D2EB9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8974" y="6116501"/>
              <a:ext cx="1270000" cy="127000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5FD849A-0918-0749-BA0A-3A4C9B42C790}"/>
                </a:ext>
              </a:extLst>
            </p:cNvPr>
            <p:cNvSpPr txBox="1"/>
            <p:nvPr/>
          </p:nvSpPr>
          <p:spPr>
            <a:xfrm>
              <a:off x="428534" y="4470581"/>
              <a:ext cx="745597" cy="412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none</a:t>
              </a:r>
              <a:endParaRPr kumimoji="1" lang="ja-JP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9549752-1596-4B42-B9FD-873D06FE9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24694" y="4826181"/>
              <a:ext cx="1270000" cy="12700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FE356CE8-0774-964E-8C75-7D931C9E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24694" y="7406821"/>
              <a:ext cx="1270000" cy="127000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6DAAD59-03EC-DA4D-B043-562DF3CD3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24694" y="6116501"/>
              <a:ext cx="1270000" cy="1270000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917BF49C-52B1-A941-9A29-6F56E2D6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15014" y="4826181"/>
              <a:ext cx="1270000" cy="1270000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6513327E-42B7-0A46-8818-265578FAA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15014" y="6116501"/>
              <a:ext cx="1270000" cy="1270000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E2EAF89-320B-1341-B520-7A44FD5F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15014" y="7406821"/>
              <a:ext cx="1270000" cy="1270000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1D89429-3E59-F945-A606-D77542207391}"/>
                </a:ext>
              </a:extLst>
            </p:cNvPr>
            <p:cNvSpPr txBox="1"/>
            <p:nvPr/>
          </p:nvSpPr>
          <p:spPr>
            <a:xfrm>
              <a:off x="2898073" y="4484933"/>
              <a:ext cx="950982" cy="412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ORM1</a:t>
              </a:r>
              <a:endParaRPr kumimoji="1" lang="ja-JP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7AE10D4-660A-EC43-9714-7ADE6E04719D}"/>
                </a:ext>
              </a:extLst>
            </p:cNvPr>
            <p:cNvSpPr txBox="1"/>
            <p:nvPr/>
          </p:nvSpPr>
          <p:spPr>
            <a:xfrm>
              <a:off x="-892266" y="5276803"/>
              <a:ext cx="1142636" cy="412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Hoechst</a:t>
              </a:r>
              <a:endParaRPr lang="ja-JP" altLang="en-US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DC977D7-7D20-8E45-AAC7-EE1B43AEFB49}"/>
                </a:ext>
              </a:extLst>
            </p:cNvPr>
            <p:cNvSpPr txBox="1"/>
            <p:nvPr/>
          </p:nvSpPr>
          <p:spPr>
            <a:xfrm>
              <a:off x="-739289" y="7832590"/>
              <a:ext cx="928843" cy="412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Merge</a:t>
              </a:r>
              <a:endParaRPr lang="ja-JP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51CC303-62A6-9040-88FC-0AFAF8408B73}"/>
                </a:ext>
              </a:extLst>
            </p:cNvPr>
            <p:cNvSpPr txBox="1"/>
            <p:nvPr/>
          </p:nvSpPr>
          <p:spPr>
            <a:xfrm>
              <a:off x="-908450" y="6521542"/>
              <a:ext cx="1183146" cy="412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pSTAT3</a:t>
              </a:r>
              <a:endParaRPr lang="ja-JP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541D1D-EBCF-6641-9E61-D03C09044D92}"/>
              </a:ext>
            </a:extLst>
          </p:cNvPr>
          <p:cNvSpPr txBox="1"/>
          <p:nvPr/>
        </p:nvSpPr>
        <p:spPr>
          <a:xfrm>
            <a:off x="102318" y="393200"/>
            <a:ext cx="20510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latin typeface="Century" panose="02040604050505020304" pitchFamily="18" charset="0"/>
              </a:rPr>
              <a:t>Supplementary Fig 6</a:t>
            </a:r>
            <a:endParaRPr lang="en-US" altLang="ja-JP" sz="1350" dirty="0">
              <a:highlight>
                <a:srgbClr val="FFFF00"/>
              </a:highlight>
              <a:latin typeface="Century" panose="020406040505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6477D1A-F1E8-BF43-B5D0-C7844E1EA615}"/>
              </a:ext>
            </a:extLst>
          </p:cNvPr>
          <p:cNvSpPr txBox="1"/>
          <p:nvPr/>
        </p:nvSpPr>
        <p:spPr>
          <a:xfrm>
            <a:off x="783772" y="131445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9E00058-A480-7C48-A677-B79245008AC9}"/>
              </a:ext>
            </a:extLst>
          </p:cNvPr>
          <p:cNvSpPr txBox="1"/>
          <p:nvPr/>
        </p:nvSpPr>
        <p:spPr>
          <a:xfrm>
            <a:off x="783772" y="503464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D9935C1-2848-004A-B26C-E6346F4034C9}"/>
              </a:ext>
            </a:extLst>
          </p:cNvPr>
          <p:cNvGrpSpPr/>
          <p:nvPr/>
        </p:nvGrpSpPr>
        <p:grpSpPr>
          <a:xfrm>
            <a:off x="1131904" y="5077322"/>
            <a:ext cx="2564566" cy="2861640"/>
            <a:chOff x="1141530" y="4884817"/>
            <a:chExt cx="2564566" cy="2861640"/>
          </a:xfrm>
        </p:grpSpPr>
        <p:graphicFrame>
          <p:nvGraphicFramePr>
            <p:cNvPr id="30" name="グラフ 29">
              <a:extLst>
                <a:ext uri="{FF2B5EF4-FFF2-40B4-BE49-F238E27FC236}">
                  <a16:creationId xmlns:a16="http://schemas.microsoft.com/office/drawing/2014/main" id="{1B6803F8-3242-C64B-8D94-E305993203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5677624"/>
                </p:ext>
              </p:extLst>
            </p:nvPr>
          </p:nvGraphicFramePr>
          <p:xfrm>
            <a:off x="1320938" y="5209257"/>
            <a:ext cx="2385158" cy="253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C22602D-D586-D643-A99C-1623F1C6C343}"/>
                </a:ext>
              </a:extLst>
            </p:cNvPr>
            <p:cNvSpPr txBox="1"/>
            <p:nvPr/>
          </p:nvSpPr>
          <p:spPr>
            <a:xfrm rot="16200000">
              <a:off x="1128546" y="5940689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12CB43C-67FF-1849-B282-78C6BABF4278}"/>
                </a:ext>
              </a:extLst>
            </p:cNvPr>
            <p:cNvCxnSpPr/>
            <p:nvPr/>
          </p:nvCxnSpPr>
          <p:spPr>
            <a:xfrm>
              <a:off x="2310063" y="5125449"/>
              <a:ext cx="70745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850D59D-FEE7-2C4C-94D7-83838F3B6407}"/>
                </a:ext>
              </a:extLst>
            </p:cNvPr>
            <p:cNvSpPr txBox="1"/>
            <p:nvPr/>
          </p:nvSpPr>
          <p:spPr>
            <a:xfrm>
              <a:off x="2680636" y="5120640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/>
                <a:t>***</a:t>
              </a:r>
              <a:endParaRPr kumimoji="1" lang="ja-JP" altLang="en-US" sz="110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4A24442-A84E-814C-87CC-CFE7B1517C39}"/>
                </a:ext>
              </a:extLst>
            </p:cNvPr>
            <p:cNvSpPr txBox="1"/>
            <p:nvPr/>
          </p:nvSpPr>
          <p:spPr>
            <a:xfrm>
              <a:off x="2536072" y="4884817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ns</a:t>
              </a:r>
              <a:endParaRPr kumimoji="1" lang="ja-JP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B9A04522-DAE5-C04E-B0BF-940189CC6ACA}"/>
                </a:ext>
              </a:extLst>
            </p:cNvPr>
            <p:cNvCxnSpPr>
              <a:cxnSpLocks/>
            </p:cNvCxnSpPr>
            <p:nvPr/>
          </p:nvCxnSpPr>
          <p:spPr>
            <a:xfrm>
              <a:off x="2709105" y="5304141"/>
              <a:ext cx="32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27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9F996D-E505-7D4C-8664-7699AD012303}"/>
              </a:ext>
            </a:extLst>
          </p:cNvPr>
          <p:cNvSpPr txBox="1"/>
          <p:nvPr/>
        </p:nvSpPr>
        <p:spPr>
          <a:xfrm>
            <a:off x="102318" y="393200"/>
            <a:ext cx="20510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latin typeface="Century" panose="02040604050505020304" pitchFamily="18" charset="0"/>
              </a:rPr>
              <a:t>Supplementary Fig 7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9C102E-571F-2D49-BC1C-5E5E9A9F1183}"/>
              </a:ext>
            </a:extLst>
          </p:cNvPr>
          <p:cNvSpPr txBox="1"/>
          <p:nvPr/>
        </p:nvSpPr>
        <p:spPr>
          <a:xfrm>
            <a:off x="620688" y="10440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</a:t>
            </a:r>
            <a:endParaRPr kumimoji="1" lang="ja-JP" altLang="en-US" sz="20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7907D9-42F6-824F-9564-982A51D998DB}"/>
              </a:ext>
            </a:extLst>
          </p:cNvPr>
          <p:cNvSpPr txBox="1"/>
          <p:nvPr/>
        </p:nvSpPr>
        <p:spPr>
          <a:xfrm>
            <a:off x="620688" y="449496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B</a:t>
            </a:r>
            <a:endParaRPr kumimoji="1" lang="ja-JP" altLang="en-US" sz="20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CDC6DD-EFA8-C645-8C12-4C22CB93E7C6}"/>
              </a:ext>
            </a:extLst>
          </p:cNvPr>
          <p:cNvSpPr txBox="1"/>
          <p:nvPr/>
        </p:nvSpPr>
        <p:spPr>
          <a:xfrm>
            <a:off x="3219876" y="449679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</a:t>
            </a:r>
            <a:endParaRPr kumimoji="1" lang="ja-JP" altLang="en-US" sz="200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0AFE393-1335-6046-8337-24FC1677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00" y="5043628"/>
            <a:ext cx="2705100" cy="2870200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A835245-6380-0E49-9960-DF4BE8D73022}"/>
              </a:ext>
            </a:extLst>
          </p:cNvPr>
          <p:cNvCxnSpPr>
            <a:cxnSpLocks/>
          </p:cNvCxnSpPr>
          <p:nvPr/>
        </p:nvCxnSpPr>
        <p:spPr>
          <a:xfrm>
            <a:off x="5384800" y="5171145"/>
            <a:ext cx="4826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487A665-571F-744A-923D-DCF0CAE7FD9A}"/>
              </a:ext>
            </a:extLst>
          </p:cNvPr>
          <p:cNvSpPr txBox="1"/>
          <p:nvPr/>
        </p:nvSpPr>
        <p:spPr>
          <a:xfrm>
            <a:off x="5482496" y="4967945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Times New Roman"/>
                <a:cs typeface="Times New Roman"/>
              </a:rPr>
              <a:t>*</a:t>
            </a:r>
            <a:endParaRPr lang="ja-JP" altLang="en-US" sz="1600">
              <a:latin typeface="Times New Roman"/>
              <a:cs typeface="Times New Roman"/>
            </a:endParaRPr>
          </a:p>
          <a:p>
            <a:endParaRPr lang="ja-JP" altLang="en-US" sz="1600" dirty="0">
              <a:latin typeface="Times New Roman"/>
              <a:cs typeface="Times New Roman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6F4E4A5-4A8F-5143-AF99-EBA20447B0D1}"/>
              </a:ext>
            </a:extLst>
          </p:cNvPr>
          <p:cNvCxnSpPr>
            <a:cxnSpLocks/>
          </p:cNvCxnSpPr>
          <p:nvPr/>
        </p:nvCxnSpPr>
        <p:spPr>
          <a:xfrm>
            <a:off x="5130800" y="5043628"/>
            <a:ext cx="711250" cy="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AEA9E22-894B-1144-89E9-7491CFB09A0A}"/>
              </a:ext>
            </a:extLst>
          </p:cNvPr>
          <p:cNvCxnSpPr>
            <a:cxnSpLocks/>
          </p:cNvCxnSpPr>
          <p:nvPr/>
        </p:nvCxnSpPr>
        <p:spPr>
          <a:xfrm>
            <a:off x="4707821" y="4866345"/>
            <a:ext cx="112152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830B01F-DE9E-FA48-A604-E86E92C12F40}"/>
              </a:ext>
            </a:extLst>
          </p:cNvPr>
          <p:cNvSpPr txBox="1"/>
          <p:nvPr/>
        </p:nvSpPr>
        <p:spPr>
          <a:xfrm>
            <a:off x="5118100" y="4641775"/>
            <a:ext cx="40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/>
                <a:cs typeface="Times New Roman"/>
              </a:rPr>
              <a:t>**</a:t>
            </a:r>
            <a:endParaRPr lang="ja-JP" altLang="en-US" sz="1600">
              <a:latin typeface="Times New Roman"/>
              <a:cs typeface="Times New Roman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6A9799A-40E0-C544-A54F-74050233A861}"/>
              </a:ext>
            </a:extLst>
          </p:cNvPr>
          <p:cNvSpPr/>
          <p:nvPr/>
        </p:nvSpPr>
        <p:spPr>
          <a:xfrm>
            <a:off x="5290007" y="481817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*</a:t>
            </a:r>
            <a:endParaRPr lang="ja-JP" altLang="en-US">
              <a:latin typeface="Times New Roman"/>
              <a:cs typeface="Times New Roman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92B4BBFF-5C21-F841-B363-A60D43C4A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50" y="830765"/>
            <a:ext cx="5092700" cy="3416300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492284-EFFF-8944-B179-E16A7DFD1FDC}"/>
              </a:ext>
            </a:extLst>
          </p:cNvPr>
          <p:cNvSpPr txBox="1"/>
          <p:nvPr/>
        </p:nvSpPr>
        <p:spPr>
          <a:xfrm>
            <a:off x="2196562" y="885209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=0.61</a:t>
            </a:r>
          </a:p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DC9D97-14EC-F044-B11B-16745EE69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4" y="5146630"/>
            <a:ext cx="3251200" cy="22606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93255C-900D-E642-BB37-6881F05164BC}"/>
              </a:ext>
            </a:extLst>
          </p:cNvPr>
          <p:cNvSpPr txBox="1"/>
          <p:nvPr/>
        </p:nvSpPr>
        <p:spPr>
          <a:xfrm>
            <a:off x="1156748" y="479002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94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22346</TotalTime>
  <Words>247</Words>
  <Application>Microsoft Office PowerPoint</Application>
  <PresentationFormat>A4 210 x 297 mm</PresentationFormat>
  <Paragraphs>132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Symbol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haruka higuchi</dc:creator>
  <cp:lastModifiedBy>石森 久美</cp:lastModifiedBy>
  <cp:revision>992</cp:revision>
  <cp:lastPrinted>2019-11-12T23:40:04Z</cp:lastPrinted>
  <dcterms:created xsi:type="dcterms:W3CDTF">2015-06-17T02:53:01Z</dcterms:created>
  <dcterms:modified xsi:type="dcterms:W3CDTF">2020-12-04T01:00:10Z</dcterms:modified>
</cp:coreProperties>
</file>