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8" r:id="rId2"/>
    <p:sldId id="298" r:id="rId3"/>
    <p:sldId id="306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uresK" initials="MyuresK" lastIdx="1" clrIdx="0">
    <p:extLst>
      <p:ext uri="{19B8F6BF-5375-455C-9EA6-DF929625EA0E}">
        <p15:presenceInfo xmlns:p15="http://schemas.microsoft.com/office/powerpoint/2012/main" userId="Myures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79" autoAdjust="0"/>
  </p:normalViewPr>
  <p:slideViewPr>
    <p:cSldViewPr>
      <p:cViewPr varScale="1">
        <p:scale>
          <a:sx n="92" d="100"/>
          <a:sy n="92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01" cy="493237"/>
          </a:xfrm>
          <a:prstGeom prst="rect">
            <a:avLst/>
          </a:prstGeom>
        </p:spPr>
        <p:txBody>
          <a:bodyPr vert="horz" lIns="90641" tIns="45321" rIns="90641" bIns="4532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1" y="0"/>
            <a:ext cx="2919301" cy="493237"/>
          </a:xfrm>
          <a:prstGeom prst="rect">
            <a:avLst/>
          </a:prstGeom>
        </p:spPr>
        <p:txBody>
          <a:bodyPr vert="horz" lIns="90641" tIns="45321" rIns="90641" bIns="45321" rtlCol="0"/>
          <a:lstStyle>
            <a:lvl1pPr algn="r">
              <a:defRPr sz="1200"/>
            </a:lvl1pPr>
          </a:lstStyle>
          <a:p>
            <a:fld id="{306971E6-860C-4253-8DB3-E12569D077D8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1" tIns="45321" rIns="90641" bIns="4532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51" y="4686538"/>
            <a:ext cx="5387666" cy="4439132"/>
          </a:xfrm>
          <a:prstGeom prst="rect">
            <a:avLst/>
          </a:prstGeom>
        </p:spPr>
        <p:txBody>
          <a:bodyPr vert="horz" lIns="90641" tIns="45321" rIns="90641" bIns="453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1" cy="493236"/>
          </a:xfrm>
          <a:prstGeom prst="rect">
            <a:avLst/>
          </a:prstGeom>
        </p:spPr>
        <p:txBody>
          <a:bodyPr vert="horz" lIns="90641" tIns="45321" rIns="90641" bIns="4532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1" y="9371503"/>
            <a:ext cx="2919301" cy="493236"/>
          </a:xfrm>
          <a:prstGeom prst="rect">
            <a:avLst/>
          </a:prstGeom>
        </p:spPr>
        <p:txBody>
          <a:bodyPr vert="horz" lIns="90641" tIns="45321" rIns="90641" bIns="45321" rtlCol="0" anchor="b"/>
          <a:lstStyle>
            <a:lvl1pPr algn="r">
              <a:defRPr sz="1200"/>
            </a:lvl1pPr>
          </a:lstStyle>
          <a:p>
            <a:fld id="{12A01205-01CE-492E-AE5F-FA2AE14AAA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09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01205-01CE-492E-AE5F-FA2AE14AAA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294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755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82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38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875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3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486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265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19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5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12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4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1506-B1D7-42D6-A27B-57CCE518E766}" type="datetimeFigureOut">
              <a:rPr kumimoji="1" lang="ja-JP" altLang="en-US" smtClean="0"/>
              <a:t>2020/6/4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5E49-16E8-4712-B503-E6B615152FB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1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718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Supplemental Figure 1.</a:t>
            </a:r>
            <a:r>
              <a:rPr lang="ja-JP" altLang="en-US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Radioactivity in liver (a) and blood (b) in each group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0" y="3438236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represent mean ± SD (%ID/g/kg, n = 5</a:t>
            </a:r>
            <a:r>
              <a:rPr lang="en-US" altLang="ja-JP" sz="11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–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15/time point for each group). Two-way factorial ANOVA showed significant changes in hepatic radioactivity with feeding condition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52.63;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 and each time point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293.42;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.0001). Interaction between the effects of the feeding condition and the time point was observed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=6.18;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.0001). Significant changes in radioactivity in the blood were also observed with the feeding condition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11.63;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.0001), each time point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174.42;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.0001), and the interactions of their effects (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4.61; </a:t>
            </a:r>
            <a:r>
              <a:rPr lang="en-US" altLang="ja-JP" sz="11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.0001). When an interaction was confirmed, significant changes were evaluated at each time point. *, vs. fed group; †, vs. 6 h fasted group; ‡, vs. 12 h fasted group. These graphs were reconstructed using the data published in our previous report (6).</a:t>
            </a:r>
            <a:endParaRPr lang="ja-JP" altLang="ja-JP" sz="11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8C31CC-FB60-44A8-866A-C88DC5D12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7" y="326080"/>
            <a:ext cx="9120406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0" y="0"/>
            <a:ext cx="718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Supplemental Table 1.</a:t>
            </a:r>
            <a:r>
              <a:rPr lang="ja-JP" altLang="en-US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Myocardial accumulation of [</a:t>
            </a:r>
            <a:r>
              <a:rPr lang="en-US" altLang="ja-JP" sz="1200" b="1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125</a:t>
            </a:r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I]BMIPP  in each group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17187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represent mean ± SD (%ID/g/kg, n = 5</a:t>
            </a:r>
            <a:r>
              <a:rPr lang="en-US" altLang="ja-JP" sz="12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–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15/time point for each group). Two-way factorial ANOVA showed significant changes in myocardial accumulation of [</a:t>
            </a:r>
            <a:r>
              <a:rPr lang="en-US" altLang="ja-JP" sz="1200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125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I]BMIPP with the feeding condition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42.36;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 and each time point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39.77;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0.0001). Interaction between the effects of the feeding condition and the time point was observed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=3.67;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0.0001). When an interaction was confirmed, significant changes were evaluated at each time point. *, vs. fed group; †, vs. 6 h fasted group; ‡, vs. 12 h fasted group.</a:t>
            </a:r>
            <a:endParaRPr lang="ja-JP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02238"/>
              </p:ext>
            </p:extLst>
          </p:nvPr>
        </p:nvGraphicFramePr>
        <p:xfrm>
          <a:off x="7219" y="278580"/>
          <a:ext cx="9136780" cy="1440192"/>
        </p:xfrm>
        <a:graphic>
          <a:graphicData uri="http://schemas.openxmlformats.org/drawingml/2006/table">
            <a:tbl>
              <a:tblPr/>
              <a:tblGrid>
                <a:gridCol w="919424">
                  <a:extLst>
                    <a:ext uri="{9D8B030D-6E8A-4147-A177-3AD203B41FA5}">
                      <a16:colId xmlns:a16="http://schemas.microsoft.com/office/drawing/2014/main" val="2191148099"/>
                    </a:ext>
                  </a:extLst>
                </a:gridCol>
                <a:gridCol w="919424">
                  <a:extLst>
                    <a:ext uri="{9D8B030D-6E8A-4147-A177-3AD203B41FA5}">
                      <a16:colId xmlns:a16="http://schemas.microsoft.com/office/drawing/2014/main" val="1982838194"/>
                    </a:ext>
                  </a:extLst>
                </a:gridCol>
                <a:gridCol w="229856">
                  <a:extLst>
                    <a:ext uri="{9D8B030D-6E8A-4147-A177-3AD203B41FA5}">
                      <a16:colId xmlns:a16="http://schemas.microsoft.com/office/drawing/2014/main" val="1915398365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2689509346"/>
                    </a:ext>
                  </a:extLst>
                </a:gridCol>
                <a:gridCol w="226832">
                  <a:extLst>
                    <a:ext uri="{9D8B030D-6E8A-4147-A177-3AD203B41FA5}">
                      <a16:colId xmlns:a16="http://schemas.microsoft.com/office/drawing/2014/main" val="1593619788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2682080424"/>
                    </a:ext>
                  </a:extLst>
                </a:gridCol>
                <a:gridCol w="226832">
                  <a:extLst>
                    <a:ext uri="{9D8B030D-6E8A-4147-A177-3AD203B41FA5}">
                      <a16:colId xmlns:a16="http://schemas.microsoft.com/office/drawing/2014/main" val="225076089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739209110"/>
                    </a:ext>
                  </a:extLst>
                </a:gridCol>
                <a:gridCol w="226832">
                  <a:extLst>
                    <a:ext uri="{9D8B030D-6E8A-4147-A177-3AD203B41FA5}">
                      <a16:colId xmlns:a16="http://schemas.microsoft.com/office/drawing/2014/main" val="104268878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3179851045"/>
                    </a:ext>
                  </a:extLst>
                </a:gridCol>
                <a:gridCol w="226832">
                  <a:extLst>
                    <a:ext uri="{9D8B030D-6E8A-4147-A177-3AD203B41FA5}">
                      <a16:colId xmlns:a16="http://schemas.microsoft.com/office/drawing/2014/main" val="51044309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516762500"/>
                    </a:ext>
                  </a:extLst>
                </a:gridCol>
                <a:gridCol w="226832">
                  <a:extLst>
                    <a:ext uri="{9D8B030D-6E8A-4147-A177-3AD203B41FA5}">
                      <a16:colId xmlns:a16="http://schemas.microsoft.com/office/drawing/2014/main" val="2292374898"/>
                    </a:ext>
                  </a:extLst>
                </a:gridCol>
                <a:gridCol w="988986">
                  <a:extLst>
                    <a:ext uri="{9D8B030D-6E8A-4147-A177-3AD203B41FA5}">
                      <a16:colId xmlns:a16="http://schemas.microsoft.com/office/drawing/2014/main" val="866208126"/>
                    </a:ext>
                  </a:extLst>
                </a:gridCol>
              </a:tblGrid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Time after the injection (min)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942738"/>
                  </a:ext>
                </a:extLst>
              </a:tr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Group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11252"/>
                  </a:ext>
                </a:extLst>
              </a:tr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Heart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0.93±0.09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1.05±0.16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1.03±0.18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0.85±0.12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0.65±0.12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0.60±0.12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2324"/>
                  </a:ext>
                </a:extLst>
              </a:tr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 h 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1.07±0.12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1.14±0.09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1.03±0.17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0.79±0.12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0.76±0.14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0.55±0.04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48661"/>
                  </a:ext>
                </a:extLst>
              </a:tr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 h 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0.75±0.16*†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0.97±0.08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0.73±0.05*†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0.69±0.08*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0.63±0.07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0.60±0.04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72372"/>
                  </a:ext>
                </a:extLst>
              </a:tr>
              <a:tr h="240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24 h 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0.70±0.09*†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0.71±0.13*†‡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0.61±0.06*†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0.60±0.03*†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0.55±0.08†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0.56±0.07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38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11451"/>
              </p:ext>
            </p:extLst>
          </p:nvPr>
        </p:nvGraphicFramePr>
        <p:xfrm>
          <a:off x="0" y="278580"/>
          <a:ext cx="9144000" cy="2425380"/>
        </p:xfrm>
        <a:graphic>
          <a:graphicData uri="http://schemas.openxmlformats.org/drawingml/2006/table">
            <a:tbl>
              <a:tblPr/>
              <a:tblGrid>
                <a:gridCol w="920150">
                  <a:extLst>
                    <a:ext uri="{9D8B030D-6E8A-4147-A177-3AD203B41FA5}">
                      <a16:colId xmlns:a16="http://schemas.microsoft.com/office/drawing/2014/main" val="1128044181"/>
                    </a:ext>
                  </a:extLst>
                </a:gridCol>
                <a:gridCol w="920150">
                  <a:extLst>
                    <a:ext uri="{9D8B030D-6E8A-4147-A177-3AD203B41FA5}">
                      <a16:colId xmlns:a16="http://schemas.microsoft.com/office/drawing/2014/main" val="2109313434"/>
                    </a:ext>
                  </a:extLst>
                </a:gridCol>
                <a:gridCol w="230038">
                  <a:extLst>
                    <a:ext uri="{9D8B030D-6E8A-4147-A177-3AD203B41FA5}">
                      <a16:colId xmlns:a16="http://schemas.microsoft.com/office/drawing/2014/main" val="2892445894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1826171631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1133528825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2456158723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1259866701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4279167465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3528813866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2863200018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3333962311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1122817329"/>
                    </a:ext>
                  </a:extLst>
                </a:gridCol>
                <a:gridCol w="227012">
                  <a:extLst>
                    <a:ext uri="{9D8B030D-6E8A-4147-A177-3AD203B41FA5}">
                      <a16:colId xmlns:a16="http://schemas.microsoft.com/office/drawing/2014/main" val="4155659980"/>
                    </a:ext>
                  </a:extLst>
                </a:gridCol>
                <a:gridCol w="989767">
                  <a:extLst>
                    <a:ext uri="{9D8B030D-6E8A-4147-A177-3AD203B41FA5}">
                      <a16:colId xmlns:a16="http://schemas.microsoft.com/office/drawing/2014/main" val="3578098398"/>
                    </a:ext>
                  </a:extLst>
                </a:gridCol>
              </a:tblGrid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Time after the injection (min)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93046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Group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6267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H/L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1.33±0.22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1.26±0.24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1.92±0.22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3.30±0.62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2.72±0.38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3.38±0.78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5225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1.25±0.18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1.08±0.17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1.45±0.13*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2.09±0.35*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2.69±0.57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2.40±0.39*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18545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0.88±0.12*†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0.96±0.13*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1.12±0.14*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1.79±0.34*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1.34±0.21*†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1.58±0.20*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15067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24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0.92±0.12*†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0.88±0.16*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0.91±0.15*†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1.27±0.06*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1.14±0.14*†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1.48±0.30*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04231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H/B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2.31±0.33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8.47±2.75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3.50±0.72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2.83±0.44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2.02±0.28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2.15±0.45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86665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2.13±0.27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12.62±4.50*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4.51±0.38*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2.45±0.36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2.24±0.54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1.70±0.13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81419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12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1.69±0.64*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9.55±1.94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4.12±0.39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2.44±0.34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2.41±0.22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2.34±0.20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34170"/>
                  </a:ext>
                </a:extLst>
              </a:tr>
              <a:tr h="2425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24 h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Fasted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1.71±0.34*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5.39±1.38*†‡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3.09±0.24†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2.57±0.14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1.96±0.26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　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50" charset="-128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2.07±0.26</a:t>
                      </a:r>
                    </a:p>
                  </a:txBody>
                  <a:tcPr marL="8143" marR="8143" marT="81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2190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0"/>
            <a:ext cx="8442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Supplemental Table 2. Heart-to-liver (H/L) and heart-to-blood (H/B) ratios of [</a:t>
            </a:r>
            <a:r>
              <a:rPr lang="en-US" altLang="ja-JP" sz="1200" b="1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125</a:t>
            </a:r>
            <a:r>
              <a:rPr lang="en-US" altLang="ja-JP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I]BMIPP accumulation in each group</a:t>
            </a:r>
            <a:r>
              <a:rPr lang="ja-JP" altLang="en-US" sz="1200" b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endParaRPr lang="en-US" altLang="ja-JP" sz="1200" b="1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708231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represent mean ± SD (n = 5</a:t>
            </a:r>
            <a:r>
              <a:rPr lang="en-US" altLang="ja-JP" sz="12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–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15/time point for each group). Two-way factorial ANOVA showed significant changes in H/L and H/B ratios with the feeding condition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123.20;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0.0001,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8.81;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 and each time point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54.15;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0.0001,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 146.48;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0.0001). Interaction between the effects of the feeding condition and the time point was observed (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=8.93;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0.0001,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=6.71; </a:t>
            </a:r>
            <a:r>
              <a:rPr lang="en-US" altLang="ja-JP" sz="1200" i="1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&lt; 0.0001). When an interaction was confirmed, significant changes were evaluated at each time point. *, vs. fed group; †, vs. 6 h fasted group; ‡, vs. 12 h fasted group.</a:t>
            </a:r>
            <a:endParaRPr lang="ja-JP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16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733</Words>
  <Application>Microsoft Office PowerPoint</Application>
  <PresentationFormat>画面に合わせる (4:3)</PresentationFormat>
  <Paragraphs>199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 Unicode MS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k-yamasaki</dc:creator>
  <cp:lastModifiedBy>user</cp:lastModifiedBy>
  <cp:revision>214</cp:revision>
  <cp:lastPrinted>2020-04-22T01:02:03Z</cp:lastPrinted>
  <dcterms:created xsi:type="dcterms:W3CDTF">2013-07-05T02:23:20Z</dcterms:created>
  <dcterms:modified xsi:type="dcterms:W3CDTF">2020-06-04T00:19:33Z</dcterms:modified>
</cp:coreProperties>
</file>