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9" r:id="rId2"/>
    <p:sldId id="257" r:id="rId3"/>
    <p:sldId id="267" r:id="rId4"/>
  </p:sldIdLst>
  <p:sldSz cx="6858000" cy="9144000" type="screen4x3"/>
  <p:notesSz cx="7099300" cy="102235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306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3" cy="512951"/>
          </a:xfrm>
          <a:prstGeom prst="rect">
            <a:avLst/>
          </a:prstGeom>
        </p:spPr>
        <p:txBody>
          <a:bodyPr vert="horz" lIns="98984" tIns="49492" rIns="98984" bIns="49492"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5" y="0"/>
            <a:ext cx="3076363" cy="512951"/>
          </a:xfrm>
          <a:prstGeom prst="rect">
            <a:avLst/>
          </a:prstGeom>
        </p:spPr>
        <p:txBody>
          <a:bodyPr vert="horz" lIns="98984" tIns="49492" rIns="98984" bIns="49492" rtlCol="0"/>
          <a:lstStyle>
            <a:lvl1pPr algn="r">
              <a:defRPr sz="1300"/>
            </a:lvl1pPr>
          </a:lstStyle>
          <a:p>
            <a:fld id="{C95EA19F-0B2F-4432-8BA3-C6A5D0B9D9B2}" type="datetimeFigureOut">
              <a:rPr kumimoji="1" lang="ja-JP" altLang="en-US" smtClean="0"/>
              <a:t>2021/4/22</a:t>
            </a:fld>
            <a:endParaRPr kumimoji="1" lang="ja-JP" altLang="en-US"/>
          </a:p>
        </p:txBody>
      </p:sp>
      <p:sp>
        <p:nvSpPr>
          <p:cNvPr id="4" name="スライド イメージ プレースホルダー 3"/>
          <p:cNvSpPr>
            <a:spLocks noGrp="1" noRot="1" noChangeAspect="1"/>
          </p:cNvSpPr>
          <p:nvPr>
            <p:ph type="sldImg" idx="2"/>
          </p:nvPr>
        </p:nvSpPr>
        <p:spPr>
          <a:xfrm>
            <a:off x="2255838" y="1277938"/>
            <a:ext cx="2587625" cy="3452812"/>
          </a:xfrm>
          <a:prstGeom prst="rect">
            <a:avLst/>
          </a:prstGeom>
          <a:noFill/>
          <a:ln w="12700">
            <a:solidFill>
              <a:prstClr val="black"/>
            </a:solidFill>
          </a:ln>
        </p:spPr>
        <p:txBody>
          <a:bodyPr vert="horz" lIns="98984" tIns="49492" rIns="98984" bIns="49492" rtlCol="0" anchor="ctr"/>
          <a:lstStyle/>
          <a:p>
            <a:endParaRPr lang="ja-JP" altLang="en-US"/>
          </a:p>
        </p:txBody>
      </p:sp>
      <p:sp>
        <p:nvSpPr>
          <p:cNvPr id="5" name="ノート プレースホルダー 4"/>
          <p:cNvSpPr>
            <a:spLocks noGrp="1"/>
          </p:cNvSpPr>
          <p:nvPr>
            <p:ph type="body" sz="quarter" idx="3"/>
          </p:nvPr>
        </p:nvSpPr>
        <p:spPr>
          <a:xfrm>
            <a:off x="709930" y="4920060"/>
            <a:ext cx="5679440" cy="4025503"/>
          </a:xfrm>
          <a:prstGeom prst="rect">
            <a:avLst/>
          </a:prstGeom>
        </p:spPr>
        <p:txBody>
          <a:bodyPr vert="horz" lIns="98984" tIns="49492" rIns="98984" bIns="494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10552"/>
            <a:ext cx="3076363" cy="512949"/>
          </a:xfrm>
          <a:prstGeom prst="rect">
            <a:avLst/>
          </a:prstGeom>
        </p:spPr>
        <p:txBody>
          <a:bodyPr vert="horz" lIns="98984" tIns="49492" rIns="98984" bIns="4949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5" y="9710552"/>
            <a:ext cx="3076363" cy="512949"/>
          </a:xfrm>
          <a:prstGeom prst="rect">
            <a:avLst/>
          </a:prstGeom>
        </p:spPr>
        <p:txBody>
          <a:bodyPr vert="horz" lIns="98984" tIns="49492" rIns="98984" bIns="49492" rtlCol="0" anchor="b"/>
          <a:lstStyle>
            <a:lvl1pPr algn="r">
              <a:defRPr sz="1300"/>
            </a:lvl1pPr>
          </a:lstStyle>
          <a:p>
            <a:fld id="{920819A1-5D81-4573-A6C8-A7532B76E65E}" type="slidenum">
              <a:rPr kumimoji="1" lang="ja-JP" altLang="en-US" smtClean="0"/>
              <a:t>‹#›</a:t>
            </a:fld>
            <a:endParaRPr kumimoji="1" lang="ja-JP" altLang="en-US"/>
          </a:p>
        </p:txBody>
      </p:sp>
    </p:spTree>
    <p:extLst>
      <p:ext uri="{BB962C8B-B14F-4D97-AF65-F5344CB8AC3E}">
        <p14:creationId xmlns:p14="http://schemas.microsoft.com/office/powerpoint/2010/main" val="29237017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5"/>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EBDCA91-FD15-4071-A4CF-CAF87656938C}" type="datetimeFigureOut">
              <a:rPr kumimoji="1" lang="ja-JP" altLang="en-US" smtClean="0"/>
              <a:t>2021/4/22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91021C-C4E7-4358-859E-AD57B3160C77}" type="slidenum">
              <a:rPr kumimoji="1" lang="ja-JP" altLang="en-US" smtClean="0"/>
              <a:t>‹#›</a:t>
            </a:fld>
            <a:endParaRPr kumimoji="1" lang="ja-JP" altLang="en-US"/>
          </a:p>
        </p:txBody>
      </p:sp>
    </p:spTree>
    <p:extLst>
      <p:ext uri="{BB962C8B-B14F-4D97-AF65-F5344CB8AC3E}">
        <p14:creationId xmlns:p14="http://schemas.microsoft.com/office/powerpoint/2010/main" val="32092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BDCA91-FD15-4071-A4CF-CAF87656938C}" type="datetimeFigureOut">
              <a:rPr kumimoji="1" lang="ja-JP" altLang="en-US" smtClean="0"/>
              <a:t>2021/4/22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91021C-C4E7-4358-859E-AD57B3160C77}" type="slidenum">
              <a:rPr kumimoji="1" lang="ja-JP" altLang="en-US" smtClean="0"/>
              <a:t>‹#›</a:t>
            </a:fld>
            <a:endParaRPr kumimoji="1" lang="ja-JP" altLang="en-US"/>
          </a:p>
        </p:txBody>
      </p:sp>
    </p:spTree>
    <p:extLst>
      <p:ext uri="{BB962C8B-B14F-4D97-AF65-F5344CB8AC3E}">
        <p14:creationId xmlns:p14="http://schemas.microsoft.com/office/powerpoint/2010/main" val="172679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486835"/>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9" y="486835"/>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BDCA91-FD15-4071-A4CF-CAF87656938C}" type="datetimeFigureOut">
              <a:rPr kumimoji="1" lang="ja-JP" altLang="en-US" smtClean="0"/>
              <a:t>2021/4/22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91021C-C4E7-4358-859E-AD57B3160C77}" type="slidenum">
              <a:rPr kumimoji="1" lang="ja-JP" altLang="en-US" smtClean="0"/>
              <a:t>‹#›</a:t>
            </a:fld>
            <a:endParaRPr kumimoji="1" lang="ja-JP" altLang="en-US"/>
          </a:p>
        </p:txBody>
      </p:sp>
    </p:spTree>
    <p:extLst>
      <p:ext uri="{BB962C8B-B14F-4D97-AF65-F5344CB8AC3E}">
        <p14:creationId xmlns:p14="http://schemas.microsoft.com/office/powerpoint/2010/main" val="3355353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BDCA91-FD15-4071-A4CF-CAF87656938C}" type="datetimeFigureOut">
              <a:rPr kumimoji="1" lang="ja-JP" altLang="en-US" smtClean="0"/>
              <a:t>2021/4/22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91021C-C4E7-4358-859E-AD57B3160C77}" type="slidenum">
              <a:rPr kumimoji="1" lang="ja-JP" altLang="en-US" smtClean="0"/>
              <a:t>‹#›</a:t>
            </a:fld>
            <a:endParaRPr kumimoji="1" lang="ja-JP" altLang="en-US"/>
          </a:p>
        </p:txBody>
      </p:sp>
    </p:spTree>
    <p:extLst>
      <p:ext uri="{BB962C8B-B14F-4D97-AF65-F5344CB8AC3E}">
        <p14:creationId xmlns:p14="http://schemas.microsoft.com/office/powerpoint/2010/main" val="271891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4"/>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EBDCA91-FD15-4071-A4CF-CAF87656938C}" type="datetimeFigureOut">
              <a:rPr kumimoji="1" lang="ja-JP" altLang="en-US" smtClean="0"/>
              <a:t>2021/4/22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91021C-C4E7-4358-859E-AD57B3160C77}" type="slidenum">
              <a:rPr kumimoji="1" lang="ja-JP" altLang="en-US" smtClean="0"/>
              <a:t>‹#›</a:t>
            </a:fld>
            <a:endParaRPr kumimoji="1" lang="ja-JP" altLang="en-US"/>
          </a:p>
        </p:txBody>
      </p:sp>
    </p:spTree>
    <p:extLst>
      <p:ext uri="{BB962C8B-B14F-4D97-AF65-F5344CB8AC3E}">
        <p14:creationId xmlns:p14="http://schemas.microsoft.com/office/powerpoint/2010/main" val="956362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EBDCA91-FD15-4071-A4CF-CAF87656938C}" type="datetimeFigureOut">
              <a:rPr kumimoji="1" lang="ja-JP" altLang="en-US" smtClean="0"/>
              <a:t>2021/4/22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91021C-C4E7-4358-859E-AD57B3160C77}" type="slidenum">
              <a:rPr kumimoji="1" lang="ja-JP" altLang="en-US" smtClean="0"/>
              <a:t>‹#›</a:t>
            </a:fld>
            <a:endParaRPr kumimoji="1" lang="ja-JP" altLang="en-US"/>
          </a:p>
        </p:txBody>
      </p:sp>
    </p:spTree>
    <p:extLst>
      <p:ext uri="{BB962C8B-B14F-4D97-AF65-F5344CB8AC3E}">
        <p14:creationId xmlns:p14="http://schemas.microsoft.com/office/powerpoint/2010/main" val="815173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7"/>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2"/>
            <a:ext cx="2901255"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241552"/>
            <a:ext cx="2915543" cy="1098549"/>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4"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EBDCA91-FD15-4071-A4CF-CAF87656938C}" type="datetimeFigureOut">
              <a:rPr kumimoji="1" lang="ja-JP" altLang="en-US" smtClean="0"/>
              <a:t>2021/4/22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091021C-C4E7-4358-859E-AD57B3160C77}" type="slidenum">
              <a:rPr kumimoji="1" lang="ja-JP" altLang="en-US" smtClean="0"/>
              <a:t>‹#›</a:t>
            </a:fld>
            <a:endParaRPr kumimoji="1" lang="ja-JP" altLang="en-US"/>
          </a:p>
        </p:txBody>
      </p:sp>
    </p:spTree>
    <p:extLst>
      <p:ext uri="{BB962C8B-B14F-4D97-AF65-F5344CB8AC3E}">
        <p14:creationId xmlns:p14="http://schemas.microsoft.com/office/powerpoint/2010/main" val="189242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EBDCA91-FD15-4071-A4CF-CAF87656938C}" type="datetimeFigureOut">
              <a:rPr kumimoji="1" lang="ja-JP" altLang="en-US" smtClean="0"/>
              <a:t>2021/4/22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091021C-C4E7-4358-859E-AD57B3160C77}" type="slidenum">
              <a:rPr kumimoji="1" lang="ja-JP" altLang="en-US" smtClean="0"/>
              <a:t>‹#›</a:t>
            </a:fld>
            <a:endParaRPr kumimoji="1" lang="ja-JP" altLang="en-US"/>
          </a:p>
        </p:txBody>
      </p:sp>
    </p:spTree>
    <p:extLst>
      <p:ext uri="{BB962C8B-B14F-4D97-AF65-F5344CB8AC3E}">
        <p14:creationId xmlns:p14="http://schemas.microsoft.com/office/powerpoint/2010/main" val="1259230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BDCA91-FD15-4071-A4CF-CAF87656938C}" type="datetimeFigureOut">
              <a:rPr kumimoji="1" lang="ja-JP" altLang="en-US" smtClean="0"/>
              <a:t>2021/4/22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091021C-C4E7-4358-859E-AD57B3160C77}" type="slidenum">
              <a:rPr kumimoji="1" lang="ja-JP" altLang="en-US" smtClean="0"/>
              <a:t>‹#›</a:t>
            </a:fld>
            <a:endParaRPr kumimoji="1" lang="ja-JP" altLang="en-US"/>
          </a:p>
        </p:txBody>
      </p:sp>
    </p:spTree>
    <p:extLst>
      <p:ext uri="{BB962C8B-B14F-4D97-AF65-F5344CB8AC3E}">
        <p14:creationId xmlns:p14="http://schemas.microsoft.com/office/powerpoint/2010/main" val="335349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316570"/>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BDCA91-FD15-4071-A4CF-CAF87656938C}" type="datetimeFigureOut">
              <a:rPr kumimoji="1" lang="ja-JP" altLang="en-US" smtClean="0"/>
              <a:t>2021/4/22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91021C-C4E7-4358-859E-AD57B3160C77}" type="slidenum">
              <a:rPr kumimoji="1" lang="ja-JP" altLang="en-US" smtClean="0"/>
              <a:t>‹#›</a:t>
            </a:fld>
            <a:endParaRPr kumimoji="1" lang="ja-JP" altLang="en-US"/>
          </a:p>
        </p:txBody>
      </p:sp>
    </p:spTree>
    <p:extLst>
      <p:ext uri="{BB962C8B-B14F-4D97-AF65-F5344CB8AC3E}">
        <p14:creationId xmlns:p14="http://schemas.microsoft.com/office/powerpoint/2010/main" val="3899467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316570"/>
            <a:ext cx="3471863" cy="6498167"/>
          </a:xfrm>
        </p:spPr>
        <p:txBody>
          <a:bodyPr anchor="t"/>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BDCA91-FD15-4071-A4CF-CAF87656938C}" type="datetimeFigureOut">
              <a:rPr kumimoji="1" lang="ja-JP" altLang="en-US" smtClean="0"/>
              <a:t>2021/4/22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91021C-C4E7-4358-859E-AD57B3160C77}" type="slidenum">
              <a:rPr kumimoji="1" lang="ja-JP" altLang="en-US" smtClean="0"/>
              <a:t>‹#›</a:t>
            </a:fld>
            <a:endParaRPr kumimoji="1" lang="ja-JP" altLang="en-US"/>
          </a:p>
        </p:txBody>
      </p:sp>
    </p:spTree>
    <p:extLst>
      <p:ext uri="{BB962C8B-B14F-4D97-AF65-F5344CB8AC3E}">
        <p14:creationId xmlns:p14="http://schemas.microsoft.com/office/powerpoint/2010/main" val="136614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7"/>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7"/>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EBDCA91-FD15-4071-A4CF-CAF87656938C}" type="datetimeFigureOut">
              <a:rPr kumimoji="1" lang="ja-JP" altLang="en-US" smtClean="0"/>
              <a:t>2021/4/22</a:t>
            </a:fld>
            <a:endParaRPr kumimoji="1" lang="ja-JP" altLang="en-US"/>
          </a:p>
        </p:txBody>
      </p:sp>
      <p:sp>
        <p:nvSpPr>
          <p:cNvPr id="5" name="Footer Placeholder 4"/>
          <p:cNvSpPr>
            <a:spLocks noGrp="1"/>
          </p:cNvSpPr>
          <p:nvPr>
            <p:ph type="ftr" sz="quarter" idx="3"/>
          </p:nvPr>
        </p:nvSpPr>
        <p:spPr>
          <a:xfrm>
            <a:off x="2271713" y="8475137"/>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7"/>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091021C-C4E7-4358-859E-AD57B3160C77}" type="slidenum">
              <a:rPr kumimoji="1" lang="ja-JP" altLang="en-US" smtClean="0"/>
              <a:t>‹#›</a:t>
            </a:fld>
            <a:endParaRPr kumimoji="1" lang="ja-JP" altLang="en-US"/>
          </a:p>
        </p:txBody>
      </p:sp>
    </p:spTree>
    <p:extLst>
      <p:ext uri="{BB962C8B-B14F-4D97-AF65-F5344CB8AC3E}">
        <p14:creationId xmlns:p14="http://schemas.microsoft.com/office/powerpoint/2010/main" val="19596166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83"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83" rtl="0" eaLnBrk="1" latinLnBrk="0" hangingPunct="1">
        <a:defRPr kumimoji="1" sz="1350" kern="1200">
          <a:solidFill>
            <a:schemeClr val="tx1"/>
          </a:solidFill>
          <a:latin typeface="+mn-lt"/>
          <a:ea typeface="+mn-ea"/>
          <a:cs typeface="+mn-cs"/>
        </a:defRPr>
      </a:lvl1pPr>
      <a:lvl2pPr marL="342892" algn="l" defTabSz="685783" rtl="0" eaLnBrk="1" latinLnBrk="0" hangingPunct="1">
        <a:defRPr kumimoji="1" sz="1350" kern="1200">
          <a:solidFill>
            <a:schemeClr val="tx1"/>
          </a:solidFill>
          <a:latin typeface="+mn-lt"/>
          <a:ea typeface="+mn-ea"/>
          <a:cs typeface="+mn-cs"/>
        </a:defRPr>
      </a:lvl2pPr>
      <a:lvl3pPr marL="685783" algn="l" defTabSz="685783" rtl="0" eaLnBrk="1" latinLnBrk="0" hangingPunct="1">
        <a:defRPr kumimoji="1" sz="1350" kern="1200">
          <a:solidFill>
            <a:schemeClr val="tx1"/>
          </a:solidFill>
          <a:latin typeface="+mn-lt"/>
          <a:ea typeface="+mn-ea"/>
          <a:cs typeface="+mn-cs"/>
        </a:defRPr>
      </a:lvl3pPr>
      <a:lvl4pPr marL="1028675" algn="l" defTabSz="685783" rtl="0" eaLnBrk="1" latinLnBrk="0" hangingPunct="1">
        <a:defRPr kumimoji="1" sz="1350" kern="1200">
          <a:solidFill>
            <a:schemeClr val="tx1"/>
          </a:solidFill>
          <a:latin typeface="+mn-lt"/>
          <a:ea typeface="+mn-ea"/>
          <a:cs typeface="+mn-cs"/>
        </a:defRPr>
      </a:lvl4pPr>
      <a:lvl5pPr marL="1371566" algn="l" defTabSz="685783" rtl="0" eaLnBrk="1" latinLnBrk="0" hangingPunct="1">
        <a:defRPr kumimoji="1" sz="1350" kern="1200">
          <a:solidFill>
            <a:schemeClr val="tx1"/>
          </a:solidFill>
          <a:latin typeface="+mn-lt"/>
          <a:ea typeface="+mn-ea"/>
          <a:cs typeface="+mn-cs"/>
        </a:defRPr>
      </a:lvl5pPr>
      <a:lvl6pPr marL="1714457" algn="l" defTabSz="685783" rtl="0" eaLnBrk="1" latinLnBrk="0" hangingPunct="1">
        <a:defRPr kumimoji="1" sz="1350" kern="1200">
          <a:solidFill>
            <a:schemeClr val="tx1"/>
          </a:solidFill>
          <a:latin typeface="+mn-lt"/>
          <a:ea typeface="+mn-ea"/>
          <a:cs typeface="+mn-cs"/>
        </a:defRPr>
      </a:lvl6pPr>
      <a:lvl7pPr marL="2057348" algn="l" defTabSz="685783" rtl="0" eaLnBrk="1" latinLnBrk="0" hangingPunct="1">
        <a:defRPr kumimoji="1" sz="1350" kern="1200">
          <a:solidFill>
            <a:schemeClr val="tx1"/>
          </a:solidFill>
          <a:latin typeface="+mn-lt"/>
          <a:ea typeface="+mn-ea"/>
          <a:cs typeface="+mn-cs"/>
        </a:defRPr>
      </a:lvl7pPr>
      <a:lvl8pPr marL="2400240" algn="l" defTabSz="685783" rtl="0" eaLnBrk="1" latinLnBrk="0" hangingPunct="1">
        <a:defRPr kumimoji="1" sz="1350" kern="1200">
          <a:solidFill>
            <a:schemeClr val="tx1"/>
          </a:solidFill>
          <a:latin typeface="+mn-lt"/>
          <a:ea typeface="+mn-ea"/>
          <a:cs typeface="+mn-cs"/>
        </a:defRPr>
      </a:lvl8pPr>
      <a:lvl9pPr marL="2743132" algn="l" defTabSz="685783"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304799" y="874187"/>
            <a:ext cx="6317307" cy="3545413"/>
          </a:xfrm>
          <a:prstGeom prst="rect">
            <a:avLst/>
          </a:prstGeom>
        </p:spPr>
      </p:pic>
      <p:sp>
        <p:nvSpPr>
          <p:cNvPr id="2" name="テキスト ボックス 1"/>
          <p:cNvSpPr txBox="1"/>
          <p:nvPr/>
        </p:nvSpPr>
        <p:spPr>
          <a:xfrm>
            <a:off x="556966" y="4898571"/>
            <a:ext cx="5812971" cy="523220"/>
          </a:xfrm>
          <a:prstGeom prst="rect">
            <a:avLst/>
          </a:prstGeom>
          <a:noFill/>
        </p:spPr>
        <p:txBody>
          <a:bodyPr wrap="square" rtlCol="0">
            <a:spAutoFit/>
          </a:bodyPr>
          <a:lstStyle/>
          <a:p>
            <a:r>
              <a:rPr kumimoji="1" lang="en-US" altLang="ja-JP" sz="1400" dirty="0">
                <a:latin typeface="Arial" panose="020B0604020202020204" pitchFamily="34" charset="0"/>
                <a:cs typeface="Arial" panose="020B0604020202020204" pitchFamily="34" charset="0"/>
              </a:rPr>
              <a:t>Fig. S1. Incidence of blossom-end rot (%) in IL8-3 and M82 grown in the field in 2016, 2017, and 2018.</a:t>
            </a:r>
            <a:endParaRPr kumimoji="1" lang="ja-JP" alt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393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456949" y="1294612"/>
            <a:ext cx="2800935" cy="2288626"/>
          </a:xfrm>
          <a:prstGeom prst="rect">
            <a:avLst/>
          </a:prstGeom>
        </p:spPr>
      </p:pic>
      <p:pic>
        <p:nvPicPr>
          <p:cNvPr id="4" name="図 3"/>
          <p:cNvPicPr>
            <a:picLocks noChangeAspect="1"/>
          </p:cNvPicPr>
          <p:nvPr/>
        </p:nvPicPr>
        <p:blipFill>
          <a:blip r:embed="rId3"/>
          <a:stretch>
            <a:fillRect/>
          </a:stretch>
        </p:blipFill>
        <p:spPr>
          <a:xfrm>
            <a:off x="3332379" y="1313702"/>
            <a:ext cx="2784841" cy="2280579"/>
          </a:xfrm>
          <a:prstGeom prst="rect">
            <a:avLst/>
          </a:prstGeom>
        </p:spPr>
      </p:pic>
      <p:pic>
        <p:nvPicPr>
          <p:cNvPr id="7" name="図 6"/>
          <p:cNvPicPr>
            <a:picLocks noChangeAspect="1"/>
          </p:cNvPicPr>
          <p:nvPr/>
        </p:nvPicPr>
        <p:blipFill rotWithShape="1">
          <a:blip r:embed="rId4"/>
          <a:srcRect l="44543"/>
          <a:stretch/>
        </p:blipFill>
        <p:spPr>
          <a:xfrm>
            <a:off x="2745865" y="1403018"/>
            <a:ext cx="450532" cy="299720"/>
          </a:xfrm>
          <a:prstGeom prst="rect">
            <a:avLst/>
          </a:prstGeom>
        </p:spPr>
      </p:pic>
      <p:sp>
        <p:nvSpPr>
          <p:cNvPr id="8" name="正方形/長方形 7"/>
          <p:cNvSpPr/>
          <p:nvPr/>
        </p:nvSpPr>
        <p:spPr>
          <a:xfrm>
            <a:off x="2390752" y="1394924"/>
            <a:ext cx="786105" cy="32308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テキスト ボックス 5"/>
          <p:cNvSpPr txBox="1"/>
          <p:nvPr/>
        </p:nvSpPr>
        <p:spPr>
          <a:xfrm>
            <a:off x="361679" y="3951667"/>
            <a:ext cx="6125009" cy="1384995"/>
          </a:xfrm>
          <a:prstGeom prst="rect">
            <a:avLst/>
          </a:prstGeom>
          <a:noFill/>
        </p:spPr>
        <p:txBody>
          <a:bodyPr wrap="square" rtlCol="0">
            <a:spAutoFit/>
          </a:bodyPr>
          <a:lstStyle/>
          <a:p>
            <a:r>
              <a:rPr kumimoji="1" lang="en-US" altLang="ja-JP" sz="1400" dirty="0">
                <a:latin typeface="Arial" panose="020B0604020202020204" pitchFamily="34" charset="0"/>
                <a:cs typeface="Arial" panose="020B0604020202020204" pitchFamily="34" charset="0"/>
              </a:rPr>
              <a:t>Fig. S2</a:t>
            </a:r>
            <a:r>
              <a:rPr lang="en-US" altLang="ja-JP" sz="1400" dirty="0">
                <a:latin typeface="Arial" panose="020B0604020202020204" pitchFamily="34" charset="0"/>
                <a:cs typeface="Arial" panose="020B0604020202020204" pitchFamily="34" charset="0"/>
              </a:rPr>
              <a:t>. </a:t>
            </a:r>
            <a:r>
              <a:rPr lang="en-GB" altLang="ja-JP" sz="1400" dirty="0">
                <a:latin typeface="Arial" panose="020B0604020202020204" pitchFamily="34" charset="0"/>
                <a:cs typeface="Arial" panose="020B0604020202020204" pitchFamily="34" charset="0"/>
              </a:rPr>
              <a:t>Principal component analysis (PCA) of elements in the distal part of non-BER and BER fruits in two tomato lines. </a:t>
            </a:r>
            <a:r>
              <a:rPr lang="en-US" altLang="ja-JP" sz="1400" dirty="0">
                <a:latin typeface="Arial" panose="020B0604020202020204" pitchFamily="34" charset="0"/>
                <a:cs typeface="Arial" panose="020B0604020202020204" pitchFamily="34" charset="0"/>
              </a:rPr>
              <a:t>For the PCA analysis, values of the concentration data for each element were used after standardization of the variables to mean of zero and variance of one. Scores on PC1 and PC2 were plotted to indicate different lines and with or without BER incidence (A). The loading plot was also shown (B).</a:t>
            </a:r>
            <a:endParaRPr kumimoji="1" lang="ja-JP" altLang="en-US" sz="1400" dirty="0">
              <a:latin typeface="Arial" panose="020B0604020202020204" pitchFamily="34" charset="0"/>
              <a:cs typeface="Arial" panose="020B0604020202020204" pitchFamily="34" charset="0"/>
            </a:endParaRPr>
          </a:p>
        </p:txBody>
      </p:sp>
      <p:sp>
        <p:nvSpPr>
          <p:cNvPr id="9" name="テキスト ボックス 8"/>
          <p:cNvSpPr txBox="1"/>
          <p:nvPr/>
        </p:nvSpPr>
        <p:spPr>
          <a:xfrm>
            <a:off x="896056" y="1348672"/>
            <a:ext cx="338554" cy="369332"/>
          </a:xfrm>
          <a:prstGeom prst="rect">
            <a:avLst/>
          </a:prstGeom>
          <a:noFill/>
        </p:spPr>
        <p:txBody>
          <a:bodyPr wrap="none" rtlCol="0">
            <a:spAutoFit/>
          </a:bodyPr>
          <a:lstStyle/>
          <a:p>
            <a:r>
              <a:rPr kumimoji="1" lang="en-US" altLang="ja-JP" dirty="0">
                <a:latin typeface="Arial" panose="020B0604020202020204" pitchFamily="34" charset="0"/>
                <a:cs typeface="Arial" panose="020B0604020202020204" pitchFamily="34" charset="0"/>
              </a:rPr>
              <a:t>A</a:t>
            </a:r>
            <a:endParaRPr kumimoji="1" lang="ja-JP" altLang="en-US" dirty="0">
              <a:latin typeface="Arial" panose="020B0604020202020204" pitchFamily="34" charset="0"/>
              <a:cs typeface="Arial" panose="020B0604020202020204" pitchFamily="34" charset="0"/>
            </a:endParaRPr>
          </a:p>
        </p:txBody>
      </p:sp>
      <p:sp>
        <p:nvSpPr>
          <p:cNvPr id="10" name="テキスト ボックス 9"/>
          <p:cNvSpPr txBox="1"/>
          <p:nvPr/>
        </p:nvSpPr>
        <p:spPr>
          <a:xfrm>
            <a:off x="3761690" y="1332672"/>
            <a:ext cx="338554" cy="369332"/>
          </a:xfrm>
          <a:prstGeom prst="rect">
            <a:avLst/>
          </a:prstGeom>
          <a:noFill/>
        </p:spPr>
        <p:txBody>
          <a:bodyPr wrap="none" rtlCol="0">
            <a:spAutoFit/>
          </a:bodyPr>
          <a:lstStyle/>
          <a:p>
            <a:r>
              <a:rPr kumimoji="1" lang="en-US" altLang="ja-JP" dirty="0">
                <a:latin typeface="Arial" panose="020B0604020202020204" pitchFamily="34" charset="0"/>
                <a:cs typeface="Arial" panose="020B0604020202020204" pitchFamily="34" charset="0"/>
              </a:rPr>
              <a:t>B</a:t>
            </a:r>
            <a:endParaRPr kumimoji="1" lang="ja-JP" altLang="en-US" dirty="0">
              <a:latin typeface="Arial" panose="020B0604020202020204" pitchFamily="34" charset="0"/>
              <a:cs typeface="Arial" panose="020B0604020202020204" pitchFamily="34" charset="0"/>
            </a:endParaRPr>
          </a:p>
        </p:txBody>
      </p:sp>
      <p:sp>
        <p:nvSpPr>
          <p:cNvPr id="2" name="テキスト ボックス 1">
            <a:extLst>
              <a:ext uri="{FF2B5EF4-FFF2-40B4-BE49-F238E27FC236}">
                <a16:creationId xmlns:a16="http://schemas.microsoft.com/office/drawing/2014/main" id="{8C4408AF-EBC2-4134-8D9E-1C48CE78FE00}"/>
              </a:ext>
            </a:extLst>
          </p:cNvPr>
          <p:cNvSpPr txBox="1"/>
          <p:nvPr/>
        </p:nvSpPr>
        <p:spPr>
          <a:xfrm>
            <a:off x="2363591" y="1452546"/>
            <a:ext cx="498855" cy="184666"/>
          </a:xfrm>
          <a:prstGeom prst="rect">
            <a:avLst/>
          </a:prstGeom>
          <a:noFill/>
        </p:spPr>
        <p:txBody>
          <a:bodyPr wrap="none" rtlCol="0">
            <a:spAutoFit/>
          </a:bodyPr>
          <a:lstStyle/>
          <a:p>
            <a:pPr algn="r"/>
            <a:r>
              <a:rPr kumimoji="1" lang="en-US" altLang="ja-JP" sz="600" dirty="0">
                <a:latin typeface="Arial" panose="020B0604020202020204" pitchFamily="34" charset="0"/>
                <a:cs typeface="Arial" panose="020B0604020202020204" pitchFamily="34" charset="0"/>
              </a:rPr>
              <a:t>non-BER</a:t>
            </a:r>
            <a:endParaRPr kumimoji="1" lang="ja-JP" altLang="en-US" sz="600" dirty="0">
              <a:latin typeface="Arial" panose="020B0604020202020204" pitchFamily="34" charset="0"/>
              <a:cs typeface="Arial" panose="020B0604020202020204" pitchFamily="34" charset="0"/>
            </a:endParaRPr>
          </a:p>
        </p:txBody>
      </p:sp>
      <p:sp>
        <p:nvSpPr>
          <p:cNvPr id="11" name="テキスト ボックス 10">
            <a:extLst>
              <a:ext uri="{FF2B5EF4-FFF2-40B4-BE49-F238E27FC236}">
                <a16:creationId xmlns:a16="http://schemas.microsoft.com/office/drawing/2014/main" id="{C76A26D3-F7BF-44F6-A215-D1895AE8E83D}"/>
              </a:ext>
            </a:extLst>
          </p:cNvPr>
          <p:cNvSpPr txBox="1"/>
          <p:nvPr/>
        </p:nvSpPr>
        <p:spPr>
          <a:xfrm>
            <a:off x="2519083" y="1558054"/>
            <a:ext cx="343363" cy="184666"/>
          </a:xfrm>
          <a:prstGeom prst="rect">
            <a:avLst/>
          </a:prstGeom>
          <a:noFill/>
        </p:spPr>
        <p:txBody>
          <a:bodyPr wrap="none" rtlCol="0">
            <a:spAutoFit/>
          </a:bodyPr>
          <a:lstStyle/>
          <a:p>
            <a:pPr algn="r"/>
            <a:r>
              <a:rPr kumimoji="1" lang="en-US" altLang="ja-JP" sz="600" dirty="0">
                <a:latin typeface="Arial" panose="020B0604020202020204" pitchFamily="34" charset="0"/>
                <a:cs typeface="Arial" panose="020B0604020202020204" pitchFamily="34" charset="0"/>
              </a:rPr>
              <a:t>BER</a:t>
            </a:r>
            <a:endParaRPr kumimoji="1" lang="ja-JP" altLang="en-US"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4667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579C56F4-61E8-44EE-8477-20F32745722B}"/>
              </a:ext>
            </a:extLst>
          </p:cNvPr>
          <p:cNvPicPr>
            <a:picLocks noChangeAspect="1"/>
          </p:cNvPicPr>
          <p:nvPr/>
        </p:nvPicPr>
        <p:blipFill>
          <a:blip r:embed="rId2"/>
          <a:stretch>
            <a:fillRect/>
          </a:stretch>
        </p:blipFill>
        <p:spPr>
          <a:xfrm>
            <a:off x="191530" y="3703663"/>
            <a:ext cx="2824720" cy="1245684"/>
          </a:xfrm>
          <a:prstGeom prst="rect">
            <a:avLst/>
          </a:prstGeom>
        </p:spPr>
      </p:pic>
      <p:pic>
        <p:nvPicPr>
          <p:cNvPr id="2" name="図 1"/>
          <p:cNvPicPr>
            <a:picLocks noChangeAspect="1"/>
          </p:cNvPicPr>
          <p:nvPr/>
        </p:nvPicPr>
        <p:blipFill>
          <a:blip r:embed="rId3"/>
          <a:stretch>
            <a:fillRect/>
          </a:stretch>
        </p:blipFill>
        <p:spPr>
          <a:xfrm>
            <a:off x="191530" y="1829511"/>
            <a:ext cx="6169163" cy="1733550"/>
          </a:xfrm>
          <a:prstGeom prst="rect">
            <a:avLst/>
          </a:prstGeom>
        </p:spPr>
      </p:pic>
      <p:sp>
        <p:nvSpPr>
          <p:cNvPr id="4" name="テキスト ボックス 3"/>
          <p:cNvSpPr txBox="1"/>
          <p:nvPr/>
        </p:nvSpPr>
        <p:spPr>
          <a:xfrm>
            <a:off x="312693" y="5440337"/>
            <a:ext cx="6125009" cy="738664"/>
          </a:xfrm>
          <a:prstGeom prst="rect">
            <a:avLst/>
          </a:prstGeom>
          <a:noFill/>
        </p:spPr>
        <p:txBody>
          <a:bodyPr wrap="square" rtlCol="0">
            <a:spAutoFit/>
          </a:bodyPr>
          <a:lstStyle/>
          <a:p>
            <a:r>
              <a:rPr kumimoji="1" lang="en-US" altLang="ja-JP" sz="1400" dirty="0">
                <a:latin typeface="Arial" panose="020B0604020202020204" pitchFamily="34" charset="0"/>
                <a:cs typeface="Arial" panose="020B0604020202020204" pitchFamily="34" charset="0"/>
              </a:rPr>
              <a:t>Fig. S3</a:t>
            </a:r>
            <a:r>
              <a:rPr lang="en-US" altLang="ja-JP" sz="1400" dirty="0">
                <a:latin typeface="Arial" panose="020B0604020202020204" pitchFamily="34" charset="0"/>
                <a:cs typeface="Arial" panose="020B0604020202020204" pitchFamily="34" charset="0"/>
              </a:rPr>
              <a:t>. Heat map analysis showing difference in elemental concentrations between the distal part of non-BER (unrotten) and BER (rotten) fruits in M82 and IL8-3. </a:t>
            </a:r>
            <a:endParaRPr kumimoji="1" lang="ja-JP" alt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41406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1844</TotalTime>
  <Words>145</Words>
  <Application>Microsoft Office PowerPoint</Application>
  <PresentationFormat>画面に合わせる (4:3)</PresentationFormat>
  <Paragraphs>7</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TWATANABE</dc:creator>
  <cp:lastModifiedBy>TWATANABE</cp:lastModifiedBy>
  <cp:revision>70</cp:revision>
  <cp:lastPrinted>2020-08-28T05:52:26Z</cp:lastPrinted>
  <dcterms:created xsi:type="dcterms:W3CDTF">2020-08-27T08:02:37Z</dcterms:created>
  <dcterms:modified xsi:type="dcterms:W3CDTF">2021-04-22T11:58:14Z</dcterms:modified>
</cp:coreProperties>
</file>