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xlsx" ContentType="application/vnd.openxmlformats-officedocument.spreadsheetml.sheet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72" r:id="rId2"/>
    <p:sldId id="273" r:id="rId3"/>
  </p:sldIdLst>
  <p:sldSz cx="6858000" cy="9906000" type="A4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9"/>
    <p:restoredTop sz="93548" autoAdjust="0"/>
  </p:normalViewPr>
  <p:slideViewPr>
    <p:cSldViewPr>
      <p:cViewPr>
        <p:scale>
          <a:sx n="113" d="100"/>
          <a:sy n="113" d="100"/>
        </p:scale>
        <p:origin x="2168" y="-1640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__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1172110430641"/>
          <c:y val="0.0709781950333131"/>
          <c:w val="0.762117964421114"/>
          <c:h val="0.832619568387285"/>
        </c:manualLayout>
      </c:layout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trendline>
            <c:trendlineType val="linear"/>
            <c:dispRSqr val="1"/>
            <c:dispEq val="1"/>
            <c:trendlineLbl>
              <c:layout>
                <c:manualLayout>
                  <c:x val="0.141371391076115"/>
                  <c:y val="0.421821623258631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altLang="ja-JP" baseline="0"/>
                      <a:t>y = 0.0073x + 0.0523</a:t>
                    </a:r>
                    <a:br>
                      <a:rPr lang="en-US" altLang="ja-JP" baseline="0"/>
                    </a:br>
                    <a:r>
                      <a:rPr lang="en-US" altLang="ja-JP" i="1" baseline="0"/>
                      <a:t>R²</a:t>
                    </a:r>
                    <a:r>
                      <a:rPr lang="en-US" altLang="ja-JP" baseline="0"/>
                      <a:t> = 0.9913</a:t>
                    </a:r>
                    <a:endParaRPr lang="en-US" altLang="ja-JP"/>
                  </a:p>
                </c:rich>
              </c:tx>
              <c:numFmt formatCode="General" sourceLinked="0"/>
            </c:trendlineLbl>
          </c:trendline>
          <c:xVal>
            <c:numRef>
              <c:f>Sheet1!$B$36:$B$40</c:f>
              <c:numCache>
                <c:formatCode>General</c:formatCode>
                <c:ptCount val="5"/>
                <c:pt idx="0">
                  <c:v>0.0</c:v>
                </c:pt>
                <c:pt idx="1">
                  <c:v>10.0</c:v>
                </c:pt>
                <c:pt idx="2">
                  <c:v>20.0</c:v>
                </c:pt>
                <c:pt idx="3">
                  <c:v>30.0</c:v>
                </c:pt>
                <c:pt idx="4">
                  <c:v>40.0</c:v>
                </c:pt>
              </c:numCache>
            </c:numRef>
          </c:xVal>
          <c:yVal>
            <c:numRef>
              <c:f>Sheet1!$C$36:$C$40</c:f>
              <c:numCache>
                <c:formatCode>General</c:formatCode>
                <c:ptCount val="5"/>
                <c:pt idx="0">
                  <c:v>0.0455</c:v>
                </c:pt>
                <c:pt idx="1">
                  <c:v>0.142</c:v>
                </c:pt>
                <c:pt idx="2">
                  <c:v>0.1865</c:v>
                </c:pt>
                <c:pt idx="3">
                  <c:v>0.2715</c:v>
                </c:pt>
                <c:pt idx="4">
                  <c:v>0.3455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01529232"/>
        <c:axId val="-2119460912"/>
      </c:scatterChart>
      <c:valAx>
        <c:axId val="-21015292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-2119460912"/>
        <c:crosses val="autoZero"/>
        <c:crossBetween val="midCat"/>
      </c:valAx>
      <c:valAx>
        <c:axId val="-211946091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-2101529232"/>
        <c:crosses val="autoZero"/>
        <c:crossBetween val="midCat"/>
        <c:majorUnit val="0.1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9B5946-D531-49C1-A4AD-91A443426575}" type="datetimeFigureOut">
              <a:rPr kumimoji="1" lang="ja-JP" altLang="en-US" smtClean="0"/>
              <a:t>2021/5/28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41550" y="685800"/>
            <a:ext cx="23749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D90D9E-D520-4AA4-B949-676FC9EBB87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388558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5BC592-7D65-476F-B45F-A7D3348AC9AC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21205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5BC592-7D65-476F-B45F-A7D3348AC9AC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178780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14350" y="3077282"/>
            <a:ext cx="5829300" cy="2123369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5071-79A9-4621-A91A-85B10469F36C}" type="datetimeFigureOut">
              <a:rPr kumimoji="1" lang="ja-JP" altLang="en-US" smtClean="0"/>
              <a:t>2021/5/28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33AFE-72B5-46BA-AE33-EC4BA7CD186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467847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5071-79A9-4621-A91A-85B10469F36C}" type="datetimeFigureOut">
              <a:rPr kumimoji="1" lang="ja-JP" altLang="en-US" smtClean="0"/>
              <a:t>2021/5/28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33AFE-72B5-46BA-AE33-EC4BA7CD186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29747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4972050" y="396700"/>
            <a:ext cx="1543050" cy="8452203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342900" y="396700"/>
            <a:ext cx="4514850" cy="8452203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5071-79A9-4621-A91A-85B10469F36C}" type="datetimeFigureOut">
              <a:rPr kumimoji="1" lang="ja-JP" altLang="en-US" smtClean="0"/>
              <a:t>2021/5/28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33AFE-72B5-46BA-AE33-EC4BA7CD186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27029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5071-79A9-4621-A91A-85B10469F36C}" type="datetimeFigureOut">
              <a:rPr kumimoji="1" lang="ja-JP" altLang="en-US" smtClean="0"/>
              <a:t>2021/5/28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33AFE-72B5-46BA-AE33-EC4BA7CD186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17545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41735" y="6365523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541735" y="4198586"/>
            <a:ext cx="5829300" cy="21669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5071-79A9-4621-A91A-85B10469F36C}" type="datetimeFigureOut">
              <a:rPr kumimoji="1" lang="ja-JP" altLang="en-US" smtClean="0"/>
              <a:t>2021/5/28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33AFE-72B5-46BA-AE33-EC4BA7CD186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298503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342900" y="2311401"/>
            <a:ext cx="3028950" cy="65375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3486150" y="2311401"/>
            <a:ext cx="3028950" cy="65375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5071-79A9-4621-A91A-85B10469F36C}" type="datetimeFigureOut">
              <a:rPr kumimoji="1" lang="ja-JP" altLang="en-US" smtClean="0"/>
              <a:t>2021/5/28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33AFE-72B5-46BA-AE33-EC4BA7CD186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28015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3483769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3483769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5071-79A9-4621-A91A-85B10469F36C}" type="datetimeFigureOut">
              <a:rPr kumimoji="1" lang="ja-JP" altLang="en-US" smtClean="0"/>
              <a:t>2021/5/28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33AFE-72B5-46BA-AE33-EC4BA7CD186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0868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5071-79A9-4621-A91A-85B10469F36C}" type="datetimeFigureOut">
              <a:rPr kumimoji="1" lang="ja-JP" altLang="en-US" smtClean="0"/>
              <a:t>2021/5/28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33AFE-72B5-46BA-AE33-EC4BA7CD186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99611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5071-79A9-4621-A91A-85B10469F36C}" type="datetimeFigureOut">
              <a:rPr kumimoji="1" lang="ja-JP" altLang="en-US" smtClean="0"/>
              <a:t>2021/5/28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33AFE-72B5-46BA-AE33-EC4BA7CD186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051669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0" y="394405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681287" y="394406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342900" y="2072923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5071-79A9-4621-A91A-85B10469F36C}" type="datetimeFigureOut">
              <a:rPr kumimoji="1" lang="ja-JP" altLang="en-US" smtClean="0"/>
              <a:t>2021/5/28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33AFE-72B5-46BA-AE33-EC4BA7CD186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19128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344216" y="6934200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344216" y="7752822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5071-79A9-4621-A91A-85B10469F36C}" type="datetimeFigureOut">
              <a:rPr kumimoji="1" lang="ja-JP" altLang="en-US" smtClean="0"/>
              <a:t>2021/5/28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33AFE-72B5-46BA-AE33-EC4BA7CD186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574943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42900" y="2311401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342900" y="9181395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355071-79A9-4621-A91A-85B10469F36C}" type="datetimeFigureOut">
              <a:rPr kumimoji="1" lang="ja-JP" altLang="en-US" smtClean="0"/>
              <a:t>2021/5/28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2343150" y="9181395"/>
            <a:ext cx="21717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4914900" y="9181395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033AFE-72B5-46BA-AE33-EC4BA7CD186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20619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9.png"/><Relationship Id="rId12" Type="http://schemas.openxmlformats.org/officeDocument/2006/relationships/image" Target="../media/image10.jp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jpeg"/><Relationship Id="rId16" Type="http://schemas.openxmlformats.org/officeDocument/2006/relationships/image" Target="../media/image14.jpeg"/><Relationship Id="rId17" Type="http://schemas.openxmlformats.org/officeDocument/2006/relationships/image" Target="../media/image15.png"/><Relationship Id="rId18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Relationship Id="rId4" Type="http://schemas.openxmlformats.org/officeDocument/2006/relationships/image" Target="../media/image2.jpeg"/><Relationship Id="rId5" Type="http://schemas.openxmlformats.org/officeDocument/2006/relationships/image" Target="../media/image3.jpeg"/><Relationship Id="rId6" Type="http://schemas.openxmlformats.org/officeDocument/2006/relationships/image" Target="../media/image4.jpeg"/><Relationship Id="rId7" Type="http://schemas.openxmlformats.org/officeDocument/2006/relationships/image" Target="../media/image5.jpeg"/><Relationship Id="rId8" Type="http://schemas.openxmlformats.org/officeDocument/2006/relationships/image" Target="../media/image6.png"/><Relationship Id="rId9" Type="http://schemas.openxmlformats.org/officeDocument/2006/relationships/image" Target="../media/image7.jpeg"/><Relationship Id="rId10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テキスト ボックス 111"/>
          <p:cNvSpPr txBox="1"/>
          <p:nvPr/>
        </p:nvSpPr>
        <p:spPr>
          <a:xfrm>
            <a:off x="-12278" y="9536668"/>
            <a:ext cx="1844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latin typeface="Times New Roman" charset="0"/>
                <a:ea typeface="Times New Roman" charset="0"/>
                <a:cs typeface="Times New Roman" charset="0"/>
              </a:rPr>
              <a:t>Suppl. 1</a:t>
            </a:r>
            <a:endParaRPr kumimoji="1" lang="ja-JP" altLang="en-US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grpSp>
        <p:nvGrpSpPr>
          <p:cNvPr id="6" name="図形グループ 5"/>
          <p:cNvGrpSpPr/>
          <p:nvPr/>
        </p:nvGrpSpPr>
        <p:grpSpPr>
          <a:xfrm>
            <a:off x="2589392" y="3836300"/>
            <a:ext cx="1800200" cy="1881415"/>
            <a:chOff x="774454" y="3836300"/>
            <a:chExt cx="1800200" cy="1881415"/>
          </a:xfrm>
        </p:grpSpPr>
        <p:sp>
          <p:nvSpPr>
            <p:cNvPr id="22" name="テキスト ボックス 21"/>
            <p:cNvSpPr txBox="1"/>
            <p:nvPr/>
          </p:nvSpPr>
          <p:spPr>
            <a:xfrm>
              <a:off x="774454" y="3836300"/>
              <a:ext cx="18002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1600" b="1" i="1" dirty="0" smtClean="0">
                  <a:latin typeface="Times New Roman" pitchFamily="18" charset="0"/>
                  <a:cs typeface="Times New Roman" pitchFamily="18" charset="0"/>
                </a:rPr>
                <a:t>R. </a:t>
              </a:r>
              <a:r>
                <a:rPr lang="en-US" altLang="ja-JP" sz="1600" b="1" i="1" dirty="0" err="1" smtClean="0">
                  <a:latin typeface="Times New Roman" pitchFamily="18" charset="0"/>
                  <a:cs typeface="Times New Roman" pitchFamily="18" charset="0"/>
                </a:rPr>
                <a:t>rugosa</a:t>
              </a:r>
              <a:endParaRPr kumimoji="1" lang="ja-JP" altLang="en-US" sz="1600" b="1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32" name="図 13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132" t="13508" r="21344"/>
            <a:stretch/>
          </p:blipFill>
          <p:spPr>
            <a:xfrm>
              <a:off x="1180718" y="4223355"/>
              <a:ext cx="1018892" cy="1021594"/>
            </a:xfrm>
            <a:prstGeom prst="rect">
              <a:avLst/>
            </a:prstGeom>
          </p:spPr>
        </p:pic>
        <p:pic>
          <p:nvPicPr>
            <p:cNvPr id="131" name="図 130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801" t="17113" r="14344" b="32760"/>
            <a:stretch/>
          </p:blipFill>
          <p:spPr>
            <a:xfrm>
              <a:off x="1180718" y="5088277"/>
              <a:ext cx="1018892" cy="629438"/>
            </a:xfrm>
            <a:prstGeom prst="rect">
              <a:avLst/>
            </a:prstGeom>
          </p:spPr>
        </p:pic>
      </p:grpSp>
      <p:grpSp>
        <p:nvGrpSpPr>
          <p:cNvPr id="8" name="図形グループ 7"/>
          <p:cNvGrpSpPr/>
          <p:nvPr/>
        </p:nvGrpSpPr>
        <p:grpSpPr>
          <a:xfrm>
            <a:off x="2589392" y="1576842"/>
            <a:ext cx="1800200" cy="1949977"/>
            <a:chOff x="2477646" y="1576842"/>
            <a:chExt cx="1800200" cy="1949977"/>
          </a:xfrm>
        </p:grpSpPr>
        <p:sp>
          <p:nvSpPr>
            <p:cNvPr id="23" name="テキスト ボックス 22"/>
            <p:cNvSpPr txBox="1"/>
            <p:nvPr/>
          </p:nvSpPr>
          <p:spPr>
            <a:xfrm>
              <a:off x="2477646" y="1576842"/>
              <a:ext cx="18002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1600" b="1" i="1" dirty="0" smtClean="0">
                  <a:latin typeface="Times New Roman" pitchFamily="18" charset="0"/>
                  <a:cs typeface="Times New Roman" pitchFamily="18" charset="0"/>
                </a:rPr>
                <a:t>R. </a:t>
              </a:r>
              <a:r>
                <a:rPr lang="en-US" altLang="ja-JP" sz="1600" b="1" i="1" dirty="0" err="1" smtClean="0">
                  <a:latin typeface="Times New Roman" pitchFamily="18" charset="0"/>
                  <a:cs typeface="Times New Roman" pitchFamily="18" charset="0"/>
                </a:rPr>
                <a:t>davurica</a:t>
              </a:r>
              <a:endParaRPr kumimoji="1" lang="ja-JP" altLang="en-US" sz="1600" b="1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24" name="図 123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89" r="8654"/>
            <a:stretch/>
          </p:blipFill>
          <p:spPr>
            <a:xfrm>
              <a:off x="2862685" y="1942579"/>
              <a:ext cx="1035875" cy="802713"/>
            </a:xfrm>
            <a:prstGeom prst="rect">
              <a:avLst/>
            </a:prstGeom>
          </p:spPr>
        </p:pic>
        <p:pic>
          <p:nvPicPr>
            <p:cNvPr id="125" name="図 124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625" t="22632" r="21344" b="24152"/>
            <a:stretch/>
          </p:blipFill>
          <p:spPr>
            <a:xfrm>
              <a:off x="2867004" y="2731221"/>
              <a:ext cx="1037167" cy="795598"/>
            </a:xfrm>
            <a:prstGeom prst="rect">
              <a:avLst/>
            </a:prstGeom>
          </p:spPr>
        </p:pic>
      </p:grpSp>
      <p:grpSp>
        <p:nvGrpSpPr>
          <p:cNvPr id="12" name="図形グループ 11"/>
          <p:cNvGrpSpPr/>
          <p:nvPr/>
        </p:nvGrpSpPr>
        <p:grpSpPr>
          <a:xfrm>
            <a:off x="2636912" y="6068548"/>
            <a:ext cx="1800200" cy="2116703"/>
            <a:chOff x="2577506" y="6068548"/>
            <a:chExt cx="1800200" cy="2116703"/>
          </a:xfrm>
        </p:grpSpPr>
        <p:sp>
          <p:nvSpPr>
            <p:cNvPr id="17" name="テキスト ボックス 16"/>
            <p:cNvSpPr txBox="1"/>
            <p:nvPr/>
          </p:nvSpPr>
          <p:spPr>
            <a:xfrm>
              <a:off x="2577506" y="6068548"/>
              <a:ext cx="18002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1600" b="1" dirty="0" smtClean="0">
                  <a:latin typeface="Times New Roman" pitchFamily="18" charset="0"/>
                  <a:cs typeface="Times New Roman" pitchFamily="18" charset="0"/>
                </a:rPr>
                <a:t>‘</a:t>
              </a:r>
              <a:r>
                <a:rPr lang="en-US" altLang="ja-JP" sz="1600" b="1" dirty="0" err="1" smtClean="0">
                  <a:latin typeface="Times New Roman" pitchFamily="18" charset="0"/>
                  <a:cs typeface="Times New Roman" pitchFamily="18" charset="0"/>
                </a:rPr>
                <a:t>Consared</a:t>
              </a:r>
              <a:r>
                <a:rPr lang="en-US" altLang="ja-JP" sz="1600" b="1" dirty="0" smtClean="0">
                  <a:latin typeface="Times New Roman" pitchFamily="18" charset="0"/>
                  <a:cs typeface="Times New Roman" pitchFamily="18" charset="0"/>
                </a:rPr>
                <a:t>’</a:t>
              </a:r>
              <a:endParaRPr kumimoji="1" lang="ja-JP" altLang="en-US" sz="16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2" name="図 1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150" t="29000" r="43700" b="44400"/>
            <a:stretch/>
          </p:blipFill>
          <p:spPr>
            <a:xfrm>
              <a:off x="2899738" y="6407102"/>
              <a:ext cx="1164915" cy="962324"/>
            </a:xfrm>
            <a:prstGeom prst="rect">
              <a:avLst/>
            </a:prstGeom>
          </p:spPr>
        </p:pic>
        <p:pic>
          <p:nvPicPr>
            <p:cNvPr id="136" name="Picture 40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90559" y="7344028"/>
              <a:ext cx="1174095" cy="8412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5" name="図形グループ 4"/>
          <p:cNvGrpSpPr/>
          <p:nvPr/>
        </p:nvGrpSpPr>
        <p:grpSpPr>
          <a:xfrm>
            <a:off x="664788" y="3836300"/>
            <a:ext cx="2088232" cy="1863034"/>
            <a:chOff x="2333630" y="3836300"/>
            <a:chExt cx="2088232" cy="1863034"/>
          </a:xfrm>
        </p:grpSpPr>
        <p:sp>
          <p:nvSpPr>
            <p:cNvPr id="21" name="テキスト ボックス 20"/>
            <p:cNvSpPr txBox="1"/>
            <p:nvPr/>
          </p:nvSpPr>
          <p:spPr>
            <a:xfrm>
              <a:off x="2333630" y="3836300"/>
              <a:ext cx="208823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1600" b="1" i="1" dirty="0" smtClean="0">
                  <a:latin typeface="Times New Roman" pitchFamily="18" charset="0"/>
                  <a:cs typeface="Times New Roman" pitchFamily="18" charset="0"/>
                </a:rPr>
                <a:t>R. </a:t>
              </a:r>
              <a:r>
                <a:rPr lang="en-US" altLang="ja-JP" sz="1600" b="1" i="1" dirty="0" err="1"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altLang="ja-JP" sz="1600" b="1" i="1" dirty="0" err="1" smtClean="0">
                  <a:latin typeface="Times New Roman" pitchFamily="18" charset="0"/>
                  <a:cs typeface="Times New Roman" pitchFamily="18" charset="0"/>
                </a:rPr>
                <a:t>ugosa</a:t>
              </a:r>
              <a:r>
                <a:rPr lang="en-US" altLang="ja-JP" sz="1600" b="1" i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ja-JP" sz="1600" b="1" dirty="0" smtClean="0">
                  <a:latin typeface="Times New Roman" pitchFamily="18" charset="0"/>
                  <a:cs typeface="Times New Roman" pitchFamily="18" charset="0"/>
                </a:rPr>
                <a:t>f.</a:t>
              </a:r>
              <a:r>
                <a:rPr lang="en-US" altLang="ja-JP" sz="1600" b="1" i="1" dirty="0" smtClean="0">
                  <a:latin typeface="Times New Roman" pitchFamily="18" charset="0"/>
                  <a:cs typeface="Times New Roman" pitchFamily="18" charset="0"/>
                </a:rPr>
                <a:t> plena </a:t>
              </a:r>
              <a:endParaRPr kumimoji="1" lang="ja-JP" altLang="en-US" sz="1600" b="1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29" name="図 128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734" t="9414" r="19790" b="10026"/>
            <a:stretch/>
          </p:blipFill>
          <p:spPr>
            <a:xfrm>
              <a:off x="2890560" y="4228118"/>
              <a:ext cx="1008000" cy="889410"/>
            </a:xfrm>
            <a:prstGeom prst="rect">
              <a:avLst/>
            </a:prstGeom>
          </p:spPr>
        </p:pic>
        <p:pic>
          <p:nvPicPr>
            <p:cNvPr id="130" name="図 129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876" t="29400" r="29876" b="45343"/>
            <a:stretch/>
          </p:blipFill>
          <p:spPr>
            <a:xfrm>
              <a:off x="2890559" y="5088277"/>
              <a:ext cx="1008001" cy="611057"/>
            </a:xfrm>
            <a:prstGeom prst="rect">
              <a:avLst/>
            </a:prstGeom>
          </p:spPr>
        </p:pic>
      </p:grpSp>
      <p:grpSp>
        <p:nvGrpSpPr>
          <p:cNvPr id="7" name="図形グループ 6"/>
          <p:cNvGrpSpPr/>
          <p:nvPr/>
        </p:nvGrpSpPr>
        <p:grpSpPr>
          <a:xfrm>
            <a:off x="808804" y="1576842"/>
            <a:ext cx="1800200" cy="1928035"/>
            <a:chOff x="800370" y="1576842"/>
            <a:chExt cx="1800200" cy="1928035"/>
          </a:xfrm>
        </p:grpSpPr>
        <p:sp>
          <p:nvSpPr>
            <p:cNvPr id="24" name="テキスト ボックス 23"/>
            <p:cNvSpPr txBox="1"/>
            <p:nvPr/>
          </p:nvSpPr>
          <p:spPr>
            <a:xfrm>
              <a:off x="800370" y="1576842"/>
              <a:ext cx="18002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1600" b="1" i="1" dirty="0" smtClean="0">
                  <a:latin typeface="Times New Roman" pitchFamily="18" charset="0"/>
                  <a:cs typeface="Times New Roman" pitchFamily="18" charset="0"/>
                </a:rPr>
                <a:t>R. </a:t>
              </a:r>
              <a:r>
                <a:rPr lang="en-US" altLang="ja-JP" sz="1600" b="1" i="1" dirty="0" err="1" smtClean="0">
                  <a:latin typeface="Times New Roman" pitchFamily="18" charset="0"/>
                  <a:cs typeface="Times New Roman" pitchFamily="18" charset="0"/>
                </a:rPr>
                <a:t>acicularis</a:t>
              </a:r>
              <a:endParaRPr kumimoji="1" lang="ja-JP" altLang="en-US" sz="1600" b="1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26" name="Picture 41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1725" y="2757646"/>
              <a:ext cx="976706" cy="747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" name="図 2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1725" y="1948137"/>
              <a:ext cx="976706" cy="821095"/>
            </a:xfrm>
            <a:prstGeom prst="rect">
              <a:avLst/>
            </a:prstGeom>
          </p:spPr>
        </p:pic>
      </p:grpSp>
      <p:grpSp>
        <p:nvGrpSpPr>
          <p:cNvPr id="11" name="図形グループ 10"/>
          <p:cNvGrpSpPr/>
          <p:nvPr/>
        </p:nvGrpSpPr>
        <p:grpSpPr>
          <a:xfrm>
            <a:off x="808804" y="6068548"/>
            <a:ext cx="1800200" cy="2116703"/>
            <a:chOff x="808804" y="6068548"/>
            <a:chExt cx="1800200" cy="2116703"/>
          </a:xfrm>
        </p:grpSpPr>
        <p:sp>
          <p:nvSpPr>
            <p:cNvPr id="18" name="テキスト ボックス 17"/>
            <p:cNvSpPr txBox="1"/>
            <p:nvPr/>
          </p:nvSpPr>
          <p:spPr>
            <a:xfrm>
              <a:off x="808804" y="6068548"/>
              <a:ext cx="18002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1600" b="1" dirty="0" smtClean="0">
                  <a:latin typeface="Times New Roman" pitchFamily="18" charset="0"/>
                  <a:cs typeface="Times New Roman" pitchFamily="18" charset="0"/>
                </a:rPr>
                <a:t>‘</a:t>
              </a:r>
              <a:r>
                <a:rPr lang="en-US" altLang="ja-JP" sz="1600" b="1" dirty="0" err="1" smtClean="0">
                  <a:latin typeface="Times New Roman" pitchFamily="18" charset="0"/>
                  <a:cs typeface="Times New Roman" pitchFamily="18" charset="0"/>
                </a:rPr>
                <a:t>Kitaayaka</a:t>
              </a:r>
              <a:r>
                <a:rPr lang="en-US" altLang="ja-JP" sz="1600" b="1" dirty="0" smtClean="0">
                  <a:latin typeface="Times New Roman" pitchFamily="18" charset="0"/>
                  <a:cs typeface="Times New Roman" pitchFamily="18" charset="0"/>
                </a:rPr>
                <a:t>’</a:t>
              </a:r>
              <a:endParaRPr kumimoji="1" lang="ja-JP" altLang="en-US" sz="16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35" name="Picture 42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5107" y="7269817"/>
              <a:ext cx="1087595" cy="9154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" name="図 3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5107" y="6407102"/>
              <a:ext cx="1087595" cy="887117"/>
            </a:xfrm>
            <a:prstGeom prst="rect">
              <a:avLst/>
            </a:prstGeom>
          </p:spPr>
        </p:pic>
      </p:grpSp>
      <p:grpSp>
        <p:nvGrpSpPr>
          <p:cNvPr id="10" name="図形グループ 9"/>
          <p:cNvGrpSpPr/>
          <p:nvPr/>
        </p:nvGrpSpPr>
        <p:grpSpPr>
          <a:xfrm>
            <a:off x="4225963" y="3836300"/>
            <a:ext cx="1800200" cy="1857292"/>
            <a:chOff x="4221088" y="3836300"/>
            <a:chExt cx="1800200" cy="1857292"/>
          </a:xfrm>
        </p:grpSpPr>
        <p:sp>
          <p:nvSpPr>
            <p:cNvPr id="19" name="テキスト ボックス 18"/>
            <p:cNvSpPr txBox="1"/>
            <p:nvPr/>
          </p:nvSpPr>
          <p:spPr>
            <a:xfrm>
              <a:off x="4221088" y="3836300"/>
              <a:ext cx="18002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1600" b="1" i="1" dirty="0" smtClean="0">
                  <a:latin typeface="Times New Roman" pitchFamily="18" charset="0"/>
                  <a:cs typeface="Times New Roman" pitchFamily="18" charset="0"/>
                </a:rPr>
                <a:t>R. </a:t>
              </a:r>
              <a:r>
                <a:rPr kumimoji="1" lang="en-US" altLang="ja-JP" sz="1600" b="1" i="1" dirty="0" err="1" smtClean="0">
                  <a:latin typeface="Times New Roman" pitchFamily="18" charset="0"/>
                  <a:cs typeface="Times New Roman" pitchFamily="18" charset="0"/>
                </a:rPr>
                <a:t>glauca</a:t>
              </a:r>
              <a:endParaRPr kumimoji="1" lang="ja-JP" altLang="en-US" sz="1600" b="1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33" name="図 132"/>
            <p:cNvPicPr>
              <a:picLocks noChangeAspect="1"/>
            </p:cNvPicPr>
            <p:nvPr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626" t="14653" r="33585" b="36749"/>
            <a:stretch/>
          </p:blipFill>
          <p:spPr>
            <a:xfrm>
              <a:off x="4557557" y="4226994"/>
              <a:ext cx="1127262" cy="885804"/>
            </a:xfrm>
            <a:prstGeom prst="rect">
              <a:avLst/>
            </a:prstGeom>
          </p:spPr>
        </p:pic>
        <p:pic>
          <p:nvPicPr>
            <p:cNvPr id="134" name="図 133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62653" y="5062132"/>
              <a:ext cx="1122596" cy="631460"/>
            </a:xfrm>
            <a:prstGeom prst="rect">
              <a:avLst/>
            </a:prstGeom>
          </p:spPr>
        </p:pic>
      </p:grpSp>
      <p:grpSp>
        <p:nvGrpSpPr>
          <p:cNvPr id="9" name="図形グループ 8"/>
          <p:cNvGrpSpPr/>
          <p:nvPr/>
        </p:nvGrpSpPr>
        <p:grpSpPr>
          <a:xfrm>
            <a:off x="4225963" y="1576842"/>
            <a:ext cx="1800200" cy="1950013"/>
            <a:chOff x="4230838" y="1576842"/>
            <a:chExt cx="1800200" cy="1950013"/>
          </a:xfrm>
        </p:grpSpPr>
        <p:sp>
          <p:nvSpPr>
            <p:cNvPr id="20" name="テキスト ボックス 19"/>
            <p:cNvSpPr txBox="1"/>
            <p:nvPr/>
          </p:nvSpPr>
          <p:spPr>
            <a:xfrm>
              <a:off x="4230838" y="1576842"/>
              <a:ext cx="18002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1600" b="1" i="1" dirty="0" smtClean="0">
                  <a:latin typeface="Times New Roman" pitchFamily="18" charset="0"/>
                  <a:cs typeface="Times New Roman" pitchFamily="18" charset="0"/>
                </a:rPr>
                <a:t>R. </a:t>
              </a:r>
              <a:r>
                <a:rPr kumimoji="1" lang="en-US" altLang="ja-JP" sz="1600" b="1" i="1" dirty="0" err="1" smtClean="0">
                  <a:latin typeface="Times New Roman" pitchFamily="18" charset="0"/>
                  <a:cs typeface="Times New Roman" pitchFamily="18" charset="0"/>
                </a:rPr>
                <a:t>multiflora</a:t>
              </a:r>
              <a:r>
                <a:rPr kumimoji="1" lang="en-US" altLang="ja-JP" sz="1600" b="1" i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endParaRPr kumimoji="1" lang="ja-JP" altLang="en-US" sz="1600" b="1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28" name="Picture 44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3739" y="2651084"/>
              <a:ext cx="1054399" cy="8757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7" name="図 126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03739" y="1948137"/>
              <a:ext cx="1054399" cy="712097"/>
            </a:xfrm>
            <a:prstGeom prst="rect">
              <a:avLst/>
            </a:prstGeom>
          </p:spPr>
        </p:pic>
      </p:grpSp>
      <p:sp>
        <p:nvSpPr>
          <p:cNvPr id="28" name="テキスト ボックス 27"/>
          <p:cNvSpPr txBox="1"/>
          <p:nvPr/>
        </p:nvSpPr>
        <p:spPr>
          <a:xfrm>
            <a:off x="5013176" y="263188"/>
            <a:ext cx="1844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dirty="0" err="1" smtClean="0">
                <a:latin typeface="Times New Roman" charset="0"/>
                <a:ea typeface="Times New Roman" charset="0"/>
                <a:cs typeface="Times New Roman" charset="0"/>
              </a:rPr>
              <a:t>Osada</a:t>
            </a:r>
            <a:r>
              <a:rPr kumimoji="1" lang="en-US" altLang="ja-JP" dirty="0" smtClean="0">
                <a:latin typeface="Times New Roman" charset="0"/>
                <a:ea typeface="Times New Roman" charset="0"/>
                <a:cs typeface="Times New Roman" charset="0"/>
              </a:rPr>
              <a:t> et al.</a:t>
            </a:r>
            <a:endParaRPr kumimoji="1" lang="ja-JP" altLang="en-US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2093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テキスト ボックス 111"/>
          <p:cNvSpPr txBox="1"/>
          <p:nvPr/>
        </p:nvSpPr>
        <p:spPr>
          <a:xfrm>
            <a:off x="-12278" y="9536668"/>
            <a:ext cx="1844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latin typeface="Times New Roman" charset="0"/>
                <a:ea typeface="Times New Roman" charset="0"/>
                <a:cs typeface="Times New Roman" charset="0"/>
              </a:rPr>
              <a:t>Suppl. 2</a:t>
            </a:r>
            <a:endParaRPr kumimoji="1" lang="ja-JP" altLang="en-US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5013176" y="263188"/>
            <a:ext cx="1844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dirty="0" err="1" smtClean="0">
                <a:latin typeface="Times New Roman" charset="0"/>
                <a:ea typeface="Times New Roman" charset="0"/>
                <a:cs typeface="Times New Roman" charset="0"/>
              </a:rPr>
              <a:t>Osada</a:t>
            </a:r>
            <a:r>
              <a:rPr kumimoji="1" lang="en-US" altLang="ja-JP" dirty="0" smtClean="0">
                <a:latin typeface="Times New Roman" charset="0"/>
                <a:ea typeface="Times New Roman" charset="0"/>
                <a:cs typeface="Times New Roman" charset="0"/>
              </a:rPr>
              <a:t> et al.</a:t>
            </a:r>
            <a:endParaRPr kumimoji="1" lang="ja-JP" altLang="en-US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4" name="Rectangle 12"/>
          <p:cNvSpPr>
            <a:spLocks noChangeArrowheads="1"/>
          </p:cNvSpPr>
          <p:nvPr/>
        </p:nvSpPr>
        <p:spPr bwMode="auto">
          <a:xfrm>
            <a:off x="0" y="457200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pic>
        <p:nvPicPr>
          <p:cNvPr id="1025" name="図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1" t="2" r="8630" b="-752"/>
          <a:stretch>
            <a:fillRect/>
          </a:stretch>
        </p:blipFill>
        <p:spPr bwMode="auto">
          <a:xfrm>
            <a:off x="898561" y="992560"/>
            <a:ext cx="4906703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テキスト ボックス 36"/>
          <p:cNvSpPr txBox="1"/>
          <p:nvPr/>
        </p:nvSpPr>
        <p:spPr>
          <a:xfrm>
            <a:off x="1556792" y="1032854"/>
            <a:ext cx="748902" cy="444442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altLang="ja-JP" sz="1200" kern="100" dirty="0" smtClean="0">
                <a:effectLst/>
                <a:latin typeface="Helvetica" charset="0"/>
                <a:ea typeface="Helvetica" charset="0"/>
                <a:cs typeface="Helvetica" charset="0"/>
              </a:rPr>
              <a:t>Extract</a:t>
            </a:r>
          </a:p>
          <a:p>
            <a:pPr algn="ctr">
              <a:spcAft>
                <a:spcPts val="0"/>
              </a:spcAft>
            </a:pPr>
            <a:r>
              <a:rPr lang="en-US" altLang="ja-JP" sz="1200" kern="100" dirty="0" smtClean="0">
                <a:latin typeface="Helvetica" charset="0"/>
                <a:ea typeface="Helvetica" charset="0"/>
                <a:cs typeface="Helvetica" charset="0"/>
              </a:rPr>
              <a:t>1/1</a:t>
            </a:r>
            <a:endParaRPr lang="ja-JP" sz="1200" kern="100" dirty="0">
              <a:effectLst/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404664" y="1922973"/>
            <a:ext cx="994657" cy="261722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spcAft>
                <a:spcPts val="0"/>
              </a:spcAft>
            </a:pPr>
            <a:r>
              <a:rPr lang="en-US" altLang="ja-JP" sz="1200" i="1" kern="100" dirty="0" smtClean="0">
                <a:effectLst/>
                <a:latin typeface="Helvetica" charset="0"/>
                <a:ea typeface="Helvetica" charset="0"/>
                <a:cs typeface="Helvetica" charset="0"/>
              </a:rPr>
              <a:t>R. </a:t>
            </a:r>
            <a:r>
              <a:rPr lang="en-US" altLang="ja-JP" sz="1200" i="1" kern="100" dirty="0" err="1" smtClean="0">
                <a:effectLst/>
                <a:latin typeface="Helvetica" charset="0"/>
                <a:ea typeface="Helvetica" charset="0"/>
                <a:cs typeface="Helvetica" charset="0"/>
              </a:rPr>
              <a:t>davurica</a:t>
            </a:r>
            <a:endParaRPr lang="ja-JP" sz="1200" i="1" kern="100" dirty="0">
              <a:effectLst/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49" name="テキスト ボックス 48"/>
          <p:cNvSpPr txBox="1"/>
          <p:nvPr/>
        </p:nvSpPr>
        <p:spPr>
          <a:xfrm>
            <a:off x="404664" y="2968146"/>
            <a:ext cx="994657" cy="261722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spcAft>
                <a:spcPts val="0"/>
              </a:spcAft>
            </a:pPr>
            <a:r>
              <a:rPr lang="en-US" altLang="ja-JP" sz="1200" kern="100" dirty="0" smtClean="0">
                <a:effectLst/>
                <a:latin typeface="Helvetica" charset="0"/>
                <a:ea typeface="Helvetica" charset="0"/>
                <a:cs typeface="Helvetica" charset="0"/>
              </a:rPr>
              <a:t>‘</a:t>
            </a:r>
            <a:r>
              <a:rPr lang="en-US" altLang="ja-JP" sz="1200" kern="100" dirty="0" err="1" smtClean="0">
                <a:effectLst/>
                <a:latin typeface="Helvetica" charset="0"/>
                <a:ea typeface="Helvetica" charset="0"/>
                <a:cs typeface="Helvetica" charset="0"/>
              </a:rPr>
              <a:t>Consared</a:t>
            </a:r>
            <a:r>
              <a:rPr lang="en-US" altLang="ja-JP" sz="1200" kern="100" dirty="0" smtClean="0">
                <a:effectLst/>
                <a:latin typeface="Helvetica" charset="0"/>
                <a:ea typeface="Helvetica" charset="0"/>
                <a:cs typeface="Helvetica" charset="0"/>
              </a:rPr>
              <a:t>’</a:t>
            </a:r>
            <a:endParaRPr lang="ja-JP" sz="1200" kern="100" dirty="0">
              <a:effectLst/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50" name="テキスト ボックス 49"/>
          <p:cNvSpPr txBox="1"/>
          <p:nvPr/>
        </p:nvSpPr>
        <p:spPr>
          <a:xfrm>
            <a:off x="2305694" y="1032854"/>
            <a:ext cx="748902" cy="444442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altLang="ja-JP" sz="1200" kern="100" dirty="0" smtClean="0">
                <a:effectLst/>
                <a:latin typeface="Helvetica" charset="0"/>
                <a:ea typeface="Helvetica" charset="0"/>
                <a:cs typeface="Helvetica" charset="0"/>
              </a:rPr>
              <a:t>Diluted</a:t>
            </a:r>
          </a:p>
          <a:p>
            <a:pPr algn="ctr">
              <a:spcAft>
                <a:spcPts val="0"/>
              </a:spcAft>
            </a:pPr>
            <a:r>
              <a:rPr lang="en-US" altLang="ja-JP" sz="1200" kern="100" dirty="0" smtClean="0">
                <a:latin typeface="Helvetica" charset="0"/>
                <a:ea typeface="Helvetica" charset="0"/>
                <a:cs typeface="Helvetica" charset="0"/>
              </a:rPr>
              <a:t>1/10</a:t>
            </a:r>
            <a:endParaRPr lang="ja-JP" sz="1200" kern="100" dirty="0">
              <a:effectLst/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51" name="テキスト ボックス 50"/>
          <p:cNvSpPr txBox="1"/>
          <p:nvPr/>
        </p:nvSpPr>
        <p:spPr>
          <a:xfrm>
            <a:off x="3053593" y="1032854"/>
            <a:ext cx="748902" cy="444442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altLang="ja-JP" sz="1200" kern="100" dirty="0" smtClean="0">
                <a:effectLst/>
                <a:latin typeface="Helvetica" charset="0"/>
                <a:ea typeface="Helvetica" charset="0"/>
                <a:cs typeface="Helvetica" charset="0"/>
              </a:rPr>
              <a:t>Diluted</a:t>
            </a:r>
          </a:p>
          <a:p>
            <a:pPr algn="ctr">
              <a:spcAft>
                <a:spcPts val="0"/>
              </a:spcAft>
            </a:pPr>
            <a:r>
              <a:rPr lang="en-US" altLang="ja-JP" sz="1200" kern="100" dirty="0" smtClean="0">
                <a:latin typeface="Helvetica" charset="0"/>
                <a:ea typeface="Helvetica" charset="0"/>
                <a:cs typeface="Helvetica" charset="0"/>
              </a:rPr>
              <a:t>1/20</a:t>
            </a:r>
            <a:endParaRPr lang="ja-JP" sz="1200" kern="100" dirty="0">
              <a:effectLst/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52" name="テキスト ボックス 51"/>
          <p:cNvSpPr txBox="1"/>
          <p:nvPr/>
        </p:nvSpPr>
        <p:spPr>
          <a:xfrm>
            <a:off x="4429367" y="1032854"/>
            <a:ext cx="748902" cy="444442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altLang="ja-JP" sz="1200" kern="100" dirty="0" smtClean="0">
                <a:effectLst/>
                <a:latin typeface="Helvetica" charset="0"/>
                <a:ea typeface="Helvetica" charset="0"/>
                <a:cs typeface="Helvetica" charset="0"/>
              </a:rPr>
              <a:t>ASA</a:t>
            </a:r>
          </a:p>
          <a:p>
            <a:pPr algn="ctr">
              <a:spcAft>
                <a:spcPts val="0"/>
              </a:spcAft>
            </a:pPr>
            <a:r>
              <a:rPr lang="en-US" altLang="ja-JP" sz="1200" kern="100" dirty="0" smtClean="0">
                <a:latin typeface="Helvetica" charset="0"/>
                <a:ea typeface="Helvetica" charset="0"/>
                <a:cs typeface="Helvetica" charset="0"/>
              </a:rPr>
              <a:t>Std.</a:t>
            </a:r>
            <a:endParaRPr lang="ja-JP" sz="1200" kern="100" dirty="0">
              <a:effectLst/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25" name="左中かっこ 24"/>
          <p:cNvSpPr/>
          <p:nvPr/>
        </p:nvSpPr>
        <p:spPr>
          <a:xfrm>
            <a:off x="1455470" y="1568624"/>
            <a:ext cx="216025" cy="1008112"/>
          </a:xfrm>
          <a:prstGeom prst="leftBrac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左中かっこ 57"/>
          <p:cNvSpPr/>
          <p:nvPr/>
        </p:nvSpPr>
        <p:spPr>
          <a:xfrm>
            <a:off x="1464146" y="2604584"/>
            <a:ext cx="216025" cy="1008112"/>
          </a:xfrm>
          <a:prstGeom prst="leftBrac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32" name="図形グループ 31"/>
          <p:cNvGrpSpPr/>
          <p:nvPr/>
        </p:nvGrpSpPr>
        <p:grpSpPr>
          <a:xfrm>
            <a:off x="3802495" y="1450244"/>
            <a:ext cx="2883414" cy="1270508"/>
            <a:chOff x="3802495" y="1738276"/>
            <a:chExt cx="2883414" cy="1270508"/>
          </a:xfrm>
        </p:grpSpPr>
        <p:cxnSp>
          <p:nvCxnSpPr>
            <p:cNvPr id="30" name="直線矢印コネクタ 29"/>
            <p:cNvCxnSpPr/>
            <p:nvPr/>
          </p:nvCxnSpPr>
          <p:spPr>
            <a:xfrm flipH="1">
              <a:off x="3802495" y="2000672"/>
              <a:ext cx="1498713" cy="0"/>
            </a:xfrm>
            <a:prstGeom prst="straightConnector1">
              <a:avLst/>
            </a:prstGeom>
            <a:ln w="28575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線矢印コネクタ 62"/>
            <p:cNvCxnSpPr/>
            <p:nvPr/>
          </p:nvCxnSpPr>
          <p:spPr>
            <a:xfrm flipH="1">
              <a:off x="3802496" y="2000672"/>
              <a:ext cx="1498712" cy="1008112"/>
            </a:xfrm>
            <a:prstGeom prst="straightConnector1">
              <a:avLst/>
            </a:prstGeom>
            <a:ln w="28575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テキスト ボックス 64"/>
            <p:cNvSpPr txBox="1"/>
            <p:nvPr/>
          </p:nvSpPr>
          <p:spPr>
            <a:xfrm>
              <a:off x="5320600" y="1738276"/>
              <a:ext cx="1365309" cy="472729"/>
            </a:xfrm>
            <a:prstGeom prst="rect">
              <a:avLst/>
            </a:prstGeom>
            <a:solidFill>
              <a:schemeClr val="lt1"/>
            </a:solidFill>
            <a:ln w="28575">
              <a:solidFill>
                <a:srgbClr val="0070C0"/>
              </a:solidFill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altLang="ja-JP" sz="1200" kern="100" dirty="0" smtClean="0">
                  <a:latin typeface="Helvetica" charset="0"/>
                  <a:ea typeface="Helvetica" charset="0"/>
                  <a:cs typeface="Helvetica" charset="0"/>
                </a:rPr>
                <a:t>5% Meta-</a:t>
              </a:r>
            </a:p>
            <a:p>
              <a:pPr>
                <a:spcAft>
                  <a:spcPts val="0"/>
                </a:spcAft>
              </a:pPr>
              <a:r>
                <a:rPr lang="en-US" altLang="ja-JP" sz="1200" kern="100" dirty="0" smtClean="0">
                  <a:latin typeface="Helvetica" charset="0"/>
                  <a:ea typeface="Helvetica" charset="0"/>
                  <a:cs typeface="Helvetica" charset="0"/>
                </a:rPr>
                <a:t>phosphoric </a:t>
              </a:r>
              <a:r>
                <a:rPr lang="en-US" altLang="ja-JP" sz="1200" kern="100" dirty="0" smtClean="0">
                  <a:effectLst/>
                  <a:latin typeface="Helvetica" charset="0"/>
                  <a:ea typeface="Helvetica" charset="0"/>
                  <a:cs typeface="Helvetica" charset="0"/>
                </a:rPr>
                <a:t>acid</a:t>
              </a:r>
              <a:endParaRPr lang="ja-JP" sz="1200" kern="100" dirty="0">
                <a:effectLst/>
                <a:latin typeface="Helvetica" charset="0"/>
                <a:ea typeface="Helvetica" charset="0"/>
                <a:cs typeface="Helvetica" charset="0"/>
              </a:endParaRPr>
            </a:p>
          </p:txBody>
        </p:sp>
      </p:grpSp>
      <p:grpSp>
        <p:nvGrpSpPr>
          <p:cNvPr id="93" name="図形グループ 92"/>
          <p:cNvGrpSpPr/>
          <p:nvPr/>
        </p:nvGrpSpPr>
        <p:grpSpPr>
          <a:xfrm>
            <a:off x="3802496" y="2096267"/>
            <a:ext cx="2883413" cy="1020131"/>
            <a:chOff x="3802496" y="2384299"/>
            <a:chExt cx="2883413" cy="1020131"/>
          </a:xfrm>
        </p:grpSpPr>
        <p:cxnSp>
          <p:nvCxnSpPr>
            <p:cNvPr id="68" name="直線矢印コネクタ 67"/>
            <p:cNvCxnSpPr>
              <a:stCxn id="70" idx="1"/>
            </p:cNvCxnSpPr>
            <p:nvPr/>
          </p:nvCxnSpPr>
          <p:spPr>
            <a:xfrm flipH="1" flipV="1">
              <a:off x="3802496" y="2384299"/>
              <a:ext cx="1518104" cy="51098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直線矢印コネクタ 68"/>
            <p:cNvCxnSpPr>
              <a:stCxn id="70" idx="1"/>
            </p:cNvCxnSpPr>
            <p:nvPr/>
          </p:nvCxnSpPr>
          <p:spPr>
            <a:xfrm flipH="1">
              <a:off x="3802496" y="2895279"/>
              <a:ext cx="1518104" cy="509151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テキスト ボックス 69"/>
            <p:cNvSpPr txBox="1"/>
            <p:nvPr/>
          </p:nvSpPr>
          <p:spPr>
            <a:xfrm>
              <a:off x="5320600" y="2675177"/>
              <a:ext cx="1365309" cy="440204"/>
            </a:xfrm>
            <a:prstGeom prst="rect">
              <a:avLst/>
            </a:prstGeom>
            <a:solidFill>
              <a:schemeClr val="lt1"/>
            </a:solidFill>
            <a:ln w="28575">
              <a:solidFill>
                <a:srgbClr val="FF0000"/>
              </a:solidFill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altLang="ja-JP" sz="1200" kern="100" dirty="0" smtClean="0">
                  <a:latin typeface="Helvetica" charset="0"/>
                  <a:ea typeface="Helvetica" charset="0"/>
                  <a:cs typeface="Helvetica" charset="0"/>
                </a:rPr>
                <a:t>80% Ethanol</a:t>
              </a:r>
            </a:p>
            <a:p>
              <a:pPr>
                <a:spcAft>
                  <a:spcPts val="0"/>
                </a:spcAft>
              </a:pPr>
              <a:r>
                <a:rPr lang="en-US" altLang="ja-JP" sz="1200" kern="100" dirty="0" smtClean="0">
                  <a:effectLst/>
                  <a:latin typeface="Helvetica" charset="0"/>
                  <a:ea typeface="Helvetica" charset="0"/>
                  <a:cs typeface="Helvetica" charset="0"/>
                </a:rPr>
                <a:t>     5% </a:t>
              </a:r>
              <a:r>
                <a:rPr lang="en-US" altLang="ja-JP" sz="1200" kern="100" dirty="0" err="1" smtClean="0">
                  <a:effectLst/>
                  <a:latin typeface="Helvetica" charset="0"/>
                  <a:ea typeface="Helvetica" charset="0"/>
                  <a:cs typeface="Helvetica" charset="0"/>
                </a:rPr>
                <a:t>Metaphos</a:t>
              </a:r>
              <a:r>
                <a:rPr lang="en-US" altLang="ja-JP" sz="1200" kern="100" dirty="0" smtClean="0">
                  <a:effectLst/>
                  <a:latin typeface="Helvetica" charset="0"/>
                  <a:ea typeface="Helvetica" charset="0"/>
                  <a:cs typeface="Helvetica" charset="0"/>
                </a:rPr>
                <a:t>.</a:t>
              </a:r>
              <a:endParaRPr lang="ja-JP" sz="1200" kern="100" dirty="0">
                <a:effectLst/>
                <a:latin typeface="Helvetica" charset="0"/>
                <a:ea typeface="Helvetica" charset="0"/>
                <a:cs typeface="Helvetica" charset="0"/>
              </a:endParaRPr>
            </a:p>
          </p:txBody>
        </p:sp>
        <p:cxnSp>
          <p:nvCxnSpPr>
            <p:cNvPr id="89" name="直線矢印コネクタ 88"/>
            <p:cNvCxnSpPr/>
            <p:nvPr/>
          </p:nvCxnSpPr>
          <p:spPr>
            <a:xfrm>
              <a:off x="5373216" y="3008784"/>
              <a:ext cx="216024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2" name="図形グループ 91"/>
          <p:cNvGrpSpPr/>
          <p:nvPr/>
        </p:nvGrpSpPr>
        <p:grpSpPr>
          <a:xfrm>
            <a:off x="3802496" y="2447078"/>
            <a:ext cx="2883413" cy="1161944"/>
            <a:chOff x="3802496" y="2735110"/>
            <a:chExt cx="2883413" cy="1161944"/>
          </a:xfrm>
        </p:grpSpPr>
        <p:cxnSp>
          <p:nvCxnSpPr>
            <p:cNvPr id="83" name="直線矢印コネクタ 82"/>
            <p:cNvCxnSpPr>
              <a:stCxn id="85" idx="1"/>
            </p:cNvCxnSpPr>
            <p:nvPr/>
          </p:nvCxnSpPr>
          <p:spPr>
            <a:xfrm flipH="1" flipV="1">
              <a:off x="3811172" y="2735110"/>
              <a:ext cx="1509428" cy="952256"/>
            </a:xfrm>
            <a:prstGeom prst="straightConnector1">
              <a:avLst/>
            </a:prstGeom>
            <a:ln w="28575">
              <a:solidFill>
                <a:srgbClr val="92D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直線矢印コネクタ 83"/>
            <p:cNvCxnSpPr>
              <a:stCxn id="85" idx="1"/>
            </p:cNvCxnSpPr>
            <p:nvPr/>
          </p:nvCxnSpPr>
          <p:spPr>
            <a:xfrm flipH="1">
              <a:off x="3802496" y="3687366"/>
              <a:ext cx="1518104" cy="62712"/>
            </a:xfrm>
            <a:prstGeom prst="straightConnector1">
              <a:avLst/>
            </a:prstGeom>
            <a:ln w="28575">
              <a:solidFill>
                <a:srgbClr val="92D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テキスト ボックス 84"/>
            <p:cNvSpPr txBox="1"/>
            <p:nvPr/>
          </p:nvSpPr>
          <p:spPr>
            <a:xfrm>
              <a:off x="5320600" y="3477678"/>
              <a:ext cx="1365309" cy="419376"/>
            </a:xfrm>
            <a:prstGeom prst="rect">
              <a:avLst/>
            </a:prstGeom>
            <a:solidFill>
              <a:schemeClr val="lt1"/>
            </a:solidFill>
            <a:ln w="28575">
              <a:solidFill>
                <a:srgbClr val="92D050"/>
              </a:solidFill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altLang="ja-JP" sz="1200" kern="100" dirty="0" smtClean="0">
                  <a:latin typeface="Helvetica" charset="0"/>
                  <a:ea typeface="Helvetica" charset="0"/>
                  <a:cs typeface="Helvetica" charset="0"/>
                </a:rPr>
                <a:t>MWA</a:t>
              </a:r>
            </a:p>
            <a:p>
              <a:pPr>
                <a:spcAft>
                  <a:spcPts val="0"/>
                </a:spcAft>
              </a:pPr>
              <a:r>
                <a:rPr lang="en-US" altLang="ja-JP" sz="1200" kern="100" dirty="0" smtClean="0">
                  <a:latin typeface="Helvetica" charset="0"/>
                  <a:ea typeface="Helvetica" charset="0"/>
                  <a:cs typeface="Helvetica" charset="0"/>
                </a:rPr>
                <a:t>     5</a:t>
              </a:r>
              <a:r>
                <a:rPr lang="en-US" altLang="ja-JP" sz="1200" kern="100" dirty="0">
                  <a:latin typeface="Helvetica" charset="0"/>
                  <a:ea typeface="Helvetica" charset="0"/>
                  <a:cs typeface="Helvetica" charset="0"/>
                </a:rPr>
                <a:t>% </a:t>
              </a:r>
              <a:r>
                <a:rPr lang="en-US" altLang="ja-JP" sz="1200" kern="100" dirty="0" err="1" smtClean="0">
                  <a:latin typeface="Helvetica" charset="0"/>
                  <a:ea typeface="Helvetica" charset="0"/>
                  <a:cs typeface="Helvetica" charset="0"/>
                </a:rPr>
                <a:t>Metaphos</a:t>
              </a:r>
              <a:r>
                <a:rPr lang="en-US" altLang="ja-JP" sz="1200" kern="100" dirty="0">
                  <a:latin typeface="Helvetica" charset="0"/>
                  <a:ea typeface="Helvetica" charset="0"/>
                  <a:cs typeface="Helvetica" charset="0"/>
                </a:rPr>
                <a:t>.</a:t>
              </a:r>
              <a:endParaRPr lang="ja-JP" sz="1200" kern="100" dirty="0">
                <a:effectLst/>
                <a:latin typeface="Helvetica" charset="0"/>
                <a:ea typeface="Helvetica" charset="0"/>
                <a:cs typeface="Helvetica" charset="0"/>
              </a:endParaRPr>
            </a:p>
          </p:txBody>
        </p:sp>
        <p:cxnSp>
          <p:nvCxnSpPr>
            <p:cNvPr id="105" name="直線矢印コネクタ 104"/>
            <p:cNvCxnSpPr/>
            <p:nvPr/>
          </p:nvCxnSpPr>
          <p:spPr>
            <a:xfrm>
              <a:off x="5373216" y="3800872"/>
              <a:ext cx="216024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5" name="図形グループ 94"/>
          <p:cNvGrpSpPr/>
          <p:nvPr/>
        </p:nvGrpSpPr>
        <p:grpSpPr>
          <a:xfrm>
            <a:off x="536263" y="4674281"/>
            <a:ext cx="3684825" cy="2510967"/>
            <a:chOff x="536263" y="4664968"/>
            <a:chExt cx="3684825" cy="2510967"/>
          </a:xfrm>
        </p:grpSpPr>
        <p:graphicFrame>
          <p:nvGraphicFramePr>
            <p:cNvPr id="110" name="グラフ 109"/>
            <p:cNvGraphicFramePr/>
            <p:nvPr>
              <p:extLst>
                <p:ext uri="{D42A27DB-BD31-4B8C-83A1-F6EECF244321}">
                  <p14:modId xmlns:p14="http://schemas.microsoft.com/office/powerpoint/2010/main" val="1307776828"/>
                </p:ext>
              </p:extLst>
            </p:nvPr>
          </p:nvGraphicFramePr>
          <p:xfrm>
            <a:off x="741254" y="4664968"/>
            <a:ext cx="3479834" cy="223396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94" name="テキスト ボックス 93"/>
            <p:cNvSpPr txBox="1"/>
            <p:nvPr/>
          </p:nvSpPr>
          <p:spPr>
            <a:xfrm rot="16200000">
              <a:off x="173664" y="5568611"/>
              <a:ext cx="100219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200" dirty="0" smtClean="0">
                  <a:latin typeface="Helvetica" charset="0"/>
                  <a:ea typeface="Helvetica" charset="0"/>
                  <a:cs typeface="Helvetica" charset="0"/>
                </a:rPr>
                <a:t>Absorbance</a:t>
              </a:r>
              <a:endParaRPr kumimoji="1" lang="ja-JP" altLang="en-US" sz="1200" dirty="0">
                <a:latin typeface="Helvetica" charset="0"/>
                <a:ea typeface="Helvetica" charset="0"/>
                <a:cs typeface="Helvetica" charset="0"/>
              </a:endParaRPr>
            </a:p>
          </p:txBody>
        </p:sp>
        <p:sp>
          <p:nvSpPr>
            <p:cNvPr id="113" name="テキスト ボックス 112"/>
            <p:cNvSpPr txBox="1"/>
            <p:nvPr/>
          </p:nvSpPr>
          <p:spPr>
            <a:xfrm>
              <a:off x="1786306" y="6898936"/>
              <a:ext cx="161101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200" dirty="0" smtClean="0">
                  <a:latin typeface="Helvetica" charset="0"/>
                  <a:ea typeface="Helvetica" charset="0"/>
                  <a:cs typeface="Helvetica" charset="0"/>
                </a:rPr>
                <a:t>ASA standard </a:t>
              </a:r>
              <a:r>
                <a:rPr lang="en-US" altLang="ja-JP" sz="1200" dirty="0" smtClean="0">
                  <a:latin typeface="Helvetica" charset="0"/>
                  <a:ea typeface="Helvetica" charset="0"/>
                  <a:cs typeface="Helvetica" charset="0"/>
                </a:rPr>
                <a:t>(mg/L)</a:t>
              </a:r>
              <a:endParaRPr kumimoji="1" lang="ja-JP" altLang="en-US" sz="1200" dirty="0">
                <a:latin typeface="Helvetica" charset="0"/>
                <a:ea typeface="Helvetica" charset="0"/>
                <a:cs typeface="Helvetica" charset="0"/>
              </a:endParaRPr>
            </a:p>
          </p:txBody>
        </p:sp>
      </p:grpSp>
      <p:sp>
        <p:nvSpPr>
          <p:cNvPr id="114" name="テキスト ボックス 113"/>
          <p:cNvSpPr txBox="1"/>
          <p:nvPr/>
        </p:nvSpPr>
        <p:spPr>
          <a:xfrm>
            <a:off x="4129827" y="4901365"/>
            <a:ext cx="2467525" cy="524299"/>
          </a:xfrm>
          <a:prstGeom prst="rect">
            <a:avLst/>
          </a:prstGeom>
          <a:solidFill>
            <a:schemeClr val="lt1"/>
          </a:solidFill>
          <a:ln w="28575">
            <a:solidFill>
              <a:srgbClr val="0070C0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n-US" altLang="ja-JP" sz="1200" kern="100" dirty="0" smtClean="0">
                <a:effectLst/>
                <a:latin typeface="Helvetica" charset="0"/>
                <a:ea typeface="Helvetica" charset="0"/>
                <a:cs typeface="Helvetica" charset="0"/>
              </a:rPr>
              <a:t>Extracted directly with</a:t>
            </a:r>
          </a:p>
          <a:p>
            <a:pPr>
              <a:spcAft>
                <a:spcPts val="0"/>
              </a:spcAft>
            </a:pPr>
            <a:r>
              <a:rPr lang="en-US" altLang="ja-JP" sz="1200" kern="100" dirty="0" smtClean="0">
                <a:effectLst/>
                <a:latin typeface="Helvetica" charset="0"/>
                <a:ea typeface="Helvetica" charset="0"/>
                <a:cs typeface="Helvetica" charset="0"/>
              </a:rPr>
              <a:t>5% </a:t>
            </a:r>
            <a:r>
              <a:rPr lang="en-US" altLang="ja-JP" sz="1200" kern="100" dirty="0" err="1" smtClean="0">
                <a:effectLst/>
                <a:latin typeface="Helvetica" charset="0"/>
                <a:ea typeface="Helvetica" charset="0"/>
                <a:cs typeface="Helvetica" charset="0"/>
              </a:rPr>
              <a:t>metaphosphoric</a:t>
            </a:r>
            <a:r>
              <a:rPr lang="en-US" altLang="ja-JP" sz="1200" kern="100" dirty="0" smtClean="0">
                <a:effectLst/>
                <a:latin typeface="Helvetica" charset="0"/>
                <a:ea typeface="Helvetica" charset="0"/>
                <a:cs typeface="Helvetica" charset="0"/>
              </a:rPr>
              <a:t> acid</a:t>
            </a:r>
            <a:endParaRPr lang="ja-JP" sz="1200" kern="100" dirty="0">
              <a:effectLst/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115" name="テキスト ボックス 114"/>
          <p:cNvSpPr txBox="1"/>
          <p:nvPr/>
        </p:nvSpPr>
        <p:spPr>
          <a:xfrm>
            <a:off x="4124280" y="5538377"/>
            <a:ext cx="2467525" cy="688777"/>
          </a:xfrm>
          <a:prstGeom prst="rect">
            <a:avLst/>
          </a:prstGeom>
          <a:solidFill>
            <a:schemeClr val="lt1"/>
          </a:solidFill>
          <a:ln w="28575">
            <a:solidFill>
              <a:srgbClr val="FF0000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n-US" altLang="ja-JP" sz="1200" kern="100" dirty="0" smtClean="0">
                <a:effectLst/>
                <a:latin typeface="Helvetica" charset="0"/>
                <a:ea typeface="Helvetica" charset="0"/>
                <a:cs typeface="Helvetica" charset="0"/>
              </a:rPr>
              <a:t>Extracted with 80</a:t>
            </a:r>
            <a:r>
              <a:rPr lang="en-US" altLang="ja-JP" sz="1200" kern="100" dirty="0">
                <a:latin typeface="Helvetica" charset="0"/>
                <a:ea typeface="Helvetica" charset="0"/>
                <a:cs typeface="Helvetica" charset="0"/>
              </a:rPr>
              <a:t>% </a:t>
            </a:r>
            <a:r>
              <a:rPr lang="en-US" altLang="ja-JP" sz="1200" kern="100" dirty="0" err="1">
                <a:latin typeface="Helvetica" charset="0"/>
                <a:ea typeface="Helvetica" charset="0"/>
                <a:cs typeface="Helvetica" charset="0"/>
              </a:rPr>
              <a:t>EtOH</a:t>
            </a:r>
            <a:r>
              <a:rPr lang="en-US" altLang="ja-JP" sz="1200" kern="100" dirty="0"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altLang="ja-JP" sz="1200" kern="100" dirty="0" smtClean="0">
                <a:latin typeface="Helvetica" charset="0"/>
                <a:ea typeface="Helvetica" charset="0"/>
                <a:cs typeface="Helvetica" charset="0"/>
              </a:rPr>
              <a:t>first, evaporated, then extracted again </a:t>
            </a:r>
            <a:r>
              <a:rPr lang="en-US" altLang="ja-JP" sz="1200" kern="100" dirty="0" smtClean="0">
                <a:effectLst/>
                <a:latin typeface="Helvetica" charset="0"/>
                <a:ea typeface="Helvetica" charset="0"/>
                <a:cs typeface="Helvetica" charset="0"/>
              </a:rPr>
              <a:t>with 5% </a:t>
            </a:r>
            <a:r>
              <a:rPr lang="en-US" altLang="ja-JP" sz="1200" kern="100" dirty="0" err="1" smtClean="0">
                <a:effectLst/>
                <a:latin typeface="Helvetica" charset="0"/>
                <a:ea typeface="Helvetica" charset="0"/>
                <a:cs typeface="Helvetica" charset="0"/>
              </a:rPr>
              <a:t>metaphosphoric</a:t>
            </a:r>
            <a:r>
              <a:rPr lang="en-US" altLang="ja-JP" sz="1200" kern="100" dirty="0" smtClean="0">
                <a:effectLst/>
                <a:latin typeface="Helvetica" charset="0"/>
                <a:ea typeface="Helvetica" charset="0"/>
                <a:cs typeface="Helvetica" charset="0"/>
              </a:rPr>
              <a:t> acid</a:t>
            </a:r>
            <a:endParaRPr lang="ja-JP" sz="1200" kern="100" dirty="0">
              <a:effectLst/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116" name="テキスト ボックス 115"/>
          <p:cNvSpPr txBox="1"/>
          <p:nvPr/>
        </p:nvSpPr>
        <p:spPr>
          <a:xfrm>
            <a:off x="4124280" y="6339867"/>
            <a:ext cx="2467525" cy="688777"/>
          </a:xfrm>
          <a:prstGeom prst="rect">
            <a:avLst/>
          </a:prstGeom>
          <a:solidFill>
            <a:schemeClr val="lt1"/>
          </a:solidFill>
          <a:ln w="28575">
            <a:solidFill>
              <a:srgbClr val="92D050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n-US" altLang="ja-JP" sz="1200" kern="100" dirty="0" smtClean="0">
                <a:effectLst/>
                <a:latin typeface="Helvetica" charset="0"/>
                <a:ea typeface="Helvetica" charset="0"/>
                <a:cs typeface="Helvetica" charset="0"/>
              </a:rPr>
              <a:t>Extracted with MWA </a:t>
            </a:r>
            <a:r>
              <a:rPr lang="en-US" altLang="ja-JP" sz="1200" kern="100" dirty="0" smtClean="0">
                <a:latin typeface="Helvetica" charset="0"/>
                <a:ea typeface="Helvetica" charset="0"/>
                <a:cs typeface="Helvetica" charset="0"/>
              </a:rPr>
              <a:t>first, evaporated, then extracted again </a:t>
            </a:r>
            <a:r>
              <a:rPr lang="en-US" altLang="ja-JP" sz="1200" kern="100" dirty="0" smtClean="0">
                <a:effectLst/>
                <a:latin typeface="Helvetica" charset="0"/>
                <a:ea typeface="Helvetica" charset="0"/>
                <a:cs typeface="Helvetica" charset="0"/>
              </a:rPr>
              <a:t>with 5% </a:t>
            </a:r>
            <a:r>
              <a:rPr lang="en-US" altLang="ja-JP" sz="1200" kern="100" dirty="0" err="1" smtClean="0">
                <a:effectLst/>
                <a:latin typeface="Helvetica" charset="0"/>
                <a:ea typeface="Helvetica" charset="0"/>
                <a:cs typeface="Helvetica" charset="0"/>
              </a:rPr>
              <a:t>metaphosphoric</a:t>
            </a:r>
            <a:r>
              <a:rPr lang="en-US" altLang="ja-JP" sz="1200" kern="100" dirty="0" smtClean="0">
                <a:effectLst/>
                <a:latin typeface="Helvetica" charset="0"/>
                <a:ea typeface="Helvetica" charset="0"/>
                <a:cs typeface="Helvetica" charset="0"/>
              </a:rPr>
              <a:t> acid</a:t>
            </a:r>
            <a:endParaRPr lang="ja-JP" sz="1200" kern="100" dirty="0">
              <a:effectLst/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96" name="正方形/長方形 95"/>
          <p:cNvSpPr/>
          <p:nvPr/>
        </p:nvSpPr>
        <p:spPr>
          <a:xfrm>
            <a:off x="3120569" y="4253076"/>
            <a:ext cx="3620799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altLang="ja-JP" sz="1200" kern="100" dirty="0" smtClean="0">
                <a:latin typeface="Helvetica" charset="0"/>
                <a:ea typeface="Helvetica" charset="0"/>
                <a:cs typeface="Helvetica" charset="0"/>
              </a:rPr>
              <a:t>MWA: </a:t>
            </a:r>
            <a:r>
              <a:rPr lang="en-US" altLang="ja-JP" sz="1200" kern="100" dirty="0" err="1" smtClean="0">
                <a:latin typeface="Helvetica" charset="0"/>
                <a:ea typeface="Helvetica" charset="0"/>
                <a:cs typeface="Helvetica" charset="0"/>
              </a:rPr>
              <a:t>methanol:water:acetic</a:t>
            </a:r>
            <a:r>
              <a:rPr lang="en-US" altLang="ja-JP" sz="1200" kern="100" dirty="0" smtClean="0">
                <a:latin typeface="Helvetica" charset="0"/>
                <a:ea typeface="Helvetica" charset="0"/>
                <a:cs typeface="Helvetica" charset="0"/>
              </a:rPr>
              <a:t> acid, 90:9.5:0.5 v/v/v.</a:t>
            </a:r>
            <a:endParaRPr lang="ja-JP" altLang="en-US" sz="1200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97" name="テキスト ボックス 96"/>
          <p:cNvSpPr txBox="1"/>
          <p:nvPr/>
        </p:nvSpPr>
        <p:spPr>
          <a:xfrm>
            <a:off x="382677" y="613357"/>
            <a:ext cx="50597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ASA quantification using DNP colorimetric detection</a:t>
            </a:r>
            <a:endParaRPr kumimoji="1" lang="ja-JP" altLang="en-US" dirty="0"/>
          </a:p>
        </p:txBody>
      </p:sp>
      <p:sp>
        <p:nvSpPr>
          <p:cNvPr id="99" name="テキスト ボックス 98"/>
          <p:cNvSpPr txBox="1"/>
          <p:nvPr/>
        </p:nvSpPr>
        <p:spPr>
          <a:xfrm>
            <a:off x="3268652" y="7871894"/>
            <a:ext cx="21848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>
                <a:latin typeface="Helvetica" charset="0"/>
                <a:ea typeface="Helvetica" charset="0"/>
                <a:cs typeface="Helvetica" charset="0"/>
              </a:rPr>
              <a:t>ASA mg/g DW (</a:t>
            </a:r>
            <a:r>
              <a:rPr kumimoji="1" lang="en-US" altLang="ja-JP" sz="1200" dirty="0" smtClean="0">
                <a:solidFill>
                  <a:srgbClr val="FF0000"/>
                </a:solidFill>
                <a:latin typeface="Helvetica" charset="0"/>
                <a:ea typeface="Helvetica" charset="0"/>
                <a:cs typeface="Helvetica" charset="0"/>
              </a:rPr>
              <a:t>Recovery %</a:t>
            </a:r>
            <a:r>
              <a:rPr kumimoji="1" lang="en-US" altLang="ja-JP" sz="1200" dirty="0" smtClean="0">
                <a:latin typeface="Helvetica" charset="0"/>
                <a:ea typeface="Helvetica" charset="0"/>
                <a:cs typeface="Helvetica" charset="0"/>
              </a:rPr>
              <a:t>)</a:t>
            </a:r>
            <a:endParaRPr kumimoji="1" lang="ja-JP" altLang="en-US" sz="1200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121" name="テキスト ボックス 120"/>
          <p:cNvSpPr txBox="1"/>
          <p:nvPr/>
        </p:nvSpPr>
        <p:spPr>
          <a:xfrm>
            <a:off x="2569750" y="8159926"/>
            <a:ext cx="11657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kern="100" dirty="0" smtClean="0">
                <a:latin typeface="Helvetica" charset="0"/>
                <a:ea typeface="Helvetica" charset="0"/>
                <a:cs typeface="Helvetica" charset="0"/>
              </a:rPr>
              <a:t>5% </a:t>
            </a:r>
            <a:r>
              <a:rPr lang="en-US" altLang="ja-JP" sz="1200" kern="100" dirty="0" err="1" smtClean="0">
                <a:latin typeface="Helvetica" charset="0"/>
                <a:ea typeface="Helvetica" charset="0"/>
                <a:cs typeface="Helvetica" charset="0"/>
              </a:rPr>
              <a:t>Metaphos</a:t>
            </a:r>
            <a:r>
              <a:rPr lang="en-US" altLang="ja-JP" sz="1200" kern="100" dirty="0" smtClean="0">
                <a:latin typeface="Helvetica" charset="0"/>
                <a:ea typeface="Helvetica" charset="0"/>
                <a:cs typeface="Helvetica" charset="0"/>
              </a:rPr>
              <a:t>.</a:t>
            </a:r>
            <a:endParaRPr kumimoji="1" lang="ja-JP" altLang="en-US" sz="1200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122" name="テキスト ボックス 121"/>
          <p:cNvSpPr txBox="1"/>
          <p:nvPr/>
        </p:nvSpPr>
        <p:spPr>
          <a:xfrm>
            <a:off x="3933056" y="8159926"/>
            <a:ext cx="9108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kern="100" dirty="0" smtClean="0">
                <a:latin typeface="Helvetica" charset="0"/>
                <a:ea typeface="Helvetica" charset="0"/>
                <a:cs typeface="Helvetica" charset="0"/>
              </a:rPr>
              <a:t>80% </a:t>
            </a:r>
            <a:r>
              <a:rPr lang="en-US" altLang="ja-JP" sz="1200" kern="100" dirty="0" err="1" smtClean="0">
                <a:latin typeface="Helvetica" charset="0"/>
                <a:ea typeface="Helvetica" charset="0"/>
                <a:cs typeface="Helvetica" charset="0"/>
              </a:rPr>
              <a:t>EtOH</a:t>
            </a:r>
            <a:endParaRPr kumimoji="1" lang="ja-JP" altLang="en-US" sz="1200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123" name="テキスト ボックス 122"/>
          <p:cNvSpPr txBox="1"/>
          <p:nvPr/>
        </p:nvSpPr>
        <p:spPr>
          <a:xfrm>
            <a:off x="5321414" y="8159926"/>
            <a:ext cx="5558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kern="100" dirty="0" smtClean="0">
                <a:latin typeface="Helvetica" charset="0"/>
                <a:ea typeface="Helvetica" charset="0"/>
                <a:cs typeface="Helvetica" charset="0"/>
              </a:rPr>
              <a:t>MWA</a:t>
            </a:r>
            <a:endParaRPr kumimoji="1" lang="ja-JP" altLang="en-US" sz="1200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137" name="テキスト ボックス 136"/>
          <p:cNvSpPr txBox="1"/>
          <p:nvPr/>
        </p:nvSpPr>
        <p:spPr>
          <a:xfrm>
            <a:off x="994792" y="8530999"/>
            <a:ext cx="9861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i="1" kern="100" dirty="0" smtClean="0">
                <a:latin typeface="Helvetica" charset="0"/>
                <a:ea typeface="Helvetica" charset="0"/>
                <a:cs typeface="Helvetica" charset="0"/>
              </a:rPr>
              <a:t>R. </a:t>
            </a:r>
            <a:r>
              <a:rPr lang="en-US" altLang="ja-JP" sz="1200" i="1" kern="100" dirty="0" err="1" smtClean="0">
                <a:latin typeface="Helvetica" charset="0"/>
                <a:ea typeface="Helvetica" charset="0"/>
                <a:cs typeface="Helvetica" charset="0"/>
              </a:rPr>
              <a:t>davurica</a:t>
            </a:r>
            <a:endParaRPr kumimoji="1" lang="ja-JP" altLang="en-US" sz="1200" i="1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138" name="テキスト ボックス 137"/>
          <p:cNvSpPr txBox="1"/>
          <p:nvPr/>
        </p:nvSpPr>
        <p:spPr>
          <a:xfrm>
            <a:off x="1002688" y="8802363"/>
            <a:ext cx="9108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kern="100" dirty="0" smtClean="0">
                <a:latin typeface="Helvetica" charset="0"/>
                <a:ea typeface="Helvetica" charset="0"/>
                <a:cs typeface="Helvetica" charset="0"/>
              </a:rPr>
              <a:t>‘</a:t>
            </a:r>
            <a:r>
              <a:rPr lang="en-US" altLang="ja-JP" sz="1200" kern="100" dirty="0" err="1" smtClean="0">
                <a:latin typeface="Helvetica" charset="0"/>
                <a:ea typeface="Helvetica" charset="0"/>
                <a:cs typeface="Helvetica" charset="0"/>
              </a:rPr>
              <a:t>Consared</a:t>
            </a:r>
            <a:r>
              <a:rPr lang="en-US" altLang="ja-JP" sz="1200" kern="100" dirty="0" smtClean="0">
                <a:latin typeface="Helvetica" charset="0"/>
                <a:ea typeface="Helvetica" charset="0"/>
                <a:cs typeface="Helvetica" charset="0"/>
              </a:rPr>
              <a:t>’</a:t>
            </a:r>
            <a:endParaRPr kumimoji="1" lang="ja-JP" altLang="en-US" sz="1200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139" name="テキスト ボックス 138"/>
          <p:cNvSpPr txBox="1"/>
          <p:nvPr/>
        </p:nvSpPr>
        <p:spPr>
          <a:xfrm>
            <a:off x="2569750" y="8530999"/>
            <a:ext cx="9685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kern="100" dirty="0" smtClean="0">
                <a:latin typeface="Helvetica" charset="0"/>
                <a:ea typeface="Helvetica" charset="0"/>
                <a:cs typeface="Helvetica" charset="0"/>
              </a:rPr>
              <a:t>107.3 (</a:t>
            </a:r>
            <a:r>
              <a:rPr lang="en-US" altLang="ja-JP" sz="1200" kern="100" dirty="0" smtClean="0">
                <a:solidFill>
                  <a:srgbClr val="FF0000"/>
                </a:solidFill>
                <a:latin typeface="Helvetica" charset="0"/>
                <a:ea typeface="Helvetica" charset="0"/>
                <a:cs typeface="Helvetica" charset="0"/>
              </a:rPr>
              <a:t>100</a:t>
            </a:r>
            <a:r>
              <a:rPr lang="en-US" altLang="ja-JP" sz="1200" kern="100" dirty="0" smtClean="0">
                <a:latin typeface="Helvetica" charset="0"/>
                <a:ea typeface="Helvetica" charset="0"/>
                <a:cs typeface="Helvetica" charset="0"/>
              </a:rPr>
              <a:t>)</a:t>
            </a:r>
            <a:endParaRPr kumimoji="1" lang="ja-JP" altLang="en-US" sz="1200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140" name="テキスト ボックス 139"/>
          <p:cNvSpPr txBox="1"/>
          <p:nvPr/>
        </p:nvSpPr>
        <p:spPr>
          <a:xfrm>
            <a:off x="2654710" y="8802363"/>
            <a:ext cx="8835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kern="100" dirty="0" smtClean="0">
                <a:latin typeface="Helvetica" charset="0"/>
                <a:ea typeface="Helvetica" charset="0"/>
                <a:cs typeface="Helvetica" charset="0"/>
              </a:rPr>
              <a:t>71.7 (</a:t>
            </a:r>
            <a:r>
              <a:rPr lang="en-US" altLang="ja-JP" sz="1200" kern="100" dirty="0" smtClean="0">
                <a:solidFill>
                  <a:srgbClr val="FF0000"/>
                </a:solidFill>
                <a:latin typeface="Helvetica" charset="0"/>
                <a:ea typeface="Helvetica" charset="0"/>
                <a:cs typeface="Helvetica" charset="0"/>
              </a:rPr>
              <a:t>100</a:t>
            </a:r>
            <a:r>
              <a:rPr lang="en-US" altLang="ja-JP" sz="1200" kern="100" dirty="0" smtClean="0">
                <a:latin typeface="Helvetica" charset="0"/>
                <a:ea typeface="Helvetica" charset="0"/>
                <a:cs typeface="Helvetica" charset="0"/>
              </a:rPr>
              <a:t>)</a:t>
            </a:r>
            <a:endParaRPr kumimoji="1" lang="ja-JP" altLang="en-US" sz="1200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141" name="テキスト ボックス 140"/>
          <p:cNvSpPr txBox="1"/>
          <p:nvPr/>
        </p:nvSpPr>
        <p:spPr>
          <a:xfrm>
            <a:off x="3962863" y="8530999"/>
            <a:ext cx="7986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kern="100" dirty="0" smtClean="0">
                <a:latin typeface="Helvetica" charset="0"/>
                <a:ea typeface="Helvetica" charset="0"/>
                <a:cs typeface="Helvetica" charset="0"/>
              </a:rPr>
              <a:t>99.5 (</a:t>
            </a:r>
            <a:r>
              <a:rPr lang="en-US" altLang="ja-JP" sz="1200" kern="100" dirty="0" smtClean="0">
                <a:solidFill>
                  <a:srgbClr val="FF0000"/>
                </a:solidFill>
                <a:latin typeface="Helvetica" charset="0"/>
                <a:ea typeface="Helvetica" charset="0"/>
                <a:cs typeface="Helvetica" charset="0"/>
              </a:rPr>
              <a:t>93</a:t>
            </a:r>
            <a:r>
              <a:rPr lang="en-US" altLang="ja-JP" sz="1200" kern="100" dirty="0" smtClean="0">
                <a:latin typeface="Helvetica" charset="0"/>
                <a:ea typeface="Helvetica" charset="0"/>
                <a:cs typeface="Helvetica" charset="0"/>
              </a:rPr>
              <a:t>)</a:t>
            </a:r>
            <a:endParaRPr kumimoji="1" lang="ja-JP" altLang="en-US" sz="1200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142" name="テキスト ボックス 141"/>
          <p:cNvSpPr txBox="1"/>
          <p:nvPr/>
        </p:nvSpPr>
        <p:spPr>
          <a:xfrm>
            <a:off x="3962863" y="8802363"/>
            <a:ext cx="7986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kern="100" dirty="0" smtClean="0">
                <a:latin typeface="Helvetica" charset="0"/>
                <a:ea typeface="Helvetica" charset="0"/>
                <a:cs typeface="Helvetica" charset="0"/>
              </a:rPr>
              <a:t>62.7 (</a:t>
            </a:r>
            <a:r>
              <a:rPr lang="en-US" altLang="ja-JP" sz="1200" kern="100" dirty="0" smtClean="0">
                <a:solidFill>
                  <a:srgbClr val="FF0000"/>
                </a:solidFill>
                <a:latin typeface="Helvetica" charset="0"/>
                <a:ea typeface="Helvetica" charset="0"/>
                <a:cs typeface="Helvetica" charset="0"/>
              </a:rPr>
              <a:t>88</a:t>
            </a:r>
            <a:r>
              <a:rPr lang="en-US" altLang="ja-JP" sz="1200" kern="100" dirty="0" smtClean="0">
                <a:latin typeface="Helvetica" charset="0"/>
                <a:ea typeface="Helvetica" charset="0"/>
                <a:cs typeface="Helvetica" charset="0"/>
              </a:rPr>
              <a:t>)</a:t>
            </a:r>
            <a:endParaRPr kumimoji="1" lang="ja-JP" altLang="en-US" sz="1200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143" name="テキスト ボックス 142"/>
          <p:cNvSpPr txBox="1"/>
          <p:nvPr/>
        </p:nvSpPr>
        <p:spPr>
          <a:xfrm>
            <a:off x="5227310" y="8530999"/>
            <a:ext cx="7986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kern="100" dirty="0" smtClean="0">
                <a:latin typeface="Helvetica" charset="0"/>
                <a:ea typeface="Helvetica" charset="0"/>
                <a:cs typeface="Helvetica" charset="0"/>
              </a:rPr>
              <a:t>95.6 (</a:t>
            </a:r>
            <a:r>
              <a:rPr lang="en-US" altLang="ja-JP" sz="1200" kern="100" dirty="0" smtClean="0">
                <a:solidFill>
                  <a:srgbClr val="FF0000"/>
                </a:solidFill>
                <a:latin typeface="Helvetica" charset="0"/>
                <a:ea typeface="Helvetica" charset="0"/>
                <a:cs typeface="Helvetica" charset="0"/>
              </a:rPr>
              <a:t>89</a:t>
            </a:r>
            <a:r>
              <a:rPr lang="en-US" altLang="ja-JP" sz="1200" kern="100" dirty="0" smtClean="0">
                <a:latin typeface="Helvetica" charset="0"/>
                <a:ea typeface="Helvetica" charset="0"/>
                <a:cs typeface="Helvetica" charset="0"/>
              </a:rPr>
              <a:t>)</a:t>
            </a:r>
            <a:endParaRPr kumimoji="1" lang="ja-JP" altLang="en-US" sz="1200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144" name="テキスト ボックス 143"/>
          <p:cNvSpPr txBox="1"/>
          <p:nvPr/>
        </p:nvSpPr>
        <p:spPr>
          <a:xfrm>
            <a:off x="5228079" y="8802363"/>
            <a:ext cx="7986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kern="100" dirty="0" smtClean="0">
                <a:latin typeface="Helvetica" charset="0"/>
                <a:ea typeface="Helvetica" charset="0"/>
                <a:cs typeface="Helvetica" charset="0"/>
              </a:rPr>
              <a:t>63.5 (</a:t>
            </a:r>
            <a:r>
              <a:rPr lang="en-US" altLang="ja-JP" sz="1200" kern="100" dirty="0" smtClean="0">
                <a:solidFill>
                  <a:srgbClr val="FF0000"/>
                </a:solidFill>
                <a:latin typeface="Helvetica" charset="0"/>
                <a:ea typeface="Helvetica" charset="0"/>
                <a:cs typeface="Helvetica" charset="0"/>
              </a:rPr>
              <a:t>89</a:t>
            </a:r>
            <a:r>
              <a:rPr lang="en-US" altLang="ja-JP" sz="1200" kern="100" dirty="0" smtClean="0">
                <a:latin typeface="Helvetica" charset="0"/>
                <a:ea typeface="Helvetica" charset="0"/>
                <a:cs typeface="Helvetica" charset="0"/>
              </a:rPr>
              <a:t>)</a:t>
            </a:r>
            <a:endParaRPr kumimoji="1" lang="ja-JP" altLang="en-US" sz="1200" dirty="0">
              <a:latin typeface="Helvetica" charset="0"/>
              <a:ea typeface="Helvetica" charset="0"/>
              <a:cs typeface="Helvetica" charset="0"/>
            </a:endParaRPr>
          </a:p>
        </p:txBody>
      </p:sp>
      <p:cxnSp>
        <p:nvCxnSpPr>
          <p:cNvPr id="101" name="直線コネクタ 100"/>
          <p:cNvCxnSpPr/>
          <p:nvPr/>
        </p:nvCxnSpPr>
        <p:spPr>
          <a:xfrm>
            <a:off x="1059093" y="8447958"/>
            <a:ext cx="5095074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直線コネクタ 144"/>
          <p:cNvCxnSpPr/>
          <p:nvPr/>
        </p:nvCxnSpPr>
        <p:spPr>
          <a:xfrm>
            <a:off x="2551525" y="8159926"/>
            <a:ext cx="360264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直線コネクタ 145"/>
          <p:cNvCxnSpPr/>
          <p:nvPr/>
        </p:nvCxnSpPr>
        <p:spPr>
          <a:xfrm>
            <a:off x="1059093" y="7853310"/>
            <a:ext cx="509507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直線コネクタ 146"/>
          <p:cNvCxnSpPr/>
          <p:nvPr/>
        </p:nvCxnSpPr>
        <p:spPr>
          <a:xfrm>
            <a:off x="1059093" y="9168038"/>
            <a:ext cx="5095074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8" name="テキスト ボックス 147"/>
          <p:cNvSpPr txBox="1"/>
          <p:nvPr/>
        </p:nvSpPr>
        <p:spPr>
          <a:xfrm>
            <a:off x="1002688" y="7871894"/>
            <a:ext cx="13789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kern="100" dirty="0" smtClean="0">
                <a:latin typeface="Helvetica" charset="0"/>
                <a:ea typeface="Helvetica" charset="0"/>
                <a:cs typeface="Helvetica" charset="0"/>
              </a:rPr>
              <a:t>Species/cultivar </a:t>
            </a:r>
            <a:r>
              <a:rPr lang="en-US" altLang="ja-JP" sz="1200" kern="100" baseline="30000" dirty="0" smtClean="0">
                <a:latin typeface="Helvetica" charset="0"/>
                <a:ea typeface="Helvetica" charset="0"/>
                <a:cs typeface="Helvetica" charset="0"/>
              </a:rPr>
              <a:t>z</a:t>
            </a:r>
            <a:endParaRPr kumimoji="1" lang="ja-JP" altLang="en-US" sz="1200" baseline="30000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149" name="テキスト ボックス 148"/>
          <p:cNvSpPr txBox="1"/>
          <p:nvPr/>
        </p:nvSpPr>
        <p:spPr>
          <a:xfrm>
            <a:off x="980728" y="7504303"/>
            <a:ext cx="50135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kern="100" dirty="0" smtClean="0">
                <a:latin typeface="Helvetica" charset="0"/>
                <a:ea typeface="Helvetica" charset="0"/>
                <a:cs typeface="Helvetica" charset="0"/>
              </a:rPr>
              <a:t>Table. Effects of the types of solution on the content of ASA extracted.  </a:t>
            </a:r>
            <a:endParaRPr kumimoji="1" lang="ja-JP" altLang="en-US" sz="1200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150" name="テキスト ボックス 149"/>
          <p:cNvSpPr txBox="1"/>
          <p:nvPr/>
        </p:nvSpPr>
        <p:spPr>
          <a:xfrm>
            <a:off x="1916832" y="8159926"/>
            <a:ext cx="7809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kern="100" smtClean="0">
                <a:latin typeface="Helvetica" charset="0"/>
                <a:ea typeface="Helvetica" charset="0"/>
                <a:cs typeface="Helvetica" charset="0"/>
              </a:rPr>
              <a:t>Solution:</a:t>
            </a:r>
            <a:endParaRPr kumimoji="1" lang="ja-JP" altLang="en-US" sz="1200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56" name="テキスト ボックス 55"/>
          <p:cNvSpPr txBox="1"/>
          <p:nvPr/>
        </p:nvSpPr>
        <p:spPr>
          <a:xfrm>
            <a:off x="980728" y="9212505"/>
            <a:ext cx="29466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kern="100" baseline="30000" dirty="0" smtClean="0">
                <a:latin typeface="Helvetica" charset="0"/>
                <a:ea typeface="Helvetica" charset="0"/>
                <a:cs typeface="Helvetica" charset="0"/>
              </a:rPr>
              <a:t>z</a:t>
            </a:r>
            <a:r>
              <a:rPr lang="en-US" altLang="ja-JP" sz="1200" kern="100" dirty="0" smtClean="0">
                <a:latin typeface="Helvetica" charset="0"/>
                <a:ea typeface="Helvetica" charset="0"/>
                <a:cs typeface="Helvetica" charset="0"/>
              </a:rPr>
              <a:t> Rose hips collected in 2013 were used.</a:t>
            </a:r>
            <a:endParaRPr kumimoji="1" lang="ja-JP" altLang="en-US" sz="1200" dirty="0">
              <a:latin typeface="Helvetica" charset="0"/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9766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3001</TotalTime>
  <Words>208</Words>
  <Application>Microsoft Macintosh PowerPoint</Application>
  <PresentationFormat>A4 210x297 mm</PresentationFormat>
  <Paragraphs>54</Paragraphs>
  <Slides>2</Slides>
  <Notes>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8" baseType="lpstr">
      <vt:lpstr>Calibri</vt:lpstr>
      <vt:lpstr>Helvetica</vt:lpstr>
      <vt:lpstr>ＭＳ Ｐゴシック</vt:lpstr>
      <vt:lpstr>Times New Roman</vt:lpstr>
      <vt:lpstr>Arial</vt:lpstr>
      <vt:lpstr>Office ​​テーマ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osadaarisa</dc:creator>
  <cp:lastModifiedBy>鈴木卓</cp:lastModifiedBy>
  <cp:revision>162</cp:revision>
  <dcterms:created xsi:type="dcterms:W3CDTF">2020-08-27T06:16:10Z</dcterms:created>
  <dcterms:modified xsi:type="dcterms:W3CDTF">2021-05-28T06:50:23Z</dcterms:modified>
</cp:coreProperties>
</file>