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123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07194100737408"/>
          <c:y val="6.4281515708739995E-2"/>
          <c:w val="0.82151011123609552"/>
          <c:h val="0.855671963160293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supple1!$J$12</c:f>
              <c:strCache>
                <c:ptCount val="1"/>
                <c:pt idx="0">
                  <c:v>Sofjin-IC prM121-F/E122-E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supple1!$M$13:$M$15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0.31898833137836802</c:v>
                  </c:pt>
                  <c:pt idx="2">
                    <c:v>1.4447769486546103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supple1!$I$13:$I$15</c:f>
              <c:strCache>
                <c:ptCount val="3"/>
                <c:pt idx="0">
                  <c:v>blood</c:v>
                </c:pt>
                <c:pt idx="1">
                  <c:v>spleen</c:v>
                </c:pt>
                <c:pt idx="2">
                  <c:v>brain</c:v>
                </c:pt>
              </c:strCache>
            </c:strRef>
          </c:cat>
          <c:val>
            <c:numRef>
              <c:f>supple1!$J$13:$J$15</c:f>
              <c:numCache>
                <c:formatCode>General</c:formatCode>
                <c:ptCount val="3"/>
                <c:pt idx="0">
                  <c:v>3</c:v>
                </c:pt>
                <c:pt idx="1">
                  <c:v>3.9196666666666666</c:v>
                </c:pt>
                <c:pt idx="2">
                  <c:v>8.2240695773333332</c:v>
                </c:pt>
              </c:numCache>
            </c:numRef>
          </c:val>
        </c:ser>
        <c:ser>
          <c:idx val="1"/>
          <c:order val="1"/>
          <c:tx>
            <c:strRef>
              <c:f>supple1!$K$12</c:f>
              <c:strCache>
                <c:ptCount val="1"/>
                <c:pt idx="0">
                  <c:v>Sofjin-IC prM121-F/E122-A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supple1!$N$13:$N$15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</c:v>
                  </c:pt>
                  <c:pt idx="2">
                    <c:v>1.122042423826441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supple1!$I$13:$I$15</c:f>
              <c:strCache>
                <c:ptCount val="3"/>
                <c:pt idx="0">
                  <c:v>blood</c:v>
                </c:pt>
                <c:pt idx="1">
                  <c:v>spleen</c:v>
                </c:pt>
                <c:pt idx="2">
                  <c:v>brain</c:v>
                </c:pt>
              </c:strCache>
            </c:strRef>
          </c:cat>
          <c:val>
            <c:numRef>
              <c:f>supple1!$K$13:$K$15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3.7934038066666669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718720"/>
        <c:axId val="108716416"/>
      </c:barChart>
      <c:catAx>
        <c:axId val="108718720"/>
        <c:scaling>
          <c:orientation val="minMax"/>
        </c:scaling>
        <c:delete val="0"/>
        <c:axPos val="b"/>
        <c:majorTickMark val="out"/>
        <c:minorTickMark val="none"/>
        <c:tickLblPos val="nextTo"/>
        <c:crossAx val="108716416"/>
        <c:crosses val="autoZero"/>
        <c:auto val="1"/>
        <c:lblAlgn val="ctr"/>
        <c:lblOffset val="100"/>
        <c:noMultiLvlLbl val="0"/>
      </c:catAx>
      <c:valAx>
        <c:axId val="108716416"/>
        <c:scaling>
          <c:orientation val="minMax"/>
          <c:min val="3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en-US"/>
                  <a:t>virus titer (log</a:t>
                </a:r>
                <a:r>
                  <a:rPr lang="en-US" altLang="en-US" baseline="-25000"/>
                  <a:t>10</a:t>
                </a:r>
                <a:r>
                  <a:rPr lang="en-US" altLang="en-US" baseline="0"/>
                  <a:t> pfu/ml</a:t>
                </a:r>
                <a:r>
                  <a:rPr lang="en-US" altLang="en-US"/>
                  <a:t>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8718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039477614615325"/>
          <c:y val="0.27212409826017259"/>
          <c:w val="0.37617022587768023"/>
          <c:h val="0.21464992261841709"/>
        </c:manualLayout>
      </c:layout>
      <c:overlay val="0"/>
      <c:txPr>
        <a:bodyPr/>
        <a:lstStyle/>
        <a:p>
          <a:pPr>
            <a:defRPr sz="11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350ED-85AE-4174-BBC6-2B4B317CDEB5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BB51FE-4E19-4AED-A629-6E5D1256AF2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0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74D5F-6081-4248-864D-DFACA6AD83C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41E68-D32A-4BE2-8610-269BC197A761}" type="datetimeFigureOut">
              <a:rPr kumimoji="1" lang="ja-JP" altLang="en-US" smtClean="0"/>
              <a:pPr/>
              <a:t>2011/5/26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B99-8419-41C4-BE57-4FEB252D8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1208584"/>
            <a:ext cx="230400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Arial" pitchFamily="34" charset="0"/>
                <a:ea typeface="Arial Unicode MS" pitchFamily="50" charset="-128"/>
                <a:cs typeface="Arial" pitchFamily="34" charset="0"/>
              </a:rPr>
              <a:t>Supplementary </a:t>
            </a:r>
            <a:r>
              <a:rPr kumimoji="1" lang="en-US" altLang="ja-JP" dirty="0" smtClean="0">
                <a:solidFill>
                  <a:schemeClr val="tx1"/>
                </a:solidFill>
                <a:latin typeface="Arial" pitchFamily="34" charset="0"/>
                <a:ea typeface="Arial Unicode MS" pitchFamily="50" charset="-128"/>
                <a:cs typeface="Arial" pitchFamily="34" charset="0"/>
              </a:rPr>
              <a:t>Fig.1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ea typeface="Arial Unicode MS" pitchFamily="50" charset="-128"/>
              <a:cs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88640" y="5313040"/>
            <a:ext cx="61206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Supplementary Fig. 1</a:t>
            </a:r>
            <a:r>
              <a:rPr kumimoji="1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Arial" pitchFamily="34" charset="0"/>
              </a:rPr>
              <a:t>. Virus replication in organs. Mice were infected with 1,000 pfu of Sofjin-IC prM121-F/E122-A or Sofjin-IC prM121-F/E122-E, and at 7 days post-infection brain was collected and virus titer was determined by plaque assay</a:t>
            </a:r>
            <a:r>
              <a:rPr lang="en-US" altLang="ja-JP" sz="1200" dirty="0">
                <a:latin typeface="Arial" pitchFamily="34" charset="0"/>
                <a:ea typeface="ＭＳ 明朝" pitchFamily="17" charset="-128"/>
                <a:cs typeface="Arial" pitchFamily="34" charset="0"/>
              </a:rPr>
              <a:t>. Error bars represent </a:t>
            </a:r>
            <a:r>
              <a:rPr lang="en-US" altLang="ja-JP" sz="1200">
                <a:latin typeface="Arial" pitchFamily="34" charset="0"/>
                <a:ea typeface="ＭＳ 明朝" pitchFamily="17" charset="-128"/>
                <a:cs typeface="Arial" pitchFamily="34" charset="0"/>
              </a:rPr>
              <a:t>the </a:t>
            </a:r>
            <a:r>
              <a:rPr lang="en-US" altLang="ja-JP" sz="1200" smtClean="0">
                <a:latin typeface="Arial" pitchFamily="34" charset="0"/>
                <a:ea typeface="ＭＳ 明朝" pitchFamily="17" charset="-128"/>
                <a:cs typeface="Arial" pitchFamily="34" charset="0"/>
              </a:rPr>
              <a:t>SD. </a:t>
            </a:r>
            <a:r>
              <a:rPr lang="en-US" altLang="ja-JP" sz="1200" dirty="0">
                <a:latin typeface="Arial" pitchFamily="34" charset="0"/>
                <a:ea typeface="ＭＳ 明朝" pitchFamily="17" charset="-128"/>
                <a:cs typeface="Arial" pitchFamily="34" charset="0"/>
              </a:rPr>
              <a:t>The data were subjected to a Student’s t-test statistical analysis. † </a:t>
            </a:r>
            <a:r>
              <a:rPr lang="en-US" altLang="ja-JP" sz="1200" dirty="0" smtClean="0">
                <a:latin typeface="Arial" pitchFamily="34" charset="0"/>
                <a:ea typeface="ＭＳ 明朝" pitchFamily="17" charset="-128"/>
                <a:cs typeface="Arial" pitchFamily="34" charset="0"/>
              </a:rPr>
              <a:t>denote </a:t>
            </a:r>
            <a:r>
              <a:rPr lang="en-US" altLang="ja-JP" sz="1200" dirty="0">
                <a:latin typeface="Arial" pitchFamily="34" charset="0"/>
                <a:ea typeface="ＭＳ 明朝" pitchFamily="17" charset="-128"/>
                <a:cs typeface="Arial" pitchFamily="34" charset="0"/>
              </a:rPr>
              <a:t>p &lt; </a:t>
            </a:r>
            <a:r>
              <a:rPr lang="en-US" altLang="ja-JP" sz="1200" dirty="0" smtClean="0">
                <a:latin typeface="Arial" pitchFamily="34" charset="0"/>
                <a:ea typeface="ＭＳ 明朝" pitchFamily="17" charset="-128"/>
                <a:cs typeface="Arial" pitchFamily="34" charset="0"/>
              </a:rPr>
              <a:t>0.05.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Arial" pitchFamily="34" charset="0"/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4221088" y="2432720"/>
            <a:ext cx="432048" cy="1584176"/>
            <a:chOff x="1700808" y="1803165"/>
            <a:chExt cx="936104" cy="7798191"/>
          </a:xfrm>
        </p:grpSpPr>
        <p:cxnSp>
          <p:nvCxnSpPr>
            <p:cNvPr id="12" name="直線コネクタ 11"/>
            <p:cNvCxnSpPr/>
            <p:nvPr/>
          </p:nvCxnSpPr>
          <p:spPr>
            <a:xfrm flipV="1">
              <a:off x="1700808" y="1803165"/>
              <a:ext cx="0" cy="50405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V="1">
              <a:off x="2636912" y="1803176"/>
              <a:ext cx="0" cy="77981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>
              <a:off x="1700808" y="1803165"/>
              <a:ext cx="9361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テキスト ボックス 14"/>
          <p:cNvSpPr txBox="1"/>
          <p:nvPr/>
        </p:nvSpPr>
        <p:spPr>
          <a:xfrm>
            <a:off x="4312719" y="2186499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/>
              <a:t>†</a:t>
            </a:r>
            <a:endParaRPr kumimoji="1" lang="ja-JP" altLang="en-US" sz="1000" dirty="0"/>
          </a:p>
        </p:txBody>
      </p:sp>
      <p:graphicFrame>
        <p:nvGraphicFramePr>
          <p:cNvPr id="16" name="グラフ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160315"/>
              </p:ext>
            </p:extLst>
          </p:nvPr>
        </p:nvGraphicFramePr>
        <p:xfrm>
          <a:off x="764704" y="2000672"/>
          <a:ext cx="4608512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73</Words>
  <Application>Microsoft Office PowerPoint</Application>
  <PresentationFormat>A4 210 x 297 mm</PresentationFormat>
  <Paragraphs>5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好井　健太朗</dc:creator>
  <cp:lastModifiedBy>yossy-pb</cp:lastModifiedBy>
  <cp:revision>7</cp:revision>
  <dcterms:created xsi:type="dcterms:W3CDTF">2011-03-31T06:06:55Z</dcterms:created>
  <dcterms:modified xsi:type="dcterms:W3CDTF">2011-05-25T23:41:25Z</dcterms:modified>
</cp:coreProperties>
</file>