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タイトルと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縦書きタイトル/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CCF1A-DF3B-594D-A7F5-0C210FF46C8D}" type="datetimeFigureOut">
              <a:rPr lang="ja-JP" altLang="en-US" smtClean="0"/>
              <a:t>11.3.9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5F7F8-C843-0F45-9E73-9EF8B4A20BE2}" type="slidenum">
              <a:rPr lang="ja-JP" altLang="en-US" smtClean="0"/>
              <a:t>‹#›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0" y="0"/>
            <a:ext cx="9020175" cy="6122988"/>
            <a:chOff x="0" y="0"/>
            <a:chExt cx="5682" cy="3857"/>
          </a:xfrm>
        </p:grpSpPr>
        <p:sp>
          <p:nvSpPr>
            <p:cNvPr id="58370" name="Rectangle 2"/>
            <p:cNvSpPr>
              <a:spLocks noChangeArrowheads="1"/>
            </p:cNvSpPr>
            <p:nvPr/>
          </p:nvSpPr>
          <p:spPr bwMode="auto">
            <a:xfrm>
              <a:off x="4721" y="1440"/>
              <a:ext cx="961" cy="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400">
                  <a:solidFill>
                    <a:srgbClr val="000000"/>
                  </a:solidFill>
                </a:rPr>
                <a:t>No response</a:t>
              </a:r>
            </a:p>
            <a:p>
              <a:r>
                <a:rPr lang="en-US" altLang="ja-JP" sz="1400">
                  <a:solidFill>
                    <a:srgbClr val="000000"/>
                  </a:solidFill>
                </a:rPr>
                <a:t>Moderate response</a:t>
              </a:r>
            </a:p>
            <a:p>
              <a:r>
                <a:rPr lang="en-US" altLang="ja-JP" sz="1400">
                  <a:solidFill>
                    <a:srgbClr val="000000"/>
                  </a:solidFill>
                </a:rPr>
                <a:t>Good response</a:t>
              </a:r>
              <a:endParaRPr lang="en-US" altLang="ja-JP" sz="1400"/>
            </a:p>
          </p:txBody>
        </p:sp>
        <p:sp>
          <p:nvSpPr>
            <p:cNvPr id="58371" name="Rectangle 3"/>
            <p:cNvSpPr>
              <a:spLocks noChangeArrowheads="1"/>
            </p:cNvSpPr>
            <p:nvPr/>
          </p:nvSpPr>
          <p:spPr bwMode="auto">
            <a:xfrm>
              <a:off x="4540" y="1478"/>
              <a:ext cx="135" cy="8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72" name="Rectangle 4"/>
            <p:cNvSpPr>
              <a:spLocks noChangeArrowheads="1"/>
            </p:cNvSpPr>
            <p:nvPr/>
          </p:nvSpPr>
          <p:spPr bwMode="auto">
            <a:xfrm>
              <a:off x="4540" y="1606"/>
              <a:ext cx="135" cy="87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73" name="Rectangle 5"/>
            <p:cNvSpPr>
              <a:spLocks noChangeArrowheads="1"/>
            </p:cNvSpPr>
            <p:nvPr/>
          </p:nvSpPr>
          <p:spPr bwMode="auto">
            <a:xfrm>
              <a:off x="4540" y="1735"/>
              <a:ext cx="135" cy="88"/>
            </a:xfrm>
            <a:prstGeom prst="rect">
              <a:avLst/>
            </a:prstGeom>
            <a:solidFill>
              <a:srgbClr val="080808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74" name="Line 6"/>
            <p:cNvSpPr>
              <a:spLocks noChangeAspect="1" noChangeShapeType="1"/>
            </p:cNvSpPr>
            <p:nvPr/>
          </p:nvSpPr>
          <p:spPr bwMode="auto">
            <a:xfrm>
              <a:off x="520" y="2819"/>
              <a:ext cx="39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75" name="Line 7"/>
            <p:cNvSpPr>
              <a:spLocks noChangeAspect="1" noChangeShapeType="1"/>
            </p:cNvSpPr>
            <p:nvPr/>
          </p:nvSpPr>
          <p:spPr bwMode="auto">
            <a:xfrm>
              <a:off x="520" y="2351"/>
              <a:ext cx="39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76" name="Line 8"/>
            <p:cNvSpPr>
              <a:spLocks noChangeAspect="1" noChangeShapeType="1"/>
            </p:cNvSpPr>
            <p:nvPr/>
          </p:nvSpPr>
          <p:spPr bwMode="auto">
            <a:xfrm>
              <a:off x="520" y="1895"/>
              <a:ext cx="39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77" name="Line 9"/>
            <p:cNvSpPr>
              <a:spLocks noChangeAspect="1" noChangeShapeType="1"/>
            </p:cNvSpPr>
            <p:nvPr/>
          </p:nvSpPr>
          <p:spPr bwMode="auto">
            <a:xfrm>
              <a:off x="520" y="1427"/>
              <a:ext cx="39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378" name="Line 10"/>
            <p:cNvSpPr>
              <a:spLocks noChangeAspect="1" noChangeShapeType="1"/>
            </p:cNvSpPr>
            <p:nvPr/>
          </p:nvSpPr>
          <p:spPr bwMode="auto">
            <a:xfrm>
              <a:off x="520" y="969"/>
              <a:ext cx="396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604" y="969"/>
              <a:ext cx="277" cy="2307"/>
              <a:chOff x="940" y="909"/>
              <a:chExt cx="277" cy="2307"/>
            </a:xfrm>
          </p:grpSpPr>
          <p:sp>
            <p:nvSpPr>
              <p:cNvPr id="58380" name="Rectangle 12"/>
              <p:cNvSpPr>
                <a:spLocks noChangeArrowheads="1"/>
              </p:cNvSpPr>
              <p:nvPr/>
            </p:nvSpPr>
            <p:spPr bwMode="auto">
              <a:xfrm>
                <a:off x="940" y="1921"/>
                <a:ext cx="277" cy="1295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81" name="Rectangle 13"/>
              <p:cNvSpPr>
                <a:spLocks noChangeArrowheads="1"/>
              </p:cNvSpPr>
              <p:nvPr/>
            </p:nvSpPr>
            <p:spPr bwMode="auto">
              <a:xfrm>
                <a:off x="940" y="1269"/>
                <a:ext cx="277" cy="652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82" name="Rectangle 14"/>
              <p:cNvSpPr>
                <a:spLocks noChangeArrowheads="1"/>
              </p:cNvSpPr>
              <p:nvPr/>
            </p:nvSpPr>
            <p:spPr bwMode="auto">
              <a:xfrm>
                <a:off x="940" y="909"/>
                <a:ext cx="277" cy="360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4" name="Group 15"/>
            <p:cNvGrpSpPr>
              <a:grpSpLocks/>
            </p:cNvGrpSpPr>
            <p:nvPr/>
          </p:nvGrpSpPr>
          <p:grpSpPr bwMode="auto">
            <a:xfrm>
              <a:off x="1003" y="969"/>
              <a:ext cx="277" cy="2307"/>
              <a:chOff x="1325" y="909"/>
              <a:chExt cx="277" cy="2307"/>
            </a:xfrm>
          </p:grpSpPr>
          <p:sp>
            <p:nvSpPr>
              <p:cNvPr id="58384" name="Rectangle 16"/>
              <p:cNvSpPr>
                <a:spLocks noChangeArrowheads="1"/>
              </p:cNvSpPr>
              <p:nvPr/>
            </p:nvSpPr>
            <p:spPr bwMode="auto">
              <a:xfrm>
                <a:off x="1325" y="1747"/>
                <a:ext cx="277" cy="1469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85" name="Rectangle 17"/>
              <p:cNvSpPr>
                <a:spLocks noChangeArrowheads="1"/>
              </p:cNvSpPr>
              <p:nvPr/>
            </p:nvSpPr>
            <p:spPr bwMode="auto">
              <a:xfrm>
                <a:off x="1325" y="1052"/>
                <a:ext cx="277" cy="695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86" name="Rectangle 18"/>
              <p:cNvSpPr>
                <a:spLocks noChangeArrowheads="1"/>
              </p:cNvSpPr>
              <p:nvPr/>
            </p:nvSpPr>
            <p:spPr bwMode="auto">
              <a:xfrm>
                <a:off x="1325" y="909"/>
                <a:ext cx="277" cy="143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1426" y="969"/>
              <a:ext cx="277" cy="2307"/>
              <a:chOff x="1721" y="909"/>
              <a:chExt cx="277" cy="2307"/>
            </a:xfrm>
          </p:grpSpPr>
          <p:sp>
            <p:nvSpPr>
              <p:cNvPr id="58388" name="Rectangle 20"/>
              <p:cNvSpPr>
                <a:spLocks noChangeArrowheads="1"/>
              </p:cNvSpPr>
              <p:nvPr/>
            </p:nvSpPr>
            <p:spPr bwMode="auto">
              <a:xfrm>
                <a:off x="1721" y="1716"/>
                <a:ext cx="277" cy="1500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89" name="Rectangle 21"/>
              <p:cNvSpPr>
                <a:spLocks noChangeArrowheads="1"/>
              </p:cNvSpPr>
              <p:nvPr/>
            </p:nvSpPr>
            <p:spPr bwMode="auto">
              <a:xfrm>
                <a:off x="1721" y="1095"/>
                <a:ext cx="277" cy="621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90" name="Rectangle 22"/>
              <p:cNvSpPr>
                <a:spLocks noChangeArrowheads="1"/>
              </p:cNvSpPr>
              <p:nvPr/>
            </p:nvSpPr>
            <p:spPr bwMode="auto">
              <a:xfrm>
                <a:off x="1721" y="909"/>
                <a:ext cx="277" cy="186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6" name="Group 23"/>
            <p:cNvGrpSpPr>
              <a:grpSpLocks/>
            </p:cNvGrpSpPr>
            <p:nvPr/>
          </p:nvGrpSpPr>
          <p:grpSpPr bwMode="auto">
            <a:xfrm>
              <a:off x="1963" y="969"/>
              <a:ext cx="277" cy="2307"/>
              <a:chOff x="2106" y="909"/>
              <a:chExt cx="277" cy="2307"/>
            </a:xfrm>
          </p:grpSpPr>
          <p:sp>
            <p:nvSpPr>
              <p:cNvPr id="58392" name="Rectangle 24"/>
              <p:cNvSpPr>
                <a:spLocks noChangeArrowheads="1"/>
              </p:cNvSpPr>
              <p:nvPr/>
            </p:nvSpPr>
            <p:spPr bwMode="auto">
              <a:xfrm>
                <a:off x="2106" y="2423"/>
                <a:ext cx="277" cy="793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93" name="Rectangle 25"/>
              <p:cNvSpPr>
                <a:spLocks noChangeArrowheads="1"/>
              </p:cNvSpPr>
              <p:nvPr/>
            </p:nvSpPr>
            <p:spPr bwMode="auto">
              <a:xfrm>
                <a:off x="2106" y="1703"/>
                <a:ext cx="277" cy="720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94" name="Rectangle 26"/>
              <p:cNvSpPr>
                <a:spLocks noChangeArrowheads="1"/>
              </p:cNvSpPr>
              <p:nvPr/>
            </p:nvSpPr>
            <p:spPr bwMode="auto">
              <a:xfrm>
                <a:off x="2106" y="909"/>
                <a:ext cx="277" cy="794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2360" y="969"/>
              <a:ext cx="277" cy="2307"/>
              <a:chOff x="2502" y="909"/>
              <a:chExt cx="277" cy="2307"/>
            </a:xfrm>
          </p:grpSpPr>
          <p:sp>
            <p:nvSpPr>
              <p:cNvPr id="58396" name="Rectangle 28"/>
              <p:cNvSpPr>
                <a:spLocks noChangeArrowheads="1"/>
              </p:cNvSpPr>
              <p:nvPr/>
            </p:nvSpPr>
            <p:spPr bwMode="auto">
              <a:xfrm>
                <a:off x="2502" y="2281"/>
                <a:ext cx="277" cy="935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97" name="Rectangle 29"/>
              <p:cNvSpPr>
                <a:spLocks noChangeArrowheads="1"/>
              </p:cNvSpPr>
              <p:nvPr/>
            </p:nvSpPr>
            <p:spPr bwMode="auto">
              <a:xfrm>
                <a:off x="2502" y="1454"/>
                <a:ext cx="277" cy="827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398" name="Rectangle 30"/>
              <p:cNvSpPr>
                <a:spLocks noChangeArrowheads="1"/>
              </p:cNvSpPr>
              <p:nvPr/>
            </p:nvSpPr>
            <p:spPr bwMode="auto">
              <a:xfrm>
                <a:off x="2502" y="909"/>
                <a:ext cx="277" cy="545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8" name="Group 31"/>
            <p:cNvGrpSpPr>
              <a:grpSpLocks/>
            </p:cNvGrpSpPr>
            <p:nvPr/>
          </p:nvGrpSpPr>
          <p:grpSpPr bwMode="auto">
            <a:xfrm>
              <a:off x="2770" y="969"/>
              <a:ext cx="277" cy="2307"/>
              <a:chOff x="2887" y="909"/>
              <a:chExt cx="277" cy="2307"/>
            </a:xfrm>
          </p:grpSpPr>
          <p:sp>
            <p:nvSpPr>
              <p:cNvPr id="58400" name="Rectangle 32"/>
              <p:cNvSpPr>
                <a:spLocks noChangeArrowheads="1"/>
              </p:cNvSpPr>
              <p:nvPr/>
            </p:nvSpPr>
            <p:spPr bwMode="auto">
              <a:xfrm>
                <a:off x="2887" y="1921"/>
                <a:ext cx="277" cy="1295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01" name="Rectangle 33"/>
              <p:cNvSpPr>
                <a:spLocks noChangeArrowheads="1"/>
              </p:cNvSpPr>
              <p:nvPr/>
            </p:nvSpPr>
            <p:spPr bwMode="auto">
              <a:xfrm>
                <a:off x="2887" y="1182"/>
                <a:ext cx="277" cy="739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02" name="Rectangle 34"/>
              <p:cNvSpPr>
                <a:spLocks noChangeArrowheads="1"/>
              </p:cNvSpPr>
              <p:nvPr/>
            </p:nvSpPr>
            <p:spPr bwMode="auto">
              <a:xfrm>
                <a:off x="2887" y="909"/>
                <a:ext cx="277" cy="273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9" name="Group 35"/>
            <p:cNvGrpSpPr>
              <a:grpSpLocks/>
            </p:cNvGrpSpPr>
            <p:nvPr/>
          </p:nvGrpSpPr>
          <p:grpSpPr bwMode="auto">
            <a:xfrm>
              <a:off x="3307" y="969"/>
              <a:ext cx="277" cy="2307"/>
              <a:chOff x="3284" y="909"/>
              <a:chExt cx="277" cy="2307"/>
            </a:xfrm>
          </p:grpSpPr>
          <p:sp>
            <p:nvSpPr>
              <p:cNvPr id="58404" name="Rectangle 36"/>
              <p:cNvSpPr>
                <a:spLocks noChangeArrowheads="1"/>
              </p:cNvSpPr>
              <p:nvPr/>
            </p:nvSpPr>
            <p:spPr bwMode="auto">
              <a:xfrm>
                <a:off x="3284" y="2423"/>
                <a:ext cx="277" cy="793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05" name="Rectangle 37"/>
              <p:cNvSpPr>
                <a:spLocks noChangeArrowheads="1"/>
              </p:cNvSpPr>
              <p:nvPr/>
            </p:nvSpPr>
            <p:spPr bwMode="auto">
              <a:xfrm>
                <a:off x="3284" y="1204"/>
                <a:ext cx="277" cy="1219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06" name="Rectangle 38"/>
              <p:cNvSpPr>
                <a:spLocks noChangeArrowheads="1"/>
              </p:cNvSpPr>
              <p:nvPr/>
            </p:nvSpPr>
            <p:spPr bwMode="auto">
              <a:xfrm>
                <a:off x="3284" y="909"/>
                <a:ext cx="277" cy="295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39"/>
            <p:cNvGrpSpPr>
              <a:grpSpLocks/>
            </p:cNvGrpSpPr>
            <p:nvPr/>
          </p:nvGrpSpPr>
          <p:grpSpPr bwMode="auto">
            <a:xfrm>
              <a:off x="3722" y="969"/>
              <a:ext cx="277" cy="2307"/>
              <a:chOff x="3668" y="909"/>
              <a:chExt cx="277" cy="2307"/>
            </a:xfrm>
          </p:grpSpPr>
          <p:sp>
            <p:nvSpPr>
              <p:cNvPr id="58408" name="Rectangle 40"/>
              <p:cNvSpPr>
                <a:spLocks noChangeArrowheads="1"/>
              </p:cNvSpPr>
              <p:nvPr/>
            </p:nvSpPr>
            <p:spPr bwMode="auto">
              <a:xfrm>
                <a:off x="3668" y="2182"/>
                <a:ext cx="277" cy="1034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09" name="Rectangle 41"/>
              <p:cNvSpPr>
                <a:spLocks noChangeArrowheads="1"/>
              </p:cNvSpPr>
              <p:nvPr/>
            </p:nvSpPr>
            <p:spPr bwMode="auto">
              <a:xfrm>
                <a:off x="3668" y="1312"/>
                <a:ext cx="277" cy="870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10" name="Rectangle 42"/>
              <p:cNvSpPr>
                <a:spLocks noChangeArrowheads="1"/>
              </p:cNvSpPr>
              <p:nvPr/>
            </p:nvSpPr>
            <p:spPr bwMode="auto">
              <a:xfrm>
                <a:off x="3668" y="909"/>
                <a:ext cx="277" cy="403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1" name="Group 43"/>
            <p:cNvGrpSpPr>
              <a:grpSpLocks/>
            </p:cNvGrpSpPr>
            <p:nvPr/>
          </p:nvGrpSpPr>
          <p:grpSpPr bwMode="auto">
            <a:xfrm>
              <a:off x="4132" y="969"/>
              <a:ext cx="277" cy="2307"/>
              <a:chOff x="4461" y="909"/>
              <a:chExt cx="277" cy="2307"/>
            </a:xfrm>
          </p:grpSpPr>
          <p:sp>
            <p:nvSpPr>
              <p:cNvPr id="58412" name="Rectangle 44"/>
              <p:cNvSpPr>
                <a:spLocks noChangeArrowheads="1"/>
              </p:cNvSpPr>
              <p:nvPr/>
            </p:nvSpPr>
            <p:spPr bwMode="auto">
              <a:xfrm>
                <a:off x="4461" y="2226"/>
                <a:ext cx="277" cy="990"/>
              </a:xfrm>
              <a:prstGeom prst="rect">
                <a:avLst/>
              </a:prstGeom>
              <a:solidFill>
                <a:srgbClr val="000000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13" name="Rectangle 45"/>
              <p:cNvSpPr>
                <a:spLocks noChangeArrowheads="1"/>
              </p:cNvSpPr>
              <p:nvPr/>
            </p:nvSpPr>
            <p:spPr bwMode="auto">
              <a:xfrm>
                <a:off x="4461" y="1291"/>
                <a:ext cx="277" cy="935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8414" name="Rectangle 46"/>
              <p:cNvSpPr>
                <a:spLocks noChangeArrowheads="1"/>
              </p:cNvSpPr>
              <p:nvPr/>
            </p:nvSpPr>
            <p:spPr bwMode="auto">
              <a:xfrm>
                <a:off x="4461" y="909"/>
                <a:ext cx="277" cy="382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8415" name="Rectangle 47"/>
            <p:cNvSpPr>
              <a:spLocks noChangeAspect="1" noChangeArrowheads="1"/>
            </p:cNvSpPr>
            <p:nvPr/>
          </p:nvSpPr>
          <p:spPr bwMode="auto">
            <a:xfrm>
              <a:off x="390" y="3200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0</a:t>
              </a:r>
              <a:endParaRPr lang="en-US" altLang="ja-JP" sz="1400" b="1"/>
            </a:p>
          </p:txBody>
        </p:sp>
        <p:sp>
          <p:nvSpPr>
            <p:cNvPr id="58416" name="Rectangle 48"/>
            <p:cNvSpPr>
              <a:spLocks noChangeAspect="1" noChangeArrowheads="1"/>
            </p:cNvSpPr>
            <p:nvPr/>
          </p:nvSpPr>
          <p:spPr bwMode="auto">
            <a:xfrm>
              <a:off x="328" y="2743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20</a:t>
              </a:r>
              <a:endParaRPr lang="en-US" altLang="ja-JP" sz="1400" b="1"/>
            </a:p>
          </p:txBody>
        </p:sp>
        <p:sp>
          <p:nvSpPr>
            <p:cNvPr id="58417" name="Rectangle 49"/>
            <p:cNvSpPr>
              <a:spLocks noChangeAspect="1" noChangeArrowheads="1"/>
            </p:cNvSpPr>
            <p:nvPr/>
          </p:nvSpPr>
          <p:spPr bwMode="auto">
            <a:xfrm>
              <a:off x="328" y="2276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40</a:t>
              </a:r>
              <a:endParaRPr lang="en-US" altLang="ja-JP" sz="1400" b="1"/>
            </a:p>
          </p:txBody>
        </p:sp>
        <p:sp>
          <p:nvSpPr>
            <p:cNvPr id="58418" name="Rectangle 50"/>
            <p:cNvSpPr>
              <a:spLocks noChangeAspect="1" noChangeArrowheads="1"/>
            </p:cNvSpPr>
            <p:nvPr/>
          </p:nvSpPr>
          <p:spPr bwMode="auto">
            <a:xfrm>
              <a:off x="328" y="1819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60</a:t>
              </a:r>
              <a:endParaRPr lang="en-US" altLang="ja-JP" sz="1400" b="1"/>
            </a:p>
          </p:txBody>
        </p:sp>
        <p:sp>
          <p:nvSpPr>
            <p:cNvPr id="58419" name="Rectangle 51"/>
            <p:cNvSpPr>
              <a:spLocks noChangeAspect="1" noChangeArrowheads="1"/>
            </p:cNvSpPr>
            <p:nvPr/>
          </p:nvSpPr>
          <p:spPr bwMode="auto">
            <a:xfrm>
              <a:off x="328" y="1351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80</a:t>
              </a:r>
              <a:endParaRPr lang="en-US" altLang="ja-JP" sz="1400" b="1"/>
            </a:p>
          </p:txBody>
        </p:sp>
        <p:sp>
          <p:nvSpPr>
            <p:cNvPr id="58420" name="Rectangle 52"/>
            <p:cNvSpPr>
              <a:spLocks noChangeAspect="1" noChangeArrowheads="1"/>
            </p:cNvSpPr>
            <p:nvPr/>
          </p:nvSpPr>
          <p:spPr bwMode="auto">
            <a:xfrm>
              <a:off x="266" y="894"/>
              <a:ext cx="1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100</a:t>
              </a:r>
              <a:endParaRPr lang="en-US" altLang="ja-JP" sz="1400" b="1"/>
            </a:p>
          </p:txBody>
        </p:sp>
        <p:sp>
          <p:nvSpPr>
            <p:cNvPr id="58421" name="Line 53"/>
            <p:cNvSpPr>
              <a:spLocks noChangeShapeType="1"/>
            </p:cNvSpPr>
            <p:nvPr/>
          </p:nvSpPr>
          <p:spPr bwMode="auto">
            <a:xfrm>
              <a:off x="519" y="942"/>
              <a:ext cx="0" cy="234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22" name="Line 54"/>
            <p:cNvSpPr>
              <a:spLocks noChangeShapeType="1"/>
            </p:cNvSpPr>
            <p:nvPr/>
          </p:nvSpPr>
          <p:spPr bwMode="auto">
            <a:xfrm>
              <a:off x="510" y="3276"/>
              <a:ext cx="396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23" name="Line 55"/>
            <p:cNvSpPr>
              <a:spLocks noChangeShapeType="1"/>
            </p:cNvSpPr>
            <p:nvPr/>
          </p:nvSpPr>
          <p:spPr bwMode="auto">
            <a:xfrm>
              <a:off x="578" y="3631"/>
              <a:ext cx="1154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24" name="Line 56"/>
            <p:cNvSpPr>
              <a:spLocks noChangeShapeType="1"/>
            </p:cNvSpPr>
            <p:nvPr/>
          </p:nvSpPr>
          <p:spPr bwMode="auto">
            <a:xfrm>
              <a:off x="1941" y="3631"/>
              <a:ext cx="1154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25" name="Line 57"/>
            <p:cNvSpPr>
              <a:spLocks noChangeShapeType="1"/>
            </p:cNvSpPr>
            <p:nvPr/>
          </p:nvSpPr>
          <p:spPr bwMode="auto">
            <a:xfrm>
              <a:off x="3304" y="3631"/>
              <a:ext cx="1154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26" name="Text Box 58"/>
            <p:cNvSpPr txBox="1">
              <a:spLocks noChangeArrowheads="1"/>
            </p:cNvSpPr>
            <p:nvPr/>
          </p:nvSpPr>
          <p:spPr bwMode="auto">
            <a:xfrm>
              <a:off x="595" y="3645"/>
              <a:ext cx="1100" cy="212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/>
                <a:t>CRP-low (n=102)</a:t>
              </a:r>
            </a:p>
          </p:txBody>
        </p:sp>
        <p:sp>
          <p:nvSpPr>
            <p:cNvPr id="58427" name="Text Box 59"/>
            <p:cNvSpPr txBox="1">
              <a:spLocks noChangeArrowheads="1"/>
            </p:cNvSpPr>
            <p:nvPr/>
          </p:nvSpPr>
          <p:spPr bwMode="auto">
            <a:xfrm>
              <a:off x="1976" y="3645"/>
              <a:ext cx="1044" cy="212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/>
                <a:t>CRP-int (n=102)</a:t>
              </a:r>
            </a:p>
          </p:txBody>
        </p:sp>
        <p:sp>
          <p:nvSpPr>
            <p:cNvPr id="58428" name="Text Box 60"/>
            <p:cNvSpPr txBox="1">
              <a:spLocks noChangeArrowheads="1"/>
            </p:cNvSpPr>
            <p:nvPr/>
          </p:nvSpPr>
          <p:spPr bwMode="auto">
            <a:xfrm>
              <a:off x="3301" y="3645"/>
              <a:ext cx="1150" cy="212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/>
                <a:t>CRP-high (n=103)</a:t>
              </a:r>
            </a:p>
          </p:txBody>
        </p:sp>
        <p:sp>
          <p:nvSpPr>
            <p:cNvPr id="58429" name="Text Box 61"/>
            <p:cNvSpPr txBox="1">
              <a:spLocks noChangeArrowheads="1"/>
            </p:cNvSpPr>
            <p:nvPr/>
          </p:nvSpPr>
          <p:spPr bwMode="auto">
            <a:xfrm>
              <a:off x="499" y="3319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3 mg/kg</a:t>
              </a:r>
            </a:p>
            <a:p>
              <a:pPr algn="ctr"/>
              <a:r>
                <a:rPr lang="en-US" altLang="ja-JP" sz="1200" b="1"/>
                <a:t>(n=32)</a:t>
              </a:r>
            </a:p>
          </p:txBody>
        </p:sp>
        <p:sp>
          <p:nvSpPr>
            <p:cNvPr id="58430" name="Text Box 62"/>
            <p:cNvSpPr txBox="1">
              <a:spLocks noChangeArrowheads="1"/>
            </p:cNvSpPr>
            <p:nvPr/>
          </p:nvSpPr>
          <p:spPr bwMode="auto">
            <a:xfrm>
              <a:off x="907" y="3319"/>
              <a:ext cx="480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6 mg/kg</a:t>
              </a:r>
            </a:p>
            <a:p>
              <a:pPr algn="ctr"/>
              <a:r>
                <a:rPr lang="en-US" altLang="ja-JP" sz="1200" b="1"/>
                <a:t>(n=33)</a:t>
              </a:r>
            </a:p>
          </p:txBody>
        </p:sp>
        <p:sp>
          <p:nvSpPr>
            <p:cNvPr id="58431" name="Text Box 63"/>
            <p:cNvSpPr txBox="1">
              <a:spLocks noChangeArrowheads="1"/>
            </p:cNvSpPr>
            <p:nvPr/>
          </p:nvSpPr>
          <p:spPr bwMode="auto">
            <a:xfrm>
              <a:off x="1298" y="3319"/>
              <a:ext cx="532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10 mg/kg</a:t>
              </a:r>
            </a:p>
            <a:p>
              <a:pPr algn="ctr"/>
              <a:r>
                <a:rPr lang="en-US" altLang="ja-JP" sz="1200" b="1"/>
                <a:t>(n=37)</a:t>
              </a:r>
            </a:p>
          </p:txBody>
        </p:sp>
        <p:sp>
          <p:nvSpPr>
            <p:cNvPr id="58432" name="Text Box 64"/>
            <p:cNvSpPr txBox="1">
              <a:spLocks noChangeArrowheads="1"/>
            </p:cNvSpPr>
            <p:nvPr/>
          </p:nvSpPr>
          <p:spPr bwMode="auto">
            <a:xfrm>
              <a:off x="1862" y="3319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3 mg/kg</a:t>
              </a:r>
            </a:p>
            <a:p>
              <a:pPr algn="ctr"/>
              <a:r>
                <a:rPr lang="en-US" altLang="ja-JP" sz="1200" b="1"/>
                <a:t>(n=35)</a:t>
              </a:r>
            </a:p>
          </p:txBody>
        </p:sp>
        <p:sp>
          <p:nvSpPr>
            <p:cNvPr id="58433" name="Text Box 65"/>
            <p:cNvSpPr txBox="1">
              <a:spLocks noChangeArrowheads="1"/>
            </p:cNvSpPr>
            <p:nvPr/>
          </p:nvSpPr>
          <p:spPr bwMode="auto">
            <a:xfrm>
              <a:off x="2259" y="3319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6 mg/kg</a:t>
              </a:r>
            </a:p>
            <a:p>
              <a:pPr algn="ctr"/>
              <a:r>
                <a:rPr lang="en-US" altLang="ja-JP" sz="1200" b="1"/>
                <a:t>(n=42)</a:t>
              </a:r>
            </a:p>
          </p:txBody>
        </p:sp>
        <p:sp>
          <p:nvSpPr>
            <p:cNvPr id="58434" name="Text Box 66"/>
            <p:cNvSpPr txBox="1">
              <a:spLocks noChangeArrowheads="1"/>
            </p:cNvSpPr>
            <p:nvPr/>
          </p:nvSpPr>
          <p:spPr bwMode="auto">
            <a:xfrm>
              <a:off x="2642" y="3319"/>
              <a:ext cx="532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10 mg/kg</a:t>
              </a:r>
            </a:p>
            <a:p>
              <a:pPr algn="ctr"/>
              <a:r>
                <a:rPr lang="en-US" altLang="ja-JP" sz="1200" b="1"/>
                <a:t>(n=25)</a:t>
              </a:r>
            </a:p>
          </p:txBody>
        </p:sp>
        <p:sp>
          <p:nvSpPr>
            <p:cNvPr id="58435" name="Text Box 67"/>
            <p:cNvSpPr txBox="1">
              <a:spLocks noChangeArrowheads="1"/>
            </p:cNvSpPr>
            <p:nvPr/>
          </p:nvSpPr>
          <p:spPr bwMode="auto">
            <a:xfrm>
              <a:off x="3206" y="3319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3 mg/kg</a:t>
              </a:r>
            </a:p>
            <a:p>
              <a:pPr algn="ctr"/>
              <a:r>
                <a:rPr lang="en-US" altLang="ja-JP" sz="1200" b="1"/>
                <a:t>(n=32)</a:t>
              </a:r>
            </a:p>
          </p:txBody>
        </p:sp>
        <p:sp>
          <p:nvSpPr>
            <p:cNvPr id="58436" name="Text Box 68"/>
            <p:cNvSpPr txBox="1">
              <a:spLocks noChangeArrowheads="1"/>
            </p:cNvSpPr>
            <p:nvPr/>
          </p:nvSpPr>
          <p:spPr bwMode="auto">
            <a:xfrm>
              <a:off x="3621" y="3319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6 mg/kg</a:t>
              </a:r>
            </a:p>
            <a:p>
              <a:pPr algn="ctr"/>
              <a:r>
                <a:rPr lang="en-US" altLang="ja-JP" sz="1200" b="1"/>
                <a:t>(n=29)</a:t>
              </a:r>
            </a:p>
          </p:txBody>
        </p:sp>
        <p:sp>
          <p:nvSpPr>
            <p:cNvPr id="58437" name="Text Box 69"/>
            <p:cNvSpPr txBox="1">
              <a:spLocks noChangeArrowheads="1"/>
            </p:cNvSpPr>
            <p:nvPr/>
          </p:nvSpPr>
          <p:spPr bwMode="auto">
            <a:xfrm>
              <a:off x="4011" y="3319"/>
              <a:ext cx="532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10 mg/kg</a:t>
              </a:r>
            </a:p>
            <a:p>
              <a:pPr algn="ctr"/>
              <a:r>
                <a:rPr lang="en-US" altLang="ja-JP" sz="1200" b="1"/>
                <a:t>(n=42)</a:t>
              </a:r>
            </a:p>
          </p:txBody>
        </p:sp>
        <p:sp>
          <p:nvSpPr>
            <p:cNvPr id="58438" name="Text Box 70"/>
            <p:cNvSpPr txBox="1">
              <a:spLocks noChangeArrowheads="1"/>
            </p:cNvSpPr>
            <p:nvPr/>
          </p:nvSpPr>
          <p:spPr bwMode="auto">
            <a:xfrm>
              <a:off x="0" y="0"/>
              <a:ext cx="1508" cy="231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/>
                <a:t>Supplement figure-3A</a:t>
              </a:r>
            </a:p>
          </p:txBody>
        </p:sp>
        <p:sp>
          <p:nvSpPr>
            <p:cNvPr id="58439" name="Text Box 71"/>
            <p:cNvSpPr txBox="1">
              <a:spLocks noChangeArrowheads="1"/>
            </p:cNvSpPr>
            <p:nvPr/>
          </p:nvSpPr>
          <p:spPr bwMode="auto">
            <a:xfrm rot="-5400000">
              <a:off x="-974" y="2048"/>
              <a:ext cx="2251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/>
                <a:t>EULAR response rate at week 54 (%)</a:t>
              </a:r>
            </a:p>
          </p:txBody>
        </p:sp>
        <p:sp>
          <p:nvSpPr>
            <p:cNvPr id="58440" name="Text Box 72"/>
            <p:cNvSpPr txBox="1">
              <a:spLocks noChangeArrowheads="1"/>
            </p:cNvSpPr>
            <p:nvPr/>
          </p:nvSpPr>
          <p:spPr bwMode="auto">
            <a:xfrm>
              <a:off x="277" y="549"/>
              <a:ext cx="223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000"/>
                <a:t>A</a:t>
              </a:r>
            </a:p>
          </p:txBody>
        </p:sp>
        <p:sp>
          <p:nvSpPr>
            <p:cNvPr id="58441" name="Text Box 73"/>
            <p:cNvSpPr txBox="1">
              <a:spLocks noChangeArrowheads="1"/>
            </p:cNvSpPr>
            <p:nvPr/>
          </p:nvSpPr>
          <p:spPr bwMode="auto">
            <a:xfrm>
              <a:off x="870" y="617"/>
              <a:ext cx="597" cy="1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400"/>
                <a:t>p=0.391 *</a:t>
              </a:r>
            </a:p>
          </p:txBody>
        </p:sp>
        <p:sp>
          <p:nvSpPr>
            <p:cNvPr id="58442" name="Text Box 74"/>
            <p:cNvSpPr txBox="1">
              <a:spLocks noChangeArrowheads="1"/>
            </p:cNvSpPr>
            <p:nvPr/>
          </p:nvSpPr>
          <p:spPr bwMode="auto">
            <a:xfrm>
              <a:off x="2244" y="617"/>
              <a:ext cx="597" cy="1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400"/>
                <a:t>p=0.043 *</a:t>
              </a:r>
            </a:p>
          </p:txBody>
        </p:sp>
        <p:sp>
          <p:nvSpPr>
            <p:cNvPr id="58443" name="Text Box 75"/>
            <p:cNvSpPr txBox="1">
              <a:spLocks noChangeArrowheads="1"/>
            </p:cNvSpPr>
            <p:nvPr/>
          </p:nvSpPr>
          <p:spPr bwMode="auto">
            <a:xfrm>
              <a:off x="3594" y="617"/>
              <a:ext cx="597" cy="1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400"/>
                <a:t>p=0.733 *</a:t>
              </a:r>
            </a:p>
          </p:txBody>
        </p:sp>
        <p:sp>
          <p:nvSpPr>
            <p:cNvPr id="58444" name="AutoShape 76"/>
            <p:cNvSpPr>
              <a:spLocks/>
            </p:cNvSpPr>
            <p:nvPr/>
          </p:nvSpPr>
          <p:spPr bwMode="auto">
            <a:xfrm rot="-5400000">
              <a:off x="1128" y="328"/>
              <a:ext cx="68" cy="1065"/>
            </a:xfrm>
            <a:prstGeom prst="rightBracket">
              <a:avLst>
                <a:gd name="adj" fmla="val 130515"/>
              </a:avLst>
            </a:prstGeom>
            <a:noFill/>
            <a:ln w="15875">
              <a:solidFill>
                <a:srgbClr val="08080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45" name="AutoShape 77"/>
            <p:cNvSpPr>
              <a:spLocks/>
            </p:cNvSpPr>
            <p:nvPr/>
          </p:nvSpPr>
          <p:spPr bwMode="auto">
            <a:xfrm rot="-5400000">
              <a:off x="2466" y="328"/>
              <a:ext cx="68" cy="1065"/>
            </a:xfrm>
            <a:prstGeom prst="rightBracket">
              <a:avLst>
                <a:gd name="adj" fmla="val 130515"/>
              </a:avLst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8446" name="AutoShape 78"/>
            <p:cNvSpPr>
              <a:spLocks/>
            </p:cNvSpPr>
            <p:nvPr/>
          </p:nvSpPr>
          <p:spPr bwMode="auto">
            <a:xfrm rot="-5400000">
              <a:off x="3816" y="328"/>
              <a:ext cx="68" cy="1065"/>
            </a:xfrm>
            <a:prstGeom prst="rightBracket">
              <a:avLst>
                <a:gd name="adj" fmla="val 130515"/>
              </a:avLst>
            </a:prstGeom>
            <a:noFill/>
            <a:ln w="15875">
              <a:solidFill>
                <a:srgbClr val="08080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1"/>
          <p:cNvGrpSpPr>
            <a:grpSpLocks/>
          </p:cNvGrpSpPr>
          <p:nvPr/>
        </p:nvGrpSpPr>
        <p:grpSpPr bwMode="auto">
          <a:xfrm>
            <a:off x="0" y="0"/>
            <a:ext cx="9144000" cy="6132513"/>
            <a:chOff x="0" y="0"/>
            <a:chExt cx="5760" cy="3863"/>
          </a:xfrm>
        </p:grpSpPr>
        <p:sp>
          <p:nvSpPr>
            <p:cNvPr id="59394" name="Rectangle 2"/>
            <p:cNvSpPr>
              <a:spLocks noChangeArrowheads="1"/>
            </p:cNvSpPr>
            <p:nvPr/>
          </p:nvSpPr>
          <p:spPr bwMode="auto">
            <a:xfrm>
              <a:off x="451" y="3190"/>
              <a:ext cx="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0</a:t>
              </a:r>
              <a:endParaRPr lang="en-US" altLang="ja-JP" sz="1400" b="1"/>
            </a:p>
          </p:txBody>
        </p:sp>
        <p:sp>
          <p:nvSpPr>
            <p:cNvPr id="59395" name="Rectangle 3"/>
            <p:cNvSpPr>
              <a:spLocks noChangeArrowheads="1"/>
            </p:cNvSpPr>
            <p:nvPr/>
          </p:nvSpPr>
          <p:spPr bwMode="auto">
            <a:xfrm>
              <a:off x="389" y="2733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20</a:t>
              </a:r>
              <a:endParaRPr lang="en-US" altLang="ja-JP" sz="1400" b="1"/>
            </a:p>
          </p:txBody>
        </p:sp>
        <p:sp>
          <p:nvSpPr>
            <p:cNvPr id="59396" name="Rectangle 4"/>
            <p:cNvSpPr>
              <a:spLocks noChangeArrowheads="1"/>
            </p:cNvSpPr>
            <p:nvPr/>
          </p:nvSpPr>
          <p:spPr bwMode="auto">
            <a:xfrm>
              <a:off x="389" y="2264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40</a:t>
              </a:r>
              <a:endParaRPr lang="en-US" altLang="ja-JP" sz="1400" b="1"/>
            </a:p>
          </p:txBody>
        </p:sp>
        <p:sp>
          <p:nvSpPr>
            <p:cNvPr id="59397" name="Rectangle 5"/>
            <p:cNvSpPr>
              <a:spLocks noChangeArrowheads="1"/>
            </p:cNvSpPr>
            <p:nvPr/>
          </p:nvSpPr>
          <p:spPr bwMode="auto">
            <a:xfrm>
              <a:off x="389" y="1806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60</a:t>
              </a:r>
              <a:endParaRPr lang="en-US" altLang="ja-JP" sz="1400" b="1"/>
            </a:p>
          </p:txBody>
        </p:sp>
        <p:sp>
          <p:nvSpPr>
            <p:cNvPr id="59398" name="Rectangle 6"/>
            <p:cNvSpPr>
              <a:spLocks noChangeArrowheads="1"/>
            </p:cNvSpPr>
            <p:nvPr/>
          </p:nvSpPr>
          <p:spPr bwMode="auto">
            <a:xfrm>
              <a:off x="389" y="1338"/>
              <a:ext cx="124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80</a:t>
              </a:r>
              <a:endParaRPr lang="en-US" altLang="ja-JP" sz="1400" b="1"/>
            </a:p>
          </p:txBody>
        </p:sp>
        <p:sp>
          <p:nvSpPr>
            <p:cNvPr id="59399" name="Rectangle 7"/>
            <p:cNvSpPr>
              <a:spLocks noChangeArrowheads="1"/>
            </p:cNvSpPr>
            <p:nvPr/>
          </p:nvSpPr>
          <p:spPr bwMode="auto">
            <a:xfrm>
              <a:off x="327" y="881"/>
              <a:ext cx="1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altLang="ja-JP" sz="1400" b="1">
                  <a:solidFill>
                    <a:srgbClr val="000000"/>
                  </a:solidFill>
                </a:rPr>
                <a:t>100</a:t>
              </a:r>
              <a:endParaRPr lang="en-US" altLang="ja-JP" sz="1400" b="1"/>
            </a:p>
          </p:txBody>
        </p:sp>
        <p:sp>
          <p:nvSpPr>
            <p:cNvPr id="59400" name="Line 8"/>
            <p:cNvSpPr>
              <a:spLocks noChangeShapeType="1"/>
            </p:cNvSpPr>
            <p:nvPr/>
          </p:nvSpPr>
          <p:spPr bwMode="auto">
            <a:xfrm>
              <a:off x="604" y="2803"/>
              <a:ext cx="396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604" y="2334"/>
              <a:ext cx="396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02" name="Line 10"/>
            <p:cNvSpPr>
              <a:spLocks noChangeShapeType="1"/>
            </p:cNvSpPr>
            <p:nvPr/>
          </p:nvSpPr>
          <p:spPr bwMode="auto">
            <a:xfrm>
              <a:off x="604" y="1876"/>
              <a:ext cx="396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>
              <a:off x="604" y="1409"/>
              <a:ext cx="396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04" name="Line 12"/>
            <p:cNvSpPr>
              <a:spLocks noChangeShapeType="1"/>
            </p:cNvSpPr>
            <p:nvPr/>
          </p:nvSpPr>
          <p:spPr bwMode="auto">
            <a:xfrm>
              <a:off x="604" y="951"/>
              <a:ext cx="396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678" y="951"/>
              <a:ext cx="277" cy="2309"/>
              <a:chOff x="1011" y="951"/>
              <a:chExt cx="277" cy="2309"/>
            </a:xfrm>
          </p:grpSpPr>
          <p:sp>
            <p:nvSpPr>
              <p:cNvPr id="59406" name="Rectangle 14"/>
              <p:cNvSpPr>
                <a:spLocks noChangeArrowheads="1"/>
              </p:cNvSpPr>
              <p:nvPr/>
            </p:nvSpPr>
            <p:spPr bwMode="auto">
              <a:xfrm>
                <a:off x="1011" y="2182"/>
                <a:ext cx="277" cy="1078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07" name="Rectangle 15"/>
              <p:cNvSpPr>
                <a:spLocks noChangeArrowheads="1"/>
              </p:cNvSpPr>
              <p:nvPr/>
            </p:nvSpPr>
            <p:spPr bwMode="auto">
              <a:xfrm>
                <a:off x="1011" y="1964"/>
                <a:ext cx="277" cy="218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08" name="Rectangle 16" descr="右上がり対角線"/>
              <p:cNvSpPr>
                <a:spLocks noChangeArrowheads="1"/>
              </p:cNvSpPr>
              <p:nvPr/>
            </p:nvSpPr>
            <p:spPr bwMode="auto">
              <a:xfrm>
                <a:off x="1011" y="1310"/>
                <a:ext cx="277" cy="654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09" name="Rectangle 17"/>
              <p:cNvSpPr>
                <a:spLocks noChangeArrowheads="1"/>
              </p:cNvSpPr>
              <p:nvPr/>
            </p:nvSpPr>
            <p:spPr bwMode="auto">
              <a:xfrm>
                <a:off x="1011" y="951"/>
                <a:ext cx="277" cy="359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4" name="Group 18"/>
            <p:cNvGrpSpPr>
              <a:grpSpLocks/>
            </p:cNvGrpSpPr>
            <p:nvPr/>
          </p:nvGrpSpPr>
          <p:grpSpPr bwMode="auto">
            <a:xfrm>
              <a:off x="1095" y="951"/>
              <a:ext cx="277" cy="2309"/>
              <a:chOff x="1438" y="951"/>
              <a:chExt cx="277" cy="2309"/>
            </a:xfrm>
          </p:grpSpPr>
          <p:sp>
            <p:nvSpPr>
              <p:cNvPr id="59411" name="Rectangle 19"/>
              <p:cNvSpPr>
                <a:spLocks noChangeArrowheads="1"/>
              </p:cNvSpPr>
              <p:nvPr/>
            </p:nvSpPr>
            <p:spPr bwMode="auto">
              <a:xfrm>
                <a:off x="1438" y="1866"/>
                <a:ext cx="277" cy="1394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12" name="Rectangle 20"/>
              <p:cNvSpPr>
                <a:spLocks noChangeArrowheads="1"/>
              </p:cNvSpPr>
              <p:nvPr/>
            </p:nvSpPr>
            <p:spPr bwMode="auto">
              <a:xfrm>
                <a:off x="1438" y="1790"/>
                <a:ext cx="277" cy="76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13" name="Rectangle 21" descr="右上がり対角線"/>
              <p:cNvSpPr>
                <a:spLocks noChangeArrowheads="1"/>
              </p:cNvSpPr>
              <p:nvPr/>
            </p:nvSpPr>
            <p:spPr bwMode="auto">
              <a:xfrm>
                <a:off x="1438" y="1092"/>
                <a:ext cx="277" cy="698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14" name="Rectangle 22"/>
              <p:cNvSpPr>
                <a:spLocks noChangeArrowheads="1"/>
              </p:cNvSpPr>
              <p:nvPr/>
            </p:nvSpPr>
            <p:spPr bwMode="auto">
              <a:xfrm>
                <a:off x="1438" y="951"/>
                <a:ext cx="277" cy="141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5" name="Group 23"/>
            <p:cNvGrpSpPr>
              <a:grpSpLocks/>
            </p:cNvGrpSpPr>
            <p:nvPr/>
          </p:nvGrpSpPr>
          <p:grpSpPr bwMode="auto">
            <a:xfrm>
              <a:off x="1504" y="951"/>
              <a:ext cx="277" cy="2309"/>
              <a:chOff x="1866" y="951"/>
              <a:chExt cx="277" cy="2309"/>
            </a:xfrm>
          </p:grpSpPr>
          <p:sp>
            <p:nvSpPr>
              <p:cNvPr id="59416" name="Rectangle 24"/>
              <p:cNvSpPr>
                <a:spLocks noChangeArrowheads="1"/>
              </p:cNvSpPr>
              <p:nvPr/>
            </p:nvSpPr>
            <p:spPr bwMode="auto">
              <a:xfrm>
                <a:off x="1866" y="2008"/>
                <a:ext cx="277" cy="1252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17" name="Rectangle 25"/>
              <p:cNvSpPr>
                <a:spLocks noChangeArrowheads="1"/>
              </p:cNvSpPr>
              <p:nvPr/>
            </p:nvSpPr>
            <p:spPr bwMode="auto">
              <a:xfrm>
                <a:off x="1866" y="1756"/>
                <a:ext cx="277" cy="252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18" name="Rectangle 26" descr="右上がり対角線"/>
              <p:cNvSpPr>
                <a:spLocks noChangeArrowheads="1"/>
              </p:cNvSpPr>
              <p:nvPr/>
            </p:nvSpPr>
            <p:spPr bwMode="auto">
              <a:xfrm>
                <a:off x="1866" y="1136"/>
                <a:ext cx="277" cy="620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19" name="Rectangle 27"/>
              <p:cNvSpPr>
                <a:spLocks noChangeArrowheads="1"/>
              </p:cNvSpPr>
              <p:nvPr/>
            </p:nvSpPr>
            <p:spPr bwMode="auto">
              <a:xfrm>
                <a:off x="1866" y="951"/>
                <a:ext cx="277" cy="185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6" name="Group 28"/>
            <p:cNvGrpSpPr>
              <a:grpSpLocks/>
            </p:cNvGrpSpPr>
            <p:nvPr/>
          </p:nvGrpSpPr>
          <p:grpSpPr bwMode="auto">
            <a:xfrm>
              <a:off x="2041" y="951"/>
              <a:ext cx="277" cy="2309"/>
              <a:chOff x="2294" y="951"/>
              <a:chExt cx="277" cy="2309"/>
            </a:xfrm>
          </p:grpSpPr>
          <p:sp>
            <p:nvSpPr>
              <p:cNvPr id="59421" name="Rectangle 29"/>
              <p:cNvSpPr>
                <a:spLocks noChangeArrowheads="1"/>
              </p:cNvSpPr>
              <p:nvPr/>
            </p:nvSpPr>
            <p:spPr bwMode="auto">
              <a:xfrm>
                <a:off x="2294" y="2661"/>
                <a:ext cx="277" cy="599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22" name="Rectangle 30"/>
              <p:cNvSpPr>
                <a:spLocks noChangeArrowheads="1"/>
              </p:cNvSpPr>
              <p:nvPr/>
            </p:nvSpPr>
            <p:spPr bwMode="auto">
              <a:xfrm>
                <a:off x="2294" y="2465"/>
                <a:ext cx="277" cy="196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23" name="Rectangle 31" descr="右上がり対角線"/>
              <p:cNvSpPr>
                <a:spLocks noChangeArrowheads="1"/>
              </p:cNvSpPr>
              <p:nvPr/>
            </p:nvSpPr>
            <p:spPr bwMode="auto">
              <a:xfrm>
                <a:off x="2294" y="1943"/>
                <a:ext cx="277" cy="522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24" name="Rectangle 32"/>
              <p:cNvSpPr>
                <a:spLocks noChangeArrowheads="1"/>
              </p:cNvSpPr>
              <p:nvPr/>
            </p:nvSpPr>
            <p:spPr bwMode="auto">
              <a:xfrm>
                <a:off x="2294" y="951"/>
                <a:ext cx="277" cy="992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7" name="Group 33"/>
            <p:cNvGrpSpPr>
              <a:grpSpLocks/>
            </p:cNvGrpSpPr>
            <p:nvPr/>
          </p:nvGrpSpPr>
          <p:grpSpPr bwMode="auto">
            <a:xfrm>
              <a:off x="2438" y="951"/>
              <a:ext cx="277" cy="2309"/>
              <a:chOff x="2720" y="951"/>
              <a:chExt cx="277" cy="2309"/>
            </a:xfrm>
          </p:grpSpPr>
          <p:sp>
            <p:nvSpPr>
              <p:cNvPr id="59426" name="Rectangle 34"/>
              <p:cNvSpPr>
                <a:spLocks noChangeArrowheads="1"/>
              </p:cNvSpPr>
              <p:nvPr/>
            </p:nvSpPr>
            <p:spPr bwMode="auto">
              <a:xfrm>
                <a:off x="2720" y="2716"/>
                <a:ext cx="277" cy="544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27" name="Rectangle 35"/>
              <p:cNvSpPr>
                <a:spLocks noChangeArrowheads="1"/>
              </p:cNvSpPr>
              <p:nvPr/>
            </p:nvSpPr>
            <p:spPr bwMode="auto">
              <a:xfrm>
                <a:off x="2720" y="2323"/>
                <a:ext cx="277" cy="393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28" name="Rectangle 36" descr="右上がり対角線"/>
              <p:cNvSpPr>
                <a:spLocks noChangeArrowheads="1"/>
              </p:cNvSpPr>
              <p:nvPr/>
            </p:nvSpPr>
            <p:spPr bwMode="auto">
              <a:xfrm>
                <a:off x="2720" y="1615"/>
                <a:ext cx="277" cy="708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29" name="Rectangle 37"/>
              <p:cNvSpPr>
                <a:spLocks noChangeArrowheads="1"/>
              </p:cNvSpPr>
              <p:nvPr/>
            </p:nvSpPr>
            <p:spPr bwMode="auto">
              <a:xfrm>
                <a:off x="2720" y="951"/>
                <a:ext cx="277" cy="664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2848" y="951"/>
              <a:ext cx="277" cy="2309"/>
              <a:chOff x="3148" y="951"/>
              <a:chExt cx="277" cy="2309"/>
            </a:xfrm>
          </p:grpSpPr>
          <p:sp>
            <p:nvSpPr>
              <p:cNvPr id="59431" name="Rectangle 39"/>
              <p:cNvSpPr>
                <a:spLocks noChangeArrowheads="1"/>
              </p:cNvSpPr>
              <p:nvPr/>
            </p:nvSpPr>
            <p:spPr bwMode="auto">
              <a:xfrm>
                <a:off x="3148" y="2149"/>
                <a:ext cx="277" cy="1111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32" name="Rectangle 40"/>
              <p:cNvSpPr>
                <a:spLocks noChangeArrowheads="1"/>
              </p:cNvSpPr>
              <p:nvPr/>
            </p:nvSpPr>
            <p:spPr bwMode="auto">
              <a:xfrm>
                <a:off x="3148" y="1964"/>
                <a:ext cx="277" cy="185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33" name="Rectangle 41" descr="右上がり対角線"/>
              <p:cNvSpPr>
                <a:spLocks noChangeArrowheads="1"/>
              </p:cNvSpPr>
              <p:nvPr/>
            </p:nvSpPr>
            <p:spPr bwMode="auto">
              <a:xfrm>
                <a:off x="3148" y="1321"/>
                <a:ext cx="277" cy="643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34" name="Rectangle 42"/>
              <p:cNvSpPr>
                <a:spLocks noChangeArrowheads="1"/>
              </p:cNvSpPr>
              <p:nvPr/>
            </p:nvSpPr>
            <p:spPr bwMode="auto">
              <a:xfrm>
                <a:off x="3148" y="951"/>
                <a:ext cx="277" cy="370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9" name="Group 43"/>
            <p:cNvGrpSpPr>
              <a:grpSpLocks/>
            </p:cNvGrpSpPr>
            <p:nvPr/>
          </p:nvGrpSpPr>
          <p:grpSpPr bwMode="auto">
            <a:xfrm>
              <a:off x="3385" y="951"/>
              <a:ext cx="277" cy="2309"/>
              <a:chOff x="3576" y="951"/>
              <a:chExt cx="277" cy="2309"/>
            </a:xfrm>
          </p:grpSpPr>
          <p:sp>
            <p:nvSpPr>
              <p:cNvPr id="59436" name="Rectangle 44"/>
              <p:cNvSpPr>
                <a:spLocks noChangeArrowheads="1"/>
              </p:cNvSpPr>
              <p:nvPr/>
            </p:nvSpPr>
            <p:spPr bwMode="auto">
              <a:xfrm>
                <a:off x="3576" y="2824"/>
                <a:ext cx="277" cy="436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37" name="Rectangle 45"/>
              <p:cNvSpPr>
                <a:spLocks noChangeArrowheads="1"/>
              </p:cNvSpPr>
              <p:nvPr/>
            </p:nvSpPr>
            <p:spPr bwMode="auto">
              <a:xfrm>
                <a:off x="3576" y="2465"/>
                <a:ext cx="277" cy="359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38" name="Rectangle 46" descr="右上がり対角線"/>
              <p:cNvSpPr>
                <a:spLocks noChangeArrowheads="1"/>
              </p:cNvSpPr>
              <p:nvPr/>
            </p:nvSpPr>
            <p:spPr bwMode="auto">
              <a:xfrm>
                <a:off x="3576" y="1746"/>
                <a:ext cx="277" cy="719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39" name="Rectangle 47"/>
              <p:cNvSpPr>
                <a:spLocks noChangeArrowheads="1"/>
              </p:cNvSpPr>
              <p:nvPr/>
            </p:nvSpPr>
            <p:spPr bwMode="auto">
              <a:xfrm>
                <a:off x="3576" y="951"/>
                <a:ext cx="277" cy="795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0" name="Group 48"/>
            <p:cNvGrpSpPr>
              <a:grpSpLocks/>
            </p:cNvGrpSpPr>
            <p:nvPr/>
          </p:nvGrpSpPr>
          <p:grpSpPr bwMode="auto">
            <a:xfrm>
              <a:off x="3800" y="951"/>
              <a:ext cx="277" cy="2309"/>
              <a:chOff x="4003" y="951"/>
              <a:chExt cx="277" cy="2309"/>
            </a:xfrm>
          </p:grpSpPr>
          <p:sp>
            <p:nvSpPr>
              <p:cNvPr id="59441" name="Rectangle 49"/>
              <p:cNvSpPr>
                <a:spLocks noChangeArrowheads="1"/>
              </p:cNvSpPr>
              <p:nvPr/>
            </p:nvSpPr>
            <p:spPr bwMode="auto">
              <a:xfrm>
                <a:off x="4003" y="2389"/>
                <a:ext cx="277" cy="871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42" name="Rectangle 50"/>
              <p:cNvSpPr>
                <a:spLocks noChangeArrowheads="1"/>
              </p:cNvSpPr>
              <p:nvPr/>
            </p:nvSpPr>
            <p:spPr bwMode="auto">
              <a:xfrm>
                <a:off x="4003" y="2225"/>
                <a:ext cx="277" cy="164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43" name="Rectangle 51" descr="右上がり対角線"/>
              <p:cNvSpPr>
                <a:spLocks noChangeArrowheads="1"/>
              </p:cNvSpPr>
              <p:nvPr/>
            </p:nvSpPr>
            <p:spPr bwMode="auto">
              <a:xfrm>
                <a:off x="4003" y="1746"/>
                <a:ext cx="277" cy="479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44" name="Rectangle 52"/>
              <p:cNvSpPr>
                <a:spLocks noChangeArrowheads="1"/>
              </p:cNvSpPr>
              <p:nvPr/>
            </p:nvSpPr>
            <p:spPr bwMode="auto">
              <a:xfrm>
                <a:off x="4003" y="951"/>
                <a:ext cx="277" cy="795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grpSp>
          <p:nvGrpSpPr>
            <p:cNvPr id="11" name="Group 53"/>
            <p:cNvGrpSpPr>
              <a:grpSpLocks/>
            </p:cNvGrpSpPr>
            <p:nvPr/>
          </p:nvGrpSpPr>
          <p:grpSpPr bwMode="auto">
            <a:xfrm>
              <a:off x="4216" y="951"/>
              <a:ext cx="277" cy="2309"/>
              <a:chOff x="4431" y="951"/>
              <a:chExt cx="277" cy="2309"/>
            </a:xfrm>
          </p:grpSpPr>
          <p:sp>
            <p:nvSpPr>
              <p:cNvPr id="59446" name="Rectangle 54"/>
              <p:cNvSpPr>
                <a:spLocks noChangeArrowheads="1"/>
              </p:cNvSpPr>
              <p:nvPr/>
            </p:nvSpPr>
            <p:spPr bwMode="auto">
              <a:xfrm>
                <a:off x="4431" y="2432"/>
                <a:ext cx="277" cy="828"/>
              </a:xfrm>
              <a:prstGeom prst="rect">
                <a:avLst/>
              </a:prstGeom>
              <a:solidFill>
                <a:schemeClr val="tx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47" name="Rectangle 55"/>
              <p:cNvSpPr>
                <a:spLocks noChangeArrowheads="1"/>
              </p:cNvSpPr>
              <p:nvPr/>
            </p:nvSpPr>
            <p:spPr bwMode="auto">
              <a:xfrm>
                <a:off x="4431" y="2269"/>
                <a:ext cx="277" cy="163"/>
              </a:xfrm>
              <a:prstGeom prst="rect">
                <a:avLst/>
              </a:prstGeom>
              <a:solidFill>
                <a:srgbClr val="969696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48" name="Rectangle 56" descr="右上がり対角線"/>
              <p:cNvSpPr>
                <a:spLocks noChangeArrowheads="1"/>
              </p:cNvSpPr>
              <p:nvPr/>
            </p:nvSpPr>
            <p:spPr bwMode="auto">
              <a:xfrm>
                <a:off x="4431" y="1495"/>
                <a:ext cx="277" cy="774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49" name="Rectangle 57"/>
              <p:cNvSpPr>
                <a:spLocks noChangeArrowheads="1"/>
              </p:cNvSpPr>
              <p:nvPr/>
            </p:nvSpPr>
            <p:spPr bwMode="auto">
              <a:xfrm>
                <a:off x="4431" y="951"/>
                <a:ext cx="277" cy="544"/>
              </a:xfrm>
              <a:prstGeom prst="rect">
                <a:avLst/>
              </a:prstGeom>
              <a:solidFill>
                <a:schemeClr val="bg1"/>
              </a:solidFill>
              <a:ln w="17526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9450" name="Line 58"/>
            <p:cNvSpPr>
              <a:spLocks noChangeShapeType="1"/>
            </p:cNvSpPr>
            <p:nvPr/>
          </p:nvSpPr>
          <p:spPr bwMode="auto">
            <a:xfrm>
              <a:off x="606" y="926"/>
              <a:ext cx="0" cy="2344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51" name="Line 59"/>
            <p:cNvSpPr>
              <a:spLocks noChangeShapeType="1"/>
            </p:cNvSpPr>
            <p:nvPr/>
          </p:nvSpPr>
          <p:spPr bwMode="auto">
            <a:xfrm>
              <a:off x="597" y="3260"/>
              <a:ext cx="3967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52" name="Line 60"/>
            <p:cNvSpPr>
              <a:spLocks noChangeShapeType="1"/>
            </p:cNvSpPr>
            <p:nvPr/>
          </p:nvSpPr>
          <p:spPr bwMode="auto">
            <a:xfrm>
              <a:off x="656" y="3637"/>
              <a:ext cx="1154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53" name="Line 61"/>
            <p:cNvSpPr>
              <a:spLocks noChangeShapeType="1"/>
            </p:cNvSpPr>
            <p:nvPr/>
          </p:nvSpPr>
          <p:spPr bwMode="auto">
            <a:xfrm>
              <a:off x="2019" y="3637"/>
              <a:ext cx="1154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54" name="Line 62"/>
            <p:cNvSpPr>
              <a:spLocks noChangeShapeType="1"/>
            </p:cNvSpPr>
            <p:nvPr/>
          </p:nvSpPr>
          <p:spPr bwMode="auto">
            <a:xfrm>
              <a:off x="3382" y="3637"/>
              <a:ext cx="1154" cy="0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55" name="Text Box 63"/>
            <p:cNvSpPr txBox="1">
              <a:spLocks noChangeArrowheads="1"/>
            </p:cNvSpPr>
            <p:nvPr/>
          </p:nvSpPr>
          <p:spPr bwMode="auto">
            <a:xfrm>
              <a:off x="673" y="3651"/>
              <a:ext cx="1100" cy="212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/>
                <a:t>CRP-low (n=102)</a:t>
              </a:r>
            </a:p>
          </p:txBody>
        </p:sp>
        <p:sp>
          <p:nvSpPr>
            <p:cNvPr id="59456" name="Text Box 64"/>
            <p:cNvSpPr txBox="1">
              <a:spLocks noChangeArrowheads="1"/>
            </p:cNvSpPr>
            <p:nvPr/>
          </p:nvSpPr>
          <p:spPr bwMode="auto">
            <a:xfrm>
              <a:off x="2054" y="3651"/>
              <a:ext cx="1044" cy="212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/>
                <a:t>CRP-int (n=102)</a:t>
              </a:r>
            </a:p>
          </p:txBody>
        </p:sp>
        <p:sp>
          <p:nvSpPr>
            <p:cNvPr id="59457" name="Text Box 65"/>
            <p:cNvSpPr txBox="1">
              <a:spLocks noChangeArrowheads="1"/>
            </p:cNvSpPr>
            <p:nvPr/>
          </p:nvSpPr>
          <p:spPr bwMode="auto">
            <a:xfrm>
              <a:off x="3379" y="3651"/>
              <a:ext cx="1150" cy="212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600"/>
                <a:t>CRP-high (n=103)</a:t>
              </a:r>
            </a:p>
          </p:txBody>
        </p:sp>
        <p:sp>
          <p:nvSpPr>
            <p:cNvPr id="59458" name="Text Box 66"/>
            <p:cNvSpPr txBox="1">
              <a:spLocks noChangeArrowheads="1"/>
            </p:cNvSpPr>
            <p:nvPr/>
          </p:nvSpPr>
          <p:spPr bwMode="auto">
            <a:xfrm>
              <a:off x="577" y="3325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3 mg/kg</a:t>
              </a:r>
            </a:p>
            <a:p>
              <a:pPr algn="ctr"/>
              <a:r>
                <a:rPr lang="en-US" altLang="ja-JP" sz="1200" b="1"/>
                <a:t>(n=32)</a:t>
              </a:r>
            </a:p>
          </p:txBody>
        </p:sp>
        <p:sp>
          <p:nvSpPr>
            <p:cNvPr id="59459" name="Text Box 67"/>
            <p:cNvSpPr txBox="1">
              <a:spLocks noChangeArrowheads="1"/>
            </p:cNvSpPr>
            <p:nvPr/>
          </p:nvSpPr>
          <p:spPr bwMode="auto">
            <a:xfrm>
              <a:off x="993" y="3325"/>
              <a:ext cx="480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6 mg/kg</a:t>
              </a:r>
            </a:p>
            <a:p>
              <a:pPr algn="ctr"/>
              <a:r>
                <a:rPr lang="en-US" altLang="ja-JP" sz="1200" b="1"/>
                <a:t>(n=33)</a:t>
              </a:r>
            </a:p>
          </p:txBody>
        </p:sp>
        <p:sp>
          <p:nvSpPr>
            <p:cNvPr id="59460" name="Text Box 68"/>
            <p:cNvSpPr txBox="1">
              <a:spLocks noChangeArrowheads="1"/>
            </p:cNvSpPr>
            <p:nvPr/>
          </p:nvSpPr>
          <p:spPr bwMode="auto">
            <a:xfrm>
              <a:off x="1376" y="3325"/>
              <a:ext cx="532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10 mg/kg</a:t>
              </a:r>
            </a:p>
            <a:p>
              <a:pPr algn="ctr"/>
              <a:r>
                <a:rPr lang="en-US" altLang="ja-JP" sz="1200" b="1"/>
                <a:t>(n=37)</a:t>
              </a:r>
            </a:p>
          </p:txBody>
        </p:sp>
        <p:sp>
          <p:nvSpPr>
            <p:cNvPr id="59461" name="Text Box 69"/>
            <p:cNvSpPr txBox="1">
              <a:spLocks noChangeArrowheads="1"/>
            </p:cNvSpPr>
            <p:nvPr/>
          </p:nvSpPr>
          <p:spPr bwMode="auto">
            <a:xfrm>
              <a:off x="1940" y="3325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3 mg/kg</a:t>
              </a:r>
            </a:p>
            <a:p>
              <a:pPr algn="ctr"/>
              <a:r>
                <a:rPr lang="en-US" altLang="ja-JP" sz="1200" b="1"/>
                <a:t>(n=35)</a:t>
              </a:r>
            </a:p>
          </p:txBody>
        </p:sp>
        <p:sp>
          <p:nvSpPr>
            <p:cNvPr id="59462" name="Text Box 70"/>
            <p:cNvSpPr txBox="1">
              <a:spLocks noChangeArrowheads="1"/>
            </p:cNvSpPr>
            <p:nvPr/>
          </p:nvSpPr>
          <p:spPr bwMode="auto">
            <a:xfrm>
              <a:off x="2337" y="3325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6 mg/kg</a:t>
              </a:r>
            </a:p>
            <a:p>
              <a:pPr algn="ctr"/>
              <a:r>
                <a:rPr lang="en-US" altLang="ja-JP" sz="1200" b="1"/>
                <a:t>(n=42)</a:t>
              </a:r>
            </a:p>
          </p:txBody>
        </p:sp>
        <p:sp>
          <p:nvSpPr>
            <p:cNvPr id="59463" name="Text Box 71"/>
            <p:cNvSpPr txBox="1">
              <a:spLocks noChangeArrowheads="1"/>
            </p:cNvSpPr>
            <p:nvPr/>
          </p:nvSpPr>
          <p:spPr bwMode="auto">
            <a:xfrm>
              <a:off x="2720" y="3325"/>
              <a:ext cx="532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10 mg/kg</a:t>
              </a:r>
            </a:p>
            <a:p>
              <a:pPr algn="ctr"/>
              <a:r>
                <a:rPr lang="en-US" altLang="ja-JP" sz="1200" b="1"/>
                <a:t>(n=25)</a:t>
              </a:r>
            </a:p>
          </p:txBody>
        </p:sp>
        <p:sp>
          <p:nvSpPr>
            <p:cNvPr id="59464" name="Text Box 72"/>
            <p:cNvSpPr txBox="1">
              <a:spLocks noChangeArrowheads="1"/>
            </p:cNvSpPr>
            <p:nvPr/>
          </p:nvSpPr>
          <p:spPr bwMode="auto">
            <a:xfrm>
              <a:off x="3284" y="3325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3 mg/kg</a:t>
              </a:r>
            </a:p>
            <a:p>
              <a:pPr algn="ctr"/>
              <a:r>
                <a:rPr lang="en-US" altLang="ja-JP" sz="1200" b="1"/>
                <a:t>(n=32)</a:t>
              </a:r>
            </a:p>
          </p:txBody>
        </p:sp>
        <p:sp>
          <p:nvSpPr>
            <p:cNvPr id="59465" name="Text Box 73"/>
            <p:cNvSpPr txBox="1">
              <a:spLocks noChangeArrowheads="1"/>
            </p:cNvSpPr>
            <p:nvPr/>
          </p:nvSpPr>
          <p:spPr bwMode="auto">
            <a:xfrm>
              <a:off x="3699" y="3325"/>
              <a:ext cx="479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6 mg/kg</a:t>
              </a:r>
            </a:p>
            <a:p>
              <a:pPr algn="ctr"/>
              <a:r>
                <a:rPr lang="en-US" altLang="ja-JP" sz="1200" b="1"/>
                <a:t>(n=29)</a:t>
              </a:r>
            </a:p>
          </p:txBody>
        </p:sp>
        <p:sp>
          <p:nvSpPr>
            <p:cNvPr id="59466" name="Text Box 74"/>
            <p:cNvSpPr txBox="1">
              <a:spLocks noChangeArrowheads="1"/>
            </p:cNvSpPr>
            <p:nvPr/>
          </p:nvSpPr>
          <p:spPr bwMode="auto">
            <a:xfrm>
              <a:off x="4089" y="3325"/>
              <a:ext cx="532" cy="28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200" b="1"/>
                <a:t>10 mg/kg</a:t>
              </a:r>
            </a:p>
            <a:p>
              <a:pPr algn="ctr"/>
              <a:r>
                <a:rPr lang="en-US" altLang="ja-JP" sz="1200" b="1"/>
                <a:t>(n=42)</a:t>
              </a:r>
            </a:p>
          </p:txBody>
        </p:sp>
        <p:sp>
          <p:nvSpPr>
            <p:cNvPr id="59467" name="Text Box 75"/>
            <p:cNvSpPr txBox="1">
              <a:spLocks noChangeArrowheads="1"/>
            </p:cNvSpPr>
            <p:nvPr/>
          </p:nvSpPr>
          <p:spPr bwMode="auto">
            <a:xfrm>
              <a:off x="0" y="0"/>
              <a:ext cx="1508" cy="231"/>
            </a:xfrm>
            <a:prstGeom prst="rect">
              <a:avLst/>
            </a:prstGeom>
            <a:noFill/>
            <a:ln w="317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/>
                <a:t>Supplement figure-3B</a:t>
              </a:r>
            </a:p>
          </p:txBody>
        </p:sp>
        <p:sp>
          <p:nvSpPr>
            <p:cNvPr id="59468" name="Text Box 76"/>
            <p:cNvSpPr txBox="1">
              <a:spLocks noChangeArrowheads="1"/>
            </p:cNvSpPr>
            <p:nvPr/>
          </p:nvSpPr>
          <p:spPr bwMode="auto">
            <a:xfrm>
              <a:off x="355" y="519"/>
              <a:ext cx="223" cy="25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000"/>
                <a:t>B</a:t>
              </a:r>
            </a:p>
          </p:txBody>
        </p:sp>
        <p:sp>
          <p:nvSpPr>
            <p:cNvPr id="59469" name="Text Box 77"/>
            <p:cNvSpPr txBox="1">
              <a:spLocks noChangeArrowheads="1"/>
            </p:cNvSpPr>
            <p:nvPr/>
          </p:nvSpPr>
          <p:spPr bwMode="auto">
            <a:xfrm>
              <a:off x="978" y="587"/>
              <a:ext cx="597" cy="1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400"/>
                <a:t>p=0.444 *</a:t>
              </a:r>
            </a:p>
          </p:txBody>
        </p:sp>
        <p:sp>
          <p:nvSpPr>
            <p:cNvPr id="59470" name="Text Box 78"/>
            <p:cNvSpPr txBox="1">
              <a:spLocks noChangeArrowheads="1"/>
            </p:cNvSpPr>
            <p:nvPr/>
          </p:nvSpPr>
          <p:spPr bwMode="auto">
            <a:xfrm>
              <a:off x="2322" y="587"/>
              <a:ext cx="597" cy="1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400"/>
                <a:t>p=0.025 *</a:t>
              </a:r>
            </a:p>
          </p:txBody>
        </p:sp>
        <p:sp>
          <p:nvSpPr>
            <p:cNvPr id="59471" name="Text Box 79"/>
            <p:cNvSpPr txBox="1">
              <a:spLocks noChangeArrowheads="1"/>
            </p:cNvSpPr>
            <p:nvPr/>
          </p:nvSpPr>
          <p:spPr bwMode="auto">
            <a:xfrm>
              <a:off x="3672" y="587"/>
              <a:ext cx="597" cy="19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ja-JP" sz="1400"/>
                <a:t>p=0.222 *</a:t>
              </a:r>
            </a:p>
          </p:txBody>
        </p:sp>
        <p:sp>
          <p:nvSpPr>
            <p:cNvPr id="59472" name="AutoShape 80"/>
            <p:cNvSpPr>
              <a:spLocks/>
            </p:cNvSpPr>
            <p:nvPr/>
          </p:nvSpPr>
          <p:spPr bwMode="auto">
            <a:xfrm rot="-5400000">
              <a:off x="1206" y="298"/>
              <a:ext cx="68" cy="1065"/>
            </a:xfrm>
            <a:prstGeom prst="rightBracket">
              <a:avLst>
                <a:gd name="adj" fmla="val 130515"/>
              </a:avLst>
            </a:prstGeom>
            <a:noFill/>
            <a:ln w="15875">
              <a:solidFill>
                <a:srgbClr val="08080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73" name="AutoShape 81"/>
            <p:cNvSpPr>
              <a:spLocks/>
            </p:cNvSpPr>
            <p:nvPr/>
          </p:nvSpPr>
          <p:spPr bwMode="auto">
            <a:xfrm rot="-5400000">
              <a:off x="2544" y="298"/>
              <a:ext cx="68" cy="1065"/>
            </a:xfrm>
            <a:prstGeom prst="rightBracket">
              <a:avLst>
                <a:gd name="adj" fmla="val 130515"/>
              </a:avLst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74" name="AutoShape 82"/>
            <p:cNvSpPr>
              <a:spLocks/>
            </p:cNvSpPr>
            <p:nvPr/>
          </p:nvSpPr>
          <p:spPr bwMode="auto">
            <a:xfrm rot="-5400000">
              <a:off x="3894" y="298"/>
              <a:ext cx="68" cy="1065"/>
            </a:xfrm>
            <a:prstGeom prst="rightBracket">
              <a:avLst>
                <a:gd name="adj" fmla="val 130515"/>
              </a:avLst>
            </a:prstGeom>
            <a:noFill/>
            <a:ln w="15875">
              <a:solidFill>
                <a:srgbClr val="080808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59475" name="Rectangle 83"/>
            <p:cNvSpPr>
              <a:spLocks noChangeArrowheads="1"/>
            </p:cNvSpPr>
            <p:nvPr/>
          </p:nvSpPr>
          <p:spPr bwMode="auto">
            <a:xfrm>
              <a:off x="5002" y="1358"/>
              <a:ext cx="64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>
                  <a:solidFill>
                    <a:srgbClr val="000000"/>
                  </a:solidFill>
                </a:rPr>
                <a:t>HDA</a:t>
              </a:r>
            </a:p>
            <a:p>
              <a:r>
                <a:rPr lang="en-US" altLang="ja-JP" sz="1600">
                  <a:solidFill>
                    <a:srgbClr val="000000"/>
                  </a:solidFill>
                </a:rPr>
                <a:t>MDA</a:t>
              </a:r>
            </a:p>
            <a:p>
              <a:r>
                <a:rPr lang="en-US" altLang="ja-JP" sz="1600">
                  <a:solidFill>
                    <a:srgbClr val="000000"/>
                  </a:solidFill>
                </a:rPr>
                <a:t>LDA</a:t>
              </a:r>
            </a:p>
            <a:p>
              <a:r>
                <a:rPr lang="en-US" altLang="ja-JP" sz="1600">
                  <a:solidFill>
                    <a:srgbClr val="000000"/>
                  </a:solidFill>
                </a:rPr>
                <a:t>Remission*</a:t>
              </a:r>
              <a:endParaRPr lang="en-US" altLang="ja-JP" sz="1600"/>
            </a:p>
          </p:txBody>
        </p:sp>
        <p:grpSp>
          <p:nvGrpSpPr>
            <p:cNvPr id="12" name="Group 84"/>
            <p:cNvGrpSpPr>
              <a:grpSpLocks/>
            </p:cNvGrpSpPr>
            <p:nvPr/>
          </p:nvGrpSpPr>
          <p:grpSpPr bwMode="auto">
            <a:xfrm>
              <a:off x="4759" y="1398"/>
              <a:ext cx="187" cy="546"/>
              <a:chOff x="4748" y="1308"/>
              <a:chExt cx="181" cy="702"/>
            </a:xfrm>
          </p:grpSpPr>
          <p:sp>
            <p:nvSpPr>
              <p:cNvPr id="59477" name="Rectangle 85"/>
              <p:cNvSpPr>
                <a:spLocks noChangeArrowheads="1"/>
              </p:cNvSpPr>
              <p:nvPr/>
            </p:nvSpPr>
            <p:spPr bwMode="auto">
              <a:xfrm>
                <a:off x="4748" y="1308"/>
                <a:ext cx="181" cy="12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78" name="Rectangle 86" descr="右上がり対角線"/>
              <p:cNvSpPr>
                <a:spLocks noChangeArrowheads="1"/>
              </p:cNvSpPr>
              <p:nvPr/>
            </p:nvSpPr>
            <p:spPr bwMode="auto">
              <a:xfrm>
                <a:off x="4748" y="1499"/>
                <a:ext cx="181" cy="127"/>
              </a:xfrm>
              <a:prstGeom prst="rect">
                <a:avLst/>
              </a:prstGeom>
              <a:pattFill prst="ltUpDiag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79" name="Rectangle 87"/>
              <p:cNvSpPr>
                <a:spLocks noChangeArrowheads="1"/>
              </p:cNvSpPr>
              <p:nvPr/>
            </p:nvSpPr>
            <p:spPr bwMode="auto">
              <a:xfrm>
                <a:off x="4748" y="1691"/>
                <a:ext cx="181" cy="127"/>
              </a:xfrm>
              <a:prstGeom prst="rect">
                <a:avLst/>
              </a:prstGeom>
              <a:solidFill>
                <a:srgbClr val="969696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59480" name="Rectangle 88"/>
              <p:cNvSpPr>
                <a:spLocks noChangeArrowheads="1"/>
              </p:cNvSpPr>
              <p:nvPr/>
            </p:nvSpPr>
            <p:spPr bwMode="auto">
              <a:xfrm>
                <a:off x="4748" y="1883"/>
                <a:ext cx="181" cy="127"/>
              </a:xfrm>
              <a:prstGeom prst="rec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sp>
          <p:nvSpPr>
            <p:cNvPr id="59481" name="Text Box 89"/>
            <p:cNvSpPr txBox="1">
              <a:spLocks noChangeArrowheads="1"/>
            </p:cNvSpPr>
            <p:nvPr/>
          </p:nvSpPr>
          <p:spPr bwMode="auto">
            <a:xfrm rot="-5400000">
              <a:off x="-961" y="1991"/>
              <a:ext cx="2288" cy="21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600"/>
                <a:t>Percentage of patients at week 54 (%)</a:t>
              </a:r>
            </a:p>
          </p:txBody>
        </p:sp>
        <p:sp>
          <p:nvSpPr>
            <p:cNvPr id="59482" name="Text Box 90"/>
            <p:cNvSpPr txBox="1">
              <a:spLocks noChangeArrowheads="1"/>
            </p:cNvSpPr>
            <p:nvPr/>
          </p:nvSpPr>
          <p:spPr bwMode="auto">
            <a:xfrm>
              <a:off x="4558" y="2097"/>
              <a:ext cx="1202" cy="17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1200" b="1"/>
                <a:t>* DAS28-CRP remission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</Words>
  <Application>Microsoft Macintosh PowerPoint</Application>
  <PresentationFormat>画面に合わせる (4:3)</PresentationFormat>
  <Paragraphs>74</Paragraphs>
  <Slides>2</Slides>
  <Notes>0</Notes>
  <HiddenSlides>0</HiddenSlides>
  <MMClips>0</MMClips>
  <ScaleCrop>false</ScaleCrop>
  <HeadingPairs>
    <vt:vector size="4" baseType="variant">
      <vt:variant>
        <vt:lpstr>デザイン テンプレート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テーマ</vt:lpstr>
      <vt:lpstr>スライド 1</vt:lpstr>
      <vt:lpstr>スライド 2</vt:lpstr>
    </vt:vector>
  </TitlesOfParts>
  <Company>Keio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竹内 勤</dc:creator>
  <cp:lastModifiedBy>竹内 勤</cp:lastModifiedBy>
  <cp:revision>1</cp:revision>
  <dcterms:created xsi:type="dcterms:W3CDTF">2011-03-08T23:25:32Z</dcterms:created>
  <dcterms:modified xsi:type="dcterms:W3CDTF">2011-03-08T23:25:54Z</dcterms:modified>
</cp:coreProperties>
</file>