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5" autoAdjust="0"/>
    <p:restoredTop sz="94667" autoAdjust="0"/>
  </p:normalViewPr>
  <p:slideViewPr>
    <p:cSldViewPr snapToGrid="0" snapToObjects="1">
      <p:cViewPr>
        <p:scale>
          <a:sx n="150" d="100"/>
          <a:sy n="150" d="100"/>
        </p:scale>
        <p:origin x="-1680" y="30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0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11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127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20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625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369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607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17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0772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967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995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9493B-8F6B-164D-8889-56AAFB7BF745}" type="datetimeFigureOut">
              <a:rPr kumimoji="1" lang="ja-JP" altLang="en-US" smtClean="0"/>
              <a:t>2016/10/05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A2B94-8D34-E045-8361-A082A81334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691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/>
          <p:cNvSpPr txBox="1"/>
          <p:nvPr/>
        </p:nvSpPr>
        <p:spPr>
          <a:xfrm>
            <a:off x="507999" y="448235"/>
            <a:ext cx="2020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Supporting Figure 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pic>
        <p:nvPicPr>
          <p:cNvPr id="6" name="図 5" descr="Spport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1266265"/>
            <a:ext cx="6493933" cy="5033433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612588" y="6529294"/>
            <a:ext cx="588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Fig. </a:t>
            </a:r>
            <a:r>
              <a:rPr lang="en-US" altLang="ja-JP" sz="1200" dirty="0"/>
              <a:t>1</a:t>
            </a:r>
            <a:r>
              <a:rPr lang="en-US" altLang="ja-JP" sz="1200" dirty="0" smtClean="0"/>
              <a:t>.  </a:t>
            </a:r>
            <a:r>
              <a:rPr lang="en-US" altLang="ja-JP" sz="1200" dirty="0"/>
              <a:t>Double staining of MCT1 and GLUT1 shows a mosaic expression pattern of two transporters in the VHP at postnatal day 5 (</a:t>
            </a:r>
            <a:r>
              <a:rPr lang="en-US" altLang="ja-JP" sz="1200" b="1" dirty="0"/>
              <a:t>a</a:t>
            </a:r>
            <a:r>
              <a:rPr lang="en-US" altLang="ja-JP" sz="1200" dirty="0"/>
              <a:t>, </a:t>
            </a:r>
            <a:r>
              <a:rPr lang="en-US" altLang="ja-JP" sz="1200" b="1" dirty="0"/>
              <a:t>b</a:t>
            </a:r>
            <a:r>
              <a:rPr lang="en-US" altLang="ja-JP" sz="1200" dirty="0"/>
              <a:t>).  Another double staining of the brain (</a:t>
            </a:r>
            <a:r>
              <a:rPr lang="en-US" altLang="ja-JP" sz="1200" b="1" dirty="0"/>
              <a:t>c</a:t>
            </a:r>
            <a:r>
              <a:rPr lang="en-US" altLang="ja-JP" sz="1200" dirty="0"/>
              <a:t>, </a:t>
            </a:r>
            <a:r>
              <a:rPr lang="en-US" altLang="ja-JP" sz="1200" b="1" dirty="0"/>
              <a:t>d</a:t>
            </a:r>
            <a:r>
              <a:rPr lang="en-US" altLang="ja-JP" sz="1200" dirty="0"/>
              <a:t>) detects fine radicular projections; their number and density peak around the mid-stage of the suckling period around postnatal days 5–15 but almost disappear by day 35.  Bars 50 </a:t>
            </a:r>
            <a:r>
              <a:rPr lang="en-US" altLang="ja-JP" sz="1200" dirty="0">
                <a:latin typeface="Symbol" charset="2"/>
                <a:cs typeface="Symbol" charset="2"/>
              </a:rPr>
              <a:t>m</a:t>
            </a:r>
            <a:r>
              <a:rPr lang="en-US" altLang="ja-JP" sz="1200" dirty="0"/>
              <a:t>m (a, b), 20 </a:t>
            </a:r>
            <a:r>
              <a:rPr lang="en-US" altLang="ja-JP" sz="1200" dirty="0">
                <a:latin typeface="Symbol" charset="2"/>
                <a:cs typeface="Symbol" charset="2"/>
              </a:rPr>
              <a:t>m</a:t>
            </a:r>
            <a:r>
              <a:rPr lang="en-US" altLang="ja-JP" sz="1200" dirty="0"/>
              <a:t>m (c, d)</a:t>
            </a:r>
            <a:r>
              <a:rPr lang="ja-JP" altLang="ja-JP" sz="1200" dirty="0" smtClean="0">
                <a:effectLst/>
              </a:rPr>
              <a:t> 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6298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名称未設定 1_edited-1.ps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01" y="704850"/>
            <a:ext cx="4165600" cy="5786967"/>
          </a:xfrm>
          <a:prstGeom prst="rect">
            <a:avLst/>
          </a:prstGeom>
        </p:spPr>
      </p:pic>
      <p:sp>
        <p:nvSpPr>
          <p:cNvPr id="5" name="テキスト ボックス 4"/>
          <p:cNvSpPr txBox="1"/>
          <p:nvPr/>
        </p:nvSpPr>
        <p:spPr>
          <a:xfrm>
            <a:off x="592666" y="6498167"/>
            <a:ext cx="55835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Fig. </a:t>
            </a:r>
            <a:r>
              <a:rPr lang="en-US" altLang="ja-JP" sz="1200" dirty="0"/>
              <a:t>2</a:t>
            </a:r>
            <a:r>
              <a:rPr lang="en-US" altLang="ja-JP" sz="1200" dirty="0" smtClean="0"/>
              <a:t>.  </a:t>
            </a:r>
            <a:r>
              <a:rPr lang="en-US" altLang="ja-JP" sz="1200" dirty="0"/>
              <a:t>Double staining of </a:t>
            </a:r>
            <a:r>
              <a:rPr lang="en-US" altLang="ja-JP" sz="1200" dirty="0" err="1" smtClean="0"/>
              <a:t>desmin</a:t>
            </a:r>
            <a:r>
              <a:rPr lang="en-US" altLang="ja-JP" sz="1200" dirty="0" smtClean="0"/>
              <a:t> and CD31 shows distribution of </a:t>
            </a:r>
            <a:r>
              <a:rPr lang="en-US" altLang="ja-JP" sz="1200" dirty="0" err="1" smtClean="0"/>
              <a:t>desmin</a:t>
            </a:r>
            <a:r>
              <a:rPr lang="en-US" altLang="ja-JP" sz="1200" dirty="0" smtClean="0"/>
              <a:t>-expressing</a:t>
            </a:r>
          </a:p>
          <a:p>
            <a:r>
              <a:rPr lang="en-US" altLang="ja-JP" sz="1200" dirty="0" err="1"/>
              <a:t>p</a:t>
            </a:r>
            <a:r>
              <a:rPr lang="en-US" altLang="ja-JP" sz="1200" dirty="0" err="1" smtClean="0"/>
              <a:t>ericytes</a:t>
            </a:r>
            <a:r>
              <a:rPr lang="en-US" altLang="ja-JP" sz="1200" dirty="0" smtClean="0"/>
              <a:t> in the sprouting area (</a:t>
            </a:r>
            <a:r>
              <a:rPr lang="en-US" altLang="ja-JP" sz="1200" b="1" dirty="0" smtClean="0"/>
              <a:t>a</a:t>
            </a:r>
            <a:r>
              <a:rPr lang="en-US" altLang="ja-JP" sz="1200" dirty="0" smtClean="0"/>
              <a:t>, </a:t>
            </a:r>
            <a:r>
              <a:rPr lang="en-US" altLang="ja-JP" sz="1200" dirty="0" err="1" smtClean="0"/>
              <a:t>angiogenic</a:t>
            </a:r>
            <a:r>
              <a:rPr lang="en-US" altLang="ja-JP" sz="1200" dirty="0" smtClean="0"/>
              <a:t> front) and mature capillary plexus</a:t>
            </a:r>
          </a:p>
          <a:p>
            <a:r>
              <a:rPr lang="en-US" altLang="ja-JP" sz="1200" dirty="0" smtClean="0"/>
              <a:t> (</a:t>
            </a:r>
            <a:r>
              <a:rPr lang="en-US" altLang="ja-JP" sz="1200" b="1" dirty="0" smtClean="0"/>
              <a:t>b</a:t>
            </a:r>
            <a:r>
              <a:rPr lang="en-US" altLang="ja-JP" sz="1200" dirty="0" smtClean="0"/>
              <a:t>, central plexus). </a:t>
            </a:r>
            <a:r>
              <a:rPr lang="en-US" altLang="ja-JP" sz="1200" dirty="0" err="1" smtClean="0"/>
              <a:t>Pericytes</a:t>
            </a:r>
            <a:r>
              <a:rPr lang="en-US" altLang="ja-JP" sz="1200" dirty="0" smtClean="0"/>
              <a:t> are associated with both sprouting vessels (</a:t>
            </a:r>
            <a:r>
              <a:rPr lang="en-US" altLang="ja-JP" sz="1200" b="1" dirty="0" smtClean="0"/>
              <a:t>a</a:t>
            </a:r>
            <a:r>
              <a:rPr lang="en-US" altLang="ja-JP" sz="1200" dirty="0" smtClean="0"/>
              <a:t>) and mature</a:t>
            </a:r>
          </a:p>
          <a:p>
            <a:r>
              <a:rPr lang="en-US" altLang="ja-JP" sz="1200" dirty="0" smtClean="0"/>
              <a:t>capillary (</a:t>
            </a:r>
            <a:r>
              <a:rPr lang="en-US" altLang="ja-JP" sz="1200" b="1" dirty="0" smtClean="0"/>
              <a:t>b</a:t>
            </a:r>
            <a:r>
              <a:rPr lang="en-US" altLang="ja-JP" sz="1200" dirty="0" smtClean="0"/>
              <a:t>), but not with the radicular projections (arrow in</a:t>
            </a:r>
            <a:r>
              <a:rPr lang="en-US" altLang="ja-JP" sz="1200" b="1" dirty="0" smtClean="0"/>
              <a:t> b</a:t>
            </a:r>
            <a:r>
              <a:rPr lang="en-US" altLang="ja-JP" sz="1200" dirty="0" smtClean="0"/>
              <a:t>). Bars </a:t>
            </a:r>
            <a:r>
              <a:rPr lang="en-US" altLang="ja-JP" sz="1200" dirty="0"/>
              <a:t>50 </a:t>
            </a:r>
            <a:r>
              <a:rPr lang="en-US" altLang="ja-JP" sz="1200" dirty="0">
                <a:latin typeface="Symbol" charset="2"/>
                <a:cs typeface="Symbol" charset="2"/>
              </a:rPr>
              <a:t>m</a:t>
            </a:r>
            <a:r>
              <a:rPr lang="en-US" altLang="ja-JP" sz="1200" dirty="0"/>
              <a:t>m (a, b</a:t>
            </a:r>
            <a:r>
              <a:rPr lang="en-US" altLang="ja-JP" sz="1200" dirty="0" smtClean="0"/>
              <a:t>)</a:t>
            </a:r>
            <a:r>
              <a:rPr lang="ja-JP" altLang="ja-JP" sz="1200" dirty="0" smtClean="0"/>
              <a:t> </a:t>
            </a:r>
            <a:endParaRPr lang="ja-JP" altLang="en-US" sz="1200" dirty="0"/>
          </a:p>
          <a:p>
            <a:endParaRPr kumimoji="1" lang="ja-JP" altLang="en-US" sz="1200" dirty="0"/>
          </a:p>
        </p:txBody>
      </p:sp>
      <p:cxnSp>
        <p:nvCxnSpPr>
          <p:cNvPr id="7" name="直線矢印コネクタ 6"/>
          <p:cNvCxnSpPr/>
          <p:nvPr/>
        </p:nvCxnSpPr>
        <p:spPr>
          <a:xfrm flipH="1" flipV="1">
            <a:off x="3776133" y="4233333"/>
            <a:ext cx="406400" cy="846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正方形/長方形 1"/>
          <p:cNvSpPr/>
          <p:nvPr/>
        </p:nvSpPr>
        <p:spPr>
          <a:xfrm>
            <a:off x="851606" y="399534"/>
            <a:ext cx="2020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Supporting </a:t>
            </a:r>
            <a:r>
              <a:rPr lang="en-US" altLang="ja-JP" dirty="0" smtClean="0"/>
              <a:t>Figure </a:t>
            </a:r>
            <a:r>
              <a:rPr lang="en-US" altLang="ja-JP" dirty="0" smtClean="0"/>
              <a:t>2</a:t>
            </a:r>
            <a:r>
              <a:rPr lang="ja-JP" altLang="ja-JP" dirty="0" smtClean="0"/>
              <a:t> 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5776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717176" y="811021"/>
            <a:ext cx="2020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Supporting Figure 3</a:t>
            </a:r>
            <a:endParaRPr kumimoji="1" lang="ja-JP" altLang="en-US" dirty="0"/>
          </a:p>
        </p:txBody>
      </p:sp>
      <p:pic>
        <p:nvPicPr>
          <p:cNvPr id="3" name="図 2" descr="Support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76" y="1195295"/>
            <a:ext cx="4920129" cy="659499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717176" y="7775344"/>
            <a:ext cx="5677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Fig. </a:t>
            </a:r>
            <a:r>
              <a:rPr lang="en-US" altLang="ja-JP" sz="1200" dirty="0" smtClean="0"/>
              <a:t>3.  </a:t>
            </a:r>
            <a:r>
              <a:rPr lang="en-US" altLang="ja-JP" sz="1200" dirty="0"/>
              <a:t>Electron micrographs of capillary vessel in the brain at postnatal day 7.  In SEM observation (</a:t>
            </a:r>
            <a:r>
              <a:rPr lang="en-US" altLang="ja-JP" sz="1200" b="1" dirty="0"/>
              <a:t>a</a:t>
            </a:r>
            <a:r>
              <a:rPr lang="en-US" altLang="ja-JP" sz="1200" dirty="0"/>
              <a:t>), the extracellular matrix has been thoroughly removed by alkaline maceration.  Many long radicles project from the outer surface of endothelial cells.  In Fig. 2</a:t>
            </a:r>
            <a:r>
              <a:rPr lang="en-US" altLang="ja-JP" sz="1200" b="1" dirty="0"/>
              <a:t>b</a:t>
            </a:r>
            <a:r>
              <a:rPr lang="en-US" altLang="ja-JP" sz="1200" dirty="0"/>
              <a:t> stained with the </a:t>
            </a:r>
            <a:r>
              <a:rPr lang="en-US" altLang="ja-JP" sz="1200" dirty="0" err="1"/>
              <a:t>immunogold</a:t>
            </a:r>
            <a:r>
              <a:rPr lang="en-US" altLang="ja-JP" sz="1200" dirty="0"/>
              <a:t> method, gold particles showing the existence of MCT1 label </a:t>
            </a:r>
            <a:r>
              <a:rPr lang="en-US" altLang="ja-JP" sz="1200" dirty="0" smtClean="0"/>
              <a:t>long radicles </a:t>
            </a:r>
            <a:r>
              <a:rPr lang="en-US" altLang="ja-JP" sz="1200" dirty="0"/>
              <a:t>(arrows) </a:t>
            </a:r>
            <a:r>
              <a:rPr lang="en-US" altLang="ja-JP" sz="1200" dirty="0" smtClean="0"/>
              <a:t>extending </a:t>
            </a:r>
            <a:r>
              <a:rPr lang="en-US" altLang="ja-JP" sz="1200" dirty="0"/>
              <a:t>from the endothelial cells. N: nucleus  Bars 1 </a:t>
            </a:r>
            <a:r>
              <a:rPr lang="en-US" altLang="ja-JP" sz="1200" dirty="0">
                <a:latin typeface="Symbol" charset="2"/>
                <a:cs typeface="Symbol" charset="2"/>
              </a:rPr>
              <a:t>m</a:t>
            </a:r>
            <a:r>
              <a:rPr lang="en-US" altLang="ja-JP" sz="1200" dirty="0"/>
              <a:t>m</a:t>
            </a:r>
            <a:r>
              <a:rPr lang="ja-JP" altLang="ja-JP" sz="1200" dirty="0" smtClean="0">
                <a:effectLst/>
              </a:rPr>
              <a:t> </a:t>
            </a:r>
            <a:endParaRPr kumimoji="1" lang="ja-JP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33860260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257</Words>
  <Application>Microsoft Macintosh PowerPoint</Application>
  <PresentationFormat>画面に合わせる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4" baseType="lpstr">
      <vt:lpstr>ホワイト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岩永 敏彦</dc:creator>
  <cp:lastModifiedBy>岩永 敏彦</cp:lastModifiedBy>
  <cp:revision>8</cp:revision>
  <dcterms:created xsi:type="dcterms:W3CDTF">2016-06-20T00:12:50Z</dcterms:created>
  <dcterms:modified xsi:type="dcterms:W3CDTF">2016-10-05T02:44:05Z</dcterms:modified>
</cp:coreProperties>
</file>