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294" y="-162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6EAC6-B4DB-3D42-848F-2150FBF8A737}" type="datetimeFigureOut">
              <a:rPr kumimoji="1" lang="ja-JP" altLang="en-US" smtClean="0"/>
              <a:t>2017/11/17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B72C7-6647-804D-B0D1-EC48DC01C3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B35C4-4E92-452E-819A-95364281155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6934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FDF5B-DEFB-824D-BEA0-BB60978CC914}" type="datetimeFigureOut">
              <a:rPr kumimoji="1" lang="ja-JP" altLang="en-US" smtClean="0"/>
              <a:t>2017/11/17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8EBB-4F33-EA4E-B8A3-F8D5FD7BDE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8863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FDF5B-DEFB-824D-BEA0-BB60978CC914}" type="datetimeFigureOut">
              <a:rPr kumimoji="1" lang="ja-JP" altLang="en-US" smtClean="0"/>
              <a:t>2017/11/17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8EBB-4F33-EA4E-B8A3-F8D5FD7BDE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3193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FDF5B-DEFB-824D-BEA0-BB60978CC914}" type="datetimeFigureOut">
              <a:rPr kumimoji="1" lang="ja-JP" altLang="en-US" smtClean="0"/>
              <a:t>2017/11/17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8EBB-4F33-EA4E-B8A3-F8D5FD7BDE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367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FDF5B-DEFB-824D-BEA0-BB60978CC914}" type="datetimeFigureOut">
              <a:rPr kumimoji="1" lang="ja-JP" altLang="en-US" smtClean="0"/>
              <a:t>2017/11/17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8EBB-4F33-EA4E-B8A3-F8D5FD7BDE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5499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FDF5B-DEFB-824D-BEA0-BB60978CC914}" type="datetimeFigureOut">
              <a:rPr kumimoji="1" lang="ja-JP" altLang="en-US" smtClean="0"/>
              <a:t>2017/11/17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8EBB-4F33-EA4E-B8A3-F8D5FD7BDE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61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FDF5B-DEFB-824D-BEA0-BB60978CC914}" type="datetimeFigureOut">
              <a:rPr kumimoji="1" lang="ja-JP" altLang="en-US" smtClean="0"/>
              <a:t>2017/11/17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8EBB-4F33-EA4E-B8A3-F8D5FD7BDE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95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FDF5B-DEFB-824D-BEA0-BB60978CC914}" type="datetimeFigureOut">
              <a:rPr kumimoji="1" lang="ja-JP" altLang="en-US" smtClean="0"/>
              <a:t>2017/11/17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8EBB-4F33-EA4E-B8A3-F8D5FD7BDE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5790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FDF5B-DEFB-824D-BEA0-BB60978CC914}" type="datetimeFigureOut">
              <a:rPr kumimoji="1" lang="ja-JP" altLang="en-US" smtClean="0"/>
              <a:t>2017/11/17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8EBB-4F33-EA4E-B8A3-F8D5FD7BDE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268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FDF5B-DEFB-824D-BEA0-BB60978CC914}" type="datetimeFigureOut">
              <a:rPr kumimoji="1" lang="ja-JP" altLang="en-US" smtClean="0"/>
              <a:t>2017/11/17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8EBB-4F33-EA4E-B8A3-F8D5FD7BDE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2862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FDF5B-DEFB-824D-BEA0-BB60978CC914}" type="datetimeFigureOut">
              <a:rPr kumimoji="1" lang="ja-JP" altLang="en-US" smtClean="0"/>
              <a:t>2017/11/17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8EBB-4F33-EA4E-B8A3-F8D5FD7BDE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0877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FDF5B-DEFB-824D-BEA0-BB60978CC914}" type="datetimeFigureOut">
              <a:rPr kumimoji="1" lang="ja-JP" altLang="en-US" smtClean="0"/>
              <a:t>2017/11/17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8EBB-4F33-EA4E-B8A3-F8D5FD7BDE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04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FDF5B-DEFB-824D-BEA0-BB60978CC914}" type="datetimeFigureOut">
              <a:rPr kumimoji="1" lang="ja-JP" altLang="en-US" smtClean="0"/>
              <a:t>2017/11/17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28EBB-4F33-EA4E-B8A3-F8D5FD7BDE3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910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テキスト ボックス 67"/>
          <p:cNvSpPr txBox="1"/>
          <p:nvPr/>
        </p:nvSpPr>
        <p:spPr>
          <a:xfrm>
            <a:off x="395536" y="404664"/>
            <a:ext cx="9327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S1. 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266593" y="981728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6948264" y="980728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4499992" y="982687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4" name="グループ化 43"/>
          <p:cNvGrpSpPr/>
          <p:nvPr/>
        </p:nvGrpSpPr>
        <p:grpSpPr>
          <a:xfrm>
            <a:off x="802526" y="1341386"/>
            <a:ext cx="1329241" cy="2735686"/>
            <a:chOff x="1192678" y="646133"/>
            <a:chExt cx="1329241" cy="2735686"/>
          </a:xfrm>
        </p:grpSpPr>
        <p:pic>
          <p:nvPicPr>
            <p:cNvPr id="58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flipH="1">
              <a:off x="1359397" y="1010919"/>
              <a:ext cx="1058218" cy="237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テキスト ボックス 42"/>
            <p:cNvSpPr txBox="1"/>
            <p:nvPr/>
          </p:nvSpPr>
          <p:spPr>
            <a:xfrm>
              <a:off x="1192678" y="646133"/>
              <a:ext cx="65329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1-kbp marker</a:t>
              </a:r>
              <a:endParaRPr kumimoji="1"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テキスト ボックス 64"/>
            <p:cNvSpPr txBox="1"/>
            <p:nvPr/>
          </p:nvSpPr>
          <p:spPr>
            <a:xfrm>
              <a:off x="1806154" y="797718"/>
              <a:ext cx="7157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1   2  </a:t>
              </a:r>
              <a:r>
                <a:rPr lang="ja-JP" alt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kumimoji="1" lang="en-US" altLang="ja-JP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グループ化 2"/>
          <p:cNvGrpSpPr/>
          <p:nvPr/>
        </p:nvGrpSpPr>
        <p:grpSpPr>
          <a:xfrm>
            <a:off x="4592852" y="1307251"/>
            <a:ext cx="2007217" cy="2754486"/>
            <a:chOff x="4041300" y="1055570"/>
            <a:chExt cx="2007217" cy="2754486"/>
          </a:xfrm>
        </p:grpSpPr>
        <p:pic>
          <p:nvPicPr>
            <p:cNvPr id="1073" name="Picture 4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429" y="1432206"/>
              <a:ext cx="1666112" cy="2377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" name="テキスト ボックス 69"/>
            <p:cNvSpPr txBox="1"/>
            <p:nvPr/>
          </p:nvSpPr>
          <p:spPr>
            <a:xfrm>
              <a:off x="4041300" y="1055570"/>
              <a:ext cx="70674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1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1-kbp marker</a:t>
              </a:r>
              <a:endParaRPr kumimoji="1"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テキスト ボックス 71"/>
            <p:cNvSpPr txBox="1"/>
            <p:nvPr/>
          </p:nvSpPr>
          <p:spPr>
            <a:xfrm>
              <a:off x="5332752" y="1201300"/>
              <a:ext cx="7157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1" lang="en-US" altLang="ja-JP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1   </a:t>
              </a:r>
              <a:r>
                <a:rPr lang="en-US" altLang="ja-JP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" name="グループ化 3"/>
          <p:cNvGrpSpPr/>
          <p:nvPr/>
        </p:nvGrpSpPr>
        <p:grpSpPr>
          <a:xfrm>
            <a:off x="7291034" y="1299093"/>
            <a:ext cx="1168862" cy="2759116"/>
            <a:chOff x="6887688" y="1042294"/>
            <a:chExt cx="1168862" cy="2759116"/>
          </a:xfrm>
        </p:grpSpPr>
        <p:pic>
          <p:nvPicPr>
            <p:cNvPr id="1074" name="Picture 5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7690" y="1421929"/>
              <a:ext cx="1069429" cy="2379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" name="テキスト ボックス 74"/>
            <p:cNvSpPr txBox="1"/>
            <p:nvPr/>
          </p:nvSpPr>
          <p:spPr>
            <a:xfrm>
              <a:off x="7273213" y="1042294"/>
              <a:ext cx="66485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1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1-kbp marker</a:t>
              </a:r>
              <a:endParaRPr kumimoji="1"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" name="テキスト ボックス 75"/>
            <p:cNvSpPr txBox="1"/>
            <p:nvPr/>
          </p:nvSpPr>
          <p:spPr>
            <a:xfrm>
              <a:off x="6887688" y="1172374"/>
              <a:ext cx="116886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kumimoji="1" lang="en-US" altLang="ja-JP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altLang="ja-JP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kumimoji="1" lang="en-US" altLang="ja-JP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ja-JP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1" lang="en-US" altLang="ja-JP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</a:t>
              </a:r>
              <a:r>
                <a:rPr lang="en-US" altLang="ja-JP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kumimoji="1" lang="en-US" altLang="ja-JP" sz="1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テキスト ボックス 20"/>
          <p:cNvSpPr txBox="1"/>
          <p:nvPr/>
        </p:nvSpPr>
        <p:spPr>
          <a:xfrm>
            <a:off x="600849" y="4365104"/>
            <a:ext cx="81442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S1. Gel electrophoresis of </a:t>
            </a:r>
            <a:r>
              <a:rPr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PCR products for verification analysis </a:t>
            </a:r>
          </a:p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Samples resolved in each electrophoresis image are as follows: 1: no-deletion, 2: heterozygous-deletion, 3: homozygous-deletion; Heterozygous-deletion samples comprise both the total and short length fragments, and homozygous-deletion samples comprise only the short-length fragment. 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3p22.2, </a:t>
            </a:r>
            <a:r>
              <a:rPr kumimoji="1"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CTDSPL</a:t>
            </a:r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region (a) The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length of  PCR product  migrating at 8,695 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bp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a 0.8% agarose gel (b) Short fragment (188 </a:t>
            </a:r>
            <a:r>
              <a:rPr lang="en-US" altLang="ja-JP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bp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migrating in a 3% agarose gel of the same PCR products as in (a) (B) 4q34.1, 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GALNTL6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region; 8,935-bp and 4,644-bp fragments are shown. (C) 15q11.2, </a:t>
            </a:r>
            <a:r>
              <a:rPr lang="en-US" altLang="ja-JP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SNRPN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region; 8,506-bp and 6,127-bp fragments are shown.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54431" y="115672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214102" y="1166394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2469020" y="1320283"/>
            <a:ext cx="1528862" cy="2756789"/>
            <a:chOff x="2107034" y="1383645"/>
            <a:chExt cx="1528862" cy="2756789"/>
          </a:xfrm>
        </p:grpSpPr>
        <p:grpSp>
          <p:nvGrpSpPr>
            <p:cNvPr id="45" name="グループ化 44"/>
            <p:cNvGrpSpPr/>
            <p:nvPr/>
          </p:nvGrpSpPr>
          <p:grpSpPr>
            <a:xfrm>
              <a:off x="2275717" y="1537534"/>
              <a:ext cx="1360179" cy="2602900"/>
              <a:chOff x="2797560" y="749582"/>
              <a:chExt cx="1360179" cy="2602900"/>
            </a:xfrm>
          </p:grpSpPr>
          <p:pic>
            <p:nvPicPr>
              <p:cNvPr id="60" name="Picture 2"/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 flipH="1">
                <a:off x="2797560" y="981582"/>
                <a:ext cx="1360179" cy="2370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9" name="テキスト ボックス 68"/>
              <p:cNvSpPr txBox="1"/>
              <p:nvPr/>
            </p:nvSpPr>
            <p:spPr>
              <a:xfrm>
                <a:off x="3117491" y="749582"/>
                <a:ext cx="8880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kumimoji="1" lang="en-US" altLang="ja-JP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:r>
                  <a:rPr lang="en-US" altLang="ja-JP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kumimoji="1" lang="en-US" altLang="ja-JP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:r>
                  <a:rPr lang="en-US" altLang="ja-JP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kumimoji="1" lang="en-US" altLang="ja-JP" sz="1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6" name="テキスト ボックス 25"/>
            <p:cNvSpPr txBox="1"/>
            <p:nvPr/>
          </p:nvSpPr>
          <p:spPr>
            <a:xfrm>
              <a:off x="2107034" y="1383645"/>
              <a:ext cx="65329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00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100-bp marker</a:t>
              </a:r>
              <a:endParaRPr kumimoji="1" lang="en-US" altLang="ja-JP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グループ化 6"/>
          <p:cNvGrpSpPr/>
          <p:nvPr/>
        </p:nvGrpSpPr>
        <p:grpSpPr>
          <a:xfrm>
            <a:off x="2050815" y="2530796"/>
            <a:ext cx="701602" cy="246221"/>
            <a:chOff x="2050815" y="2530796"/>
            <a:chExt cx="701602" cy="246221"/>
          </a:xfrm>
        </p:grpSpPr>
        <p:sp>
          <p:nvSpPr>
            <p:cNvPr id="6" name="二等辺三角形 5"/>
            <p:cNvSpPr/>
            <p:nvPr/>
          </p:nvSpPr>
          <p:spPr>
            <a:xfrm rot="16200000">
              <a:off x="2067632" y="2620094"/>
              <a:ext cx="45719" cy="79354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テキスト ボックス 28"/>
            <p:cNvSpPr txBox="1"/>
            <p:nvPr/>
          </p:nvSpPr>
          <p:spPr>
            <a:xfrm>
              <a:off x="2089497" y="2530796"/>
              <a:ext cx="662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8,695 </a:t>
              </a:r>
              <a:r>
                <a:rPr lang="en-US" altLang="ja-JP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bp</a:t>
              </a:r>
              <a:endParaRPr kumimoji="1"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4024658" y="2704611"/>
            <a:ext cx="701602" cy="246221"/>
            <a:chOff x="4024658" y="2711920"/>
            <a:chExt cx="701602" cy="246221"/>
          </a:xfrm>
        </p:grpSpPr>
        <p:sp>
          <p:nvSpPr>
            <p:cNvPr id="30" name="二等辺三角形 29"/>
            <p:cNvSpPr/>
            <p:nvPr/>
          </p:nvSpPr>
          <p:spPr>
            <a:xfrm rot="16200000">
              <a:off x="4041475" y="2801218"/>
              <a:ext cx="45719" cy="79354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テキスト ボックス 30"/>
            <p:cNvSpPr txBox="1"/>
            <p:nvPr/>
          </p:nvSpPr>
          <p:spPr>
            <a:xfrm>
              <a:off x="4063340" y="2711920"/>
              <a:ext cx="662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188 </a:t>
              </a:r>
              <a:r>
                <a:rPr lang="en-US" altLang="ja-JP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bp</a:t>
              </a:r>
              <a:endParaRPr kumimoji="1"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4" name="グループ化 33"/>
          <p:cNvGrpSpPr/>
          <p:nvPr/>
        </p:nvGrpSpPr>
        <p:grpSpPr>
          <a:xfrm>
            <a:off x="6533992" y="2413550"/>
            <a:ext cx="701602" cy="246221"/>
            <a:chOff x="2050815" y="2530796"/>
            <a:chExt cx="701602" cy="246221"/>
          </a:xfrm>
        </p:grpSpPr>
        <p:sp>
          <p:nvSpPr>
            <p:cNvPr id="35" name="二等辺三角形 34"/>
            <p:cNvSpPr/>
            <p:nvPr/>
          </p:nvSpPr>
          <p:spPr>
            <a:xfrm rot="16200000">
              <a:off x="2067632" y="2620094"/>
              <a:ext cx="45719" cy="79354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テキスト ボックス 35"/>
            <p:cNvSpPr txBox="1"/>
            <p:nvPr/>
          </p:nvSpPr>
          <p:spPr>
            <a:xfrm>
              <a:off x="2089497" y="2530796"/>
              <a:ext cx="662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4,644 </a:t>
              </a:r>
              <a:r>
                <a:rPr lang="en-US" altLang="ja-JP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bp</a:t>
              </a:r>
              <a:endParaRPr kumimoji="1"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グループ化 36"/>
          <p:cNvGrpSpPr/>
          <p:nvPr/>
        </p:nvGrpSpPr>
        <p:grpSpPr>
          <a:xfrm>
            <a:off x="6523885" y="1988840"/>
            <a:ext cx="701602" cy="246221"/>
            <a:chOff x="2050815" y="2530796"/>
            <a:chExt cx="701602" cy="246221"/>
          </a:xfrm>
        </p:grpSpPr>
        <p:sp>
          <p:nvSpPr>
            <p:cNvPr id="38" name="二等辺三角形 37"/>
            <p:cNvSpPr/>
            <p:nvPr/>
          </p:nvSpPr>
          <p:spPr>
            <a:xfrm rot="16200000">
              <a:off x="2067632" y="2620094"/>
              <a:ext cx="45719" cy="79354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テキスト ボックス 38"/>
            <p:cNvSpPr txBox="1"/>
            <p:nvPr/>
          </p:nvSpPr>
          <p:spPr>
            <a:xfrm>
              <a:off x="2089497" y="2530796"/>
              <a:ext cx="662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8,935 </a:t>
              </a:r>
              <a:r>
                <a:rPr lang="en-US" altLang="ja-JP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bp</a:t>
              </a:r>
              <a:endParaRPr kumimoji="1"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グループ化 39"/>
          <p:cNvGrpSpPr/>
          <p:nvPr/>
        </p:nvGrpSpPr>
        <p:grpSpPr>
          <a:xfrm>
            <a:off x="8375003" y="2651297"/>
            <a:ext cx="701602" cy="246221"/>
            <a:chOff x="2050815" y="2530796"/>
            <a:chExt cx="701602" cy="246221"/>
          </a:xfrm>
        </p:grpSpPr>
        <p:sp>
          <p:nvSpPr>
            <p:cNvPr id="41" name="二等辺三角形 40"/>
            <p:cNvSpPr/>
            <p:nvPr/>
          </p:nvSpPr>
          <p:spPr>
            <a:xfrm rot="16200000">
              <a:off x="2067632" y="2620094"/>
              <a:ext cx="45719" cy="79354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" name="テキスト ボックス 41"/>
            <p:cNvSpPr txBox="1"/>
            <p:nvPr/>
          </p:nvSpPr>
          <p:spPr>
            <a:xfrm>
              <a:off x="2089497" y="2530796"/>
              <a:ext cx="662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6,127 </a:t>
              </a:r>
              <a:r>
                <a:rPr lang="en-US" altLang="ja-JP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bp</a:t>
              </a:r>
              <a:endParaRPr kumimoji="1"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6" name="グループ化 45"/>
          <p:cNvGrpSpPr/>
          <p:nvPr/>
        </p:nvGrpSpPr>
        <p:grpSpPr>
          <a:xfrm>
            <a:off x="8386977" y="2516962"/>
            <a:ext cx="701602" cy="246221"/>
            <a:chOff x="2050815" y="2530796"/>
            <a:chExt cx="701602" cy="246221"/>
          </a:xfrm>
        </p:grpSpPr>
        <p:sp>
          <p:nvSpPr>
            <p:cNvPr id="47" name="二等辺三角形 46"/>
            <p:cNvSpPr/>
            <p:nvPr/>
          </p:nvSpPr>
          <p:spPr>
            <a:xfrm rot="16200000">
              <a:off x="2067632" y="2620094"/>
              <a:ext cx="45719" cy="79354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テキスト ボックス 47"/>
            <p:cNvSpPr txBox="1"/>
            <p:nvPr/>
          </p:nvSpPr>
          <p:spPr>
            <a:xfrm>
              <a:off x="2089497" y="2530796"/>
              <a:ext cx="6629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8,506 </a:t>
              </a:r>
              <a:r>
                <a:rPr lang="en-US" altLang="ja-JP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bp</a:t>
              </a:r>
              <a:endParaRPr kumimoji="1" lang="en-US" altLang="ja-JP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7841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1"/>
          <a:stretch/>
        </p:blipFill>
        <p:spPr bwMode="auto">
          <a:xfrm>
            <a:off x="611560" y="1153240"/>
            <a:ext cx="7920880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グループ化 2"/>
          <p:cNvGrpSpPr/>
          <p:nvPr/>
        </p:nvGrpSpPr>
        <p:grpSpPr>
          <a:xfrm>
            <a:off x="7991690" y="2312935"/>
            <a:ext cx="481019" cy="454079"/>
            <a:chOff x="7335896" y="5831255"/>
            <a:chExt cx="481019" cy="454079"/>
          </a:xfrm>
        </p:grpSpPr>
        <p:pic>
          <p:nvPicPr>
            <p:cNvPr id="4" name="Picture 1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5"/>
            <a:stretch/>
          </p:blipFill>
          <p:spPr bwMode="auto">
            <a:xfrm rot="5400000">
              <a:off x="7214232" y="6002198"/>
              <a:ext cx="374309" cy="1309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テキスト ボックス 4"/>
            <p:cNvSpPr txBox="1"/>
            <p:nvPr/>
          </p:nvSpPr>
          <p:spPr>
            <a:xfrm>
              <a:off x="7386989" y="5831255"/>
              <a:ext cx="4299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b="1" dirty="0"/>
                <a:t>Gain</a:t>
              </a:r>
              <a:endParaRPr kumimoji="1" lang="ja-JP" altLang="en-US" sz="1000" b="1" dirty="0"/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7382433" y="6039113"/>
              <a:ext cx="4106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b="1" dirty="0"/>
                <a:t>Loss</a:t>
              </a:r>
              <a:endParaRPr kumimoji="1" lang="ja-JP" altLang="en-US" sz="1000" b="1" dirty="0"/>
            </a:p>
          </p:txBody>
        </p:sp>
      </p:grpSp>
      <p:sp>
        <p:nvSpPr>
          <p:cNvPr id="8" name="テキスト ボックス 7"/>
          <p:cNvSpPr txBox="1"/>
          <p:nvPr/>
        </p:nvSpPr>
        <p:spPr>
          <a:xfrm>
            <a:off x="621315" y="4234573"/>
            <a:ext cx="7817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S2. </a:t>
            </a:r>
            <a:r>
              <a:rPr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Chromosomal location of CNVs in control subjects</a:t>
            </a:r>
          </a:p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Figure shows the chromosomal locations of  5,013 CNVs detected in control subjects using a standard aberration filter.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95536" y="404664"/>
            <a:ext cx="9327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S2. 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598700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218</Words>
  <Application>Microsoft Office PowerPoint</Application>
  <PresentationFormat>On-screen Show (4:3)</PresentationFormat>
  <Paragraphs>28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ホワイト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2017-10-11T07:48:53Z</dcterms:created>
  <dcterms:modified xsi:type="dcterms:W3CDTF">2017-11-16T18:52:19Z</dcterms:modified>
</cp:coreProperties>
</file>