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8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2016/12/4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ikke\Desktop\整理用ファイル\右側-実験\衝動性研究\3-CSRTT-discounting関連実験\Varenicline\Varenicline論文figure\SupplementaryFig1-ILcannu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776864" cy="4702396"/>
          </a:xfrm>
          <a:prstGeom prst="rect">
            <a:avLst/>
          </a:prstGeom>
          <a:noFill/>
        </p:spPr>
      </p:pic>
      <p:sp>
        <p:nvSpPr>
          <p:cNvPr id="5" name="正方形/長方形 4"/>
          <p:cNvSpPr/>
          <p:nvPr/>
        </p:nvSpPr>
        <p:spPr>
          <a:xfrm>
            <a:off x="323528" y="5445224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/>
              <a:t>Supplementary Figure S1. </a:t>
            </a:r>
            <a:r>
              <a:rPr lang="en-US" altLang="ja-JP" b="1" dirty="0" err="1" smtClean="0"/>
              <a:t>Cannula</a:t>
            </a:r>
            <a:r>
              <a:rPr lang="en-US" altLang="ja-JP" b="1" dirty="0" smtClean="0"/>
              <a:t> placements in the </a:t>
            </a:r>
            <a:r>
              <a:rPr lang="en-US" altLang="ja-JP" b="1" dirty="0" err="1" smtClean="0"/>
              <a:t>infralimbic</a:t>
            </a:r>
            <a:r>
              <a:rPr lang="en-US" altLang="ja-JP" b="1" dirty="0" smtClean="0"/>
              <a:t> </a:t>
            </a:r>
            <a:r>
              <a:rPr lang="en-US" altLang="ja-JP" b="1" dirty="0" smtClean="0"/>
              <a:t>cortex (Experiments </a:t>
            </a:r>
            <a:r>
              <a:rPr lang="en-US" altLang="ja-JP" b="1" dirty="0" smtClean="0"/>
              <a:t>2</a:t>
            </a:r>
            <a:r>
              <a:rPr lang="en-US" altLang="ja-JP" b="1" dirty="0" smtClean="0"/>
              <a:t>).</a:t>
            </a:r>
            <a:endParaRPr lang="ja-JP" altLang="ja-JP" dirty="0" smtClean="0"/>
          </a:p>
          <a:p>
            <a:r>
              <a:rPr lang="en-US" altLang="ja-JP" dirty="0" smtClean="0"/>
              <a:t>A representative photomicrograph shows the coronal section of a typical site of injection </a:t>
            </a:r>
            <a:r>
              <a:rPr lang="en-US" altLang="ja-JP" dirty="0" err="1" smtClean="0"/>
              <a:t>cannulae</a:t>
            </a:r>
            <a:r>
              <a:rPr lang="en-US" altLang="ja-JP" dirty="0" smtClean="0"/>
              <a:t>.</a:t>
            </a:r>
            <a:endParaRPr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8639"/>
            <a:ext cx="52197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正方形/長方形 4"/>
          <p:cNvSpPr/>
          <p:nvPr/>
        </p:nvSpPr>
        <p:spPr>
          <a:xfrm>
            <a:off x="323528" y="551723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/>
              <a:t>Supplementary Figure S2. Scatter plot of the number of premature responses at vehicle and the increase rate of premature responses by varenicline (0.075 mg/kg) administration (Experiments 1 and 2). </a:t>
            </a:r>
            <a:r>
              <a:rPr lang="en-US" altLang="ja-JP" dirty="0" smtClean="0"/>
              <a:t>Each increase rate was calculated by (premature responses at 0.075mg/kg of varenicline / premature responses at vehicle - 1) x 100. </a:t>
            </a:r>
          </a:p>
        </p:txBody>
      </p:sp>
      <p:sp>
        <p:nvSpPr>
          <p:cNvPr id="6" name="テキスト ボックス 5"/>
          <p:cNvSpPr txBox="1"/>
          <p:nvPr/>
        </p:nvSpPr>
        <p:spPr>
          <a:xfrm rot="16200000">
            <a:off x="-906706" y="2066947"/>
            <a:ext cx="489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Increase rate of premature responses (%) by varenicline 0.075 mg/kg</a:t>
            </a:r>
            <a:endParaRPr kumimoji="1" lang="ja-JP" altLang="en-US" sz="20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195736" y="5085183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The number of premature responses at vehicle</a:t>
            </a:r>
            <a:endParaRPr kumimoji="1" lang="ja-JP" altLang="en-US" sz="20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148064" y="764703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i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</a:t>
            </a:r>
            <a:r>
              <a:rPr lang="en-US" altLang="ja-JP" sz="2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= - 0.21</a:t>
            </a:r>
            <a:endParaRPr kumimoji="1" lang="ja-JP" altLang="en-US" sz="2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33" y="44624"/>
            <a:ext cx="3816424" cy="267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グループ化 16"/>
          <p:cNvGrpSpPr>
            <a:grpSpLocks noChangeAspect="1"/>
          </p:cNvGrpSpPr>
          <p:nvPr/>
        </p:nvGrpSpPr>
        <p:grpSpPr>
          <a:xfrm>
            <a:off x="419775" y="107750"/>
            <a:ext cx="4368249" cy="2448746"/>
            <a:chOff x="1693773" y="2317575"/>
            <a:chExt cx="5522389" cy="3079732"/>
          </a:xfrm>
        </p:grpSpPr>
        <p:sp>
          <p:nvSpPr>
            <p:cNvPr id="5" name="正方形/長方形 4"/>
            <p:cNvSpPr/>
            <p:nvPr/>
          </p:nvSpPr>
          <p:spPr>
            <a:xfrm>
              <a:off x="3443022" y="4749924"/>
              <a:ext cx="1576203" cy="40726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 smtClean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Nicotine Pump</a:t>
              </a:r>
              <a:endParaRPr kumimoji="1" lang="ja-JP" altLang="en-US" sz="12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cxnSp>
          <p:nvCxnSpPr>
            <p:cNvPr id="7" name="直線矢印コネクタ 6"/>
            <p:cNvCxnSpPr/>
            <p:nvPr/>
          </p:nvCxnSpPr>
          <p:spPr>
            <a:xfrm>
              <a:off x="5496947" y="3208844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/>
            <p:cNvCxnSpPr/>
            <p:nvPr/>
          </p:nvCxnSpPr>
          <p:spPr>
            <a:xfrm>
              <a:off x="5711935" y="3208178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矢印コネクタ 8"/>
            <p:cNvCxnSpPr/>
            <p:nvPr/>
          </p:nvCxnSpPr>
          <p:spPr>
            <a:xfrm>
              <a:off x="5921292" y="3208511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/>
            <p:cNvCxnSpPr/>
            <p:nvPr/>
          </p:nvCxnSpPr>
          <p:spPr>
            <a:xfrm>
              <a:off x="6125598" y="3208844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矢印コネクタ 10"/>
            <p:cNvCxnSpPr/>
            <p:nvPr/>
          </p:nvCxnSpPr>
          <p:spPr>
            <a:xfrm>
              <a:off x="6320174" y="3208178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/>
            <p:cNvCxnSpPr/>
            <p:nvPr/>
          </p:nvCxnSpPr>
          <p:spPr>
            <a:xfrm>
              <a:off x="6525285" y="3208511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矢印コネクタ 12"/>
            <p:cNvCxnSpPr/>
            <p:nvPr/>
          </p:nvCxnSpPr>
          <p:spPr>
            <a:xfrm>
              <a:off x="6734881" y="3218868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/>
            <p:cNvSpPr txBox="1"/>
            <p:nvPr/>
          </p:nvSpPr>
          <p:spPr>
            <a:xfrm>
              <a:off x="4808396" y="2454492"/>
              <a:ext cx="2407766" cy="735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 err="1" smtClean="0"/>
                <a:t>Varenicline</a:t>
              </a:r>
              <a:r>
                <a:rPr kumimoji="1" lang="en-US" altLang="ja-JP" sz="1600" dirty="0" smtClean="0"/>
                <a:t> </a:t>
              </a:r>
            </a:p>
            <a:p>
              <a:pPr algn="ctr"/>
              <a:r>
                <a:rPr kumimoji="1" lang="en-US" altLang="ja-JP" sz="1600" dirty="0" smtClean="0"/>
                <a:t>(0.075 mg/kg, </a:t>
              </a:r>
              <a:r>
                <a:rPr kumimoji="1" lang="en-US" altLang="ja-JP" sz="1600" dirty="0" err="1" smtClean="0"/>
                <a:t>p.o</a:t>
              </a:r>
              <a:r>
                <a:rPr kumimoji="1" lang="en-US" altLang="ja-JP" sz="1600" dirty="0" smtClean="0"/>
                <a:t>.)</a:t>
              </a:r>
              <a:endParaRPr kumimoji="1" lang="ja-JP" altLang="en-US" sz="1600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 rot="16200000">
              <a:off x="387364" y="3623984"/>
              <a:ext cx="3079732" cy="466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Premature responses</a:t>
              </a:r>
              <a:endParaRPr kumimoji="1" lang="ja-JP" altLang="en-US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 rot="16200000">
            <a:off x="3964578" y="115610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Accuracy (%)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 rot="16200000">
            <a:off x="-244729" y="385640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Omissions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0"/>
            <a:ext cx="3888432" cy="265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233" y="2780928"/>
            <a:ext cx="3816423" cy="264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正方形/長方形 47"/>
          <p:cNvSpPr/>
          <p:nvPr/>
        </p:nvSpPr>
        <p:spPr>
          <a:xfrm>
            <a:off x="1403648" y="5013176"/>
            <a:ext cx="1246788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6228184" y="1700808"/>
            <a:ext cx="1246788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3" name="グループ化 56"/>
          <p:cNvGrpSpPr/>
          <p:nvPr/>
        </p:nvGrpSpPr>
        <p:grpSpPr>
          <a:xfrm>
            <a:off x="7791026" y="476407"/>
            <a:ext cx="979214" cy="207047"/>
            <a:chOff x="7791026" y="476407"/>
            <a:chExt cx="979214" cy="207047"/>
          </a:xfrm>
        </p:grpSpPr>
        <p:cxnSp>
          <p:nvCxnSpPr>
            <p:cNvPr id="50" name="直線矢印コネクタ 49"/>
            <p:cNvCxnSpPr/>
            <p:nvPr/>
          </p:nvCxnSpPr>
          <p:spPr>
            <a:xfrm>
              <a:off x="7791026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矢印コネクタ 50"/>
            <p:cNvCxnSpPr/>
            <p:nvPr/>
          </p:nvCxnSpPr>
          <p:spPr>
            <a:xfrm>
              <a:off x="7961083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矢印コネクタ 51"/>
            <p:cNvCxnSpPr/>
            <p:nvPr/>
          </p:nvCxnSpPr>
          <p:spPr>
            <a:xfrm>
              <a:off x="8126686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矢印コネクタ 52"/>
            <p:cNvCxnSpPr/>
            <p:nvPr/>
          </p:nvCxnSpPr>
          <p:spPr>
            <a:xfrm>
              <a:off x="8288293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矢印コネクタ 53"/>
            <p:cNvCxnSpPr/>
            <p:nvPr/>
          </p:nvCxnSpPr>
          <p:spPr>
            <a:xfrm>
              <a:off x="8442204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矢印コネクタ 54"/>
            <p:cNvCxnSpPr/>
            <p:nvPr/>
          </p:nvCxnSpPr>
          <p:spPr>
            <a:xfrm>
              <a:off x="8604448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矢印コネクタ 55"/>
            <p:cNvCxnSpPr/>
            <p:nvPr/>
          </p:nvCxnSpPr>
          <p:spPr>
            <a:xfrm>
              <a:off x="8770240" y="4849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グループ化 57"/>
          <p:cNvGrpSpPr/>
          <p:nvPr/>
        </p:nvGrpSpPr>
        <p:grpSpPr>
          <a:xfrm>
            <a:off x="3421587" y="3956048"/>
            <a:ext cx="979214" cy="207047"/>
            <a:chOff x="7791026" y="476407"/>
            <a:chExt cx="979214" cy="207047"/>
          </a:xfrm>
        </p:grpSpPr>
        <p:cxnSp>
          <p:nvCxnSpPr>
            <p:cNvPr id="59" name="直線矢印コネクタ 58"/>
            <p:cNvCxnSpPr/>
            <p:nvPr/>
          </p:nvCxnSpPr>
          <p:spPr>
            <a:xfrm>
              <a:off x="7791026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矢印コネクタ 59"/>
            <p:cNvCxnSpPr/>
            <p:nvPr/>
          </p:nvCxnSpPr>
          <p:spPr>
            <a:xfrm>
              <a:off x="7961083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/>
            <p:cNvCxnSpPr/>
            <p:nvPr/>
          </p:nvCxnSpPr>
          <p:spPr>
            <a:xfrm>
              <a:off x="8126686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矢印コネクタ 61"/>
            <p:cNvCxnSpPr/>
            <p:nvPr/>
          </p:nvCxnSpPr>
          <p:spPr>
            <a:xfrm>
              <a:off x="8288293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矢印コネクタ 62"/>
            <p:cNvCxnSpPr/>
            <p:nvPr/>
          </p:nvCxnSpPr>
          <p:spPr>
            <a:xfrm>
              <a:off x="8442204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矢印コネクタ 63"/>
            <p:cNvCxnSpPr/>
            <p:nvPr/>
          </p:nvCxnSpPr>
          <p:spPr>
            <a:xfrm>
              <a:off x="8604448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矢印コネクタ 64"/>
            <p:cNvCxnSpPr/>
            <p:nvPr/>
          </p:nvCxnSpPr>
          <p:spPr>
            <a:xfrm>
              <a:off x="8770240" y="4849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正方形/長方形 56"/>
          <p:cNvSpPr/>
          <p:nvPr/>
        </p:nvSpPr>
        <p:spPr>
          <a:xfrm>
            <a:off x="539552" y="602128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/>
              <a:t>Supplementary Figure S3. Time course of main parameters in the 3-CSRTT 			             during Experiment 5.</a:t>
            </a:r>
          </a:p>
        </p:txBody>
      </p:sp>
      <p:grpSp>
        <p:nvGrpSpPr>
          <p:cNvPr id="89" name="グループ化 88"/>
          <p:cNvGrpSpPr/>
          <p:nvPr/>
        </p:nvGrpSpPr>
        <p:grpSpPr>
          <a:xfrm>
            <a:off x="1100195" y="5293001"/>
            <a:ext cx="3496276" cy="598357"/>
            <a:chOff x="701498" y="5293001"/>
            <a:chExt cx="3496276" cy="598357"/>
          </a:xfrm>
        </p:grpSpPr>
        <p:sp>
          <p:nvSpPr>
            <p:cNvPr id="30" name="テキスト ボックス 29"/>
            <p:cNvSpPr txBox="1"/>
            <p:nvPr/>
          </p:nvSpPr>
          <p:spPr>
            <a:xfrm>
              <a:off x="1610707" y="5552804"/>
              <a:ext cx="15851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 smtClean="0"/>
                <a:t>Day</a:t>
              </a:r>
              <a:endParaRPr kumimoji="1" lang="ja-JP" altLang="en-US" sz="1600" dirty="0"/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701498" y="5301208"/>
              <a:ext cx="419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</a:t>
              </a:r>
              <a:endParaRPr kumimoji="1" lang="ja-JP" altLang="en-US" sz="1000" dirty="0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87013" y="5301208"/>
              <a:ext cx="419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2</a:t>
              </a:r>
              <a:endParaRPr kumimoji="1" lang="ja-JP" altLang="en-US" sz="1000" dirty="0"/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1044003" y="5301208"/>
              <a:ext cx="419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3</a:t>
              </a:r>
              <a:endParaRPr kumimoji="1" lang="ja-JP" altLang="en-US" sz="1000" dirty="0"/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1601190" y="5298298"/>
              <a:ext cx="27933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5</a:t>
              </a:r>
              <a:endParaRPr kumimoji="1" lang="ja-JP" altLang="en-US" sz="1000" dirty="0"/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1421001" y="5298298"/>
              <a:ext cx="2880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4</a:t>
              </a:r>
              <a:endParaRPr kumimoji="1" lang="ja-JP" altLang="en-US" sz="1000" dirty="0"/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1982099" y="5299056"/>
              <a:ext cx="163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7</a:t>
              </a:r>
              <a:endParaRPr kumimoji="1" lang="ja-JP" altLang="en-US" sz="1000" dirty="0"/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1790007" y="5298298"/>
              <a:ext cx="2107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6</a:t>
              </a:r>
              <a:endParaRPr kumimoji="1" lang="ja-JP" altLang="en-US" sz="1000" dirty="0"/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2115339" y="5299056"/>
              <a:ext cx="2107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8</a:t>
              </a:r>
              <a:endParaRPr kumimoji="1" lang="ja-JP" altLang="en-US" sz="1000" dirty="0"/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2359462" y="5297540"/>
              <a:ext cx="3911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10</a:t>
              </a:r>
              <a:endParaRPr kumimoji="1" lang="ja-JP" altLang="en-US" sz="1000" dirty="0"/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2280770" y="5298298"/>
              <a:ext cx="1988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9</a:t>
              </a:r>
              <a:endParaRPr kumimoji="1" lang="ja-JP" altLang="en-US" sz="1000" dirty="0"/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2837231" y="5301208"/>
              <a:ext cx="3666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12</a:t>
              </a:r>
              <a:endParaRPr kumimoji="1" lang="ja-JP" altLang="en-US" sz="1000" dirty="0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3011393" y="5293001"/>
              <a:ext cx="3911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13</a:t>
              </a:r>
              <a:endParaRPr kumimoji="1" lang="ja-JP" altLang="en-US" sz="1000" dirty="0"/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3191610" y="5293001"/>
              <a:ext cx="3555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14</a:t>
              </a:r>
              <a:endParaRPr kumimoji="1" lang="ja-JP" altLang="en-US" sz="1000" dirty="0"/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3357800" y="5293759"/>
              <a:ext cx="3428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15</a:t>
              </a:r>
              <a:endParaRPr kumimoji="1" lang="ja-JP" altLang="en-US" sz="1000" dirty="0"/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3500005" y="5293001"/>
              <a:ext cx="3903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16</a:t>
              </a:r>
              <a:endParaRPr kumimoji="1" lang="ja-JP" altLang="en-US" sz="1000" dirty="0"/>
            </a:p>
          </p:txBody>
        </p:sp>
        <p:sp>
          <p:nvSpPr>
            <p:cNvPr id="87" name="テキスト ボックス 86"/>
            <p:cNvSpPr txBox="1"/>
            <p:nvPr/>
          </p:nvSpPr>
          <p:spPr>
            <a:xfrm>
              <a:off x="3683132" y="5293001"/>
              <a:ext cx="3428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17</a:t>
              </a:r>
              <a:endParaRPr kumimoji="1" lang="ja-JP" altLang="en-US" sz="1000" dirty="0"/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3830399" y="5293759"/>
              <a:ext cx="3673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18</a:t>
              </a:r>
              <a:endParaRPr kumimoji="1" lang="ja-JP" altLang="en-US" sz="1000" dirty="0"/>
            </a:p>
          </p:txBody>
        </p:sp>
      </p:grpSp>
      <p:sp>
        <p:nvSpPr>
          <p:cNvPr id="91" name="テキスト ボックス 90"/>
          <p:cNvSpPr txBox="1"/>
          <p:nvPr/>
        </p:nvSpPr>
        <p:spPr>
          <a:xfrm>
            <a:off x="6390418" y="2824707"/>
            <a:ext cx="1585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/>
              <a:t>Day</a:t>
            </a:r>
            <a:endParaRPr kumimoji="1" lang="ja-JP" altLang="en-US" sz="1600" dirty="0"/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5481209" y="2573111"/>
            <a:ext cx="419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</a:t>
            </a:r>
            <a:endParaRPr kumimoji="1" lang="ja-JP" altLang="en-US" sz="1000" dirty="0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5666724" y="2573111"/>
            <a:ext cx="419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2</a:t>
            </a:r>
            <a:endParaRPr kumimoji="1" lang="ja-JP" altLang="en-US" sz="1000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5823714" y="2573111"/>
            <a:ext cx="419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3</a:t>
            </a:r>
            <a:endParaRPr kumimoji="1" lang="ja-JP" altLang="en-US" sz="1000" dirty="0"/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6362971" y="2570201"/>
            <a:ext cx="279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5</a:t>
            </a:r>
            <a:endParaRPr kumimoji="1" lang="ja-JP" altLang="en-US" sz="1000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6200712" y="2570201"/>
            <a:ext cx="288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4</a:t>
            </a:r>
            <a:endParaRPr kumimoji="1" lang="ja-JP" altLang="en-US" sz="1000" dirty="0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6743880" y="2570959"/>
            <a:ext cx="163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7</a:t>
            </a:r>
            <a:endParaRPr kumimoji="1" lang="ja-JP" altLang="en-US" sz="1000" dirty="0"/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6551788" y="2570201"/>
            <a:ext cx="210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6</a:t>
            </a:r>
            <a:endParaRPr kumimoji="1" lang="ja-JP" altLang="en-US" sz="1000" dirty="0"/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6877120" y="2570959"/>
            <a:ext cx="210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8</a:t>
            </a:r>
            <a:endParaRPr kumimoji="1" lang="ja-JP" altLang="en-US" sz="1000" dirty="0"/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7121243" y="2569443"/>
            <a:ext cx="391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10</a:t>
            </a:r>
            <a:endParaRPr kumimoji="1" lang="ja-JP" altLang="en-US" sz="10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7042551" y="2570201"/>
            <a:ext cx="1988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9</a:t>
            </a:r>
            <a:endParaRPr kumimoji="1" lang="ja-JP" altLang="en-US" sz="10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7607977" y="2573111"/>
            <a:ext cx="3666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12</a:t>
            </a:r>
            <a:endParaRPr kumimoji="1" lang="ja-JP" altLang="en-US" sz="10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7764209" y="2564904"/>
            <a:ext cx="391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13</a:t>
            </a:r>
            <a:endParaRPr kumimoji="1" lang="ja-JP" altLang="en-US" sz="1000" dirty="0"/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7944426" y="2564904"/>
            <a:ext cx="355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14</a:t>
            </a:r>
            <a:endParaRPr kumimoji="1" lang="ja-JP" altLang="en-US" sz="1000" dirty="0"/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8110616" y="2565662"/>
            <a:ext cx="34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15</a:t>
            </a:r>
            <a:endParaRPr kumimoji="1" lang="ja-JP" altLang="en-US" sz="1000" dirty="0"/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8252821" y="2564904"/>
            <a:ext cx="390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16</a:t>
            </a:r>
            <a:endParaRPr kumimoji="1" lang="ja-JP" altLang="en-US" sz="1000" dirty="0"/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8435948" y="2564904"/>
            <a:ext cx="34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17</a:t>
            </a:r>
            <a:endParaRPr kumimoji="1" lang="ja-JP" altLang="en-US" sz="1000" dirty="0"/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8583215" y="2565662"/>
            <a:ext cx="367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18</a:t>
            </a:r>
            <a:endParaRPr kumimoji="1" lang="ja-JP" alt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0881" y="2943162"/>
            <a:ext cx="3888432" cy="269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0"/>
            <a:ext cx="3888432" cy="268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232" y="2982866"/>
            <a:ext cx="3816424" cy="267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4232" y="0"/>
            <a:ext cx="3816425" cy="269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グループ化 16"/>
          <p:cNvGrpSpPr>
            <a:grpSpLocks noChangeAspect="1"/>
          </p:cNvGrpSpPr>
          <p:nvPr/>
        </p:nvGrpSpPr>
        <p:grpSpPr>
          <a:xfrm>
            <a:off x="1803442" y="216615"/>
            <a:ext cx="2984582" cy="2211716"/>
            <a:chOff x="3443021" y="2454492"/>
            <a:chExt cx="3773141" cy="2781624"/>
          </a:xfrm>
        </p:grpSpPr>
        <p:sp>
          <p:nvSpPr>
            <p:cNvPr id="5" name="正方形/長方形 4"/>
            <p:cNvSpPr/>
            <p:nvPr/>
          </p:nvSpPr>
          <p:spPr>
            <a:xfrm>
              <a:off x="3443021" y="4828849"/>
              <a:ext cx="1576203" cy="40726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00" b="1" dirty="0" smtClean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Nicotine Pump</a:t>
              </a:r>
              <a:endParaRPr kumimoji="1" lang="ja-JP" altLang="en-US" sz="1200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cxnSp>
          <p:nvCxnSpPr>
            <p:cNvPr id="7" name="直線矢印コネクタ 6"/>
            <p:cNvCxnSpPr/>
            <p:nvPr/>
          </p:nvCxnSpPr>
          <p:spPr>
            <a:xfrm>
              <a:off x="5496947" y="3208844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/>
            <p:cNvCxnSpPr/>
            <p:nvPr/>
          </p:nvCxnSpPr>
          <p:spPr>
            <a:xfrm>
              <a:off x="5711935" y="3208178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矢印コネクタ 8"/>
            <p:cNvCxnSpPr/>
            <p:nvPr/>
          </p:nvCxnSpPr>
          <p:spPr>
            <a:xfrm>
              <a:off x="5921292" y="3208511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/>
            <p:cNvCxnSpPr/>
            <p:nvPr/>
          </p:nvCxnSpPr>
          <p:spPr>
            <a:xfrm>
              <a:off x="6125598" y="3208844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矢印コネクタ 10"/>
            <p:cNvCxnSpPr/>
            <p:nvPr/>
          </p:nvCxnSpPr>
          <p:spPr>
            <a:xfrm>
              <a:off x="6320174" y="3208178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/>
            <p:cNvCxnSpPr/>
            <p:nvPr/>
          </p:nvCxnSpPr>
          <p:spPr>
            <a:xfrm>
              <a:off x="6525285" y="3208511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矢印コネクタ 12"/>
            <p:cNvCxnSpPr/>
            <p:nvPr/>
          </p:nvCxnSpPr>
          <p:spPr>
            <a:xfrm>
              <a:off x="6734881" y="3218868"/>
              <a:ext cx="0" cy="249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/>
            <p:cNvSpPr txBox="1"/>
            <p:nvPr/>
          </p:nvSpPr>
          <p:spPr>
            <a:xfrm>
              <a:off x="4808396" y="2454492"/>
              <a:ext cx="2407766" cy="735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 err="1" smtClean="0"/>
                <a:t>Varenicline</a:t>
              </a:r>
              <a:r>
                <a:rPr kumimoji="1" lang="en-US" altLang="ja-JP" sz="1600" dirty="0" smtClean="0"/>
                <a:t> </a:t>
              </a:r>
            </a:p>
            <a:p>
              <a:pPr algn="ctr"/>
              <a:r>
                <a:rPr kumimoji="1" lang="en-US" altLang="ja-JP" sz="1600" dirty="0" smtClean="0"/>
                <a:t>(0.075 mg/kg, </a:t>
              </a:r>
              <a:r>
                <a:rPr kumimoji="1" lang="en-US" altLang="ja-JP" sz="1600" dirty="0" err="1" smtClean="0"/>
                <a:t>p.o</a:t>
              </a:r>
              <a:r>
                <a:rPr kumimoji="1" lang="en-US" altLang="ja-JP" sz="1600" dirty="0" smtClean="0"/>
                <a:t>.)</a:t>
              </a:r>
              <a:endParaRPr kumimoji="1" lang="ja-JP" altLang="en-US" sz="1600" dirty="0"/>
            </a:p>
          </p:txBody>
        </p:sp>
      </p:grpSp>
      <p:sp>
        <p:nvSpPr>
          <p:cNvPr id="42" name="テキスト ボックス 41"/>
          <p:cNvSpPr txBox="1"/>
          <p:nvPr/>
        </p:nvSpPr>
        <p:spPr>
          <a:xfrm rot="16200000">
            <a:off x="-807102" y="1205798"/>
            <a:ext cx="2780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Perseverative</a:t>
            </a:r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responses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6156176" y="4365104"/>
            <a:ext cx="1246788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1802344" y="4495034"/>
            <a:ext cx="1246788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6228184" y="1700808"/>
            <a:ext cx="1246788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3" name="グループ化 56"/>
          <p:cNvGrpSpPr/>
          <p:nvPr/>
        </p:nvGrpSpPr>
        <p:grpSpPr>
          <a:xfrm>
            <a:off x="7844816" y="646742"/>
            <a:ext cx="979214" cy="207047"/>
            <a:chOff x="7791026" y="476407"/>
            <a:chExt cx="979214" cy="207047"/>
          </a:xfrm>
        </p:grpSpPr>
        <p:cxnSp>
          <p:nvCxnSpPr>
            <p:cNvPr id="50" name="直線矢印コネクタ 49"/>
            <p:cNvCxnSpPr/>
            <p:nvPr/>
          </p:nvCxnSpPr>
          <p:spPr>
            <a:xfrm>
              <a:off x="7791026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矢印コネクタ 50"/>
            <p:cNvCxnSpPr/>
            <p:nvPr/>
          </p:nvCxnSpPr>
          <p:spPr>
            <a:xfrm>
              <a:off x="7961083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矢印コネクタ 51"/>
            <p:cNvCxnSpPr/>
            <p:nvPr/>
          </p:nvCxnSpPr>
          <p:spPr>
            <a:xfrm>
              <a:off x="8126686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矢印コネクタ 52"/>
            <p:cNvCxnSpPr/>
            <p:nvPr/>
          </p:nvCxnSpPr>
          <p:spPr>
            <a:xfrm>
              <a:off x="8288293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矢印コネクタ 53"/>
            <p:cNvCxnSpPr/>
            <p:nvPr/>
          </p:nvCxnSpPr>
          <p:spPr>
            <a:xfrm>
              <a:off x="8442204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矢印コネクタ 54"/>
            <p:cNvCxnSpPr/>
            <p:nvPr/>
          </p:nvCxnSpPr>
          <p:spPr>
            <a:xfrm>
              <a:off x="8604448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矢印コネクタ 55"/>
            <p:cNvCxnSpPr/>
            <p:nvPr/>
          </p:nvCxnSpPr>
          <p:spPr>
            <a:xfrm>
              <a:off x="8770240" y="4849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グループ化 57"/>
          <p:cNvGrpSpPr/>
          <p:nvPr/>
        </p:nvGrpSpPr>
        <p:grpSpPr>
          <a:xfrm>
            <a:off x="3431110" y="3799386"/>
            <a:ext cx="979214" cy="207047"/>
            <a:chOff x="7791026" y="476407"/>
            <a:chExt cx="979214" cy="207047"/>
          </a:xfrm>
        </p:grpSpPr>
        <p:cxnSp>
          <p:nvCxnSpPr>
            <p:cNvPr id="59" name="直線矢印コネクタ 58"/>
            <p:cNvCxnSpPr/>
            <p:nvPr/>
          </p:nvCxnSpPr>
          <p:spPr>
            <a:xfrm>
              <a:off x="7791026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矢印コネクタ 59"/>
            <p:cNvCxnSpPr/>
            <p:nvPr/>
          </p:nvCxnSpPr>
          <p:spPr>
            <a:xfrm>
              <a:off x="7961083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/>
            <p:cNvCxnSpPr/>
            <p:nvPr/>
          </p:nvCxnSpPr>
          <p:spPr>
            <a:xfrm>
              <a:off x="8126686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矢印コネクタ 61"/>
            <p:cNvCxnSpPr/>
            <p:nvPr/>
          </p:nvCxnSpPr>
          <p:spPr>
            <a:xfrm>
              <a:off x="8288293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矢印コネクタ 62"/>
            <p:cNvCxnSpPr/>
            <p:nvPr/>
          </p:nvCxnSpPr>
          <p:spPr>
            <a:xfrm>
              <a:off x="8442204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矢印コネクタ 63"/>
            <p:cNvCxnSpPr/>
            <p:nvPr/>
          </p:nvCxnSpPr>
          <p:spPr>
            <a:xfrm>
              <a:off x="8604448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矢印コネクタ 64"/>
            <p:cNvCxnSpPr/>
            <p:nvPr/>
          </p:nvCxnSpPr>
          <p:spPr>
            <a:xfrm>
              <a:off x="8770240" y="4849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グループ化 73"/>
          <p:cNvGrpSpPr/>
          <p:nvPr/>
        </p:nvGrpSpPr>
        <p:grpSpPr>
          <a:xfrm>
            <a:off x="7813036" y="3303202"/>
            <a:ext cx="979214" cy="207047"/>
            <a:chOff x="7791026" y="476407"/>
            <a:chExt cx="979214" cy="207047"/>
          </a:xfrm>
        </p:grpSpPr>
        <p:cxnSp>
          <p:nvCxnSpPr>
            <p:cNvPr id="75" name="直線矢印コネクタ 74"/>
            <p:cNvCxnSpPr/>
            <p:nvPr/>
          </p:nvCxnSpPr>
          <p:spPr>
            <a:xfrm>
              <a:off x="7791026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矢印コネクタ 75"/>
            <p:cNvCxnSpPr/>
            <p:nvPr/>
          </p:nvCxnSpPr>
          <p:spPr>
            <a:xfrm>
              <a:off x="7961083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矢印コネクタ 76"/>
            <p:cNvCxnSpPr/>
            <p:nvPr/>
          </p:nvCxnSpPr>
          <p:spPr>
            <a:xfrm>
              <a:off x="8126686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矢印コネクタ 77"/>
            <p:cNvCxnSpPr/>
            <p:nvPr/>
          </p:nvCxnSpPr>
          <p:spPr>
            <a:xfrm>
              <a:off x="8288293" y="47693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矢印コネクタ 78"/>
            <p:cNvCxnSpPr/>
            <p:nvPr/>
          </p:nvCxnSpPr>
          <p:spPr>
            <a:xfrm>
              <a:off x="8442204" y="4764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矢印コネクタ 79"/>
            <p:cNvCxnSpPr/>
            <p:nvPr/>
          </p:nvCxnSpPr>
          <p:spPr>
            <a:xfrm>
              <a:off x="8604448" y="476672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矢印コネクタ 80"/>
            <p:cNvCxnSpPr/>
            <p:nvPr/>
          </p:nvCxnSpPr>
          <p:spPr>
            <a:xfrm>
              <a:off x="8770240" y="484907"/>
              <a:ext cx="0" cy="19854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正方形/長方形 56"/>
          <p:cNvSpPr/>
          <p:nvPr/>
        </p:nvSpPr>
        <p:spPr>
          <a:xfrm>
            <a:off x="755576" y="609329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/>
              <a:t>Supplementary Figure S4. Time course of other parameters in the 3-CSRTT 			            during Experiment 5.</a:t>
            </a:r>
          </a:p>
        </p:txBody>
      </p:sp>
      <p:grpSp>
        <p:nvGrpSpPr>
          <p:cNvPr id="15" name="グループ化 88"/>
          <p:cNvGrpSpPr/>
          <p:nvPr/>
        </p:nvGrpSpPr>
        <p:grpSpPr>
          <a:xfrm>
            <a:off x="1100194" y="5494939"/>
            <a:ext cx="3496276" cy="598357"/>
            <a:chOff x="701498" y="5293001"/>
            <a:chExt cx="3496276" cy="598357"/>
          </a:xfrm>
        </p:grpSpPr>
        <p:sp>
          <p:nvSpPr>
            <p:cNvPr id="30" name="テキスト ボックス 29"/>
            <p:cNvSpPr txBox="1"/>
            <p:nvPr/>
          </p:nvSpPr>
          <p:spPr>
            <a:xfrm>
              <a:off x="1610707" y="5552804"/>
              <a:ext cx="15851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 smtClean="0"/>
                <a:t>Day</a:t>
              </a:r>
              <a:endParaRPr kumimoji="1" lang="ja-JP" altLang="en-US" sz="1600" dirty="0"/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701498" y="5301208"/>
              <a:ext cx="419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</a:t>
              </a:r>
              <a:endParaRPr kumimoji="1" lang="ja-JP" altLang="en-US" sz="1000" dirty="0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87013" y="5301208"/>
              <a:ext cx="419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2</a:t>
              </a:r>
              <a:endParaRPr kumimoji="1" lang="ja-JP" altLang="en-US" sz="1000" dirty="0"/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1044003" y="5301208"/>
              <a:ext cx="419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3</a:t>
              </a:r>
              <a:endParaRPr kumimoji="1" lang="ja-JP" altLang="en-US" sz="1000" dirty="0"/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1601190" y="5298298"/>
              <a:ext cx="27933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5</a:t>
              </a:r>
              <a:endParaRPr kumimoji="1" lang="ja-JP" altLang="en-US" sz="1000" dirty="0"/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1421001" y="5298298"/>
              <a:ext cx="2880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4</a:t>
              </a:r>
              <a:endParaRPr kumimoji="1" lang="ja-JP" altLang="en-US" sz="1000" dirty="0"/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1982099" y="5299056"/>
              <a:ext cx="163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7</a:t>
              </a:r>
              <a:endParaRPr kumimoji="1" lang="ja-JP" altLang="en-US" sz="1000" dirty="0"/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1790007" y="5298298"/>
              <a:ext cx="2107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6</a:t>
              </a:r>
              <a:endParaRPr kumimoji="1" lang="ja-JP" altLang="en-US" sz="1000" dirty="0"/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2115339" y="5299056"/>
              <a:ext cx="2107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8</a:t>
              </a:r>
              <a:endParaRPr kumimoji="1" lang="ja-JP" altLang="en-US" sz="1000" dirty="0"/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2359462" y="5297540"/>
              <a:ext cx="3911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10</a:t>
              </a:r>
              <a:endParaRPr kumimoji="1" lang="ja-JP" altLang="en-US" sz="1000" dirty="0"/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2280770" y="5298298"/>
              <a:ext cx="1988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9</a:t>
              </a:r>
              <a:endParaRPr kumimoji="1" lang="ja-JP" altLang="en-US" sz="1000" dirty="0"/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2837231" y="5301208"/>
              <a:ext cx="3666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12</a:t>
              </a:r>
              <a:endParaRPr kumimoji="1" lang="ja-JP" altLang="en-US" sz="1000" dirty="0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3011393" y="5293001"/>
              <a:ext cx="3911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13</a:t>
              </a:r>
              <a:endParaRPr kumimoji="1" lang="ja-JP" altLang="en-US" sz="1000" dirty="0"/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3191610" y="5293001"/>
              <a:ext cx="3555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14</a:t>
              </a:r>
              <a:endParaRPr kumimoji="1" lang="ja-JP" altLang="en-US" sz="1000" dirty="0"/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3357800" y="5293759"/>
              <a:ext cx="3428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15</a:t>
              </a:r>
              <a:endParaRPr kumimoji="1" lang="ja-JP" altLang="en-US" sz="1000" dirty="0"/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3500005" y="5293001"/>
              <a:ext cx="3903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16</a:t>
              </a:r>
              <a:endParaRPr kumimoji="1" lang="ja-JP" altLang="en-US" sz="1000" dirty="0"/>
            </a:p>
          </p:txBody>
        </p:sp>
        <p:sp>
          <p:nvSpPr>
            <p:cNvPr id="87" name="テキスト ボックス 86"/>
            <p:cNvSpPr txBox="1"/>
            <p:nvPr/>
          </p:nvSpPr>
          <p:spPr>
            <a:xfrm>
              <a:off x="3683132" y="5293001"/>
              <a:ext cx="3428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17</a:t>
              </a:r>
              <a:endParaRPr kumimoji="1" lang="ja-JP" altLang="en-US" sz="1000" dirty="0"/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3830399" y="5293759"/>
              <a:ext cx="3673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 smtClean="0"/>
                <a:t>18</a:t>
              </a:r>
              <a:endParaRPr kumimoji="1" lang="ja-JP" altLang="en-US" sz="1000" dirty="0"/>
            </a:p>
          </p:txBody>
        </p:sp>
      </p:grpSp>
      <p:sp>
        <p:nvSpPr>
          <p:cNvPr id="91" name="テキスト ボックス 90"/>
          <p:cNvSpPr txBox="1"/>
          <p:nvPr/>
        </p:nvSpPr>
        <p:spPr>
          <a:xfrm>
            <a:off x="6390418" y="5700664"/>
            <a:ext cx="1585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/>
              <a:t>Day</a:t>
            </a:r>
            <a:endParaRPr kumimoji="1" lang="ja-JP" altLang="en-US" sz="1600" dirty="0"/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5481209" y="5449068"/>
            <a:ext cx="419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</a:t>
            </a:r>
            <a:endParaRPr kumimoji="1" lang="ja-JP" altLang="en-US" sz="1000" dirty="0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5666724" y="5449068"/>
            <a:ext cx="419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2</a:t>
            </a:r>
            <a:endParaRPr kumimoji="1" lang="ja-JP" altLang="en-US" sz="1000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5823714" y="5449068"/>
            <a:ext cx="419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3</a:t>
            </a:r>
            <a:endParaRPr kumimoji="1" lang="ja-JP" altLang="en-US" sz="1000" dirty="0"/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6362971" y="5446158"/>
            <a:ext cx="279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5</a:t>
            </a:r>
            <a:endParaRPr kumimoji="1" lang="ja-JP" altLang="en-US" sz="1000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6200712" y="5446158"/>
            <a:ext cx="288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4</a:t>
            </a:r>
            <a:endParaRPr kumimoji="1" lang="ja-JP" altLang="en-US" sz="1000" dirty="0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6761810" y="5446916"/>
            <a:ext cx="163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7</a:t>
            </a:r>
            <a:endParaRPr kumimoji="1" lang="ja-JP" altLang="en-US" sz="1000" dirty="0"/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6569718" y="5446158"/>
            <a:ext cx="210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6</a:t>
            </a:r>
            <a:endParaRPr kumimoji="1" lang="ja-JP" altLang="en-US" sz="1000" dirty="0"/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6895050" y="5446916"/>
            <a:ext cx="210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8</a:t>
            </a:r>
            <a:endParaRPr kumimoji="1" lang="ja-JP" altLang="en-US" sz="1000" dirty="0"/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7139173" y="5445400"/>
            <a:ext cx="391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10</a:t>
            </a:r>
            <a:endParaRPr kumimoji="1" lang="ja-JP" altLang="en-US" sz="10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7060481" y="5446158"/>
            <a:ext cx="1988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9</a:t>
            </a:r>
            <a:endParaRPr kumimoji="1" lang="ja-JP" altLang="en-US" sz="10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7625907" y="5449068"/>
            <a:ext cx="3666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12</a:t>
            </a:r>
            <a:endParaRPr kumimoji="1" lang="ja-JP" altLang="en-US" sz="10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7791104" y="5440861"/>
            <a:ext cx="391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13</a:t>
            </a:r>
            <a:endParaRPr kumimoji="1" lang="ja-JP" altLang="en-US" sz="1000" dirty="0"/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7980286" y="5440861"/>
            <a:ext cx="355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14</a:t>
            </a:r>
            <a:endParaRPr kumimoji="1" lang="ja-JP" altLang="en-US" sz="1000" dirty="0"/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8146476" y="5441619"/>
            <a:ext cx="34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15</a:t>
            </a:r>
            <a:endParaRPr kumimoji="1" lang="ja-JP" altLang="en-US" sz="1000" dirty="0"/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8288681" y="5440861"/>
            <a:ext cx="390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16</a:t>
            </a:r>
            <a:endParaRPr kumimoji="1" lang="ja-JP" altLang="en-US" sz="1000" dirty="0"/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8471808" y="5440861"/>
            <a:ext cx="34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17</a:t>
            </a:r>
            <a:endParaRPr kumimoji="1" lang="ja-JP" altLang="en-US" sz="1000" dirty="0"/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8619075" y="5441619"/>
            <a:ext cx="367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 smtClean="0"/>
              <a:t>18</a:t>
            </a:r>
            <a:endParaRPr kumimoji="1" lang="ja-JP" altLang="en-US" sz="1000" dirty="0"/>
          </a:p>
        </p:txBody>
      </p:sp>
      <p:sp>
        <p:nvSpPr>
          <p:cNvPr id="89" name="テキスト ボックス 88"/>
          <p:cNvSpPr txBox="1"/>
          <p:nvPr/>
        </p:nvSpPr>
        <p:spPr>
          <a:xfrm rot="16200000">
            <a:off x="-951116" y="4130741"/>
            <a:ext cx="306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Res</a:t>
            </a:r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ponses during time-out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90" name="テキスト ボックス 89"/>
          <p:cNvSpPr txBox="1"/>
          <p:nvPr/>
        </p:nvSpPr>
        <p:spPr>
          <a:xfrm rot="16200000">
            <a:off x="3494831" y="1293195"/>
            <a:ext cx="2924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Correct response latency  (s)</a:t>
            </a:r>
            <a:endParaRPr kumimoji="1" lang="ja-JP" altLang="en-US" sz="16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 rot="16200000">
            <a:off x="3678325" y="4079757"/>
            <a:ext cx="2534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Reward latency  (s)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79512" y="5877272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/>
              <a:t>Supplementary Figure S5. the effects of varenicline on performance in the 3-CSRTT after discontinuing nicotine infusion (n=5). </a:t>
            </a:r>
            <a:r>
              <a:rPr lang="en-US" altLang="ja-JP" dirty="0" smtClean="0"/>
              <a:t>The average performances during the period surrounded by dotted lines were used for the comparison. * </a:t>
            </a:r>
            <a:r>
              <a:rPr lang="en-US" altLang="ja-JP" i="1" dirty="0" smtClean="0"/>
              <a:t>p </a:t>
            </a:r>
            <a:r>
              <a:rPr lang="en-US" altLang="ja-JP" dirty="0" smtClean="0"/>
              <a:t>&lt; 0.05.</a:t>
            </a:r>
          </a:p>
        </p:txBody>
      </p:sp>
      <p:sp>
        <p:nvSpPr>
          <p:cNvPr id="6" name="右中かっこ 5"/>
          <p:cNvSpPr/>
          <p:nvPr/>
        </p:nvSpPr>
        <p:spPr>
          <a:xfrm>
            <a:off x="7020272" y="-306790"/>
            <a:ext cx="216024" cy="3600400"/>
          </a:xfrm>
          <a:prstGeom prst="rightBrace">
            <a:avLst/>
          </a:prstGeom>
          <a:ln w="19050">
            <a:solidFill>
              <a:schemeClr val="tx1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28" name="正方形/長方形 27"/>
          <p:cNvSpPr/>
          <p:nvPr/>
        </p:nvSpPr>
        <p:spPr bwMode="auto">
          <a:xfrm>
            <a:off x="1576542" y="1590838"/>
            <a:ext cx="3672408" cy="17747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400" b="1" dirty="0" smtClean="0"/>
              <a:t>Nicotine infusion</a:t>
            </a:r>
            <a:endParaRPr lang="ja-JP" altLang="en-US" sz="1400" b="1" dirty="0"/>
          </a:p>
        </p:txBody>
      </p:sp>
      <p:cxnSp>
        <p:nvCxnSpPr>
          <p:cNvPr id="44" name="直線矢印コネクタ 43"/>
          <p:cNvCxnSpPr/>
          <p:nvPr/>
        </p:nvCxnSpPr>
        <p:spPr bwMode="auto">
          <a:xfrm rot="16200000" flipH="1">
            <a:off x="1339773" y="784147"/>
            <a:ext cx="456286" cy="431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29"/>
          <p:cNvSpPr txBox="1">
            <a:spLocks noChangeArrowheads="1"/>
          </p:cNvSpPr>
          <p:nvPr/>
        </p:nvSpPr>
        <p:spPr bwMode="auto">
          <a:xfrm>
            <a:off x="1043854" y="256141"/>
            <a:ext cx="979479" cy="22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400" dirty="0"/>
              <a:t>pump in</a:t>
            </a:r>
            <a:endParaRPr lang="ja-JP" altLang="en-US" sz="1400" dirty="0"/>
          </a:p>
        </p:txBody>
      </p:sp>
      <p:sp>
        <p:nvSpPr>
          <p:cNvPr id="46" name="テキスト ボックス 30"/>
          <p:cNvSpPr txBox="1">
            <a:spLocks noChangeArrowheads="1"/>
          </p:cNvSpPr>
          <p:nvPr/>
        </p:nvSpPr>
        <p:spPr bwMode="auto">
          <a:xfrm>
            <a:off x="4599800" y="250515"/>
            <a:ext cx="1110076" cy="22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400" dirty="0"/>
              <a:t>pump out</a:t>
            </a:r>
            <a:endParaRPr lang="ja-JP" altLang="en-US" sz="1400" dirty="0"/>
          </a:p>
        </p:txBody>
      </p:sp>
      <p:sp>
        <p:nvSpPr>
          <p:cNvPr id="47" name="テキスト ボックス 34"/>
          <p:cNvSpPr txBox="1">
            <a:spLocks noChangeArrowheads="1"/>
          </p:cNvSpPr>
          <p:nvPr/>
        </p:nvSpPr>
        <p:spPr bwMode="auto">
          <a:xfrm>
            <a:off x="-74016" y="1074107"/>
            <a:ext cx="587671" cy="22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400" b="1" dirty="0"/>
              <a:t>day</a:t>
            </a:r>
            <a:endParaRPr lang="ja-JP" altLang="en-US" sz="1400" b="1" dirty="0"/>
          </a:p>
        </p:txBody>
      </p:sp>
      <p:cxnSp>
        <p:nvCxnSpPr>
          <p:cNvPr id="50" name="直線矢印コネクタ 49"/>
          <p:cNvCxnSpPr/>
          <p:nvPr/>
        </p:nvCxnSpPr>
        <p:spPr bwMode="auto">
          <a:xfrm rot="16200000" flipH="1">
            <a:off x="4960573" y="784146"/>
            <a:ext cx="456286" cy="431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グループ化 50"/>
          <p:cNvGrpSpPr/>
          <p:nvPr/>
        </p:nvGrpSpPr>
        <p:grpSpPr>
          <a:xfrm>
            <a:off x="342473" y="1050666"/>
            <a:ext cx="8559163" cy="259845"/>
            <a:chOff x="385602" y="2135293"/>
            <a:chExt cx="9340122" cy="259845"/>
          </a:xfrm>
        </p:grpSpPr>
        <p:sp>
          <p:nvSpPr>
            <p:cNvPr id="30" name="テキスト ボックス 8"/>
            <p:cNvSpPr txBox="1">
              <a:spLocks noChangeArrowheads="1"/>
            </p:cNvSpPr>
            <p:nvPr/>
          </p:nvSpPr>
          <p:spPr bwMode="auto">
            <a:xfrm>
              <a:off x="385602" y="2166095"/>
              <a:ext cx="470337" cy="229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1</a:t>
              </a:r>
              <a:endParaRPr lang="ja-JP" altLang="en-US" sz="1400" dirty="0"/>
            </a:p>
          </p:txBody>
        </p:sp>
        <p:cxnSp>
          <p:nvCxnSpPr>
            <p:cNvPr id="32" name="直線コネクタ 4"/>
            <p:cNvCxnSpPr/>
            <p:nvPr/>
          </p:nvCxnSpPr>
          <p:spPr bwMode="auto">
            <a:xfrm flipV="1">
              <a:off x="611667" y="2135293"/>
              <a:ext cx="9114057" cy="100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テキスト ボックス 9"/>
            <p:cNvSpPr txBox="1">
              <a:spLocks noChangeArrowheads="1"/>
            </p:cNvSpPr>
            <p:nvPr/>
          </p:nvSpPr>
          <p:spPr bwMode="auto">
            <a:xfrm>
              <a:off x="881062" y="2161390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2</a:t>
              </a:r>
              <a:endParaRPr lang="ja-JP" altLang="en-US" sz="1400" dirty="0"/>
            </a:p>
          </p:txBody>
        </p:sp>
        <p:sp>
          <p:nvSpPr>
            <p:cNvPr id="34" name="テキスト ボックス 10"/>
            <p:cNvSpPr txBox="1">
              <a:spLocks noChangeArrowheads="1"/>
            </p:cNvSpPr>
            <p:nvPr/>
          </p:nvSpPr>
          <p:spPr bwMode="auto">
            <a:xfrm>
              <a:off x="1376521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/>
                <a:t>3</a:t>
              </a:r>
            </a:p>
          </p:txBody>
        </p:sp>
        <p:sp>
          <p:nvSpPr>
            <p:cNvPr id="35" name="テキスト ボックス 11"/>
            <p:cNvSpPr txBox="1">
              <a:spLocks noChangeArrowheads="1"/>
            </p:cNvSpPr>
            <p:nvPr/>
          </p:nvSpPr>
          <p:spPr bwMode="auto">
            <a:xfrm>
              <a:off x="1871982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4</a:t>
              </a:r>
              <a:endParaRPr lang="ja-JP" altLang="en-US" sz="1400" dirty="0"/>
            </a:p>
          </p:txBody>
        </p:sp>
        <p:sp>
          <p:nvSpPr>
            <p:cNvPr id="36" name="テキスト ボックス 12"/>
            <p:cNvSpPr txBox="1">
              <a:spLocks noChangeArrowheads="1"/>
            </p:cNvSpPr>
            <p:nvPr/>
          </p:nvSpPr>
          <p:spPr bwMode="auto">
            <a:xfrm>
              <a:off x="2367442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/>
                <a:t>5</a:t>
              </a:r>
              <a:endParaRPr lang="ja-JP" altLang="en-US" sz="1400"/>
            </a:p>
          </p:txBody>
        </p:sp>
        <p:sp>
          <p:nvSpPr>
            <p:cNvPr id="37" name="テキスト ボックス 13"/>
            <p:cNvSpPr txBox="1">
              <a:spLocks noChangeArrowheads="1"/>
            </p:cNvSpPr>
            <p:nvPr/>
          </p:nvSpPr>
          <p:spPr bwMode="auto">
            <a:xfrm>
              <a:off x="2862902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/>
                <a:t>6</a:t>
              </a:r>
              <a:endParaRPr lang="ja-JP" altLang="en-US" sz="1400"/>
            </a:p>
          </p:txBody>
        </p:sp>
        <p:sp>
          <p:nvSpPr>
            <p:cNvPr id="38" name="テキスト ボックス 14"/>
            <p:cNvSpPr txBox="1">
              <a:spLocks noChangeArrowheads="1"/>
            </p:cNvSpPr>
            <p:nvPr/>
          </p:nvSpPr>
          <p:spPr bwMode="auto">
            <a:xfrm>
              <a:off x="3358362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7</a:t>
              </a:r>
              <a:endParaRPr lang="ja-JP" altLang="en-US" sz="1400" dirty="0"/>
            </a:p>
          </p:txBody>
        </p:sp>
        <p:sp>
          <p:nvSpPr>
            <p:cNvPr id="39" name="テキスト ボックス 15"/>
            <p:cNvSpPr txBox="1">
              <a:spLocks noChangeArrowheads="1"/>
            </p:cNvSpPr>
            <p:nvPr/>
          </p:nvSpPr>
          <p:spPr bwMode="auto">
            <a:xfrm>
              <a:off x="3853821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/>
                <a:t>8</a:t>
              </a:r>
              <a:endParaRPr lang="ja-JP" altLang="en-US" sz="1400"/>
            </a:p>
          </p:txBody>
        </p:sp>
        <p:sp>
          <p:nvSpPr>
            <p:cNvPr id="40" name="テキスト ボックス 16"/>
            <p:cNvSpPr txBox="1">
              <a:spLocks noChangeArrowheads="1"/>
            </p:cNvSpPr>
            <p:nvPr/>
          </p:nvSpPr>
          <p:spPr bwMode="auto">
            <a:xfrm>
              <a:off x="4349281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/>
                <a:t>9</a:t>
              </a:r>
              <a:endParaRPr lang="ja-JP" altLang="en-US" sz="1400"/>
            </a:p>
          </p:txBody>
        </p:sp>
        <p:sp>
          <p:nvSpPr>
            <p:cNvPr id="41" name="テキスト ボックス 17"/>
            <p:cNvSpPr txBox="1">
              <a:spLocks noChangeArrowheads="1"/>
            </p:cNvSpPr>
            <p:nvPr/>
          </p:nvSpPr>
          <p:spPr bwMode="auto">
            <a:xfrm>
              <a:off x="4844742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10</a:t>
              </a:r>
              <a:endParaRPr lang="ja-JP" altLang="en-US" sz="1400" dirty="0"/>
            </a:p>
          </p:txBody>
        </p:sp>
        <p:sp>
          <p:nvSpPr>
            <p:cNvPr id="42" name="テキスト ボックス 18"/>
            <p:cNvSpPr txBox="1">
              <a:spLocks noChangeArrowheads="1"/>
            </p:cNvSpPr>
            <p:nvPr/>
          </p:nvSpPr>
          <p:spPr bwMode="auto">
            <a:xfrm>
              <a:off x="5340201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11</a:t>
              </a:r>
              <a:endParaRPr lang="ja-JP" altLang="en-US" sz="1400" dirty="0"/>
            </a:p>
          </p:txBody>
        </p:sp>
        <p:sp>
          <p:nvSpPr>
            <p:cNvPr id="43" name="テキスト ボックス 19"/>
            <p:cNvSpPr txBox="1">
              <a:spLocks noChangeArrowheads="1"/>
            </p:cNvSpPr>
            <p:nvPr/>
          </p:nvSpPr>
          <p:spPr bwMode="auto">
            <a:xfrm>
              <a:off x="5838545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/>
                <a:t>12</a:t>
              </a:r>
              <a:endParaRPr lang="ja-JP" altLang="en-US" sz="1400"/>
            </a:p>
          </p:txBody>
        </p:sp>
        <p:sp>
          <p:nvSpPr>
            <p:cNvPr id="48" name="テキスト ボックス 40"/>
            <p:cNvSpPr txBox="1">
              <a:spLocks noChangeArrowheads="1"/>
            </p:cNvSpPr>
            <p:nvPr/>
          </p:nvSpPr>
          <p:spPr bwMode="auto">
            <a:xfrm>
              <a:off x="6335241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13</a:t>
              </a:r>
              <a:endParaRPr lang="ja-JP" altLang="en-US" sz="1400" dirty="0"/>
            </a:p>
          </p:txBody>
        </p:sp>
        <p:sp>
          <p:nvSpPr>
            <p:cNvPr id="49" name="テキスト ボックス 41"/>
            <p:cNvSpPr txBox="1">
              <a:spLocks noChangeArrowheads="1"/>
            </p:cNvSpPr>
            <p:nvPr/>
          </p:nvSpPr>
          <p:spPr bwMode="auto">
            <a:xfrm>
              <a:off x="6833585" y="2153806"/>
              <a:ext cx="470337" cy="229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/>
                <a:t>14</a:t>
              </a:r>
              <a:endParaRPr lang="ja-JP" altLang="en-US" sz="1400" dirty="0"/>
            </a:p>
          </p:txBody>
        </p:sp>
        <p:sp>
          <p:nvSpPr>
            <p:cNvPr id="9" name="テキスト ボックス 18"/>
            <p:cNvSpPr txBox="1">
              <a:spLocks noChangeArrowheads="1"/>
            </p:cNvSpPr>
            <p:nvPr/>
          </p:nvSpPr>
          <p:spPr bwMode="auto">
            <a:xfrm>
              <a:off x="7312054" y="2155398"/>
              <a:ext cx="470337" cy="229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 smtClean="0"/>
                <a:t>15</a:t>
              </a:r>
              <a:endParaRPr lang="ja-JP" altLang="en-US" sz="1400" dirty="0"/>
            </a:p>
          </p:txBody>
        </p:sp>
        <p:sp>
          <p:nvSpPr>
            <p:cNvPr id="10" name="テキスト ボックス 19"/>
            <p:cNvSpPr txBox="1">
              <a:spLocks noChangeArrowheads="1"/>
            </p:cNvSpPr>
            <p:nvPr/>
          </p:nvSpPr>
          <p:spPr bwMode="auto">
            <a:xfrm>
              <a:off x="7810396" y="2155398"/>
              <a:ext cx="470337" cy="229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 smtClean="0"/>
                <a:t>16</a:t>
              </a:r>
              <a:endParaRPr lang="ja-JP" altLang="en-US" sz="1400" dirty="0"/>
            </a:p>
          </p:txBody>
        </p:sp>
        <p:sp>
          <p:nvSpPr>
            <p:cNvPr id="11" name="テキスト ボックス 40"/>
            <p:cNvSpPr txBox="1">
              <a:spLocks noChangeArrowheads="1"/>
            </p:cNvSpPr>
            <p:nvPr/>
          </p:nvSpPr>
          <p:spPr bwMode="auto">
            <a:xfrm>
              <a:off x="8307093" y="2155398"/>
              <a:ext cx="470337" cy="229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 smtClean="0"/>
                <a:t>17</a:t>
              </a:r>
              <a:endParaRPr lang="ja-JP" altLang="en-US" sz="1400" dirty="0"/>
            </a:p>
          </p:txBody>
        </p:sp>
        <p:sp>
          <p:nvSpPr>
            <p:cNvPr id="12" name="テキスト ボックス 41"/>
            <p:cNvSpPr txBox="1">
              <a:spLocks noChangeArrowheads="1"/>
            </p:cNvSpPr>
            <p:nvPr/>
          </p:nvSpPr>
          <p:spPr bwMode="auto">
            <a:xfrm>
              <a:off x="8805436" y="2155398"/>
              <a:ext cx="470337" cy="229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sz="1400" dirty="0" smtClean="0"/>
                <a:t>18</a:t>
              </a:r>
              <a:endParaRPr lang="ja-JP" altLang="en-US" sz="1400" dirty="0"/>
            </a:p>
          </p:txBody>
        </p:sp>
      </p:grpSp>
      <p:sp>
        <p:nvSpPr>
          <p:cNvPr id="14" name="テキスト ボックス 35"/>
          <p:cNvSpPr txBox="1">
            <a:spLocks noChangeArrowheads="1"/>
          </p:cNvSpPr>
          <p:nvPr/>
        </p:nvSpPr>
        <p:spPr bwMode="auto">
          <a:xfrm>
            <a:off x="6452640" y="1552285"/>
            <a:ext cx="1207531" cy="22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400" b="1" dirty="0" smtClean="0"/>
              <a:t>withdrawal</a:t>
            </a:r>
            <a:endParaRPr lang="ja-JP" altLang="en-US" sz="1400" b="1" dirty="0"/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6013784" y="752862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>
            <a:off x="6473086" y="760197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>
            <a:off x="6905134" y="760197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7345808" y="760197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7803734" y="760197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>
            <a:off x="8273286" y="760197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8705334" y="328149"/>
            <a:ext cx="0" cy="66230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5536982" y="446287"/>
            <a:ext cx="2736304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/>
              <a:t>Water (3 ml/kg, </a:t>
            </a:r>
            <a:r>
              <a:rPr kumimoji="1" lang="en-US" altLang="ja-JP" sz="1400" dirty="0" err="1" smtClean="0"/>
              <a:t>p.o</a:t>
            </a:r>
            <a:r>
              <a:rPr kumimoji="1" lang="en-US" altLang="ja-JP" sz="1400" dirty="0" smtClean="0"/>
              <a:t>.)</a:t>
            </a:r>
            <a:endParaRPr kumimoji="1" lang="ja-JP" altLang="en-US" sz="1400" dirty="0"/>
          </a:p>
        </p:txBody>
      </p:sp>
      <p:cxnSp>
        <p:nvCxnSpPr>
          <p:cNvPr id="23" name="直線矢印コネクタ 22"/>
          <p:cNvCxnSpPr/>
          <p:nvPr/>
        </p:nvCxnSpPr>
        <p:spPr>
          <a:xfrm>
            <a:off x="5567956" y="752242"/>
            <a:ext cx="0" cy="2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/>
          <p:cNvSpPr/>
          <p:nvPr/>
        </p:nvSpPr>
        <p:spPr>
          <a:xfrm>
            <a:off x="5392966" y="1120237"/>
            <a:ext cx="3096344" cy="216024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6617102" y="40118"/>
            <a:ext cx="2483768" cy="307777"/>
          </a:xfrm>
          <a:prstGeom prst="rect">
            <a:avLst/>
          </a:prstGeom>
          <a:noFill/>
          <a:ln w="38100" cmpd="dbl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 smtClean="0"/>
              <a:t>Varenicline (0.075 mg/kg, </a:t>
            </a:r>
            <a:r>
              <a:rPr kumimoji="1" lang="en-US" altLang="ja-JP" sz="1400" b="1" dirty="0" err="1" smtClean="0"/>
              <a:t>p.o</a:t>
            </a:r>
            <a:r>
              <a:rPr kumimoji="1" lang="en-US" altLang="ja-JP" sz="1400" b="1" dirty="0" smtClean="0"/>
              <a:t>.)</a:t>
            </a:r>
            <a:endParaRPr kumimoji="1" lang="ja-JP" altLang="en-US" sz="1400" b="1" dirty="0"/>
          </a:p>
        </p:txBody>
      </p:sp>
      <p:sp>
        <p:nvSpPr>
          <p:cNvPr id="53" name="テキスト ボックス 41"/>
          <p:cNvSpPr txBox="1">
            <a:spLocks noChangeArrowheads="1"/>
          </p:cNvSpPr>
          <p:nvPr/>
        </p:nvSpPr>
        <p:spPr bwMode="auto">
          <a:xfrm>
            <a:off x="8470196" y="1072943"/>
            <a:ext cx="4310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400" dirty="0" smtClean="0"/>
              <a:t>19</a:t>
            </a:r>
            <a:endParaRPr lang="ja-JP" altLang="en-US" sz="1400" dirty="0"/>
          </a:p>
        </p:txBody>
      </p:sp>
      <p:sp>
        <p:nvSpPr>
          <p:cNvPr id="54" name="正方形/長方形 53"/>
          <p:cNvSpPr/>
          <p:nvPr/>
        </p:nvSpPr>
        <p:spPr>
          <a:xfrm>
            <a:off x="8557497" y="1120237"/>
            <a:ext cx="288000" cy="20764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35330"/>
            <a:ext cx="2592288" cy="278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テキスト ボックス 71"/>
          <p:cNvSpPr txBox="1"/>
          <p:nvPr/>
        </p:nvSpPr>
        <p:spPr>
          <a:xfrm rot="16200000">
            <a:off x="-1163378" y="3532367"/>
            <a:ext cx="27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Premature responses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8405" y="1916834"/>
            <a:ext cx="1794774" cy="181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0413" y="3789042"/>
            <a:ext cx="170787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テキスト ボックス 74"/>
          <p:cNvSpPr txBox="1"/>
          <p:nvPr/>
        </p:nvSpPr>
        <p:spPr>
          <a:xfrm rot="16200000">
            <a:off x="2361310" y="2678434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Accuracy (%)</a:t>
            </a:r>
            <a:endParaRPr kumimoji="1" lang="ja-JP" altLang="en-US" sz="12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 rot="16200000">
            <a:off x="2495199" y="4586647"/>
            <a:ext cx="1296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Omissions</a:t>
            </a:r>
            <a:endParaRPr kumimoji="1" lang="ja-JP" altLang="en-US" sz="12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8393" y="1916834"/>
            <a:ext cx="1626553" cy="182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48393" y="3861050"/>
            <a:ext cx="159525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テキスト ボックス 80"/>
          <p:cNvSpPr txBox="1"/>
          <p:nvPr/>
        </p:nvSpPr>
        <p:spPr>
          <a:xfrm rot="16200000">
            <a:off x="4247385" y="2678054"/>
            <a:ext cx="1943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Perseverative</a:t>
            </a:r>
            <a:r>
              <a:rPr kumimoji="1"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responses</a:t>
            </a:r>
            <a:endParaRPr kumimoji="1" lang="ja-JP" altLang="en-US" sz="12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2" name="テキスト ボックス 81"/>
          <p:cNvSpPr txBox="1"/>
          <p:nvPr/>
        </p:nvSpPr>
        <p:spPr>
          <a:xfrm rot="16200000">
            <a:off x="4211000" y="4658655"/>
            <a:ext cx="2016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Res</a:t>
            </a:r>
            <a:r>
              <a:rPr kumimoji="1"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ponses during time-out</a:t>
            </a:r>
            <a:endParaRPr kumimoji="1" lang="ja-JP" altLang="en-US" sz="12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2861" y="1916834"/>
            <a:ext cx="1728192" cy="18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12861" y="3861050"/>
            <a:ext cx="1795643" cy="185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テキスト ボックス 84"/>
          <p:cNvSpPr txBox="1"/>
          <p:nvPr/>
        </p:nvSpPr>
        <p:spPr>
          <a:xfrm rot="16200000">
            <a:off x="6042648" y="267843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Correct response latency  (s)</a:t>
            </a:r>
            <a:endParaRPr kumimoji="1" lang="ja-JP" altLang="en-US" sz="12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6" name="テキスト ボックス 85"/>
          <p:cNvSpPr txBox="1"/>
          <p:nvPr/>
        </p:nvSpPr>
        <p:spPr>
          <a:xfrm rot="16200000">
            <a:off x="6362615" y="4586647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Reward latency  (s)</a:t>
            </a:r>
            <a:endParaRPr kumimoji="1" lang="ja-JP" altLang="en-US" sz="12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1746436" y="499343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Varenicline</a:t>
            </a:r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954348" y="499343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Water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4139952" y="5589241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Varenicline</a:t>
            </a:r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3635896" y="5589241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Water</a:t>
            </a:r>
            <a:endParaRPr kumimoji="1" lang="ja-JP" altLang="en-US" sz="11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6159176" y="5589241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Varenicline</a:t>
            </a:r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5655120" y="5589241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Water</a:t>
            </a:r>
            <a:endParaRPr kumimoji="1" lang="ja-JP" altLang="en-US" sz="11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8244408" y="5589241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Varenicline</a:t>
            </a:r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7740352" y="5589241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Water</a:t>
            </a:r>
            <a:endParaRPr kumimoji="1" lang="ja-JP" altLang="en-US" sz="11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1602420" y="280380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*</a:t>
            </a:r>
            <a:endParaRPr kumimoji="1" lang="ja-JP" altLang="en-US" sz="24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96" name="直線コネクタ 95"/>
          <p:cNvCxnSpPr/>
          <p:nvPr/>
        </p:nvCxnSpPr>
        <p:spPr>
          <a:xfrm flipV="1">
            <a:off x="2365630" y="3267757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/>
          <p:cNvCxnSpPr/>
          <p:nvPr/>
        </p:nvCxnSpPr>
        <p:spPr>
          <a:xfrm flipV="1">
            <a:off x="1412274" y="3270733"/>
            <a:ext cx="0" cy="90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/>
          <p:cNvCxnSpPr/>
          <p:nvPr/>
        </p:nvCxnSpPr>
        <p:spPr>
          <a:xfrm>
            <a:off x="1420900" y="3267733"/>
            <a:ext cx="93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テキスト ボックス 69"/>
          <p:cNvSpPr txBox="1"/>
          <p:nvPr/>
        </p:nvSpPr>
        <p:spPr>
          <a:xfrm>
            <a:off x="8065888" y="203123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*</a:t>
            </a:r>
            <a:endParaRPr kumimoji="1" lang="ja-JP" altLang="en-US" sz="24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71" name="直線コネクタ 70"/>
          <p:cNvCxnSpPr/>
          <p:nvPr/>
        </p:nvCxnSpPr>
        <p:spPr>
          <a:xfrm flipV="1">
            <a:off x="8011132" y="2420889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 flipV="1">
            <a:off x="8633326" y="2420889"/>
            <a:ext cx="0" cy="32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>
            <a:off x="8011132" y="2420889"/>
            <a:ext cx="61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テキスト ボックス 76"/>
          <p:cNvSpPr txBox="1"/>
          <p:nvPr/>
        </p:nvSpPr>
        <p:spPr>
          <a:xfrm>
            <a:off x="4013188" y="392931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*</a:t>
            </a:r>
            <a:endParaRPr kumimoji="1" lang="ja-JP" altLang="en-US" sz="24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83" name="直線コネクタ 82"/>
          <p:cNvCxnSpPr/>
          <p:nvPr/>
        </p:nvCxnSpPr>
        <p:spPr>
          <a:xfrm flipV="1">
            <a:off x="3958432" y="4329137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flipV="1">
            <a:off x="4580626" y="4329137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コネクタ 98"/>
          <p:cNvCxnSpPr/>
          <p:nvPr/>
        </p:nvCxnSpPr>
        <p:spPr>
          <a:xfrm>
            <a:off x="3958432" y="4329137"/>
            <a:ext cx="61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357</Words>
  <Application>Microsoft Office PowerPoint</Application>
  <PresentationFormat>画面に合わせる (4:3)</PresentationFormat>
  <Paragraphs>138</Paragraphs>
  <Slides>5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6" baseType="lpstr">
      <vt:lpstr>Office テーマ</vt:lpstr>
      <vt:lpstr>スライド 1</vt:lpstr>
      <vt:lpstr>スライド 2</vt:lpstr>
      <vt:lpstr>スライド 3</vt:lpstr>
      <vt:lpstr>スライド 4</vt:lpstr>
      <vt:lpstr>スライド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bikke</dc:creator>
  <cp:lastModifiedBy>bikke</cp:lastModifiedBy>
  <cp:revision>27</cp:revision>
  <dcterms:created xsi:type="dcterms:W3CDTF">2016-02-22T08:39:34Z</dcterms:created>
  <dcterms:modified xsi:type="dcterms:W3CDTF">2016-12-04T07:11:43Z</dcterms:modified>
</cp:coreProperties>
</file>