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2"/>
  </p:notesMasterIdLst>
  <p:handoutMasterIdLst>
    <p:handoutMasterId r:id="rId23"/>
  </p:handoutMasterIdLst>
  <p:sldIdLst>
    <p:sldId id="284" r:id="rId2"/>
    <p:sldId id="294" r:id="rId3"/>
    <p:sldId id="285" r:id="rId4"/>
    <p:sldId id="286" r:id="rId5"/>
    <p:sldId id="263" r:id="rId6"/>
    <p:sldId id="293" r:id="rId7"/>
    <p:sldId id="295" r:id="rId8"/>
    <p:sldId id="296" r:id="rId9"/>
    <p:sldId id="297" r:id="rId10"/>
    <p:sldId id="300" r:id="rId11"/>
    <p:sldId id="304" r:id="rId12"/>
    <p:sldId id="305" r:id="rId13"/>
    <p:sldId id="301" r:id="rId14"/>
    <p:sldId id="302" r:id="rId15"/>
    <p:sldId id="303" r:id="rId16"/>
    <p:sldId id="311" r:id="rId17"/>
    <p:sldId id="312" r:id="rId18"/>
    <p:sldId id="306" r:id="rId19"/>
    <p:sldId id="308" r:id="rId20"/>
    <p:sldId id="287" r:id="rId21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ditor" initials="editor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70AD47"/>
    <a:srgbClr val="FFC000"/>
    <a:srgbClr val="ED7D31"/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59" autoAdjust="0"/>
    <p:restoredTop sz="94660"/>
  </p:normalViewPr>
  <p:slideViewPr>
    <p:cSldViewPr showGuides="1">
      <p:cViewPr varScale="1">
        <p:scale>
          <a:sx n="64" d="100"/>
          <a:sy n="64" d="100"/>
        </p:scale>
        <p:origin x="366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18831" cy="493315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7" y="0"/>
            <a:ext cx="2918831" cy="493315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3" y="9371285"/>
            <a:ext cx="2918831" cy="493315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7" y="9371285"/>
            <a:ext cx="2918831" cy="493315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0F448CEC-1943-4060-BE78-038A1FBAD4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4112157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19413" cy="495300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4763" y="2"/>
            <a:ext cx="2919412" cy="495300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7763" y="1231900"/>
            <a:ext cx="4440237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5" tIns="45713" rIns="91425" bIns="4571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102" y="4748215"/>
            <a:ext cx="5389563" cy="3884612"/>
          </a:xfrm>
          <a:prstGeom prst="rect">
            <a:avLst/>
          </a:prstGeom>
        </p:spPr>
        <p:txBody>
          <a:bodyPr vert="horz" lIns="91425" tIns="45713" rIns="91425" bIns="45713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9371015"/>
            <a:ext cx="2919413" cy="495300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4763" y="9371015"/>
            <a:ext cx="2919412" cy="495300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2C1E3683-5106-4CA6-BE8E-C173AB91E2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1523485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4250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972235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29113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91609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3265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EFF1-C9F4-411C-B826-8C1DFD0FCB40}" type="datetimeFigureOut">
              <a:rPr kumimoji="1" lang="ja-JP" altLang="en-US" smtClean="0"/>
              <a:t>2018/5/17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8928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EFF1-C9F4-411C-B826-8C1DFD0FCB40}" type="datetimeFigureOut">
              <a:rPr kumimoji="1" lang="ja-JP" altLang="en-US" smtClean="0"/>
              <a:t>2018/5/17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0822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EFF1-C9F4-411C-B826-8C1DFD0FCB40}" type="datetimeFigureOut">
              <a:rPr kumimoji="1" lang="ja-JP" altLang="en-US" smtClean="0"/>
              <a:t>2018/5/17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583304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EFF1-C9F4-411C-B826-8C1DFD0FCB40}" type="datetimeFigureOut">
              <a:rPr kumimoji="1" lang="ja-JP" altLang="en-US" smtClean="0"/>
              <a:t>2018/5/17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3865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EFF1-C9F4-411C-B826-8C1DFD0FCB40}" type="datetimeFigureOut">
              <a:rPr kumimoji="1" lang="ja-JP" altLang="en-US" smtClean="0"/>
              <a:t>2018/5/17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6843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EFF1-C9F4-411C-B826-8C1DFD0FCB40}" type="datetimeFigureOut">
              <a:rPr kumimoji="1" lang="ja-JP" altLang="en-US" smtClean="0"/>
              <a:t>2018/5/17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6327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EFF1-C9F4-411C-B826-8C1DFD0FCB40}" type="datetimeFigureOut">
              <a:rPr kumimoji="1" lang="ja-JP" altLang="en-US" smtClean="0"/>
              <a:t>2018/5/17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5EF61520-669D-42A3-8421-BF2DBA2B7CF1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86414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EFF1-C9F4-411C-B826-8C1DFD0FCB40}" type="datetimeFigureOut">
              <a:rPr kumimoji="1" lang="ja-JP" altLang="en-US" smtClean="0"/>
              <a:t>2018/5/17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83868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EFF1-C9F4-411C-B826-8C1DFD0FCB40}" type="datetimeFigureOut">
              <a:rPr kumimoji="1" lang="ja-JP" altLang="en-US" smtClean="0"/>
              <a:t>2018/5/17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8359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EFF1-C9F4-411C-B826-8C1DFD0FCB40}" type="datetimeFigureOut">
              <a:rPr kumimoji="1" lang="ja-JP" altLang="en-US" smtClean="0"/>
              <a:t>2018/5/17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205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2EFF1-C9F4-411C-B826-8C1DFD0FCB40}" type="datetimeFigureOut">
              <a:rPr kumimoji="1" lang="ja-JP" altLang="en-US" smtClean="0"/>
              <a:t>2018/5/17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61520-669D-42A3-8421-BF2DBA2B7CF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45623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2EFF1-C9F4-411C-B826-8C1DFD0FCB40}" type="datetimeFigureOut">
              <a:rPr kumimoji="1" lang="ja-JP" altLang="en-US" smtClean="0"/>
              <a:t>2018/5/17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457950" y="5892801"/>
            <a:ext cx="2446991" cy="82867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F61520-669D-42A3-8421-BF2DBA2B7CF1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37436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  <p:sp>
        <p:nvSpPr>
          <p:cNvPr id="5" name="正方形/長方形 4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251999" y="0"/>
            <a:ext cx="8787225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北キャンパス図書室 オンデマンドガイダンス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252000" y="1269579"/>
            <a:ext cx="8640000" cy="43188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ja-JP" altLang="en-US" sz="2800" dirty="0" smtClean="0">
                <a:solidFill>
                  <a:schemeClr val="accent3">
                    <a:lumMod val="50000"/>
                  </a:schemeClr>
                </a:solidFill>
              </a:rPr>
              <a:t>引用情報に基づく雑誌・論文の評価方法</a:t>
            </a:r>
            <a:endParaRPr lang="en-US" altLang="ja-JP" sz="28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pPr algn="r"/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北海道大学 北キャンパス図書室</a:t>
            </a:r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pPr algn="r"/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2018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年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4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月</a:t>
            </a:r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55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52000" y="1281600"/>
            <a:ext cx="8640000" cy="44071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引用情報に基づく雑誌・論文の評価と</a:t>
            </a:r>
          </a:p>
          <a:p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Web of Science (</a:t>
            </a:r>
            <a:r>
              <a:rPr lang="en-US" altLang="ja-JP" sz="2400" dirty="0" err="1">
                <a:solidFill>
                  <a:schemeClr val="accent3">
                    <a:lumMod val="50000"/>
                  </a:schemeClr>
                </a:solidFill>
              </a:rPr>
              <a:t>WoS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関連データベース</a:t>
            </a: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sz="2400" dirty="0" smtClean="0">
                <a:solidFill>
                  <a:schemeClr val="accent3">
                    <a:lumMod val="50000"/>
                  </a:schemeClr>
                </a:solidFill>
              </a:rPr>
              <a:t>JCR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で雑誌の</a:t>
            </a:r>
            <a:r>
              <a:rPr lang="en-US" altLang="ja-JP" sz="2400" dirty="0" smtClean="0">
                <a:solidFill>
                  <a:schemeClr val="accent3">
                    <a:lumMod val="50000"/>
                  </a:schemeClr>
                </a:solidFill>
              </a:rPr>
              <a:t>Impact 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Factor (IF</a:t>
            </a:r>
            <a:r>
              <a:rPr lang="en-US" altLang="ja-JP" sz="2400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を調べる</a:t>
            </a:r>
            <a:endParaRPr lang="ja-JP" altLang="en-US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ESI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で論文の分野内での位置付けを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知る</a:t>
            </a:r>
            <a:endParaRPr lang="en-US" altLang="ja-JP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sz="2400" dirty="0" err="1">
                <a:solidFill>
                  <a:schemeClr val="accent3">
                    <a:lumMod val="50000"/>
                  </a:schemeClr>
                </a:solidFill>
              </a:rPr>
              <a:t>WoS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と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JCR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と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ESI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を用いて、具体的な論文が</a:t>
            </a:r>
          </a:p>
          <a:p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“</a:t>
            </a:r>
            <a:r>
              <a:rPr lang="en-US" altLang="ja-JP" sz="2400" dirty="0" err="1">
                <a:solidFill>
                  <a:schemeClr val="accent3">
                    <a:lumMod val="50000"/>
                  </a:schemeClr>
                </a:solidFill>
              </a:rPr>
              <a:t>TopX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%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論文”</a:t>
            </a:r>
            <a:r>
              <a:rPr lang="ja-JP" altLang="en-US" sz="2400" dirty="0" err="1">
                <a:solidFill>
                  <a:schemeClr val="accent3">
                    <a:lumMod val="50000"/>
                  </a:schemeClr>
                </a:solidFill>
              </a:rPr>
              <a:t>か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否かを（暫定的に）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調べる</a:t>
            </a:r>
            <a:endParaRPr lang="en-US" altLang="ja-JP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ja-JP" altLang="en-US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400" dirty="0" smtClean="0">
                <a:solidFill>
                  <a:schemeClr val="bg1">
                    <a:lumMod val="95000"/>
                  </a:schemeClr>
                </a:solidFill>
              </a:rPr>
              <a:t>引用情報に基づく雑誌・論文の評価方法</a:t>
            </a:r>
            <a:endParaRPr lang="ja-JP" altLang="en-US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9796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252000" y="1281600"/>
            <a:ext cx="8640000" cy="44071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Web of Science (</a:t>
            </a:r>
            <a:r>
              <a:rPr lang="en-US" altLang="ja-JP" dirty="0" err="1" smtClean="0">
                <a:solidFill>
                  <a:schemeClr val="accent3">
                    <a:lumMod val="50000"/>
                  </a:schemeClr>
                </a:solidFill>
              </a:rPr>
              <a:t>WoS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)</a:t>
            </a:r>
          </a:p>
          <a:p>
            <a:pPr marL="800100" lvl="1" indent="-342900">
              <a:buFontTx/>
              <a:buChar char="-"/>
            </a:pPr>
            <a:r>
              <a:rPr lang="ja-JP" altLang="en-US" dirty="0" smtClean="0">
                <a:solidFill>
                  <a:srgbClr val="C00000"/>
                </a:solidFill>
              </a:rPr>
              <a:t>世界最大級の</a:t>
            </a:r>
            <a:r>
              <a:rPr lang="ja-JP" altLang="en-US" u="sng" dirty="0" smtClean="0">
                <a:solidFill>
                  <a:srgbClr val="C00000"/>
                </a:solidFill>
              </a:rPr>
              <a:t>引用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文献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データベース（索引ファイル）のプラットフォーム。</a:t>
            </a:r>
            <a:endParaRPr lang="en-US" altLang="ja-JP" dirty="0">
              <a:solidFill>
                <a:schemeClr val="accent3">
                  <a:lumMod val="50000"/>
                </a:schemeClr>
              </a:solidFill>
            </a:endParaRPr>
          </a:p>
          <a:p>
            <a:pPr marL="800100" lvl="1" indent="-342900">
              <a:buFontTx/>
              <a:buChar char="-"/>
            </a:pP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ここに含まれる索引ファイルのうち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“SCI-E”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（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自然科学のジャーナル掲載文献を収録）の</a:t>
            </a:r>
            <a: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ドキュメントタイプ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“Article”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と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“Review”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の</a:t>
            </a:r>
            <a:r>
              <a:rPr lang="ja-JP" altLang="en-US" u="sng" dirty="0" smtClean="0">
                <a:solidFill>
                  <a:srgbClr val="C00000"/>
                </a:solidFill>
              </a:rPr>
              <a:t>引用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情報が</a:t>
            </a:r>
            <a: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文部科学省 科学技術・学術政策研究所（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NISTEP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）の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“Top10%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補正論文数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”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や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“Q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値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”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の元データとなっている。</a:t>
            </a:r>
            <a:endParaRPr lang="en-US" altLang="ja-JP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12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Journal Citation Reports (JCR)</a:t>
            </a:r>
          </a:p>
          <a:p>
            <a:pPr marL="742950" lvl="1" indent="-285750">
              <a:buFontTx/>
              <a:buChar char="-"/>
            </a:pP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雑誌の評価指標のひと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つ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“Impact Factor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(IF)”</a:t>
            </a:r>
            <a:b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（ある雑誌に掲載された論文の平均的な被</a:t>
            </a:r>
            <a:r>
              <a:rPr lang="ja-JP" altLang="en-US" u="sng" dirty="0" smtClean="0">
                <a:solidFill>
                  <a:srgbClr val="C00000"/>
                </a:solidFill>
              </a:rPr>
              <a:t>引用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数）を調べられる。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742950" lvl="1" indent="-285750">
              <a:buFontTx/>
              <a:buChar char="-"/>
            </a:pP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約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230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に分けた分野内で、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IF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の多寡の四分位（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Quartile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）も調べられる。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12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Essential Science Indicators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(ESI)</a:t>
            </a:r>
          </a:p>
          <a:p>
            <a:pPr marL="742950" lvl="1" indent="-285750">
              <a:buFontTx/>
              <a:buChar char="-"/>
            </a:pP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研究分野を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広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く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22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に分け、同一出版年・同一分野において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被</a:t>
            </a:r>
            <a:r>
              <a:rPr lang="ja-JP" altLang="en-US" u="sng" dirty="0" smtClean="0">
                <a:solidFill>
                  <a:srgbClr val="C00000"/>
                </a:solidFill>
              </a:rPr>
              <a:t>引用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数順で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“Top10%”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に入るためのしきい値を調べられる。</a:t>
            </a:r>
            <a: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* 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他に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1%</a:t>
            </a:r>
            <a:r>
              <a:rPr lang="ja-JP" altLang="en-US" dirty="0" err="1" smtClean="0">
                <a:solidFill>
                  <a:schemeClr val="accent3">
                    <a:lumMod val="50000"/>
                  </a:schemeClr>
                </a:solidFill>
              </a:rPr>
              <a:t>、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20%</a:t>
            </a:r>
            <a:r>
              <a:rPr lang="ja-JP" altLang="en-US" dirty="0" err="1" smtClean="0">
                <a:solidFill>
                  <a:schemeClr val="accent3">
                    <a:lumMod val="50000"/>
                  </a:schemeClr>
                </a:solidFill>
              </a:rPr>
              <a:t>、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50%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などのしきい値も調べられる。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742950" lvl="1" indent="-285750">
              <a:buFontTx/>
              <a:buChar char="-"/>
            </a:pP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ただし、</a:t>
            </a:r>
            <a:r>
              <a:rPr lang="en-US" altLang="ja-JP" dirty="0" err="1" smtClean="0">
                <a:solidFill>
                  <a:schemeClr val="accent3">
                    <a:lumMod val="50000"/>
                  </a:schemeClr>
                </a:solidFill>
              </a:rPr>
              <a:t>WoS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上の被</a:t>
            </a:r>
            <a:r>
              <a:rPr lang="ja-JP" altLang="en-US" u="sng" dirty="0" smtClean="0">
                <a:solidFill>
                  <a:srgbClr val="C00000"/>
                </a:solidFill>
              </a:rPr>
              <a:t>引用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数は平日毎日更新される（増える）が、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ESI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のしきい値の更新は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か月に一度で、タイムラグが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出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てしま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う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。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そのため、両者の数値の比較は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“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目安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”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としてとらえられたい。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引用情報に基づく雑誌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・論文の評価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と</a:t>
            </a:r>
            <a:endParaRPr lang="en-US" altLang="ja-JP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sz="2400" dirty="0" smtClean="0">
                <a:solidFill>
                  <a:schemeClr val="accent3">
                    <a:lumMod val="50000"/>
                  </a:schemeClr>
                </a:solidFill>
              </a:rPr>
              <a:t>Web 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of Science (</a:t>
            </a:r>
            <a:r>
              <a:rPr lang="en-US" altLang="ja-JP" sz="2400" dirty="0" err="1">
                <a:solidFill>
                  <a:schemeClr val="accent3">
                    <a:lumMod val="50000"/>
                  </a:schemeClr>
                </a:solidFill>
              </a:rPr>
              <a:t>WoS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関連データベース</a:t>
            </a:r>
          </a:p>
        </p:txBody>
      </p:sp>
    </p:spTree>
    <p:extLst>
      <p:ext uri="{BB962C8B-B14F-4D97-AF65-F5344CB8AC3E}">
        <p14:creationId xmlns:p14="http://schemas.microsoft.com/office/powerpoint/2010/main" val="1136425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正方形/長方形 76"/>
          <p:cNvSpPr/>
          <p:nvPr/>
        </p:nvSpPr>
        <p:spPr>
          <a:xfrm>
            <a:off x="1691680" y="2708920"/>
            <a:ext cx="7200320" cy="3528392"/>
          </a:xfrm>
          <a:prstGeom prst="rect">
            <a:avLst/>
          </a:prstGeom>
          <a:solidFill>
            <a:srgbClr val="FFC000">
              <a:alpha val="10196"/>
            </a:srgb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r"/>
            <a:r>
              <a:rPr lang="en-US" altLang="ja-JP" dirty="0" smtClean="0">
                <a:solidFill>
                  <a:srgbClr val="FFC000"/>
                </a:solidFill>
              </a:rPr>
              <a:t>Web of Science (</a:t>
            </a:r>
            <a:r>
              <a:rPr lang="en-US" altLang="ja-JP" dirty="0" err="1" smtClean="0">
                <a:solidFill>
                  <a:srgbClr val="FFC000"/>
                </a:solidFill>
              </a:rPr>
              <a:t>WoS</a:t>
            </a:r>
            <a:r>
              <a:rPr lang="en-US" altLang="ja-JP" dirty="0" smtClean="0">
                <a:solidFill>
                  <a:srgbClr val="FFC000"/>
                </a:solidFill>
              </a:rPr>
              <a:t>)</a:t>
            </a:r>
            <a:endParaRPr kumimoji="1" lang="ja-JP" altLang="en-US" dirty="0">
              <a:solidFill>
                <a:srgbClr val="FFC000"/>
              </a:solidFill>
            </a:endParaRPr>
          </a:p>
        </p:txBody>
      </p:sp>
      <p:sp>
        <p:nvSpPr>
          <p:cNvPr id="76" name="フリーフォーム 75"/>
          <p:cNvSpPr/>
          <p:nvPr/>
        </p:nvSpPr>
        <p:spPr>
          <a:xfrm>
            <a:off x="2087964" y="2852935"/>
            <a:ext cx="5004316" cy="3276864"/>
          </a:xfrm>
          <a:custGeom>
            <a:avLst/>
            <a:gdLst>
              <a:gd name="connsiteX0" fmla="*/ 0 w 5004316"/>
              <a:gd name="connsiteY0" fmla="*/ 0 h 3276864"/>
              <a:gd name="connsiteX1" fmla="*/ 5004316 w 5004316"/>
              <a:gd name="connsiteY1" fmla="*/ 0 h 3276864"/>
              <a:gd name="connsiteX2" fmla="*/ 5004316 w 5004316"/>
              <a:gd name="connsiteY2" fmla="*/ 1080120 h 3276864"/>
              <a:gd name="connsiteX3" fmla="*/ 3825042 w 5004316"/>
              <a:gd name="connsiteY3" fmla="*/ 1080120 h 3276864"/>
              <a:gd name="connsiteX4" fmla="*/ 3825042 w 5004316"/>
              <a:gd name="connsiteY4" fmla="*/ 3276864 h 3276864"/>
              <a:gd name="connsiteX5" fmla="*/ 0 w 5004316"/>
              <a:gd name="connsiteY5" fmla="*/ 3276864 h 3276864"/>
              <a:gd name="connsiteX6" fmla="*/ 0 w 5004316"/>
              <a:gd name="connsiteY6" fmla="*/ 1080120 h 3276864"/>
              <a:gd name="connsiteX7" fmla="*/ 0 w 5004316"/>
              <a:gd name="connsiteY7" fmla="*/ 930413 h 3276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4316" h="3276864">
                <a:moveTo>
                  <a:pt x="0" y="0"/>
                </a:moveTo>
                <a:lnTo>
                  <a:pt x="5004316" y="0"/>
                </a:lnTo>
                <a:lnTo>
                  <a:pt x="5004316" y="1080120"/>
                </a:lnTo>
                <a:lnTo>
                  <a:pt x="3825042" y="1080120"/>
                </a:lnTo>
                <a:lnTo>
                  <a:pt x="3825042" y="3276864"/>
                </a:lnTo>
                <a:lnTo>
                  <a:pt x="0" y="3276864"/>
                </a:lnTo>
                <a:lnTo>
                  <a:pt x="0" y="1080120"/>
                </a:lnTo>
                <a:lnTo>
                  <a:pt x="0" y="930413"/>
                </a:lnTo>
                <a:close/>
              </a:path>
            </a:pathLst>
          </a:custGeom>
          <a:solidFill>
            <a:srgbClr val="ED7D31">
              <a:alpha val="10196"/>
            </a:srgb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r>
              <a:rPr kumimoji="1" lang="en-US" altLang="ja-JP" dirty="0" smtClean="0">
                <a:solidFill>
                  <a:schemeClr val="accent2"/>
                </a:solidFill>
              </a:rPr>
              <a:t>Web of Science Core Collection</a:t>
            </a:r>
            <a:endParaRPr kumimoji="1" lang="ja-JP" altLang="en-US" dirty="0">
              <a:solidFill>
                <a:schemeClr val="accent2"/>
              </a:solidFill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2136098" y="2908092"/>
            <a:ext cx="3710066" cy="974359"/>
          </a:xfrm>
          <a:prstGeom prst="rect">
            <a:avLst/>
          </a:prstGeom>
          <a:solidFill>
            <a:srgbClr val="203864">
              <a:alpha val="10196"/>
            </a:srgb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正方形/長方形 40"/>
          <p:cNvSpPr/>
          <p:nvPr/>
        </p:nvSpPr>
        <p:spPr>
          <a:xfrm>
            <a:off x="2195736" y="2996952"/>
            <a:ext cx="2376264" cy="819746"/>
          </a:xfrm>
          <a:prstGeom prst="rect">
            <a:avLst/>
          </a:prstGeom>
          <a:solidFill>
            <a:srgbClr val="C00000">
              <a:alpha val="10196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C00000"/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52000" y="1281600"/>
            <a:ext cx="3671928" cy="432000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1200" dirty="0" smtClean="0">
                <a:solidFill>
                  <a:schemeClr val="accent3">
                    <a:lumMod val="50000"/>
                  </a:schemeClr>
                </a:solidFill>
              </a:rPr>
              <a:t>文部科学省 科学技術・学術政策研究所（</a:t>
            </a:r>
            <a:r>
              <a:rPr lang="en-US" altLang="ja-JP" sz="1200" dirty="0" smtClean="0">
                <a:solidFill>
                  <a:schemeClr val="accent3">
                    <a:lumMod val="50000"/>
                  </a:schemeClr>
                </a:solidFill>
              </a:rPr>
              <a:t>NISTEP</a:t>
            </a:r>
            <a:r>
              <a:rPr lang="ja-JP" altLang="en-US" sz="1200" dirty="0" smtClean="0">
                <a:solidFill>
                  <a:schemeClr val="accent3">
                    <a:lumMod val="50000"/>
                  </a:schemeClr>
                </a:solidFill>
              </a:rPr>
              <a:t>）</a:t>
            </a:r>
            <a:endParaRPr lang="en-US" altLang="ja-JP" sz="12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en-US" altLang="ja-JP" sz="1200" dirty="0" smtClean="0">
                <a:solidFill>
                  <a:schemeClr val="accent3">
                    <a:lumMod val="50000"/>
                  </a:schemeClr>
                </a:solidFill>
              </a:rPr>
              <a:t>“Top10%</a:t>
            </a:r>
            <a:r>
              <a:rPr lang="ja-JP" altLang="en-US" sz="1200" dirty="0" smtClean="0">
                <a:solidFill>
                  <a:schemeClr val="accent3">
                    <a:lumMod val="50000"/>
                  </a:schemeClr>
                </a:solidFill>
              </a:rPr>
              <a:t>補正論文数</a:t>
            </a:r>
            <a:r>
              <a:rPr lang="en-US" altLang="ja-JP" sz="1200" dirty="0" smtClean="0">
                <a:solidFill>
                  <a:schemeClr val="accent3">
                    <a:lumMod val="50000"/>
                  </a:schemeClr>
                </a:solidFill>
              </a:rPr>
              <a:t>” “Q</a:t>
            </a:r>
            <a:r>
              <a:rPr lang="ja-JP" altLang="en-US" sz="1200" dirty="0" smtClean="0">
                <a:solidFill>
                  <a:schemeClr val="accent3">
                    <a:lumMod val="50000"/>
                  </a:schemeClr>
                </a:solidFill>
              </a:rPr>
              <a:t>値</a:t>
            </a:r>
            <a:r>
              <a:rPr lang="en-US" altLang="ja-JP" sz="1200" dirty="0" smtClean="0">
                <a:solidFill>
                  <a:schemeClr val="accent3">
                    <a:lumMod val="50000"/>
                  </a:schemeClr>
                </a:solidFill>
              </a:rPr>
              <a:t>”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  <p:grpSp>
        <p:nvGrpSpPr>
          <p:cNvPr id="39" name="グループ化 38"/>
          <p:cNvGrpSpPr/>
          <p:nvPr/>
        </p:nvGrpSpPr>
        <p:grpSpPr>
          <a:xfrm>
            <a:off x="2254210" y="3060997"/>
            <a:ext cx="4766208" cy="2627770"/>
            <a:chOff x="2188800" y="2179440"/>
            <a:chExt cx="4766208" cy="2627770"/>
          </a:xfrm>
        </p:grpSpPr>
        <p:grpSp>
          <p:nvGrpSpPr>
            <p:cNvPr id="36" name="グループ化 35"/>
            <p:cNvGrpSpPr/>
            <p:nvPr/>
          </p:nvGrpSpPr>
          <p:grpSpPr>
            <a:xfrm>
              <a:off x="2188800" y="3139175"/>
              <a:ext cx="2887200" cy="698425"/>
              <a:chOff x="2188800" y="3139175"/>
              <a:chExt cx="2887200" cy="698425"/>
            </a:xfrm>
          </p:grpSpPr>
          <p:pic>
            <p:nvPicPr>
              <p:cNvPr id="19" name="図 1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2992" y="347671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21" name="図 2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92000" y="3477600"/>
                <a:ext cx="360000" cy="360000"/>
              </a:xfrm>
              <a:prstGeom prst="rect">
                <a:avLst/>
              </a:prstGeom>
            </p:spPr>
          </p:pic>
          <p:sp>
            <p:nvSpPr>
              <p:cNvPr id="26" name="正方形/長方形 25"/>
              <p:cNvSpPr/>
              <p:nvPr/>
            </p:nvSpPr>
            <p:spPr>
              <a:xfrm>
                <a:off x="2188800" y="3139175"/>
                <a:ext cx="1008000" cy="25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altLang="ja-JP" sz="1200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CPCI-S</a:t>
                </a:r>
              </a:p>
            </p:txBody>
          </p:sp>
          <p:sp>
            <p:nvSpPr>
              <p:cNvPr id="27" name="正方形/長方形 26"/>
              <p:cNvSpPr/>
              <p:nvPr/>
            </p:nvSpPr>
            <p:spPr>
              <a:xfrm>
                <a:off x="4068000" y="3139175"/>
                <a:ext cx="1008000" cy="25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altLang="ja-JP" sz="1200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CPCI-SSH</a:t>
                </a:r>
              </a:p>
            </p:txBody>
          </p:sp>
        </p:grpSp>
        <p:grpSp>
          <p:nvGrpSpPr>
            <p:cNvPr id="38" name="グループ化 37"/>
            <p:cNvGrpSpPr/>
            <p:nvPr/>
          </p:nvGrpSpPr>
          <p:grpSpPr>
            <a:xfrm>
              <a:off x="2188992" y="2179440"/>
              <a:ext cx="4766016" cy="695299"/>
              <a:chOff x="2188992" y="2179440"/>
              <a:chExt cx="4766016" cy="695299"/>
            </a:xfrm>
          </p:grpSpPr>
          <p:grpSp>
            <p:nvGrpSpPr>
              <p:cNvPr id="34" name="グループ化 33"/>
              <p:cNvGrpSpPr/>
              <p:nvPr/>
            </p:nvGrpSpPr>
            <p:grpSpPr>
              <a:xfrm>
                <a:off x="2512992" y="2514739"/>
                <a:ext cx="4118016" cy="360000"/>
                <a:chOff x="2635328" y="2514739"/>
                <a:chExt cx="4118016" cy="360000"/>
              </a:xfrm>
            </p:grpSpPr>
            <p:pic>
              <p:nvPicPr>
                <p:cNvPr id="14" name="図 13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888000" y="251473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5" name="図 14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40672" y="251473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6" name="図 15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635328" y="251473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7" name="図 16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93344" y="2514739"/>
                  <a:ext cx="360000" cy="360000"/>
                </a:xfrm>
                <a:prstGeom prst="rect">
                  <a:avLst/>
                </a:prstGeom>
              </p:spPr>
            </p:pic>
          </p:grpSp>
          <p:grpSp>
            <p:nvGrpSpPr>
              <p:cNvPr id="35" name="グループ化 34"/>
              <p:cNvGrpSpPr/>
              <p:nvPr/>
            </p:nvGrpSpPr>
            <p:grpSpPr>
              <a:xfrm>
                <a:off x="2188992" y="2179440"/>
                <a:ext cx="4766016" cy="252000"/>
                <a:chOff x="2311328" y="2179440"/>
                <a:chExt cx="4766016" cy="252000"/>
              </a:xfrm>
            </p:grpSpPr>
            <p:sp>
              <p:nvSpPr>
                <p:cNvPr id="22" name="正方形/長方形 21"/>
                <p:cNvSpPr/>
                <p:nvPr/>
              </p:nvSpPr>
              <p:spPr>
                <a:xfrm>
                  <a:off x="2311328" y="2179440"/>
                  <a:ext cx="1008000" cy="25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altLang="ja-JP" sz="1200" dirty="0" smtClean="0">
                      <a:solidFill>
                        <a:schemeClr val="accent3">
                          <a:lumMod val="50000"/>
                        </a:schemeClr>
                      </a:solidFill>
                    </a:rPr>
                    <a:t>SCI-E</a:t>
                  </a:r>
                </a:p>
              </p:txBody>
            </p:sp>
            <p:sp>
              <p:nvSpPr>
                <p:cNvPr id="23" name="正方形/長方形 22"/>
                <p:cNvSpPr/>
                <p:nvPr/>
              </p:nvSpPr>
              <p:spPr>
                <a:xfrm>
                  <a:off x="4816672" y="2179440"/>
                  <a:ext cx="1008000" cy="25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altLang="ja-JP" sz="1200" dirty="0" smtClean="0">
                      <a:solidFill>
                        <a:schemeClr val="accent3">
                          <a:lumMod val="50000"/>
                        </a:schemeClr>
                      </a:solidFill>
                    </a:rPr>
                    <a:t>A&amp;HCI</a:t>
                  </a:r>
                </a:p>
              </p:txBody>
            </p:sp>
            <p:sp>
              <p:nvSpPr>
                <p:cNvPr id="25" name="正方形/長方形 24"/>
                <p:cNvSpPr/>
                <p:nvPr/>
              </p:nvSpPr>
              <p:spPr>
                <a:xfrm>
                  <a:off x="3564000" y="2179440"/>
                  <a:ext cx="1008000" cy="25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altLang="ja-JP" sz="1200" dirty="0" smtClean="0">
                      <a:solidFill>
                        <a:schemeClr val="accent3">
                          <a:lumMod val="50000"/>
                        </a:schemeClr>
                      </a:solidFill>
                    </a:rPr>
                    <a:t>SSCI</a:t>
                  </a:r>
                </a:p>
              </p:txBody>
            </p:sp>
            <p:sp>
              <p:nvSpPr>
                <p:cNvPr id="28" name="正方形/長方形 27"/>
                <p:cNvSpPr/>
                <p:nvPr/>
              </p:nvSpPr>
              <p:spPr>
                <a:xfrm>
                  <a:off x="6069344" y="2179440"/>
                  <a:ext cx="1008000" cy="252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solidFill>
                    <a:schemeClr val="accent3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t"/>
                <a:lstStyle/>
                <a:p>
                  <a:pPr algn="ctr"/>
                  <a:r>
                    <a:rPr lang="en-US" altLang="ja-JP" sz="1200" dirty="0" smtClean="0">
                      <a:solidFill>
                        <a:schemeClr val="accent3">
                          <a:lumMod val="50000"/>
                        </a:schemeClr>
                      </a:solidFill>
                    </a:rPr>
                    <a:t>ESCI</a:t>
                  </a:r>
                </a:p>
              </p:txBody>
            </p:sp>
          </p:grpSp>
        </p:grpSp>
        <p:grpSp>
          <p:nvGrpSpPr>
            <p:cNvPr id="37" name="グループ化 36"/>
            <p:cNvGrpSpPr/>
            <p:nvPr/>
          </p:nvGrpSpPr>
          <p:grpSpPr>
            <a:xfrm>
              <a:off x="2188800" y="4106405"/>
              <a:ext cx="2887200" cy="700805"/>
              <a:chOff x="2188800" y="4106405"/>
              <a:chExt cx="2887200" cy="700805"/>
            </a:xfrm>
          </p:grpSpPr>
          <p:pic>
            <p:nvPicPr>
              <p:cNvPr id="18" name="図 17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99495" y="444721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20" name="図 1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12992" y="4447210"/>
                <a:ext cx="360000" cy="360000"/>
              </a:xfrm>
              <a:prstGeom prst="rect">
                <a:avLst/>
              </a:prstGeom>
            </p:spPr>
          </p:pic>
          <p:sp>
            <p:nvSpPr>
              <p:cNvPr id="24" name="正方形/長方形 23"/>
              <p:cNvSpPr/>
              <p:nvPr/>
            </p:nvSpPr>
            <p:spPr>
              <a:xfrm>
                <a:off x="4068000" y="4106405"/>
                <a:ext cx="1008000" cy="25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altLang="ja-JP" sz="1200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BKCI-SSH</a:t>
                </a:r>
              </a:p>
            </p:txBody>
          </p:sp>
          <p:sp>
            <p:nvSpPr>
              <p:cNvPr id="29" name="正方形/長方形 28"/>
              <p:cNvSpPr/>
              <p:nvPr/>
            </p:nvSpPr>
            <p:spPr>
              <a:xfrm>
                <a:off x="2188800" y="4106405"/>
                <a:ext cx="1008000" cy="252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/>
                <a:r>
                  <a:rPr lang="en-US" altLang="ja-JP" sz="1200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BKCI-S</a:t>
                </a:r>
              </a:p>
            </p:txBody>
          </p:sp>
        </p:grpSp>
      </p:grpSp>
      <p:grpSp>
        <p:nvGrpSpPr>
          <p:cNvPr id="49" name="グループ化 48"/>
          <p:cNvGrpSpPr/>
          <p:nvPr/>
        </p:nvGrpSpPr>
        <p:grpSpPr>
          <a:xfrm>
            <a:off x="2254210" y="6469477"/>
            <a:ext cx="3513536" cy="252000"/>
            <a:chOff x="2254210" y="6055139"/>
            <a:chExt cx="3513536" cy="252000"/>
          </a:xfrm>
        </p:grpSpPr>
        <p:sp>
          <p:nvSpPr>
            <p:cNvPr id="43" name="正方形/長方形 42"/>
            <p:cNvSpPr/>
            <p:nvPr/>
          </p:nvSpPr>
          <p:spPr>
            <a:xfrm>
              <a:off x="2254210" y="6055139"/>
              <a:ext cx="1008000" cy="25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ja-JP" altLang="en-US" sz="1200" dirty="0" smtClean="0">
                  <a:solidFill>
                    <a:schemeClr val="accent3">
                      <a:lumMod val="50000"/>
                    </a:schemeClr>
                  </a:solidFill>
                </a:rPr>
                <a:t>自然</a:t>
              </a:r>
              <a:r>
                <a:rPr lang="ja-JP" altLang="en-US" sz="1200" dirty="0">
                  <a:solidFill>
                    <a:schemeClr val="accent3">
                      <a:lumMod val="50000"/>
                    </a:schemeClr>
                  </a:solidFill>
                </a:rPr>
                <a:t>科学</a:t>
              </a:r>
              <a:endParaRPr lang="en-US" altLang="ja-JP" sz="1200" dirty="0" smtClean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44" name="正方形/長方形 43"/>
            <p:cNvSpPr/>
            <p:nvPr/>
          </p:nvSpPr>
          <p:spPr>
            <a:xfrm>
              <a:off x="3506978" y="6055139"/>
              <a:ext cx="1008000" cy="25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ja-JP" altLang="en-US" sz="1200" dirty="0">
                  <a:solidFill>
                    <a:schemeClr val="accent3">
                      <a:lumMod val="50000"/>
                    </a:schemeClr>
                  </a:solidFill>
                </a:rPr>
                <a:t>社会</a:t>
              </a:r>
              <a:r>
                <a:rPr lang="ja-JP" altLang="en-US" sz="1200" dirty="0" smtClean="0">
                  <a:solidFill>
                    <a:schemeClr val="accent3">
                      <a:lumMod val="50000"/>
                    </a:schemeClr>
                  </a:solidFill>
                </a:rPr>
                <a:t>科学</a:t>
              </a:r>
              <a:endParaRPr lang="en-US" altLang="ja-JP" sz="1200" dirty="0" smtClean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45" name="正方形/長方形 44"/>
            <p:cNvSpPr/>
            <p:nvPr/>
          </p:nvSpPr>
          <p:spPr>
            <a:xfrm>
              <a:off x="4759746" y="6055139"/>
              <a:ext cx="1008000" cy="25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ja-JP" altLang="en-US" sz="1200" dirty="0">
                  <a:solidFill>
                    <a:schemeClr val="accent3">
                      <a:lumMod val="50000"/>
                    </a:schemeClr>
                  </a:solidFill>
                </a:rPr>
                <a:t>人文</a:t>
              </a:r>
              <a:r>
                <a:rPr lang="ja-JP" altLang="en-US" sz="1200" dirty="0" smtClean="0">
                  <a:solidFill>
                    <a:schemeClr val="accent3">
                      <a:lumMod val="50000"/>
                    </a:schemeClr>
                  </a:solidFill>
                </a:rPr>
                <a:t>科学</a:t>
              </a:r>
              <a:endParaRPr lang="en-US" altLang="ja-JP" sz="1200" dirty="0" smtClean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grpSp>
        <p:nvGrpSpPr>
          <p:cNvPr id="50" name="グループ化 49"/>
          <p:cNvGrpSpPr/>
          <p:nvPr/>
        </p:nvGrpSpPr>
        <p:grpSpPr>
          <a:xfrm>
            <a:off x="251414" y="3395271"/>
            <a:ext cx="1008000" cy="2179181"/>
            <a:chOff x="251414" y="3395271"/>
            <a:chExt cx="1008000" cy="2179181"/>
          </a:xfrm>
        </p:grpSpPr>
        <p:sp>
          <p:nvSpPr>
            <p:cNvPr id="46" name="正方形/長方形 45"/>
            <p:cNvSpPr/>
            <p:nvPr/>
          </p:nvSpPr>
          <p:spPr>
            <a:xfrm>
              <a:off x="251414" y="3395271"/>
              <a:ext cx="1008000" cy="25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ja-JP" altLang="en-US" sz="1200" dirty="0">
                  <a:solidFill>
                    <a:schemeClr val="accent3">
                      <a:lumMod val="50000"/>
                    </a:schemeClr>
                  </a:solidFill>
                </a:rPr>
                <a:t>ジャーナル</a:t>
              </a:r>
              <a:endParaRPr lang="en-US" altLang="ja-JP" sz="1200" dirty="0" smtClean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47" name="正方形/長方形 46"/>
            <p:cNvSpPr/>
            <p:nvPr/>
          </p:nvSpPr>
          <p:spPr>
            <a:xfrm>
              <a:off x="251414" y="4358862"/>
              <a:ext cx="1008000" cy="25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ja-JP" altLang="en-US" sz="1200" dirty="0">
                  <a:solidFill>
                    <a:schemeClr val="accent3">
                      <a:lumMod val="50000"/>
                    </a:schemeClr>
                  </a:solidFill>
                </a:rPr>
                <a:t>会議録</a:t>
              </a:r>
              <a:endParaRPr lang="en-US" altLang="ja-JP" sz="1200" dirty="0" smtClean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48" name="正方形/長方形 47"/>
            <p:cNvSpPr/>
            <p:nvPr/>
          </p:nvSpPr>
          <p:spPr>
            <a:xfrm>
              <a:off x="251414" y="5322452"/>
              <a:ext cx="1008000" cy="25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ja-JP" altLang="en-US" sz="1200" dirty="0" smtClean="0">
                  <a:solidFill>
                    <a:schemeClr val="accent3">
                      <a:lumMod val="50000"/>
                    </a:schemeClr>
                  </a:solidFill>
                </a:rPr>
                <a:t>専門書</a:t>
              </a:r>
              <a:endParaRPr lang="en-US" altLang="ja-JP" sz="1200" dirty="0" smtClean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cxnSp>
        <p:nvCxnSpPr>
          <p:cNvPr id="54" name="直線矢印コネクタ 53"/>
          <p:cNvCxnSpPr>
            <a:stCxn id="22" idx="0"/>
            <a:endCxn id="4" idx="2"/>
          </p:cNvCxnSpPr>
          <p:nvPr/>
        </p:nvCxnSpPr>
        <p:spPr>
          <a:xfrm flipH="1" flipV="1">
            <a:off x="2087964" y="1713600"/>
            <a:ext cx="670438" cy="1347397"/>
          </a:xfrm>
          <a:prstGeom prst="straightConnector1">
            <a:avLst/>
          </a:prstGeom>
          <a:ln>
            <a:solidFill>
              <a:schemeClr val="accent3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正方形/長方形 54"/>
          <p:cNvSpPr/>
          <p:nvPr/>
        </p:nvSpPr>
        <p:spPr>
          <a:xfrm>
            <a:off x="251414" y="1990136"/>
            <a:ext cx="2880000" cy="25200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200" dirty="0" smtClean="0">
                <a:solidFill>
                  <a:schemeClr val="accent3">
                    <a:lumMod val="50000"/>
                  </a:schemeClr>
                </a:solidFill>
              </a:rPr>
              <a:t>SCI-E</a:t>
            </a:r>
            <a:r>
              <a:rPr lang="ja-JP" altLang="en-US" sz="1200" dirty="0" smtClean="0">
                <a:solidFill>
                  <a:schemeClr val="accent3">
                    <a:lumMod val="50000"/>
                  </a:schemeClr>
                </a:solidFill>
              </a:rPr>
              <a:t>の</a:t>
            </a:r>
            <a:r>
              <a:rPr lang="en-US" altLang="ja-JP" sz="1200" dirty="0" smtClean="0">
                <a:solidFill>
                  <a:schemeClr val="accent3">
                    <a:lumMod val="50000"/>
                  </a:schemeClr>
                </a:solidFill>
              </a:rPr>
              <a:t>Article</a:t>
            </a:r>
            <a:r>
              <a:rPr lang="ja-JP" altLang="en-US" sz="1200" dirty="0" smtClean="0">
                <a:solidFill>
                  <a:schemeClr val="accent3">
                    <a:lumMod val="50000"/>
                  </a:schemeClr>
                </a:solidFill>
              </a:rPr>
              <a:t>と</a:t>
            </a:r>
            <a:r>
              <a:rPr lang="en-US" altLang="ja-JP" sz="1200" dirty="0" smtClean="0">
                <a:solidFill>
                  <a:schemeClr val="accent3">
                    <a:lumMod val="50000"/>
                  </a:schemeClr>
                </a:solidFill>
              </a:rPr>
              <a:t>Review</a:t>
            </a:r>
            <a:r>
              <a:rPr lang="ja-JP" altLang="en-US" sz="1200" dirty="0" smtClean="0">
                <a:solidFill>
                  <a:schemeClr val="accent3">
                    <a:lumMod val="50000"/>
                  </a:schemeClr>
                </a:solidFill>
              </a:rPr>
              <a:t>内の被引用数</a:t>
            </a:r>
            <a:endParaRPr lang="en-US" altLang="ja-JP" sz="12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56" name="正方形/長方形 55"/>
          <p:cNvSpPr/>
          <p:nvPr/>
        </p:nvSpPr>
        <p:spPr>
          <a:xfrm>
            <a:off x="4111858" y="1281600"/>
            <a:ext cx="2303776" cy="43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1200" dirty="0" smtClean="0">
                <a:solidFill>
                  <a:schemeClr val="bg1">
                    <a:lumMod val="95000"/>
                  </a:schemeClr>
                </a:solidFill>
              </a:rPr>
              <a:t>雑誌の評価</a:t>
            </a:r>
            <a:endParaRPr lang="en-US" altLang="ja-JP" sz="12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altLang="ja-JP" sz="1200" dirty="0" smtClean="0">
                <a:solidFill>
                  <a:schemeClr val="bg1">
                    <a:lumMod val="95000"/>
                  </a:schemeClr>
                </a:solidFill>
              </a:rPr>
              <a:t>“Impact Factor”</a:t>
            </a:r>
            <a:r>
              <a:rPr lang="ja-JP" altLang="en-US" sz="1200"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altLang="ja-JP" sz="1200" dirty="0" smtClean="0">
                <a:solidFill>
                  <a:schemeClr val="bg1">
                    <a:lumMod val="95000"/>
                  </a:schemeClr>
                </a:solidFill>
              </a:rPr>
              <a:t>“IF</a:t>
            </a:r>
            <a:r>
              <a:rPr lang="ja-JP" altLang="en-US" sz="1200" dirty="0" smtClean="0">
                <a:solidFill>
                  <a:schemeClr val="bg1">
                    <a:lumMod val="95000"/>
                  </a:schemeClr>
                </a:solidFill>
              </a:rPr>
              <a:t>の四分位</a:t>
            </a:r>
            <a:r>
              <a:rPr lang="en-US" altLang="ja-JP" sz="1200" dirty="0" smtClean="0">
                <a:solidFill>
                  <a:schemeClr val="bg1">
                    <a:lumMod val="95000"/>
                  </a:schemeClr>
                </a:solidFill>
              </a:rPr>
              <a:t>”</a:t>
            </a:r>
          </a:p>
        </p:txBody>
      </p:sp>
      <p:cxnSp>
        <p:nvCxnSpPr>
          <p:cNvPr id="57" name="直線矢印コネクタ 56"/>
          <p:cNvCxnSpPr>
            <a:stCxn id="41" idx="0"/>
            <a:endCxn id="56" idx="2"/>
          </p:cNvCxnSpPr>
          <p:nvPr/>
        </p:nvCxnSpPr>
        <p:spPr>
          <a:xfrm flipV="1">
            <a:off x="3383868" y="1713600"/>
            <a:ext cx="1879878" cy="128335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正方形/長方形 59"/>
          <p:cNvSpPr/>
          <p:nvPr/>
        </p:nvSpPr>
        <p:spPr>
          <a:xfrm>
            <a:off x="3262210" y="1989372"/>
            <a:ext cx="2520000" cy="252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200" dirty="0" smtClean="0">
                <a:solidFill>
                  <a:schemeClr val="bg1">
                    <a:lumMod val="95000"/>
                  </a:schemeClr>
                </a:solidFill>
              </a:rPr>
              <a:t>Journal Citation Reports (JCR)</a:t>
            </a:r>
          </a:p>
        </p:txBody>
      </p:sp>
      <p:sp>
        <p:nvSpPr>
          <p:cNvPr id="65" name="正方形/長方形 64"/>
          <p:cNvSpPr/>
          <p:nvPr/>
        </p:nvSpPr>
        <p:spPr>
          <a:xfrm>
            <a:off x="6603564" y="1281600"/>
            <a:ext cx="2303776" cy="432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1200" dirty="0" smtClean="0">
                <a:solidFill>
                  <a:schemeClr val="bg1">
                    <a:lumMod val="95000"/>
                  </a:schemeClr>
                </a:solidFill>
              </a:rPr>
              <a:t>論文の評価</a:t>
            </a:r>
            <a:endParaRPr lang="en-US" altLang="ja-JP" sz="1200" dirty="0" smtClean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altLang="ja-JP" sz="1200" dirty="0" smtClean="0">
                <a:solidFill>
                  <a:schemeClr val="bg1">
                    <a:lumMod val="95000"/>
                  </a:schemeClr>
                </a:solidFill>
              </a:rPr>
              <a:t>“</a:t>
            </a:r>
            <a:r>
              <a:rPr lang="en-US" altLang="ja-JP" sz="1200" dirty="0" err="1" smtClean="0">
                <a:solidFill>
                  <a:schemeClr val="bg1">
                    <a:lumMod val="95000"/>
                  </a:schemeClr>
                </a:solidFill>
              </a:rPr>
              <a:t>TopX</a:t>
            </a:r>
            <a:r>
              <a:rPr lang="en-US" altLang="ja-JP" sz="1200" dirty="0" smtClean="0">
                <a:solidFill>
                  <a:schemeClr val="bg1">
                    <a:lumMod val="95000"/>
                  </a:schemeClr>
                </a:solidFill>
              </a:rPr>
              <a:t>%</a:t>
            </a:r>
            <a:r>
              <a:rPr lang="ja-JP" altLang="en-US" sz="1200" dirty="0" smtClean="0">
                <a:solidFill>
                  <a:schemeClr val="bg1">
                    <a:lumMod val="95000"/>
                  </a:schemeClr>
                </a:solidFill>
              </a:rPr>
              <a:t>論文</a:t>
            </a:r>
            <a:r>
              <a:rPr lang="en-US" altLang="ja-JP" sz="1200" dirty="0" smtClean="0">
                <a:solidFill>
                  <a:schemeClr val="bg1">
                    <a:lumMod val="95000"/>
                  </a:schemeClr>
                </a:solidFill>
              </a:rPr>
              <a:t>”</a:t>
            </a:r>
            <a:r>
              <a:rPr lang="ja-JP" altLang="en-US" sz="1200" dirty="0" smtClean="0">
                <a:solidFill>
                  <a:schemeClr val="bg1">
                    <a:lumMod val="95000"/>
                  </a:schemeClr>
                </a:solidFill>
              </a:rPr>
              <a:t>（目安）</a:t>
            </a:r>
            <a:endParaRPr lang="en-US" altLang="ja-JP" sz="1200" dirty="0" smtClean="0">
              <a:solidFill>
                <a:schemeClr val="bg1">
                  <a:lumMod val="95000"/>
                </a:schemeClr>
              </a:solidFill>
            </a:endParaRPr>
          </a:p>
        </p:txBody>
      </p:sp>
      <p:cxnSp>
        <p:nvCxnSpPr>
          <p:cNvPr id="69" name="直線矢印コネクタ 68"/>
          <p:cNvCxnSpPr>
            <a:stCxn id="42" idx="0"/>
            <a:endCxn id="65" idx="2"/>
          </p:cNvCxnSpPr>
          <p:nvPr/>
        </p:nvCxnSpPr>
        <p:spPr>
          <a:xfrm flipV="1">
            <a:off x="3991131" y="1713600"/>
            <a:ext cx="3764321" cy="1194492"/>
          </a:xfrm>
          <a:prstGeom prst="straightConnector1">
            <a:avLst/>
          </a:prstGeom>
          <a:ln>
            <a:solidFill>
              <a:schemeClr val="accent5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正方形/長方形 65"/>
          <p:cNvSpPr/>
          <p:nvPr/>
        </p:nvSpPr>
        <p:spPr>
          <a:xfrm>
            <a:off x="5913006" y="1989372"/>
            <a:ext cx="2700000" cy="2520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altLang="ja-JP" sz="1200" dirty="0" smtClean="0">
                <a:solidFill>
                  <a:schemeClr val="bg1">
                    <a:lumMod val="95000"/>
                  </a:schemeClr>
                </a:solidFill>
              </a:rPr>
              <a:t>Essential Science Indicators (ESI)</a:t>
            </a:r>
          </a:p>
        </p:txBody>
      </p:sp>
      <p:pic>
        <p:nvPicPr>
          <p:cNvPr id="78" name="図 7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6869" y="3395271"/>
            <a:ext cx="360000" cy="360000"/>
          </a:xfrm>
          <a:prstGeom prst="rect">
            <a:avLst/>
          </a:prstGeom>
        </p:spPr>
      </p:pic>
      <p:sp>
        <p:nvSpPr>
          <p:cNvPr id="79" name="正方形/長方形 78"/>
          <p:cNvSpPr/>
          <p:nvPr/>
        </p:nvSpPr>
        <p:spPr>
          <a:xfrm>
            <a:off x="7462869" y="2881683"/>
            <a:ext cx="10080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1200" dirty="0" smtClean="0">
                <a:solidFill>
                  <a:schemeClr val="accent3">
                    <a:lumMod val="50000"/>
                  </a:schemeClr>
                </a:solidFill>
              </a:rPr>
              <a:t>横断検索で</a:t>
            </a:r>
            <a:endParaRPr lang="en-US" altLang="ja-JP" sz="12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ja-JP" altLang="en-US" sz="1200" dirty="0" smtClean="0">
                <a:solidFill>
                  <a:schemeClr val="accent3">
                    <a:lumMod val="50000"/>
                  </a:schemeClr>
                </a:solidFill>
              </a:rPr>
              <a:t>利用</a:t>
            </a:r>
            <a:r>
              <a:rPr lang="ja-JP" altLang="en-US" sz="1200" dirty="0">
                <a:solidFill>
                  <a:schemeClr val="accent3">
                    <a:lumMod val="50000"/>
                  </a:schemeClr>
                </a:solidFill>
              </a:rPr>
              <a:t>可能</a:t>
            </a:r>
            <a:endParaRPr lang="en-US" altLang="ja-JP" sz="12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6603564" y="4477917"/>
            <a:ext cx="1336792" cy="43200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ja-JP" altLang="en-US" sz="1200" dirty="0" smtClean="0">
                <a:solidFill>
                  <a:schemeClr val="accent3">
                    <a:lumMod val="50000"/>
                  </a:schemeClr>
                </a:solidFill>
              </a:rPr>
              <a:t>その他の</a:t>
            </a:r>
            <a:endParaRPr lang="en-US" altLang="ja-JP" sz="12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algn="ctr"/>
            <a:r>
              <a:rPr lang="ja-JP" altLang="en-US" sz="1200" dirty="0" smtClean="0">
                <a:solidFill>
                  <a:schemeClr val="accent3">
                    <a:lumMod val="50000"/>
                  </a:schemeClr>
                </a:solidFill>
              </a:rPr>
              <a:t>索引ファイル</a:t>
            </a:r>
            <a:endParaRPr lang="en-US" altLang="ja-JP" sz="12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82" name="図 8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141" y="3528647"/>
            <a:ext cx="360000" cy="360000"/>
          </a:xfrm>
          <a:prstGeom prst="rect">
            <a:avLst/>
          </a:prstGeom>
        </p:spPr>
      </p:pic>
      <p:pic>
        <p:nvPicPr>
          <p:cNvPr id="83" name="図 8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597" y="3528000"/>
            <a:ext cx="360000" cy="360000"/>
          </a:xfrm>
          <a:prstGeom prst="rect">
            <a:avLst/>
          </a:prstGeom>
        </p:spPr>
      </p:pic>
      <p:grpSp>
        <p:nvGrpSpPr>
          <p:cNvPr id="87" name="グループ化 86"/>
          <p:cNvGrpSpPr/>
          <p:nvPr/>
        </p:nvGrpSpPr>
        <p:grpSpPr>
          <a:xfrm>
            <a:off x="6590130" y="4987962"/>
            <a:ext cx="1363660" cy="360000"/>
            <a:chOff x="6628480" y="4820490"/>
            <a:chExt cx="1363660" cy="360000"/>
          </a:xfrm>
        </p:grpSpPr>
        <p:pic>
          <p:nvPicPr>
            <p:cNvPr id="80" name="図 7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8480" y="4820490"/>
              <a:ext cx="360000" cy="360000"/>
            </a:xfrm>
            <a:prstGeom prst="rect">
              <a:avLst/>
            </a:prstGeom>
          </p:spPr>
        </p:pic>
        <p:pic>
          <p:nvPicPr>
            <p:cNvPr id="84" name="図 8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7586" y="4820490"/>
              <a:ext cx="360000" cy="360000"/>
            </a:xfrm>
            <a:prstGeom prst="rect">
              <a:avLst/>
            </a:prstGeom>
          </p:spPr>
        </p:pic>
        <p:pic>
          <p:nvPicPr>
            <p:cNvPr id="85" name="図 8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3033" y="4820490"/>
              <a:ext cx="360000" cy="360000"/>
            </a:xfrm>
            <a:prstGeom prst="rect">
              <a:avLst/>
            </a:prstGeom>
          </p:spPr>
        </p:pic>
        <p:pic>
          <p:nvPicPr>
            <p:cNvPr id="86" name="図 8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2140" y="4820490"/>
              <a:ext cx="360000" cy="360000"/>
            </a:xfrm>
            <a:prstGeom prst="rect">
              <a:avLst/>
            </a:prstGeom>
          </p:spPr>
        </p:pic>
      </p:grpSp>
      <p:sp>
        <p:nvSpPr>
          <p:cNvPr id="91" name="フリーフォーム 90"/>
          <p:cNvSpPr/>
          <p:nvPr/>
        </p:nvSpPr>
        <p:spPr>
          <a:xfrm>
            <a:off x="2022016" y="1916832"/>
            <a:ext cx="6657288" cy="2065014"/>
          </a:xfrm>
          <a:custGeom>
            <a:avLst/>
            <a:gdLst>
              <a:gd name="connsiteX0" fmla="*/ 1181831 w 6657288"/>
              <a:gd name="connsiteY0" fmla="*/ 0 h 2065014"/>
              <a:gd name="connsiteX1" fmla="*/ 6657288 w 6657288"/>
              <a:gd name="connsiteY1" fmla="*/ 0 h 2065014"/>
              <a:gd name="connsiteX2" fmla="*/ 6657288 w 6657288"/>
              <a:gd name="connsiteY2" fmla="*/ 2063057 h 2065014"/>
              <a:gd name="connsiteX3" fmla="*/ 5475457 w 6657288"/>
              <a:gd name="connsiteY3" fmla="*/ 2063057 h 2065014"/>
              <a:gd name="connsiteX4" fmla="*/ 5475457 w 6657288"/>
              <a:gd name="connsiteY4" fmla="*/ 2065014 h 2065014"/>
              <a:gd name="connsiteX5" fmla="*/ 0 w 6657288"/>
              <a:gd name="connsiteY5" fmla="*/ 2065014 h 2065014"/>
              <a:gd name="connsiteX6" fmla="*/ 0 w 6657288"/>
              <a:gd name="connsiteY6" fmla="*/ 703938 h 2065014"/>
              <a:gd name="connsiteX7" fmla="*/ 1181831 w 6657288"/>
              <a:gd name="connsiteY7" fmla="*/ 703938 h 206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657288" h="2065014">
                <a:moveTo>
                  <a:pt x="1181831" y="0"/>
                </a:moveTo>
                <a:lnTo>
                  <a:pt x="6657288" y="0"/>
                </a:lnTo>
                <a:lnTo>
                  <a:pt x="6657288" y="2063057"/>
                </a:lnTo>
                <a:lnTo>
                  <a:pt x="5475457" y="2063057"/>
                </a:lnTo>
                <a:lnTo>
                  <a:pt x="5475457" y="2065014"/>
                </a:lnTo>
                <a:lnTo>
                  <a:pt x="0" y="2065014"/>
                </a:lnTo>
                <a:lnTo>
                  <a:pt x="0" y="703938"/>
                </a:lnTo>
                <a:lnTo>
                  <a:pt x="1181831" y="703938"/>
                </a:lnTo>
                <a:close/>
              </a:path>
            </a:pathLst>
          </a:cu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2" name="テキスト ボックス 91"/>
          <p:cNvSpPr txBox="1"/>
          <p:nvPr/>
        </p:nvSpPr>
        <p:spPr>
          <a:xfrm>
            <a:off x="6016833" y="2360663"/>
            <a:ext cx="2668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ja-JP" altLang="en-US" dirty="0" smtClean="0">
                <a:solidFill>
                  <a:schemeClr val="accent6"/>
                </a:solidFill>
              </a:rPr>
              <a:t>北海道大学で利用可能</a:t>
            </a:r>
            <a:endParaRPr kumimoji="1" lang="ja-JP" altLang="en-US" dirty="0">
              <a:solidFill>
                <a:schemeClr val="accent6"/>
              </a:solidFill>
            </a:endParaRPr>
          </a:p>
        </p:txBody>
      </p:sp>
      <p:sp>
        <p:nvSpPr>
          <p:cNvPr id="93" name="正方形/長方形 92"/>
          <p:cNvSpPr/>
          <p:nvPr/>
        </p:nvSpPr>
        <p:spPr>
          <a:xfrm>
            <a:off x="251414" y="2426251"/>
            <a:ext cx="1107430" cy="792000"/>
          </a:xfrm>
          <a:prstGeom prst="rect">
            <a:avLst/>
          </a:prstGeom>
          <a:solidFill>
            <a:schemeClr val="bg1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900" dirty="0" smtClean="0">
                <a:solidFill>
                  <a:schemeClr val="accent3">
                    <a:lumMod val="50000"/>
                  </a:schemeClr>
                </a:solidFill>
              </a:rPr>
              <a:t>Article</a:t>
            </a:r>
            <a:endParaRPr lang="en-US" altLang="ja-JP" sz="9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sz="900" dirty="0" smtClean="0">
                <a:solidFill>
                  <a:schemeClr val="accent3">
                    <a:lumMod val="50000"/>
                  </a:schemeClr>
                </a:solidFill>
              </a:rPr>
              <a:t>Review</a:t>
            </a:r>
            <a:endParaRPr lang="en-US" altLang="ja-JP" sz="9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sz="900" dirty="0" smtClean="0">
                <a:solidFill>
                  <a:schemeClr val="accent3">
                    <a:lumMod val="50000"/>
                  </a:schemeClr>
                </a:solidFill>
              </a:rPr>
              <a:t>Letter</a:t>
            </a:r>
          </a:p>
          <a:p>
            <a:r>
              <a:rPr lang="en-US" altLang="ja-JP" sz="900" dirty="0" smtClean="0">
                <a:solidFill>
                  <a:schemeClr val="accent3">
                    <a:lumMod val="50000"/>
                  </a:schemeClr>
                </a:solidFill>
              </a:rPr>
              <a:t>Meeting Abstract</a:t>
            </a:r>
          </a:p>
          <a:p>
            <a:pPr algn="r"/>
            <a:r>
              <a:rPr lang="ja-JP" altLang="en-US" sz="900" dirty="0" smtClean="0">
                <a:solidFill>
                  <a:schemeClr val="accent3">
                    <a:lumMod val="50000"/>
                  </a:schemeClr>
                </a:solidFill>
              </a:rPr>
              <a:t>な</a:t>
            </a:r>
            <a:r>
              <a:rPr lang="ja-JP" altLang="en-US" sz="900" dirty="0">
                <a:solidFill>
                  <a:schemeClr val="accent3">
                    <a:lumMod val="50000"/>
                  </a:schemeClr>
                </a:solidFill>
              </a:rPr>
              <a:t>ど</a:t>
            </a:r>
            <a:endParaRPr lang="en-US" altLang="ja-JP" sz="900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94" name="円弧 93"/>
          <p:cNvSpPr/>
          <p:nvPr/>
        </p:nvSpPr>
        <p:spPr>
          <a:xfrm>
            <a:off x="1233554" y="2663979"/>
            <a:ext cx="2899856" cy="902529"/>
          </a:xfrm>
          <a:prstGeom prst="arc">
            <a:avLst>
              <a:gd name="adj1" fmla="val 6082384"/>
              <a:gd name="adj2" fmla="val 10571039"/>
            </a:avLst>
          </a:prstGeom>
          <a:ln>
            <a:solidFill>
              <a:schemeClr val="accent3">
                <a:lumMod val="50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2" name="正方形/長方形 61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63" name="正方形/長方形 62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引用情報に基づく雑誌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・論文の評価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と</a:t>
            </a:r>
            <a:endParaRPr lang="en-US" altLang="ja-JP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sz="2400" dirty="0" smtClean="0">
                <a:solidFill>
                  <a:schemeClr val="accent3">
                    <a:lumMod val="50000"/>
                  </a:schemeClr>
                </a:solidFill>
              </a:rPr>
              <a:t>Web 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of Science (</a:t>
            </a:r>
            <a:r>
              <a:rPr lang="en-US" altLang="ja-JP" sz="2400" dirty="0" err="1">
                <a:solidFill>
                  <a:schemeClr val="accent3">
                    <a:lumMod val="50000"/>
                  </a:schemeClr>
                </a:solidFill>
              </a:rPr>
              <a:t>WoS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関連データベース</a:t>
            </a:r>
          </a:p>
        </p:txBody>
      </p:sp>
    </p:spTree>
    <p:extLst>
      <p:ext uri="{BB962C8B-B14F-4D97-AF65-F5344CB8AC3E}">
        <p14:creationId xmlns:p14="http://schemas.microsoft.com/office/powerpoint/2010/main" val="4190170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42" grpId="0" animBg="1"/>
      <p:bldP spid="41" grpId="0" animBg="1"/>
      <p:bldP spid="4" grpId="0" animBg="1"/>
      <p:bldP spid="55" grpId="0" animBg="1"/>
      <p:bldP spid="56" grpId="0" animBg="1"/>
      <p:bldP spid="60" grpId="0" animBg="1"/>
      <p:bldP spid="65" grpId="0" animBg="1"/>
      <p:bldP spid="66" grpId="0" animBg="1"/>
      <p:bldP spid="91" grpId="0" animBg="1"/>
      <p:bldP spid="92" grpId="0"/>
      <p:bldP spid="93" grpId="0" animBg="1"/>
      <p:bldP spid="9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2"/>
          <a:srcRect t="10964"/>
          <a:stretch/>
        </p:blipFill>
        <p:spPr>
          <a:xfrm>
            <a:off x="251999" y="1669793"/>
            <a:ext cx="8640000" cy="5741931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0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>
                <a:solidFill>
                  <a:schemeClr val="accent3">
                    <a:lumMod val="50000"/>
                  </a:schemeClr>
                </a:solidFill>
              </a:rPr>
              <a:t>5</a:t>
            </a:fld>
            <a:endParaRPr kumimoji="1" lang="ja-JP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1999" y="1281600"/>
            <a:ext cx="7595351" cy="3881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>
                <a:solidFill>
                  <a:srgbClr val="C00000"/>
                </a:solidFill>
              </a:rPr>
              <a:t>https://</a:t>
            </a:r>
            <a:r>
              <a:rPr lang="en-US" altLang="ja-JP" dirty="0" smtClean="0">
                <a:solidFill>
                  <a:srgbClr val="C00000"/>
                </a:solidFill>
              </a:rPr>
              <a:t>www.lib.hokudai.ac.jp/databases</a:t>
            </a:r>
            <a:r>
              <a:rPr lang="en-US" altLang="ja-JP" dirty="0">
                <a:solidFill>
                  <a:srgbClr val="C00000"/>
                </a:solidFill>
              </a:rPr>
              <a:t>/</a:t>
            </a:r>
            <a:endParaRPr lang="en-US" altLang="ja-JP" dirty="0" smtClean="0">
              <a:solidFill>
                <a:srgbClr val="C00000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920515" y="2404361"/>
            <a:ext cx="950060" cy="2367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矢印コネクタ 13"/>
          <p:cNvCxnSpPr>
            <a:stCxn id="13" idx="2"/>
          </p:cNvCxnSpPr>
          <p:nvPr/>
        </p:nvCxnSpPr>
        <p:spPr>
          <a:xfrm>
            <a:off x="1395545" y="2641085"/>
            <a:ext cx="296135" cy="121996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/>
          <p:cNvSpPr/>
          <p:nvPr/>
        </p:nvSpPr>
        <p:spPr>
          <a:xfrm>
            <a:off x="920514" y="3717032"/>
            <a:ext cx="1627737" cy="33974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0" name="直線矢印コネクタ 19"/>
          <p:cNvCxnSpPr>
            <a:stCxn id="19" idx="2"/>
          </p:cNvCxnSpPr>
          <p:nvPr/>
        </p:nvCxnSpPr>
        <p:spPr>
          <a:xfrm>
            <a:off x="1734383" y="4056780"/>
            <a:ext cx="1397457" cy="167647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/>
        </p:nvSpPr>
        <p:spPr>
          <a:xfrm>
            <a:off x="3179156" y="5747181"/>
            <a:ext cx="1597075" cy="16160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引用情報に基づく雑誌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・論文の評価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と</a:t>
            </a:r>
            <a:endParaRPr lang="en-US" altLang="ja-JP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sz="2400" dirty="0" smtClean="0">
                <a:solidFill>
                  <a:schemeClr val="accent3">
                    <a:lumMod val="50000"/>
                  </a:schemeClr>
                </a:solidFill>
              </a:rPr>
              <a:t>Web 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of Science (</a:t>
            </a:r>
            <a:r>
              <a:rPr lang="en-US" altLang="ja-JP" sz="2400" dirty="0" err="1">
                <a:solidFill>
                  <a:schemeClr val="accent3">
                    <a:lumMod val="50000"/>
                  </a:schemeClr>
                </a:solidFill>
              </a:rPr>
              <a:t>WoS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関連データベース</a:t>
            </a:r>
          </a:p>
        </p:txBody>
      </p:sp>
    </p:spTree>
    <p:extLst>
      <p:ext uri="{BB962C8B-B14F-4D97-AF65-F5344CB8AC3E}">
        <p14:creationId xmlns:p14="http://schemas.microsoft.com/office/powerpoint/2010/main" val="2878695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t="11182" b="-11182"/>
          <a:stretch/>
        </p:blipFill>
        <p:spPr>
          <a:xfrm>
            <a:off x="252000" y="1670532"/>
            <a:ext cx="8640000" cy="6448972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0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>
                <a:solidFill>
                  <a:schemeClr val="accent3">
                    <a:lumMod val="50000"/>
                  </a:schemeClr>
                </a:solidFill>
              </a:rPr>
              <a:t>6</a:t>
            </a:fld>
            <a:endParaRPr kumimoji="1" lang="ja-JP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1999" y="1281600"/>
            <a:ext cx="7595351" cy="3881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 err="1" smtClean="0">
                <a:solidFill>
                  <a:srgbClr val="C00000"/>
                </a:solidFill>
              </a:rPr>
              <a:t>WoS</a:t>
            </a:r>
            <a:r>
              <a:rPr lang="ja-JP" altLang="en-US" dirty="0" smtClean="0">
                <a:solidFill>
                  <a:srgbClr val="C00000"/>
                </a:solidFill>
              </a:rPr>
              <a:t>から</a:t>
            </a:r>
            <a:r>
              <a:rPr lang="en-US" altLang="ja-JP" dirty="0" smtClean="0">
                <a:solidFill>
                  <a:srgbClr val="C00000"/>
                </a:solidFill>
              </a:rPr>
              <a:t>JCR / ESI</a:t>
            </a:r>
            <a:r>
              <a:rPr lang="ja-JP" altLang="en-US" dirty="0" err="1" smtClean="0">
                <a:solidFill>
                  <a:srgbClr val="C00000"/>
                </a:solidFill>
              </a:rPr>
              <a:t>への</a:t>
            </a:r>
            <a:r>
              <a:rPr lang="ja-JP" altLang="en-US" dirty="0" smtClean="0">
                <a:solidFill>
                  <a:srgbClr val="C00000"/>
                </a:solidFill>
              </a:rPr>
              <a:t>アクセス</a:t>
            </a:r>
            <a:endParaRPr lang="en-US" altLang="ja-JP" dirty="0" smtClean="0">
              <a:solidFill>
                <a:srgbClr val="C00000"/>
              </a:solidFill>
            </a:endParaRPr>
          </a:p>
        </p:txBody>
      </p:sp>
      <p:sp>
        <p:nvSpPr>
          <p:cNvPr id="13" name="正方形/長方形 12"/>
          <p:cNvSpPr/>
          <p:nvPr/>
        </p:nvSpPr>
        <p:spPr>
          <a:xfrm>
            <a:off x="1747522" y="1638185"/>
            <a:ext cx="1128888" cy="2367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正方形/長方形 14"/>
          <p:cNvSpPr/>
          <p:nvPr/>
        </p:nvSpPr>
        <p:spPr>
          <a:xfrm>
            <a:off x="2957689" y="1637223"/>
            <a:ext cx="1289191" cy="2367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/>
          <a:srcRect t="11165" b="21"/>
          <a:stretch/>
        </p:blipFill>
        <p:spPr>
          <a:xfrm>
            <a:off x="151966" y="3857677"/>
            <a:ext cx="4320000" cy="28638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4"/>
          <a:srcRect t="11165" b="21"/>
          <a:stretch/>
        </p:blipFill>
        <p:spPr>
          <a:xfrm>
            <a:off x="4672034" y="2852936"/>
            <a:ext cx="4320000" cy="28638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cxnSp>
        <p:nvCxnSpPr>
          <p:cNvPr id="22" name="直線矢印コネクタ 21"/>
          <p:cNvCxnSpPr>
            <a:stCxn id="15" idx="2"/>
          </p:cNvCxnSpPr>
          <p:nvPr/>
        </p:nvCxnSpPr>
        <p:spPr>
          <a:xfrm>
            <a:off x="3602285" y="1873947"/>
            <a:ext cx="1274387" cy="112300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13" idx="2"/>
          </p:cNvCxnSpPr>
          <p:nvPr/>
        </p:nvCxnSpPr>
        <p:spPr>
          <a:xfrm flipH="1">
            <a:off x="1127651" y="1874909"/>
            <a:ext cx="1184315" cy="21301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引用情報に基づく雑誌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・論文の評価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と</a:t>
            </a:r>
            <a:endParaRPr lang="en-US" altLang="ja-JP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sz="2400" dirty="0" smtClean="0">
                <a:solidFill>
                  <a:schemeClr val="accent3">
                    <a:lumMod val="50000"/>
                  </a:schemeClr>
                </a:solidFill>
              </a:rPr>
              <a:t>Web 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of Science (</a:t>
            </a:r>
            <a:r>
              <a:rPr lang="en-US" altLang="ja-JP" sz="2400" dirty="0" err="1">
                <a:solidFill>
                  <a:schemeClr val="accent3">
                    <a:lumMod val="50000"/>
                  </a:schemeClr>
                </a:solidFill>
              </a:rPr>
              <a:t>WoS</a:t>
            </a:r>
            <a:r>
              <a:rPr lang="en-US" altLang="ja-JP" sz="2400" dirty="0">
                <a:solidFill>
                  <a:schemeClr val="accent3">
                    <a:lumMod val="50000"/>
                  </a:schemeClr>
                </a:solidFill>
              </a:rPr>
              <a:t>)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関連データベース</a:t>
            </a:r>
          </a:p>
        </p:txBody>
      </p:sp>
    </p:spTree>
    <p:extLst>
      <p:ext uri="{BB962C8B-B14F-4D97-AF65-F5344CB8AC3E}">
        <p14:creationId xmlns:p14="http://schemas.microsoft.com/office/powerpoint/2010/main" val="4073888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JCR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で雑誌の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Impact Factor (IF)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を調べる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251999" y="1281600"/>
            <a:ext cx="8640001" cy="5099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Impact Factor (IF)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とは？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ジャーナルの索引ファイル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“SCI-E”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（自然科学）もしく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は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“SSCI”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（社会科学）に</a:t>
            </a:r>
            <a: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収録されている雑誌に付与される、引用情報に基づく雑誌の評価指標。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rgbClr val="C00000"/>
                </a:solidFill>
              </a:rPr>
              <a:t>* “A&amp;HCI”</a:t>
            </a:r>
            <a:r>
              <a:rPr lang="ja-JP" altLang="en-US" dirty="0" smtClean="0">
                <a:solidFill>
                  <a:srgbClr val="C00000"/>
                </a:solidFill>
              </a:rPr>
              <a:t>（人文科学）は対象外。</a:t>
            </a:r>
            <a:endParaRPr lang="en-US" altLang="ja-JP" dirty="0" smtClean="0">
              <a:solidFill>
                <a:srgbClr val="C00000"/>
              </a:solidFill>
            </a:endParaRPr>
          </a:p>
          <a:p>
            <a:r>
              <a:rPr lang="ja-JP" altLang="en-US" dirty="0" smtClean="0">
                <a:solidFill>
                  <a:srgbClr val="C00000"/>
                </a:solidFill>
              </a:rPr>
              <a:t>   </a:t>
            </a:r>
            <a:r>
              <a:rPr lang="ja-JP" altLang="en-US" sz="1000" dirty="0" smtClean="0">
                <a:solidFill>
                  <a:srgbClr val="C00000"/>
                </a:solidFill>
              </a:rPr>
              <a:t> </a:t>
            </a:r>
            <a:r>
              <a:rPr lang="ja-JP" altLang="en-US" dirty="0" smtClean="0">
                <a:solidFill>
                  <a:srgbClr val="C00000"/>
                </a:solidFill>
              </a:rPr>
              <a:t>　後述の算出方法のとおり刊行間もない雑誌には付与されない。</a:t>
            </a:r>
            <a:endParaRPr lang="en-US" altLang="ja-JP" dirty="0" smtClean="0">
              <a:solidFill>
                <a:srgbClr val="C00000"/>
              </a:solidFill>
            </a:endParaRPr>
          </a:p>
          <a:p>
            <a:pPr marL="285750" indent="-285750">
              <a:buFontTx/>
              <a:buChar char="-"/>
            </a:pPr>
            <a:endParaRPr lang="en-US" altLang="ja-JP" sz="12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毎年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6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月頃に最新版が公開（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“JCR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の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20XX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年版をリリース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”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などと表現）される。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en-US" altLang="ja-JP" sz="12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算出方法（例：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2017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年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6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月公開の最新版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）</a:t>
            </a:r>
            <a: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ある雑誌が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2014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年に掲載した論文（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Article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と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Review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）数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：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A</a:t>
            </a:r>
            <a:b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- 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ある雑誌が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2015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年に掲載した論文（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Article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と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Review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）数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：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B</a:t>
            </a:r>
            <a:b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- A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と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B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が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2016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年に受けた引用数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				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：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C</a:t>
            </a:r>
            <a:b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C/(A+B)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＝その雑誌の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2017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年公開版の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Impact Factor</a:t>
            </a:r>
          </a:p>
          <a:p>
            <a:endParaRPr lang="en-US" altLang="ja-JP" sz="12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分野間で被引用数に差があるため、同一分野内での比較のために、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IF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の多寡について四分位（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Quartile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）によるランク付けも行われている。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en-US" altLang="ja-JP" sz="12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最新版と直近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5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年分の論文を対象とした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IF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（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5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年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IF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）および最新の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四分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位は</a:t>
            </a:r>
            <a: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ja-JP" dirty="0" err="1" smtClean="0">
                <a:solidFill>
                  <a:schemeClr val="accent3">
                    <a:lumMod val="50000"/>
                  </a:schemeClr>
                </a:solidFill>
              </a:rPr>
              <a:t>WoS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でも調べられるが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、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さらに詳しい情報を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JCR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で調べられる。</a:t>
            </a:r>
            <a:endParaRPr lang="en-US" altLang="ja-JP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542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2"/>
          <a:srcRect t="11165" b="-164"/>
          <a:stretch/>
        </p:blipFill>
        <p:spPr>
          <a:xfrm>
            <a:off x="252000" y="1670400"/>
            <a:ext cx="7200000" cy="478293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16" name="図 15"/>
          <p:cNvPicPr>
            <a:picLocks noChangeAspect="1"/>
          </p:cNvPicPr>
          <p:nvPr/>
        </p:nvPicPr>
        <p:blipFill rotWithShape="1">
          <a:blip r:embed="rId3"/>
          <a:srcRect t="11165" b="236"/>
          <a:stretch/>
        </p:blipFill>
        <p:spPr>
          <a:xfrm>
            <a:off x="3614872" y="2667530"/>
            <a:ext cx="7200000" cy="476143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0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>
                <a:solidFill>
                  <a:schemeClr val="accent3">
                    <a:lumMod val="50000"/>
                  </a:schemeClr>
                </a:solidFill>
              </a:rPr>
              <a:t>8</a:t>
            </a:fld>
            <a:endParaRPr kumimoji="1" lang="ja-JP" alt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1999" y="1281600"/>
            <a:ext cx="7595351" cy="3881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dirty="0" smtClean="0">
                <a:solidFill>
                  <a:srgbClr val="C00000"/>
                </a:solidFill>
              </a:rPr>
              <a:t>調べたい雑誌がわかっている場合は直接</a:t>
            </a:r>
            <a:r>
              <a:rPr lang="en-US" altLang="ja-JP" dirty="0" smtClean="0">
                <a:solidFill>
                  <a:srgbClr val="C00000"/>
                </a:solidFill>
              </a:rPr>
              <a:t>JCR</a:t>
            </a:r>
            <a:r>
              <a:rPr lang="ja-JP" altLang="en-US" dirty="0" smtClean="0">
                <a:solidFill>
                  <a:srgbClr val="C00000"/>
                </a:solidFill>
              </a:rPr>
              <a:t>へ</a:t>
            </a:r>
            <a:endParaRPr lang="en-US" altLang="ja-JP" dirty="0" smtClean="0">
              <a:solidFill>
                <a:srgbClr val="C00000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JCR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で雑誌の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Impact Factor (IF)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を調べる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902657" y="3691928"/>
            <a:ext cx="1429094" cy="128480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/>
          <p:cNvSpPr/>
          <p:nvPr/>
        </p:nvSpPr>
        <p:spPr>
          <a:xfrm>
            <a:off x="5604405" y="1275555"/>
            <a:ext cx="3301510" cy="64875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dirty="0" smtClean="0">
                <a:solidFill>
                  <a:srgbClr val="C00000"/>
                </a:solidFill>
              </a:rPr>
              <a:t>雑誌名か</a:t>
            </a:r>
            <a:r>
              <a:rPr lang="en-US" altLang="ja-JP" sz="1200" dirty="0" smtClean="0">
                <a:solidFill>
                  <a:srgbClr val="C00000"/>
                </a:solidFill>
              </a:rPr>
              <a:t>ISSN</a:t>
            </a:r>
            <a:r>
              <a:rPr lang="ja-JP" altLang="en-US" sz="1200" dirty="0" smtClean="0">
                <a:solidFill>
                  <a:srgbClr val="C00000"/>
                </a:solidFill>
              </a:rPr>
              <a:t>（ハイフン付き）を入力後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ja-JP" altLang="en-US" sz="1200" dirty="0" smtClean="0">
                <a:solidFill>
                  <a:srgbClr val="C00000"/>
                </a:solidFill>
              </a:rPr>
              <a:t>下に表示される雑誌を選択し、検索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en-US" altLang="ja-JP" sz="1200" dirty="0" smtClean="0">
                <a:solidFill>
                  <a:srgbClr val="C00000"/>
                </a:solidFill>
              </a:rPr>
              <a:t>* </a:t>
            </a:r>
            <a:r>
              <a:rPr lang="ja-JP" altLang="en-US" sz="1200" dirty="0" smtClean="0">
                <a:solidFill>
                  <a:srgbClr val="C00000"/>
                </a:solidFill>
              </a:rPr>
              <a:t>途中まで入力するとサジェストしてくれる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cxnSp>
        <p:nvCxnSpPr>
          <p:cNvPr id="22" name="直線矢印コネクタ 21"/>
          <p:cNvCxnSpPr>
            <a:stCxn id="23" idx="1"/>
          </p:cNvCxnSpPr>
          <p:nvPr/>
        </p:nvCxnSpPr>
        <p:spPr>
          <a:xfrm flipH="1">
            <a:off x="2331751" y="1599931"/>
            <a:ext cx="3272654" cy="211710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>
            <a:off x="2331751" y="3861048"/>
            <a:ext cx="2600289" cy="204774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/>
          <p:cNvSpPr/>
          <p:nvPr/>
        </p:nvSpPr>
        <p:spPr>
          <a:xfrm>
            <a:off x="3860472" y="5016236"/>
            <a:ext cx="2628000" cy="252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1200" dirty="0" smtClean="0">
                <a:solidFill>
                  <a:srgbClr val="C00000"/>
                </a:solidFill>
              </a:rPr>
              <a:t>JCR</a:t>
            </a:r>
            <a:r>
              <a:rPr lang="ja-JP" altLang="en-US" sz="1200" dirty="0" smtClean="0">
                <a:solidFill>
                  <a:srgbClr val="C00000"/>
                </a:solidFill>
              </a:rPr>
              <a:t>の詳細画面（説明はのちほど）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12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3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JCR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で雑誌の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Impact Factor (IF)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を調べる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251999" y="1281600"/>
            <a:ext cx="7595351" cy="3881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dirty="0" smtClean="0">
                <a:solidFill>
                  <a:srgbClr val="C00000"/>
                </a:solidFill>
              </a:rPr>
              <a:t>具体的な論文（</a:t>
            </a:r>
            <a:r>
              <a:rPr lang="en-US" altLang="ja-JP" dirty="0" err="1" smtClean="0">
                <a:solidFill>
                  <a:srgbClr val="C00000"/>
                </a:solidFill>
              </a:rPr>
              <a:t>WoS</a:t>
            </a:r>
            <a:r>
              <a:rPr lang="ja-JP" altLang="en-US" dirty="0" smtClean="0">
                <a:solidFill>
                  <a:srgbClr val="C00000"/>
                </a:solidFill>
              </a:rPr>
              <a:t>の検索結果）から調べる</a:t>
            </a:r>
            <a:endParaRPr lang="en-US" altLang="ja-JP" dirty="0" smtClean="0">
              <a:solidFill>
                <a:srgbClr val="C00000"/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t="11165" b="-164"/>
          <a:stretch/>
        </p:blipFill>
        <p:spPr>
          <a:xfrm>
            <a:off x="252000" y="1670400"/>
            <a:ext cx="7200000" cy="478293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/>
          <a:srcRect t="11165" b="-11165"/>
          <a:stretch/>
        </p:blipFill>
        <p:spPr>
          <a:xfrm>
            <a:off x="3614400" y="2667600"/>
            <a:ext cx="7200000" cy="5374143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2" name="正方形/長方形 11"/>
          <p:cNvSpPr/>
          <p:nvPr/>
        </p:nvSpPr>
        <p:spPr>
          <a:xfrm>
            <a:off x="4900935" y="5772723"/>
            <a:ext cx="1075765" cy="18204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/>
          <p:cNvCxnSpPr>
            <a:stCxn id="14" idx="3"/>
          </p:cNvCxnSpPr>
          <p:nvPr/>
        </p:nvCxnSpPr>
        <p:spPr>
          <a:xfrm>
            <a:off x="1775012" y="4460581"/>
            <a:ext cx="2274662" cy="71122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正方形/長方形 13"/>
          <p:cNvSpPr/>
          <p:nvPr/>
        </p:nvSpPr>
        <p:spPr>
          <a:xfrm>
            <a:off x="565859" y="4379898"/>
            <a:ext cx="1209153" cy="1613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4046727" y="3151187"/>
            <a:ext cx="1278308" cy="54483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5868144" y="6433196"/>
            <a:ext cx="1404000" cy="252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1200" dirty="0" smtClean="0">
                <a:solidFill>
                  <a:srgbClr val="C00000"/>
                </a:solidFill>
              </a:rPr>
              <a:t>JCR</a:t>
            </a:r>
            <a:r>
              <a:rPr lang="ja-JP" altLang="en-US" sz="1200" dirty="0" smtClean="0">
                <a:solidFill>
                  <a:srgbClr val="C00000"/>
                </a:solidFill>
              </a:rPr>
              <a:t>の詳細画面へ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cxnSp>
        <p:nvCxnSpPr>
          <p:cNvPr id="18" name="直線矢印コネクタ 17"/>
          <p:cNvCxnSpPr>
            <a:stCxn id="17" idx="0"/>
            <a:endCxn id="12" idx="3"/>
          </p:cNvCxnSpPr>
          <p:nvPr/>
        </p:nvCxnSpPr>
        <p:spPr>
          <a:xfrm flipH="1" flipV="1">
            <a:off x="5976700" y="5863748"/>
            <a:ext cx="593444" cy="56944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/>
          <p:cNvSpPr/>
          <p:nvPr/>
        </p:nvSpPr>
        <p:spPr>
          <a:xfrm>
            <a:off x="6660232" y="3826933"/>
            <a:ext cx="611912" cy="183400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/>
        </p:nvSpPr>
        <p:spPr>
          <a:xfrm>
            <a:off x="6300192" y="2344287"/>
            <a:ext cx="2591213" cy="101270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dirty="0" smtClean="0">
                <a:solidFill>
                  <a:srgbClr val="C00000"/>
                </a:solidFill>
              </a:rPr>
              <a:t>分野内での</a:t>
            </a:r>
            <a:r>
              <a:rPr lang="en-US" altLang="ja-JP" sz="1200" dirty="0" smtClean="0">
                <a:solidFill>
                  <a:srgbClr val="C00000"/>
                </a:solidFill>
              </a:rPr>
              <a:t>IF</a:t>
            </a:r>
            <a:r>
              <a:rPr lang="ja-JP" altLang="en-US" sz="1200" dirty="0" smtClean="0">
                <a:solidFill>
                  <a:srgbClr val="C00000"/>
                </a:solidFill>
              </a:rPr>
              <a:t>の四分位（</a:t>
            </a:r>
            <a:r>
              <a:rPr lang="en-US" altLang="ja-JP" sz="1200" dirty="0" smtClean="0">
                <a:solidFill>
                  <a:srgbClr val="C00000"/>
                </a:solidFill>
              </a:rPr>
              <a:t>Quartile</a:t>
            </a:r>
            <a:r>
              <a:rPr lang="ja-JP" altLang="en-US" sz="1200" dirty="0" smtClean="0">
                <a:solidFill>
                  <a:srgbClr val="C00000"/>
                </a:solidFill>
              </a:rPr>
              <a:t>）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en-US" altLang="ja-JP" sz="1200" dirty="0" smtClean="0">
                <a:solidFill>
                  <a:srgbClr val="C00000"/>
                </a:solidFill>
              </a:rPr>
              <a:t>Q1</a:t>
            </a:r>
            <a:r>
              <a:rPr lang="ja-JP" altLang="en-US" sz="1200" dirty="0" smtClean="0">
                <a:solidFill>
                  <a:srgbClr val="C00000"/>
                </a:solidFill>
              </a:rPr>
              <a:t>：上位</a:t>
            </a:r>
            <a:r>
              <a:rPr lang="en-US" altLang="ja-JP" sz="1200" dirty="0" smtClean="0">
                <a:solidFill>
                  <a:srgbClr val="C00000"/>
                </a:solidFill>
              </a:rPr>
              <a:t>25%</a:t>
            </a:r>
            <a:r>
              <a:rPr lang="ja-JP" altLang="en-US" sz="1200" dirty="0" smtClean="0">
                <a:solidFill>
                  <a:srgbClr val="C00000"/>
                </a:solidFill>
              </a:rPr>
              <a:t>未満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en-US" altLang="ja-JP" sz="1200" dirty="0" smtClean="0">
                <a:solidFill>
                  <a:srgbClr val="C00000"/>
                </a:solidFill>
              </a:rPr>
              <a:t>Q2</a:t>
            </a:r>
            <a:r>
              <a:rPr lang="ja-JP" altLang="en-US" sz="1200" dirty="0" smtClean="0">
                <a:solidFill>
                  <a:srgbClr val="C00000"/>
                </a:solidFill>
              </a:rPr>
              <a:t>：上位</a:t>
            </a:r>
            <a:r>
              <a:rPr lang="en-US" altLang="ja-JP" sz="1200" dirty="0" smtClean="0">
                <a:solidFill>
                  <a:srgbClr val="C00000"/>
                </a:solidFill>
              </a:rPr>
              <a:t>25%</a:t>
            </a:r>
            <a:r>
              <a:rPr lang="ja-JP" altLang="en-US" sz="1200" dirty="0" smtClean="0">
                <a:solidFill>
                  <a:srgbClr val="C00000"/>
                </a:solidFill>
              </a:rPr>
              <a:t>以上</a:t>
            </a:r>
            <a:r>
              <a:rPr lang="en-US" altLang="ja-JP" sz="1200" dirty="0" smtClean="0">
                <a:solidFill>
                  <a:srgbClr val="C00000"/>
                </a:solidFill>
              </a:rPr>
              <a:t>50%</a:t>
            </a:r>
            <a:r>
              <a:rPr lang="ja-JP" altLang="en-US" sz="1200" dirty="0" smtClean="0">
                <a:solidFill>
                  <a:srgbClr val="C00000"/>
                </a:solidFill>
              </a:rPr>
              <a:t>未満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en-US" altLang="ja-JP" sz="1200" dirty="0" smtClean="0">
                <a:solidFill>
                  <a:srgbClr val="C00000"/>
                </a:solidFill>
              </a:rPr>
              <a:t>Q3</a:t>
            </a:r>
            <a:r>
              <a:rPr lang="ja-JP" altLang="en-US" sz="1200" dirty="0" smtClean="0">
                <a:solidFill>
                  <a:srgbClr val="C00000"/>
                </a:solidFill>
              </a:rPr>
              <a:t>：上位</a:t>
            </a:r>
            <a:r>
              <a:rPr lang="en-US" altLang="ja-JP" sz="1200" dirty="0" smtClean="0">
                <a:solidFill>
                  <a:srgbClr val="C00000"/>
                </a:solidFill>
              </a:rPr>
              <a:t>50%</a:t>
            </a:r>
            <a:r>
              <a:rPr lang="ja-JP" altLang="en-US" sz="1200" dirty="0" smtClean="0">
                <a:solidFill>
                  <a:srgbClr val="C00000"/>
                </a:solidFill>
              </a:rPr>
              <a:t>以上</a:t>
            </a:r>
            <a:r>
              <a:rPr lang="en-US" altLang="ja-JP" sz="1200" dirty="0" smtClean="0">
                <a:solidFill>
                  <a:srgbClr val="C00000"/>
                </a:solidFill>
              </a:rPr>
              <a:t>75%</a:t>
            </a:r>
            <a:r>
              <a:rPr lang="ja-JP" altLang="en-US" sz="1200" dirty="0" smtClean="0">
                <a:solidFill>
                  <a:srgbClr val="C00000"/>
                </a:solidFill>
              </a:rPr>
              <a:t>未満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en-US" altLang="ja-JP" sz="1200" dirty="0" smtClean="0">
                <a:solidFill>
                  <a:srgbClr val="C00000"/>
                </a:solidFill>
              </a:rPr>
              <a:t>Q4</a:t>
            </a:r>
            <a:r>
              <a:rPr lang="ja-JP" altLang="en-US" sz="1200" dirty="0" smtClean="0">
                <a:solidFill>
                  <a:srgbClr val="C00000"/>
                </a:solidFill>
              </a:rPr>
              <a:t>：</a:t>
            </a:r>
            <a:r>
              <a:rPr lang="ja-JP" altLang="en-US" sz="1200" dirty="0">
                <a:solidFill>
                  <a:srgbClr val="C00000"/>
                </a:solidFill>
              </a:rPr>
              <a:t>上位</a:t>
            </a:r>
            <a:r>
              <a:rPr lang="en-US" altLang="ja-JP" sz="1200" dirty="0" smtClean="0">
                <a:solidFill>
                  <a:srgbClr val="C00000"/>
                </a:solidFill>
              </a:rPr>
              <a:t>75%</a:t>
            </a:r>
            <a:r>
              <a:rPr lang="ja-JP" altLang="en-US" sz="1200" dirty="0" smtClean="0">
                <a:solidFill>
                  <a:srgbClr val="C00000"/>
                </a:solidFill>
              </a:rPr>
              <a:t>以下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cxnSp>
        <p:nvCxnSpPr>
          <p:cNvPr id="21" name="直線矢印コネクタ 20"/>
          <p:cNvCxnSpPr>
            <a:stCxn id="20" idx="2"/>
            <a:endCxn id="19" idx="0"/>
          </p:cNvCxnSpPr>
          <p:nvPr/>
        </p:nvCxnSpPr>
        <p:spPr>
          <a:xfrm flipH="1">
            <a:off x="6966188" y="3356992"/>
            <a:ext cx="629611" cy="46994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0164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t="11165" b="21"/>
          <a:stretch/>
        </p:blipFill>
        <p:spPr>
          <a:xfrm>
            <a:off x="252000" y="1669793"/>
            <a:ext cx="7200000" cy="47730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4" name="図 3"/>
          <p:cNvPicPr>
            <a:picLocks noChangeAspect="1"/>
          </p:cNvPicPr>
          <p:nvPr/>
        </p:nvPicPr>
        <p:blipFill rotWithShape="1">
          <a:blip r:embed="rId3"/>
          <a:srcRect t="11165" b="21"/>
          <a:stretch/>
        </p:blipFill>
        <p:spPr>
          <a:xfrm>
            <a:off x="2411760" y="2276872"/>
            <a:ext cx="7200000" cy="47730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9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JCR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で雑誌の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Impact Factor (IF)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を調べる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251999" y="1281600"/>
            <a:ext cx="7595351" cy="3881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JCR</a:t>
            </a:r>
            <a:r>
              <a:rPr lang="ja-JP" altLang="en-US" dirty="0" smtClean="0">
                <a:solidFill>
                  <a:srgbClr val="C00000"/>
                </a:solidFill>
              </a:rPr>
              <a:t>の詳細画面</a:t>
            </a:r>
            <a:endParaRPr lang="en-US" altLang="ja-JP" dirty="0" smtClean="0">
              <a:solidFill>
                <a:srgbClr val="C00000"/>
              </a:solidFill>
            </a:endParaRPr>
          </a:p>
        </p:txBody>
      </p:sp>
      <p:cxnSp>
        <p:nvCxnSpPr>
          <p:cNvPr id="7" name="直線矢印コネクタ 6"/>
          <p:cNvCxnSpPr/>
          <p:nvPr/>
        </p:nvCxnSpPr>
        <p:spPr>
          <a:xfrm>
            <a:off x="683568" y="5442801"/>
            <a:ext cx="0" cy="900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/>
          <p:cNvSpPr/>
          <p:nvPr/>
        </p:nvSpPr>
        <p:spPr>
          <a:xfrm>
            <a:off x="3812345" y="2746157"/>
            <a:ext cx="414998" cy="26642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3" name="直線矢印コネクタ 12"/>
          <p:cNvCxnSpPr/>
          <p:nvPr/>
        </p:nvCxnSpPr>
        <p:spPr>
          <a:xfrm>
            <a:off x="2864910" y="2354244"/>
            <a:ext cx="0" cy="900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 flipV="1">
            <a:off x="827584" y="3212977"/>
            <a:ext cx="1944216" cy="267982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正方形/長方形 11"/>
          <p:cNvSpPr/>
          <p:nvPr/>
        </p:nvSpPr>
        <p:spPr>
          <a:xfrm>
            <a:off x="971475" y="4537372"/>
            <a:ext cx="1332000" cy="252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dirty="0" smtClean="0">
                <a:solidFill>
                  <a:srgbClr val="C00000"/>
                </a:solidFill>
              </a:rPr>
              <a:t>下へスクロール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4303643" y="3573016"/>
            <a:ext cx="1420486" cy="252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1200" dirty="0" smtClean="0">
                <a:solidFill>
                  <a:srgbClr val="C00000"/>
                </a:solidFill>
              </a:rPr>
              <a:t>IF</a:t>
            </a:r>
            <a:r>
              <a:rPr lang="ja-JP" altLang="en-US" sz="1200" dirty="0" smtClean="0">
                <a:solidFill>
                  <a:srgbClr val="C00000"/>
                </a:solidFill>
              </a:rPr>
              <a:t>などの評価指標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sp>
        <p:nvSpPr>
          <p:cNvPr id="17" name="正方形/長方形 16"/>
          <p:cNvSpPr/>
          <p:nvPr/>
        </p:nvSpPr>
        <p:spPr>
          <a:xfrm>
            <a:off x="2903684" y="6068977"/>
            <a:ext cx="277261" cy="14401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4378275" y="5733256"/>
            <a:ext cx="4630554" cy="146200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9" name="直線矢印コネクタ 18"/>
          <p:cNvCxnSpPr>
            <a:stCxn id="17" idx="3"/>
          </p:cNvCxnSpPr>
          <p:nvPr/>
        </p:nvCxnSpPr>
        <p:spPr>
          <a:xfrm>
            <a:off x="3180945" y="6140985"/>
            <a:ext cx="1154683" cy="20181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正方形/長方形 19"/>
          <p:cNvSpPr/>
          <p:nvPr/>
        </p:nvSpPr>
        <p:spPr>
          <a:xfrm>
            <a:off x="5657144" y="5621415"/>
            <a:ext cx="2714006" cy="252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1200" dirty="0" smtClean="0">
                <a:solidFill>
                  <a:srgbClr val="C00000"/>
                </a:solidFill>
              </a:rPr>
              <a:t>JCR</a:t>
            </a:r>
            <a:r>
              <a:rPr lang="ja-JP" altLang="en-US" sz="1200" dirty="0" smtClean="0">
                <a:solidFill>
                  <a:srgbClr val="C00000"/>
                </a:solidFill>
              </a:rPr>
              <a:t>の分野ごとの四分位（</a:t>
            </a:r>
            <a:r>
              <a:rPr lang="en-US" altLang="ja-JP" sz="1200" dirty="0" smtClean="0">
                <a:solidFill>
                  <a:srgbClr val="C00000"/>
                </a:solidFill>
              </a:rPr>
              <a:t>Quartile</a:t>
            </a:r>
            <a:r>
              <a:rPr lang="ja-JP" altLang="en-US" sz="1200" dirty="0" smtClean="0">
                <a:solidFill>
                  <a:srgbClr val="C00000"/>
                </a:solidFill>
              </a:rPr>
              <a:t>）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4273416" y="6542888"/>
            <a:ext cx="3780000" cy="252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1200" dirty="0" smtClean="0">
                <a:solidFill>
                  <a:srgbClr val="C00000"/>
                </a:solidFill>
              </a:rPr>
              <a:t>1</a:t>
            </a:r>
            <a:r>
              <a:rPr lang="ja-JP" altLang="en-US" sz="1200" dirty="0" err="1" smtClean="0">
                <a:solidFill>
                  <a:srgbClr val="C00000"/>
                </a:solidFill>
              </a:rPr>
              <a:t>つの</a:t>
            </a:r>
            <a:r>
              <a:rPr lang="ja-JP" altLang="en-US" sz="1200" dirty="0" smtClean="0">
                <a:solidFill>
                  <a:srgbClr val="C00000"/>
                </a:solidFill>
              </a:rPr>
              <a:t>雑誌が複数の</a:t>
            </a:r>
            <a:r>
              <a:rPr lang="en-US" altLang="ja-JP" sz="1200" dirty="0" smtClean="0">
                <a:solidFill>
                  <a:srgbClr val="C00000"/>
                </a:solidFill>
              </a:rPr>
              <a:t>JCR</a:t>
            </a:r>
            <a:r>
              <a:rPr lang="ja-JP" altLang="en-US" sz="1200" dirty="0" smtClean="0">
                <a:solidFill>
                  <a:srgbClr val="C00000"/>
                </a:solidFill>
              </a:rPr>
              <a:t>の分野にまたがることがある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08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6" grpId="0" animBg="1"/>
      <p:bldP spid="17" grpId="0" animBg="1"/>
      <p:bldP spid="18" grpId="0" animBg="1"/>
      <p:bldP spid="20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JCR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で雑誌の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Impact Factor (IF)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を調べる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251999" y="1281600"/>
            <a:ext cx="7595351" cy="3881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JCR</a:t>
            </a:r>
            <a:r>
              <a:rPr lang="ja-JP" altLang="en-US" dirty="0" smtClean="0">
                <a:solidFill>
                  <a:srgbClr val="C00000"/>
                </a:solidFill>
              </a:rPr>
              <a:t>の分野内での比較（より被引用の期待値の高い雑誌を探す？）</a:t>
            </a:r>
            <a:endParaRPr lang="en-US" altLang="ja-JP" dirty="0" smtClean="0">
              <a:solidFill>
                <a:srgbClr val="C00000"/>
              </a:solidFill>
            </a:endParaRPr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/>
          <a:srcRect t="11165" b="21"/>
          <a:stretch/>
        </p:blipFill>
        <p:spPr>
          <a:xfrm>
            <a:off x="252000" y="1669793"/>
            <a:ext cx="7200000" cy="47730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3"/>
          <a:srcRect t="11165" b="-11165"/>
          <a:stretch/>
        </p:blipFill>
        <p:spPr>
          <a:xfrm>
            <a:off x="-1908720" y="3140968"/>
            <a:ext cx="7200000" cy="5374143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2" name="正方形/長方形 11"/>
          <p:cNvSpPr/>
          <p:nvPr/>
        </p:nvSpPr>
        <p:spPr>
          <a:xfrm>
            <a:off x="5499781" y="3482508"/>
            <a:ext cx="1206562" cy="2263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矢印コネクタ 13"/>
          <p:cNvCxnSpPr>
            <a:stCxn id="12" idx="1"/>
          </p:cNvCxnSpPr>
          <p:nvPr/>
        </p:nvCxnSpPr>
        <p:spPr>
          <a:xfrm flipH="1">
            <a:off x="2887181" y="3595702"/>
            <a:ext cx="2612600" cy="17862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正方形/長方形 12"/>
          <p:cNvSpPr/>
          <p:nvPr/>
        </p:nvSpPr>
        <p:spPr>
          <a:xfrm>
            <a:off x="6012080" y="2651905"/>
            <a:ext cx="2879840" cy="432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dirty="0" smtClean="0">
                <a:solidFill>
                  <a:srgbClr val="C00000"/>
                </a:solidFill>
              </a:rPr>
              <a:t>四分位（</a:t>
            </a:r>
            <a:r>
              <a:rPr lang="en-US" altLang="ja-JP" sz="1200" dirty="0" smtClean="0">
                <a:solidFill>
                  <a:srgbClr val="C00000"/>
                </a:solidFill>
              </a:rPr>
              <a:t>Quartile</a:t>
            </a:r>
            <a:r>
              <a:rPr lang="ja-JP" altLang="en-US" sz="1200" dirty="0" smtClean="0">
                <a:solidFill>
                  <a:srgbClr val="C00000"/>
                </a:solidFill>
              </a:rPr>
              <a:t>）ではなく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ja-JP" altLang="en-US" sz="1200" dirty="0">
                <a:solidFill>
                  <a:srgbClr val="C00000"/>
                </a:solidFill>
              </a:rPr>
              <a:t>具体的</a:t>
            </a:r>
            <a:r>
              <a:rPr lang="ja-JP" altLang="en-US" sz="1200" dirty="0" smtClean="0">
                <a:solidFill>
                  <a:srgbClr val="C00000"/>
                </a:solidFill>
              </a:rPr>
              <a:t>なランキングを知りたいときは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84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dirty="0" smtClean="0">
                <a:solidFill>
                  <a:schemeClr val="accent3">
                    <a:lumMod val="50000"/>
                  </a:schemeClr>
                </a:solidFill>
              </a:rPr>
              <a:t>ESI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で論文の分野内での位置付けを知る</a:t>
            </a:r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51999" y="1281600"/>
            <a:ext cx="8640001" cy="50997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出版年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と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分野が等しい論文同士を被引用数の多さ順に並べたときに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上位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0.01%</a:t>
            </a:r>
            <a:r>
              <a:rPr lang="ja-JP" altLang="en-US" dirty="0" err="1" smtClean="0">
                <a:solidFill>
                  <a:schemeClr val="accent3">
                    <a:lumMod val="50000"/>
                  </a:schemeClr>
                </a:solidFill>
              </a:rPr>
              <a:t>、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0.10%</a:t>
            </a:r>
            <a:r>
              <a:rPr lang="ja-JP" altLang="en-US" dirty="0" err="1" smtClean="0">
                <a:solidFill>
                  <a:schemeClr val="accent3">
                    <a:lumMod val="50000"/>
                  </a:schemeClr>
                </a:solidFill>
              </a:rPr>
              <a:t>、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1.00%</a:t>
            </a:r>
            <a:r>
              <a:rPr lang="ja-JP" altLang="en-US" dirty="0" err="1" smtClean="0">
                <a:solidFill>
                  <a:schemeClr val="accent3">
                    <a:lumMod val="50000"/>
                  </a:schemeClr>
                </a:solidFill>
              </a:rPr>
              <a:t>、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10.00%</a:t>
            </a:r>
            <a:r>
              <a:rPr lang="ja-JP" altLang="en-US" dirty="0" err="1" smtClean="0">
                <a:solidFill>
                  <a:schemeClr val="accent3">
                    <a:lumMod val="50000"/>
                  </a:schemeClr>
                </a:solidFill>
              </a:rPr>
              <a:t>、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20.00%</a:t>
            </a:r>
            <a:r>
              <a:rPr lang="ja-JP" altLang="en-US" dirty="0" err="1" smtClean="0">
                <a:solidFill>
                  <a:schemeClr val="accent3">
                    <a:lumMod val="50000"/>
                  </a:schemeClr>
                </a:solidFill>
              </a:rPr>
              <a:t>、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50.00%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に入るための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被引用数のしきい値を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ESI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で調べられる。</a:t>
            </a:r>
            <a:endParaRPr lang="en-US" altLang="ja-JP" sz="1200" dirty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dirty="0" smtClean="0">
                <a:solidFill>
                  <a:srgbClr val="C00000"/>
                </a:solidFill>
              </a:rPr>
              <a:t>*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北海道大学は</a:t>
            </a:r>
            <a:r>
              <a:rPr lang="en-US" altLang="ja-JP" dirty="0" err="1" smtClean="0">
                <a:solidFill>
                  <a:schemeClr val="accent3">
                    <a:lumMod val="50000"/>
                  </a:schemeClr>
                </a:solidFill>
              </a:rPr>
              <a:t>WoS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 Core Collection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（の一部）と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ESI</a:t>
            </a:r>
            <a:r>
              <a:rPr lang="ja-JP" altLang="en-US" dirty="0" err="1" smtClean="0">
                <a:solidFill>
                  <a:schemeClr val="accent3">
                    <a:lumMod val="50000"/>
                  </a:schemeClr>
                </a:solidFill>
              </a:rPr>
              <a:t>を契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約しているため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  </a:t>
            </a:r>
            <a:r>
              <a:rPr lang="ja-JP" altLang="en-US" sz="125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数か月前の</a:t>
            </a:r>
            <a:r>
              <a:rPr lang="en-US" altLang="ja-JP" dirty="0" smtClean="0">
                <a:solidFill>
                  <a:srgbClr val="C00000"/>
                </a:solidFill>
              </a:rPr>
              <a:t>“Top1%</a:t>
            </a:r>
            <a:r>
              <a:rPr lang="ja-JP" altLang="en-US" dirty="0" smtClean="0">
                <a:solidFill>
                  <a:srgbClr val="C00000"/>
                </a:solidFill>
              </a:rPr>
              <a:t>論文</a:t>
            </a:r>
            <a:r>
              <a:rPr lang="en-US" altLang="ja-JP" dirty="0" smtClean="0">
                <a:solidFill>
                  <a:srgbClr val="C00000"/>
                </a:solidFill>
              </a:rPr>
              <a:t>”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であれば、</a:t>
            </a:r>
            <a:r>
              <a:rPr lang="en-US" altLang="ja-JP" dirty="0" err="1" smtClean="0">
                <a:solidFill>
                  <a:schemeClr val="accent3">
                    <a:lumMod val="50000"/>
                  </a:schemeClr>
                </a:solidFill>
              </a:rPr>
              <a:t>WoS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内で</a:t>
            </a:r>
            <a:r>
              <a:rPr lang="en-US" altLang="ja-JP" dirty="0" smtClean="0">
                <a:solidFill>
                  <a:srgbClr val="C00000"/>
                </a:solidFill>
              </a:rPr>
              <a:t>“</a:t>
            </a:r>
            <a:r>
              <a:rPr lang="ja-JP" altLang="en-US" dirty="0">
                <a:solidFill>
                  <a:srgbClr val="C00000"/>
                </a:solidFill>
              </a:rPr>
              <a:t>高</a:t>
            </a:r>
            <a:r>
              <a:rPr lang="ja-JP" altLang="en-US" dirty="0" smtClean="0">
                <a:solidFill>
                  <a:srgbClr val="C00000"/>
                </a:solidFill>
              </a:rPr>
              <a:t>被引用文献</a:t>
            </a:r>
            <a:r>
              <a:rPr lang="en-US" altLang="ja-JP" dirty="0" smtClean="0">
                <a:solidFill>
                  <a:srgbClr val="C00000"/>
                </a:solidFill>
              </a:rPr>
              <a:t>”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として表示される。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ESI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の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対象となるも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の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過去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11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年以内に出版（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ESI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は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11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年分しかデータを保持しない）</a:t>
            </a:r>
            <a:endParaRPr lang="en-US" altLang="ja-JP" dirty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SCI-E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もしくは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SSCI</a:t>
            </a:r>
            <a:r>
              <a:rPr lang="ja-JP" altLang="en-US" dirty="0" err="1" smtClean="0">
                <a:solidFill>
                  <a:schemeClr val="accent3">
                    <a:lumMod val="50000"/>
                  </a:schemeClr>
                </a:solidFill>
              </a:rPr>
              <a:t>に収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録されている、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Article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もしくは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Review</a:t>
            </a:r>
            <a:endParaRPr lang="en-US" altLang="ja-JP" dirty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12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en-US" altLang="ja-JP" dirty="0" err="1" smtClean="0">
                <a:solidFill>
                  <a:srgbClr val="C00000"/>
                </a:solidFill>
              </a:rPr>
              <a:t>WoS</a:t>
            </a:r>
            <a:r>
              <a:rPr lang="ja-JP" altLang="en-US" dirty="0" smtClean="0">
                <a:solidFill>
                  <a:srgbClr val="C00000"/>
                </a:solidFill>
              </a:rPr>
              <a:t>と</a:t>
            </a:r>
            <a:r>
              <a:rPr lang="en-US" altLang="ja-JP" dirty="0" smtClean="0">
                <a:solidFill>
                  <a:srgbClr val="C00000"/>
                </a:solidFill>
              </a:rPr>
              <a:t>JCR</a:t>
            </a:r>
            <a:r>
              <a:rPr lang="ja-JP" altLang="en-US" dirty="0" smtClean="0">
                <a:solidFill>
                  <a:srgbClr val="C00000"/>
                </a:solidFill>
              </a:rPr>
              <a:t>と</a:t>
            </a:r>
            <a:r>
              <a:rPr lang="en-US" altLang="ja-JP" dirty="0" smtClean="0">
                <a:solidFill>
                  <a:srgbClr val="C00000"/>
                </a:solidFill>
              </a:rPr>
              <a:t>ESI</a:t>
            </a:r>
            <a:r>
              <a:rPr lang="ja-JP" altLang="en-US" dirty="0" smtClean="0">
                <a:solidFill>
                  <a:srgbClr val="C00000"/>
                </a:solidFill>
              </a:rPr>
              <a:t>を用いた（暫定的な）</a:t>
            </a:r>
            <a:r>
              <a:rPr lang="en-US" altLang="ja-JP" dirty="0" smtClean="0">
                <a:solidFill>
                  <a:srgbClr val="C00000"/>
                </a:solidFill>
              </a:rPr>
              <a:t>“</a:t>
            </a:r>
            <a:r>
              <a:rPr lang="en-US" altLang="ja-JP" dirty="0" err="1" smtClean="0">
                <a:solidFill>
                  <a:srgbClr val="C00000"/>
                </a:solidFill>
              </a:rPr>
              <a:t>TopX</a:t>
            </a:r>
            <a:r>
              <a:rPr lang="en-US" altLang="ja-JP" dirty="0" smtClean="0">
                <a:solidFill>
                  <a:srgbClr val="C00000"/>
                </a:solidFill>
              </a:rPr>
              <a:t>%</a:t>
            </a:r>
            <a:r>
              <a:rPr lang="ja-JP" altLang="en-US" dirty="0" smtClean="0">
                <a:solidFill>
                  <a:srgbClr val="C00000"/>
                </a:solidFill>
              </a:rPr>
              <a:t>論文</a:t>
            </a:r>
            <a:r>
              <a:rPr lang="en-US" altLang="ja-JP" dirty="0" smtClean="0">
                <a:solidFill>
                  <a:srgbClr val="C00000"/>
                </a:solidFill>
              </a:rPr>
              <a:t>”</a:t>
            </a:r>
            <a:r>
              <a:rPr lang="ja-JP" altLang="en-US" dirty="0" smtClean="0">
                <a:solidFill>
                  <a:srgbClr val="C00000"/>
                </a:solidFill>
              </a:rPr>
              <a:t>の調査方法</a:t>
            </a:r>
            <a:endParaRPr lang="en-US" altLang="ja-JP" dirty="0" smtClean="0">
              <a:solidFill>
                <a:srgbClr val="C00000"/>
              </a:solidFill>
            </a:endParaRPr>
          </a:p>
          <a:p>
            <a:pPr marL="285750" indent="-285750">
              <a:buFontTx/>
              <a:buChar char="-"/>
            </a:pP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上記の条件を満たす論文の、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ESI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の分野（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JCR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）と被引用数（</a:t>
            </a:r>
            <a:r>
              <a:rPr lang="en-US" altLang="ja-JP" dirty="0" err="1" smtClean="0">
                <a:solidFill>
                  <a:schemeClr val="accent3">
                    <a:lumMod val="50000"/>
                  </a:schemeClr>
                </a:solidFill>
              </a:rPr>
              <a:t>WoS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）を調べる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</a:b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* </a:t>
            </a:r>
            <a: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  <a:t>“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被引用数</a:t>
            </a:r>
            <a: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  <a:t>”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は</a:t>
            </a:r>
            <a: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  <a:t>SCI-E</a:t>
            </a:r>
            <a:r>
              <a:rPr lang="ja-JP" altLang="en-US" dirty="0" err="1">
                <a:solidFill>
                  <a:schemeClr val="accent3">
                    <a:lumMod val="50000"/>
                  </a:schemeClr>
                </a:solidFill>
              </a:rPr>
              <a:t>、</a:t>
            </a:r>
            <a: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  <a:t>SSCI</a:t>
            </a:r>
            <a:r>
              <a:rPr lang="ja-JP" altLang="en-US" dirty="0" err="1">
                <a:solidFill>
                  <a:schemeClr val="accent3">
                    <a:lumMod val="50000"/>
                  </a:schemeClr>
                </a:solidFill>
              </a:rPr>
              <a:t>、</a:t>
            </a:r>
            <a: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  <a:t>A&amp;HCI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からの引用を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カウント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次にその被引用数と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ESI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が示す被引用数のしきい値を比較する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endParaRPr lang="en-US" altLang="ja-JP" sz="1200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ja-JP" altLang="en-US" dirty="0" smtClean="0">
                <a:solidFill>
                  <a:srgbClr val="C00000"/>
                </a:solidFill>
              </a:rPr>
              <a:t>調査するうえでの注意点（更新頻度の違い）</a:t>
            </a:r>
            <a:endParaRPr lang="en-US" altLang="ja-JP" dirty="0" smtClean="0">
              <a:solidFill>
                <a:srgbClr val="C00000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ja-JP" dirty="0" err="1" smtClean="0">
                <a:solidFill>
                  <a:schemeClr val="accent3">
                    <a:lumMod val="50000"/>
                  </a:schemeClr>
                </a:solidFill>
              </a:rPr>
              <a:t>WoS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	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：平日毎日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ESI	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：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か月に</a:t>
            </a:r>
            <a:r>
              <a:rPr lang="ja-JP" altLang="en-US" dirty="0">
                <a:solidFill>
                  <a:schemeClr val="accent3">
                    <a:lumMod val="50000"/>
                  </a:schemeClr>
                </a:solidFill>
              </a:rPr>
              <a:t>一度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（例：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2017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年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12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月末のしきい値を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2018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年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3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月中旬に公開）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日々増える被引用数と</a:t>
            </a:r>
            <a:r>
              <a:rPr lang="en-US" altLang="ja-JP" dirty="0" smtClean="0">
                <a:solidFill>
                  <a:schemeClr val="accent3">
                    <a:lumMod val="50000"/>
                  </a:schemeClr>
                </a:solidFill>
              </a:rPr>
              <a:t>3-4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か月前のしきい値との比較となるため</a:t>
            </a:r>
            <a: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  <a:t/>
            </a:r>
            <a:br>
              <a:rPr lang="en-US" altLang="ja-JP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あくまで</a:t>
            </a:r>
            <a:r>
              <a:rPr lang="en-US" altLang="ja-JP" dirty="0" smtClean="0">
                <a:solidFill>
                  <a:srgbClr val="C00000"/>
                </a:solidFill>
              </a:rPr>
              <a:t>“</a:t>
            </a:r>
            <a:r>
              <a:rPr lang="ja-JP" altLang="en-US" dirty="0" smtClean="0">
                <a:solidFill>
                  <a:srgbClr val="C00000"/>
                </a:solidFill>
              </a:rPr>
              <a:t>目安</a:t>
            </a:r>
            <a:r>
              <a:rPr lang="en-US" altLang="ja-JP" dirty="0" smtClean="0">
                <a:solidFill>
                  <a:srgbClr val="C00000"/>
                </a:solidFill>
              </a:rPr>
              <a:t>”</a:t>
            </a:r>
            <a:r>
              <a:rPr lang="ja-JP" altLang="en-US" dirty="0" smtClean="0">
                <a:solidFill>
                  <a:schemeClr val="accent3">
                    <a:lumMod val="50000"/>
                  </a:schemeClr>
                </a:solidFill>
              </a:rPr>
              <a:t>としてとらえられたい</a:t>
            </a:r>
            <a:endParaRPr lang="en-US" altLang="ja-JP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0265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/>
          <p:cNvPicPr>
            <a:picLocks noChangeAspect="1"/>
          </p:cNvPicPr>
          <p:nvPr/>
        </p:nvPicPr>
        <p:blipFill rotWithShape="1">
          <a:blip r:embed="rId2"/>
          <a:srcRect t="11165" b="-11165"/>
          <a:stretch/>
        </p:blipFill>
        <p:spPr>
          <a:xfrm>
            <a:off x="252000" y="1670400"/>
            <a:ext cx="8640000" cy="6448972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9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dirty="0" smtClean="0">
                <a:solidFill>
                  <a:schemeClr val="accent3">
                    <a:lumMod val="50000"/>
                  </a:schemeClr>
                </a:solidFill>
              </a:rPr>
              <a:t>ESI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で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論文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の分野内での位置付けを知る</a:t>
            </a:r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51999" y="1281600"/>
            <a:ext cx="7595351" cy="3881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ESI</a:t>
            </a:r>
            <a:r>
              <a:rPr lang="ja-JP" altLang="en-US" dirty="0">
                <a:solidFill>
                  <a:srgbClr val="C00000"/>
                </a:solidFill>
              </a:rPr>
              <a:t>で</a:t>
            </a:r>
            <a:r>
              <a:rPr lang="ja-JP" altLang="en-US" dirty="0" smtClean="0">
                <a:solidFill>
                  <a:srgbClr val="C00000"/>
                </a:solidFill>
              </a:rPr>
              <a:t>ざっくりと分野の傾向を調べる</a:t>
            </a:r>
            <a:endParaRPr lang="en-US" altLang="ja-JP" dirty="0" smtClean="0">
              <a:solidFill>
                <a:srgbClr val="C00000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246110" y="2375774"/>
            <a:ext cx="2490021" cy="3405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847165" y="4844303"/>
            <a:ext cx="1896035" cy="49081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6372200" y="4401280"/>
            <a:ext cx="471377" cy="231318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3028208" y="6560288"/>
            <a:ext cx="3815369" cy="1541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矢印コネクタ 13"/>
          <p:cNvCxnSpPr>
            <a:stCxn id="7" idx="2"/>
          </p:cNvCxnSpPr>
          <p:nvPr/>
        </p:nvCxnSpPr>
        <p:spPr>
          <a:xfrm flipH="1">
            <a:off x="1619672" y="2716306"/>
            <a:ext cx="2871449" cy="229687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/>
          <p:cNvSpPr/>
          <p:nvPr/>
        </p:nvSpPr>
        <p:spPr>
          <a:xfrm>
            <a:off x="4618874" y="3161314"/>
            <a:ext cx="4392488" cy="80338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dirty="0" smtClean="0">
                <a:solidFill>
                  <a:srgbClr val="C00000"/>
                </a:solidFill>
              </a:rPr>
              <a:t>実際の状況によって異なるが、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en-US" altLang="ja-JP" sz="1200" dirty="0" smtClean="0">
                <a:solidFill>
                  <a:srgbClr val="C00000"/>
                </a:solidFill>
              </a:rPr>
              <a:t>“Agricultural Science”</a:t>
            </a:r>
            <a:r>
              <a:rPr lang="ja-JP" altLang="en-US" sz="1200" dirty="0" smtClean="0">
                <a:solidFill>
                  <a:srgbClr val="C00000"/>
                </a:solidFill>
              </a:rPr>
              <a:t>の分野では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ja-JP" altLang="en-US" sz="1200" dirty="0" smtClean="0">
                <a:solidFill>
                  <a:srgbClr val="C00000"/>
                </a:solidFill>
              </a:rPr>
              <a:t>出版から丸</a:t>
            </a:r>
            <a:r>
              <a:rPr lang="en-US" altLang="ja-JP" sz="1200" dirty="0">
                <a:solidFill>
                  <a:srgbClr val="C00000"/>
                </a:solidFill>
              </a:rPr>
              <a:t>4</a:t>
            </a:r>
            <a:r>
              <a:rPr lang="ja-JP" altLang="en-US" sz="1200" dirty="0" smtClean="0">
                <a:solidFill>
                  <a:srgbClr val="C00000"/>
                </a:solidFill>
              </a:rPr>
              <a:t>年で</a:t>
            </a:r>
            <a:r>
              <a:rPr lang="en-US" altLang="ja-JP" sz="1200" dirty="0" smtClean="0">
                <a:solidFill>
                  <a:srgbClr val="C00000"/>
                </a:solidFill>
              </a:rPr>
              <a:t>20</a:t>
            </a:r>
            <a:r>
              <a:rPr lang="ja-JP" altLang="en-US" sz="1200" dirty="0" smtClean="0">
                <a:solidFill>
                  <a:srgbClr val="C00000"/>
                </a:solidFill>
              </a:rPr>
              <a:t>件の被引用があれば</a:t>
            </a:r>
            <a:r>
              <a:rPr lang="en-US" altLang="ja-JP" sz="1200" dirty="0" smtClean="0">
                <a:solidFill>
                  <a:srgbClr val="C00000"/>
                </a:solidFill>
              </a:rPr>
              <a:t>“Top10%”</a:t>
            </a:r>
            <a:r>
              <a:rPr lang="ja-JP" altLang="en-US" sz="1200" dirty="0" smtClean="0">
                <a:solidFill>
                  <a:srgbClr val="C00000"/>
                </a:solidFill>
              </a:rPr>
              <a:t>に入れるが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ja-JP" altLang="en-US" sz="1200" dirty="0" smtClean="0">
                <a:solidFill>
                  <a:srgbClr val="C00000"/>
                </a:solidFill>
              </a:rPr>
              <a:t>その後コンスタントに引用され続ける必要がある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76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3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/>
        </p:nvPicPr>
        <p:blipFill rotWithShape="1">
          <a:blip r:embed="rId2"/>
          <a:srcRect t="11165" b="-11165"/>
          <a:stretch/>
        </p:blipFill>
        <p:spPr>
          <a:xfrm>
            <a:off x="252000" y="1669793"/>
            <a:ext cx="8640000" cy="6448972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9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/>
              <a:t>14</a:t>
            </a:fld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dirty="0" smtClean="0">
                <a:solidFill>
                  <a:schemeClr val="accent3">
                    <a:lumMod val="50000"/>
                  </a:schemeClr>
                </a:solidFill>
              </a:rPr>
              <a:t>ESI</a:t>
            </a:r>
            <a:r>
              <a:rPr lang="ja-JP" altLang="en-US" sz="2400" dirty="0" smtClean="0">
                <a:solidFill>
                  <a:schemeClr val="accent3">
                    <a:lumMod val="50000"/>
                  </a:schemeClr>
                </a:solidFill>
              </a:rPr>
              <a:t>で論文</a:t>
            </a:r>
            <a:r>
              <a:rPr lang="ja-JP" altLang="en-US" sz="2400" dirty="0">
                <a:solidFill>
                  <a:schemeClr val="accent3">
                    <a:lumMod val="50000"/>
                  </a:schemeClr>
                </a:solidFill>
              </a:rPr>
              <a:t>の分野内での位置付けを知る</a:t>
            </a:r>
            <a:endParaRPr lang="en-US" altLang="ja-JP" sz="24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51999" y="1281600"/>
            <a:ext cx="8640001" cy="3881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 err="1" smtClean="0">
                <a:solidFill>
                  <a:srgbClr val="C00000"/>
                </a:solidFill>
              </a:rPr>
              <a:t>WoS</a:t>
            </a:r>
            <a:r>
              <a:rPr lang="ja-JP" altLang="en-US" dirty="0" smtClean="0">
                <a:solidFill>
                  <a:srgbClr val="C00000"/>
                </a:solidFill>
              </a:rPr>
              <a:t>で</a:t>
            </a:r>
            <a:r>
              <a:rPr lang="en-US" altLang="ja-JP" dirty="0" smtClean="0">
                <a:solidFill>
                  <a:srgbClr val="C00000"/>
                </a:solidFill>
              </a:rPr>
              <a:t>“Top1%</a:t>
            </a:r>
            <a:r>
              <a:rPr lang="ja-JP" altLang="en-US" dirty="0" smtClean="0">
                <a:solidFill>
                  <a:srgbClr val="C00000"/>
                </a:solidFill>
              </a:rPr>
              <a:t>論文</a:t>
            </a:r>
            <a:r>
              <a:rPr lang="en-US" altLang="ja-JP" dirty="0" smtClean="0">
                <a:solidFill>
                  <a:srgbClr val="C00000"/>
                </a:solidFill>
              </a:rPr>
              <a:t>”</a:t>
            </a:r>
            <a:r>
              <a:rPr lang="ja-JP" altLang="en-US" dirty="0" smtClean="0">
                <a:solidFill>
                  <a:srgbClr val="C00000"/>
                </a:solidFill>
              </a:rPr>
              <a:t>を調べる（</a:t>
            </a:r>
            <a:r>
              <a:rPr lang="en-US" altLang="ja-JP" dirty="0" smtClean="0">
                <a:solidFill>
                  <a:srgbClr val="C00000"/>
                </a:solidFill>
              </a:rPr>
              <a:t>“</a:t>
            </a:r>
            <a:r>
              <a:rPr lang="ja-JP" altLang="en-US" dirty="0" smtClean="0">
                <a:solidFill>
                  <a:srgbClr val="C00000"/>
                </a:solidFill>
              </a:rPr>
              <a:t>高被引用文献</a:t>
            </a:r>
            <a:r>
              <a:rPr lang="en-US" altLang="ja-JP" dirty="0" smtClean="0">
                <a:solidFill>
                  <a:srgbClr val="C00000"/>
                </a:solidFill>
              </a:rPr>
              <a:t>”</a:t>
            </a:r>
            <a:r>
              <a:rPr lang="ja-JP" altLang="en-US" dirty="0" smtClean="0">
                <a:solidFill>
                  <a:srgbClr val="C00000"/>
                </a:solidFill>
              </a:rPr>
              <a:t>＝数か月前時点での</a:t>
            </a:r>
            <a:r>
              <a:rPr lang="en-US" altLang="ja-JP" dirty="0" smtClean="0">
                <a:solidFill>
                  <a:srgbClr val="C00000"/>
                </a:solidFill>
              </a:rPr>
              <a:t>“Top1%</a:t>
            </a:r>
            <a:r>
              <a:rPr lang="ja-JP" altLang="en-US" dirty="0" smtClean="0">
                <a:solidFill>
                  <a:srgbClr val="C00000"/>
                </a:solidFill>
              </a:rPr>
              <a:t>論文</a:t>
            </a:r>
            <a:r>
              <a:rPr lang="en-US" altLang="ja-JP" dirty="0" smtClean="0">
                <a:solidFill>
                  <a:srgbClr val="C00000"/>
                </a:solidFill>
              </a:rPr>
              <a:t>”</a:t>
            </a:r>
            <a:r>
              <a:rPr lang="ja-JP" altLang="en-US" dirty="0" smtClean="0">
                <a:solidFill>
                  <a:srgbClr val="C00000"/>
                </a:solidFill>
              </a:rPr>
              <a:t>）</a:t>
            </a:r>
            <a:endParaRPr lang="en-US" altLang="ja-JP" dirty="0" smtClean="0">
              <a:solidFill>
                <a:srgbClr val="C00000"/>
              </a:solidFill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436574" y="5759355"/>
            <a:ext cx="1361288" cy="18992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フリーフォーム 12"/>
          <p:cNvSpPr/>
          <p:nvPr/>
        </p:nvSpPr>
        <p:spPr>
          <a:xfrm>
            <a:off x="4499992" y="4884231"/>
            <a:ext cx="3450687" cy="1919135"/>
          </a:xfrm>
          <a:custGeom>
            <a:avLst/>
            <a:gdLst>
              <a:gd name="connsiteX0" fmla="*/ 2631178 w 3450687"/>
              <a:gd name="connsiteY0" fmla="*/ 0 h 1919135"/>
              <a:gd name="connsiteX1" fmla="*/ 3450687 w 3450687"/>
              <a:gd name="connsiteY1" fmla="*/ 0 h 1919135"/>
              <a:gd name="connsiteX2" fmla="*/ 3450687 w 3450687"/>
              <a:gd name="connsiteY2" fmla="*/ 211105 h 1919135"/>
              <a:gd name="connsiteX3" fmla="*/ 2674310 w 3450687"/>
              <a:gd name="connsiteY3" fmla="*/ 211105 h 1919135"/>
              <a:gd name="connsiteX4" fmla="*/ 2674310 w 3450687"/>
              <a:gd name="connsiteY4" fmla="*/ 1919135 h 1919135"/>
              <a:gd name="connsiteX5" fmla="*/ 0 w 3450687"/>
              <a:gd name="connsiteY5" fmla="*/ 1919135 h 1919135"/>
              <a:gd name="connsiteX6" fmla="*/ 0 w 3450687"/>
              <a:gd name="connsiteY6" fmla="*/ 200953 h 1919135"/>
              <a:gd name="connsiteX7" fmla="*/ 2631178 w 3450687"/>
              <a:gd name="connsiteY7" fmla="*/ 200953 h 1919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50687" h="1919135">
                <a:moveTo>
                  <a:pt x="2631178" y="0"/>
                </a:moveTo>
                <a:lnTo>
                  <a:pt x="3450687" y="0"/>
                </a:lnTo>
                <a:lnTo>
                  <a:pt x="3450687" y="211105"/>
                </a:lnTo>
                <a:lnTo>
                  <a:pt x="2674310" y="211105"/>
                </a:lnTo>
                <a:lnTo>
                  <a:pt x="2674310" y="1919135"/>
                </a:lnTo>
                <a:lnTo>
                  <a:pt x="0" y="1919135"/>
                </a:lnTo>
                <a:lnTo>
                  <a:pt x="0" y="200953"/>
                </a:lnTo>
                <a:lnTo>
                  <a:pt x="2631178" y="200953"/>
                </a:lnTo>
                <a:close/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636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/>
          <a:srcRect t="11165" b="-164"/>
          <a:stretch/>
        </p:blipFill>
        <p:spPr>
          <a:xfrm>
            <a:off x="276328" y="1669793"/>
            <a:ext cx="7200000" cy="478293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pic>
        <p:nvPicPr>
          <p:cNvPr id="8" name="図 7"/>
          <p:cNvPicPr>
            <a:picLocks noChangeAspect="1"/>
          </p:cNvPicPr>
          <p:nvPr/>
        </p:nvPicPr>
        <p:blipFill rotWithShape="1">
          <a:blip r:embed="rId3"/>
          <a:srcRect t="11165" b="21"/>
          <a:stretch/>
        </p:blipFill>
        <p:spPr>
          <a:xfrm>
            <a:off x="2123728" y="2475827"/>
            <a:ext cx="7200000" cy="47730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9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/>
              <a:t>15</a:t>
            </a:fld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dirty="0" err="1">
                <a:solidFill>
                  <a:schemeClr val="bg1">
                    <a:lumMod val="95000"/>
                  </a:schemeClr>
                </a:solidFill>
              </a:rPr>
              <a:t>WoS</a:t>
            </a:r>
            <a:r>
              <a:rPr lang="ja-JP" altLang="en-US" sz="2400" dirty="0" smtClean="0">
                <a:solidFill>
                  <a:schemeClr val="bg1">
                    <a:lumMod val="95000"/>
                  </a:schemeClr>
                </a:solidFill>
              </a:rPr>
              <a:t>と</a:t>
            </a:r>
            <a:r>
              <a:rPr lang="en-US" altLang="ja-JP" sz="2400" dirty="0" smtClean="0">
                <a:solidFill>
                  <a:schemeClr val="bg1">
                    <a:lumMod val="95000"/>
                  </a:schemeClr>
                </a:solidFill>
              </a:rPr>
              <a:t>JCR</a:t>
            </a:r>
            <a:r>
              <a:rPr lang="ja-JP" altLang="en-US" sz="2400" dirty="0" smtClean="0">
                <a:solidFill>
                  <a:schemeClr val="bg1">
                    <a:lumMod val="95000"/>
                  </a:schemeClr>
                </a:solidFill>
              </a:rPr>
              <a:t>と</a:t>
            </a:r>
            <a:r>
              <a:rPr lang="en-US" altLang="ja-JP" sz="2400" dirty="0" smtClean="0">
                <a:solidFill>
                  <a:schemeClr val="bg1">
                    <a:lumMod val="95000"/>
                  </a:schemeClr>
                </a:solidFill>
              </a:rPr>
              <a:t>ESI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を</a:t>
            </a:r>
            <a:r>
              <a:rPr lang="ja-JP" altLang="en-US" sz="2400" dirty="0" smtClean="0">
                <a:solidFill>
                  <a:schemeClr val="bg1">
                    <a:lumMod val="95000"/>
                  </a:schemeClr>
                </a:solidFill>
              </a:rPr>
              <a:t>用いて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、</a:t>
            </a:r>
            <a:r>
              <a:rPr lang="ja-JP" altLang="en-US" sz="2400" dirty="0" smtClean="0">
                <a:solidFill>
                  <a:schemeClr val="bg1">
                    <a:lumMod val="95000"/>
                  </a:schemeClr>
                </a:solidFill>
              </a:rPr>
              <a:t>具体的な論文が</a:t>
            </a:r>
            <a:endParaRPr lang="en-US" altLang="ja-JP" sz="2400" dirty="0" smtClean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ja-JP" altLang="en-US" sz="2400" dirty="0" smtClean="0">
                <a:solidFill>
                  <a:schemeClr val="bg1">
                    <a:lumMod val="95000"/>
                  </a:schemeClr>
                </a:solidFill>
              </a:rPr>
              <a:t>“</a:t>
            </a:r>
            <a:r>
              <a:rPr lang="en-US" altLang="ja-JP" sz="2400" dirty="0" err="1">
                <a:solidFill>
                  <a:schemeClr val="bg1">
                    <a:lumMod val="95000"/>
                  </a:schemeClr>
                </a:solidFill>
              </a:rPr>
              <a:t>TopX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%</a:t>
            </a:r>
            <a:r>
              <a:rPr lang="ja-JP" altLang="en-US" sz="2400" dirty="0" smtClean="0">
                <a:solidFill>
                  <a:schemeClr val="bg1">
                    <a:lumMod val="95000"/>
                  </a:schemeClr>
                </a:solidFill>
              </a:rPr>
              <a:t>論文”</a:t>
            </a:r>
            <a:r>
              <a:rPr lang="ja-JP" altLang="en-US" sz="2400" dirty="0" err="1" smtClean="0">
                <a:solidFill>
                  <a:schemeClr val="bg1">
                    <a:lumMod val="95000"/>
                  </a:schemeClr>
                </a:solidFill>
              </a:rPr>
              <a:t>か</a:t>
            </a:r>
            <a:r>
              <a:rPr lang="ja-JP" altLang="en-US" sz="2400" dirty="0" smtClean="0">
                <a:solidFill>
                  <a:schemeClr val="bg1">
                    <a:lumMod val="95000"/>
                  </a:schemeClr>
                </a:solidFill>
              </a:rPr>
              <a:t>否かを（暫定的に）調べる</a:t>
            </a:r>
            <a:endParaRPr lang="en-US" altLang="ja-JP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51999" y="1281600"/>
            <a:ext cx="7595351" cy="3881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1. </a:t>
            </a:r>
            <a:r>
              <a:rPr lang="ja-JP" altLang="en-US" dirty="0" smtClean="0">
                <a:solidFill>
                  <a:srgbClr val="C00000"/>
                </a:solidFill>
              </a:rPr>
              <a:t>条件を確認する（</a:t>
            </a:r>
            <a:r>
              <a:rPr lang="en-US" altLang="ja-JP" dirty="0" smtClean="0">
                <a:solidFill>
                  <a:srgbClr val="C00000"/>
                </a:solidFill>
              </a:rPr>
              <a:t>11</a:t>
            </a:r>
            <a:r>
              <a:rPr lang="ja-JP" altLang="en-US" dirty="0" smtClean="0">
                <a:solidFill>
                  <a:srgbClr val="C00000"/>
                </a:solidFill>
              </a:rPr>
              <a:t>年以内・</a:t>
            </a:r>
            <a:r>
              <a:rPr lang="en-US" altLang="ja-JP" dirty="0" smtClean="0">
                <a:solidFill>
                  <a:srgbClr val="C00000"/>
                </a:solidFill>
              </a:rPr>
              <a:t>SCI-E or SSCI</a:t>
            </a:r>
            <a:r>
              <a:rPr lang="ja-JP" altLang="en-US" dirty="0" smtClean="0">
                <a:solidFill>
                  <a:srgbClr val="C00000"/>
                </a:solidFill>
              </a:rPr>
              <a:t>の</a:t>
            </a:r>
            <a:r>
              <a:rPr lang="en-US" altLang="ja-JP" dirty="0" smtClean="0">
                <a:solidFill>
                  <a:srgbClr val="C00000"/>
                </a:solidFill>
              </a:rPr>
              <a:t>Article or Review</a:t>
            </a:r>
            <a:r>
              <a:rPr lang="ja-JP" altLang="en-US" dirty="0" smtClean="0">
                <a:solidFill>
                  <a:srgbClr val="C00000"/>
                </a:solidFill>
              </a:rPr>
              <a:t>）</a:t>
            </a:r>
            <a:endParaRPr lang="en-US" altLang="ja-JP" dirty="0" smtClean="0">
              <a:solidFill>
                <a:srgbClr val="C00000"/>
              </a:solidFill>
            </a:endParaRPr>
          </a:p>
        </p:txBody>
      </p:sp>
      <p:cxnSp>
        <p:nvCxnSpPr>
          <p:cNvPr id="12" name="直線矢印コネクタ 11"/>
          <p:cNvCxnSpPr/>
          <p:nvPr/>
        </p:nvCxnSpPr>
        <p:spPr>
          <a:xfrm>
            <a:off x="467544" y="5459875"/>
            <a:ext cx="0" cy="900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矢印コネクタ 12"/>
          <p:cNvCxnSpPr/>
          <p:nvPr/>
        </p:nvCxnSpPr>
        <p:spPr>
          <a:xfrm>
            <a:off x="2339752" y="2529000"/>
            <a:ext cx="0" cy="900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/>
          <p:nvPr/>
        </p:nvCxnSpPr>
        <p:spPr>
          <a:xfrm flipV="1">
            <a:off x="575317" y="3573016"/>
            <a:ext cx="1692427" cy="259603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正方形/長方形 15"/>
          <p:cNvSpPr/>
          <p:nvPr/>
        </p:nvSpPr>
        <p:spPr>
          <a:xfrm>
            <a:off x="576364" y="4143983"/>
            <a:ext cx="1150296" cy="23589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7492277" y="5273594"/>
            <a:ext cx="1415239" cy="3507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正方形/長方形 17"/>
          <p:cNvSpPr/>
          <p:nvPr/>
        </p:nvSpPr>
        <p:spPr>
          <a:xfrm>
            <a:off x="204295" y="3428999"/>
            <a:ext cx="839313" cy="446235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1200" dirty="0" smtClean="0">
                <a:solidFill>
                  <a:srgbClr val="C00000"/>
                </a:solidFill>
              </a:rPr>
              <a:t>11</a:t>
            </a:r>
            <a:r>
              <a:rPr lang="ja-JP" altLang="en-US" sz="1200" dirty="0" smtClean="0">
                <a:solidFill>
                  <a:srgbClr val="C00000"/>
                </a:solidFill>
              </a:rPr>
              <a:t>年以内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en-US" altLang="ja-JP" sz="1200" dirty="0" smtClean="0">
                <a:solidFill>
                  <a:srgbClr val="C00000"/>
                </a:solidFill>
              </a:rPr>
              <a:t>Article</a:t>
            </a:r>
          </a:p>
        </p:txBody>
      </p:sp>
      <p:sp>
        <p:nvSpPr>
          <p:cNvPr id="19" name="正方形/長方形 18"/>
          <p:cNvSpPr/>
          <p:nvPr/>
        </p:nvSpPr>
        <p:spPr>
          <a:xfrm>
            <a:off x="727717" y="5299994"/>
            <a:ext cx="1332000" cy="252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dirty="0" smtClean="0">
                <a:solidFill>
                  <a:srgbClr val="C00000"/>
                </a:solidFill>
              </a:rPr>
              <a:t>下へスクロール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6195723" y="4673935"/>
            <a:ext cx="1188000" cy="252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dirty="0" smtClean="0">
                <a:solidFill>
                  <a:srgbClr val="C00000"/>
                </a:solidFill>
              </a:rPr>
              <a:t>索引ファイル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cxnSp>
        <p:nvCxnSpPr>
          <p:cNvPr id="21" name="直線矢印コネクタ 20"/>
          <p:cNvCxnSpPr>
            <a:stCxn id="20" idx="2"/>
          </p:cNvCxnSpPr>
          <p:nvPr/>
        </p:nvCxnSpPr>
        <p:spPr>
          <a:xfrm>
            <a:off x="6789723" y="4925935"/>
            <a:ext cx="666033" cy="28226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正方形/長方形 21"/>
          <p:cNvSpPr/>
          <p:nvPr/>
        </p:nvSpPr>
        <p:spPr>
          <a:xfrm>
            <a:off x="4572000" y="5997762"/>
            <a:ext cx="3396837" cy="454967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dirty="0" smtClean="0">
                <a:solidFill>
                  <a:srgbClr val="C00000"/>
                </a:solidFill>
              </a:rPr>
              <a:t>検索画面で最初から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ja-JP" altLang="en-US" sz="1200" dirty="0" smtClean="0">
                <a:solidFill>
                  <a:srgbClr val="C00000"/>
                </a:solidFill>
              </a:rPr>
              <a:t>出版年と索引ファイルを指定することもできる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75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/>
          <p:cNvPicPr>
            <a:picLocks noChangeAspect="1"/>
          </p:cNvPicPr>
          <p:nvPr/>
        </p:nvPicPr>
        <p:blipFill rotWithShape="1">
          <a:blip r:embed="rId2"/>
          <a:srcRect t="11165" b="21"/>
          <a:stretch/>
        </p:blipFill>
        <p:spPr>
          <a:xfrm>
            <a:off x="2123728" y="2475827"/>
            <a:ext cx="7200000" cy="47730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9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/>
              <a:t>16</a:t>
            </a:fld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dirty="0" err="1">
                <a:solidFill>
                  <a:schemeClr val="bg1">
                    <a:lumMod val="95000"/>
                  </a:schemeClr>
                </a:solidFill>
              </a:rPr>
              <a:t>WoS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と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JCR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と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ESI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を用いて、具体的な論文が</a:t>
            </a:r>
            <a:endParaRPr lang="en-US" altLang="ja-JP" sz="2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“</a:t>
            </a:r>
            <a:r>
              <a:rPr lang="en-US" altLang="ja-JP" sz="2400" dirty="0" err="1">
                <a:solidFill>
                  <a:schemeClr val="bg1">
                    <a:lumMod val="95000"/>
                  </a:schemeClr>
                </a:solidFill>
              </a:rPr>
              <a:t>TopX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%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論文”</a:t>
            </a:r>
            <a:r>
              <a:rPr lang="ja-JP" altLang="en-US" sz="2400" dirty="0" err="1">
                <a:solidFill>
                  <a:schemeClr val="bg1">
                    <a:lumMod val="95000"/>
                  </a:schemeClr>
                </a:solidFill>
              </a:rPr>
              <a:t>か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否かを（暫定的に）調べる</a:t>
            </a:r>
            <a:endParaRPr lang="en-US" altLang="ja-JP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51999" y="1281600"/>
            <a:ext cx="7595351" cy="3881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2. </a:t>
            </a:r>
            <a:r>
              <a:rPr lang="ja-JP" altLang="en-US" dirty="0" smtClean="0">
                <a:solidFill>
                  <a:srgbClr val="C00000"/>
                </a:solidFill>
              </a:rPr>
              <a:t>論文の</a:t>
            </a:r>
            <a:r>
              <a:rPr lang="en-US" altLang="ja-JP" dirty="0" smtClean="0">
                <a:solidFill>
                  <a:srgbClr val="C00000"/>
                </a:solidFill>
              </a:rPr>
              <a:t>ESI</a:t>
            </a:r>
            <a:r>
              <a:rPr lang="ja-JP" altLang="en-US" dirty="0" smtClean="0">
                <a:solidFill>
                  <a:srgbClr val="C00000"/>
                </a:solidFill>
              </a:rPr>
              <a:t>の分野を確認する</a:t>
            </a:r>
            <a:endParaRPr lang="en-US" altLang="ja-JP" dirty="0" smtClean="0">
              <a:solidFill>
                <a:srgbClr val="C00000"/>
              </a:solidFill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3390900" y="5191126"/>
            <a:ext cx="1109092" cy="16668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7492277" y="5273594"/>
            <a:ext cx="1415239" cy="35075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8" name="図 17"/>
          <p:cNvPicPr>
            <a:picLocks noChangeAspect="1"/>
          </p:cNvPicPr>
          <p:nvPr/>
        </p:nvPicPr>
        <p:blipFill rotWithShape="1">
          <a:blip r:embed="rId3"/>
          <a:srcRect t="11165" b="21"/>
          <a:stretch/>
        </p:blipFill>
        <p:spPr>
          <a:xfrm>
            <a:off x="4572000" y="1281600"/>
            <a:ext cx="7200000" cy="47730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cxnSp>
        <p:nvCxnSpPr>
          <p:cNvPr id="14" name="直線矢印コネクタ 13"/>
          <p:cNvCxnSpPr/>
          <p:nvPr/>
        </p:nvCxnSpPr>
        <p:spPr>
          <a:xfrm flipV="1">
            <a:off x="3883000" y="4743567"/>
            <a:ext cx="911559" cy="44755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>
            <a:off x="4932040" y="1340768"/>
            <a:ext cx="0" cy="352155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正方形/長方形 22"/>
          <p:cNvSpPr/>
          <p:nvPr/>
        </p:nvSpPr>
        <p:spPr>
          <a:xfrm>
            <a:off x="6553200" y="4481512"/>
            <a:ext cx="1328738" cy="45243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4637314" y="5335267"/>
            <a:ext cx="3347838" cy="65533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1200" dirty="0" smtClean="0">
                <a:solidFill>
                  <a:srgbClr val="C00000"/>
                </a:solidFill>
              </a:rPr>
              <a:t>ESI</a:t>
            </a:r>
            <a:r>
              <a:rPr lang="ja-JP" altLang="en-US" sz="1200" dirty="0" smtClean="0">
                <a:solidFill>
                  <a:srgbClr val="C00000"/>
                </a:solidFill>
              </a:rPr>
              <a:t>の分野はここに表示されている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en-US" altLang="ja-JP" sz="1200" dirty="0" smtClean="0">
                <a:solidFill>
                  <a:srgbClr val="C00000"/>
                </a:solidFill>
              </a:rPr>
              <a:t>* ESI</a:t>
            </a:r>
            <a:r>
              <a:rPr lang="ja-JP" altLang="en-US" sz="1200" dirty="0" smtClean="0">
                <a:solidFill>
                  <a:srgbClr val="C00000"/>
                </a:solidFill>
              </a:rPr>
              <a:t>は</a:t>
            </a:r>
            <a:r>
              <a:rPr lang="en-US" altLang="ja-JP" sz="1200" dirty="0" smtClean="0">
                <a:solidFill>
                  <a:srgbClr val="C00000"/>
                </a:solidFill>
              </a:rPr>
              <a:t>JCR</a:t>
            </a:r>
            <a:r>
              <a:rPr lang="ja-JP" altLang="en-US" sz="1200" dirty="0" smtClean="0">
                <a:solidFill>
                  <a:srgbClr val="C00000"/>
                </a:solidFill>
              </a:rPr>
              <a:t>と異なり、</a:t>
            </a:r>
            <a:r>
              <a:rPr lang="en-US" altLang="ja-JP" sz="1200" dirty="0" smtClean="0">
                <a:solidFill>
                  <a:srgbClr val="C00000"/>
                </a:solidFill>
              </a:rPr>
              <a:t>1</a:t>
            </a:r>
            <a:r>
              <a:rPr lang="ja-JP" altLang="en-US" sz="1200" dirty="0" smtClean="0">
                <a:solidFill>
                  <a:srgbClr val="C00000"/>
                </a:solidFill>
              </a:rPr>
              <a:t>対</a:t>
            </a:r>
            <a:r>
              <a:rPr lang="en-US" altLang="ja-JP" sz="1200" dirty="0" smtClean="0">
                <a:solidFill>
                  <a:srgbClr val="C00000"/>
                </a:solidFill>
              </a:rPr>
              <a:t>1</a:t>
            </a:r>
            <a:r>
              <a:rPr lang="ja-JP" altLang="en-US" sz="1200" dirty="0" smtClean="0">
                <a:solidFill>
                  <a:srgbClr val="C00000"/>
                </a:solidFill>
              </a:rPr>
              <a:t>対応で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ja-JP" altLang="en-US" sz="1200" dirty="0">
                <a:solidFill>
                  <a:srgbClr val="C00000"/>
                </a:solidFill>
              </a:rPr>
              <a:t> </a:t>
            </a:r>
            <a:r>
              <a:rPr lang="ja-JP" altLang="en-US" sz="1200" dirty="0" smtClean="0">
                <a:solidFill>
                  <a:srgbClr val="C00000"/>
                </a:solidFill>
              </a:rPr>
              <a:t> </a:t>
            </a:r>
            <a:r>
              <a:rPr lang="ja-JP" altLang="en-US" sz="850" dirty="0" smtClean="0">
                <a:solidFill>
                  <a:srgbClr val="C00000"/>
                </a:solidFill>
              </a:rPr>
              <a:t> </a:t>
            </a:r>
            <a:r>
              <a:rPr lang="en-US" altLang="ja-JP" sz="1200" dirty="0" smtClean="0">
                <a:solidFill>
                  <a:srgbClr val="C00000"/>
                </a:solidFill>
              </a:rPr>
              <a:t>1</a:t>
            </a:r>
            <a:r>
              <a:rPr lang="ja-JP" altLang="en-US" sz="1200" dirty="0" err="1" smtClean="0">
                <a:solidFill>
                  <a:srgbClr val="C00000"/>
                </a:solidFill>
              </a:rPr>
              <a:t>つの</a:t>
            </a:r>
            <a:r>
              <a:rPr lang="ja-JP" altLang="en-US" sz="1200" dirty="0" smtClean="0">
                <a:solidFill>
                  <a:srgbClr val="C00000"/>
                </a:solidFill>
              </a:rPr>
              <a:t>雑誌が複数分野にまたがることはない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cxnSp>
        <p:nvCxnSpPr>
          <p:cNvPr id="20" name="直線矢印コネクタ 19"/>
          <p:cNvCxnSpPr>
            <a:endCxn id="23" idx="2"/>
          </p:cNvCxnSpPr>
          <p:nvPr/>
        </p:nvCxnSpPr>
        <p:spPr>
          <a:xfrm flipV="1">
            <a:off x="6308797" y="4933949"/>
            <a:ext cx="908772" cy="40131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/>
        </p:nvSpPr>
        <p:spPr>
          <a:xfrm>
            <a:off x="4637314" y="3195665"/>
            <a:ext cx="1368152" cy="41403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1200" dirty="0" smtClean="0">
                <a:solidFill>
                  <a:srgbClr val="C00000"/>
                </a:solidFill>
              </a:rPr>
              <a:t>JCR</a:t>
            </a:r>
            <a:r>
              <a:rPr lang="ja-JP" altLang="en-US" sz="1200" dirty="0" smtClean="0">
                <a:solidFill>
                  <a:srgbClr val="C00000"/>
                </a:solidFill>
              </a:rPr>
              <a:t>の詳細画面を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ja-JP" altLang="en-US" sz="1200" dirty="0" smtClean="0">
                <a:solidFill>
                  <a:srgbClr val="C00000"/>
                </a:solidFill>
              </a:rPr>
              <a:t>下へスクロール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43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  <p:bldP spid="13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/>
              <a:t>17</a:t>
            </a:fld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dirty="0" err="1">
                <a:solidFill>
                  <a:schemeClr val="bg1">
                    <a:lumMod val="95000"/>
                  </a:schemeClr>
                </a:solidFill>
              </a:rPr>
              <a:t>WoS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と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JCR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と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ESI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を用いて、具体的な論文が</a:t>
            </a:r>
            <a:endParaRPr lang="en-US" altLang="ja-JP" sz="2400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“</a:t>
            </a:r>
            <a:r>
              <a:rPr lang="en-US" altLang="ja-JP" sz="2400" dirty="0" err="1">
                <a:solidFill>
                  <a:schemeClr val="bg1">
                    <a:lumMod val="95000"/>
                  </a:schemeClr>
                </a:solidFill>
              </a:rPr>
              <a:t>TopX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%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論文”</a:t>
            </a:r>
            <a:r>
              <a:rPr lang="ja-JP" altLang="en-US" sz="2400" dirty="0" err="1">
                <a:solidFill>
                  <a:schemeClr val="bg1">
                    <a:lumMod val="95000"/>
                  </a:schemeClr>
                </a:solidFill>
              </a:rPr>
              <a:t>か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否かを（暫定的に）調べる</a:t>
            </a:r>
            <a:endParaRPr lang="en-US" altLang="ja-JP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正方形/長方形 14"/>
          <p:cNvSpPr/>
          <p:nvPr/>
        </p:nvSpPr>
        <p:spPr>
          <a:xfrm>
            <a:off x="251999" y="1281600"/>
            <a:ext cx="7595351" cy="3881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3. </a:t>
            </a:r>
            <a:r>
              <a:rPr lang="ja-JP" altLang="en-US" dirty="0" smtClean="0">
                <a:solidFill>
                  <a:srgbClr val="C00000"/>
                </a:solidFill>
              </a:rPr>
              <a:t>被引用</a:t>
            </a:r>
            <a:r>
              <a:rPr lang="ja-JP" altLang="en-US" dirty="0">
                <a:solidFill>
                  <a:srgbClr val="C00000"/>
                </a:solidFill>
              </a:rPr>
              <a:t>数</a:t>
            </a:r>
            <a:r>
              <a:rPr lang="ja-JP" altLang="en-US" dirty="0" smtClean="0">
                <a:solidFill>
                  <a:srgbClr val="C00000"/>
                </a:solidFill>
              </a:rPr>
              <a:t>を確認する（厳密には</a:t>
            </a:r>
            <a:r>
              <a:rPr lang="en-US" altLang="ja-JP" dirty="0" smtClean="0">
                <a:solidFill>
                  <a:srgbClr val="C00000"/>
                </a:solidFill>
              </a:rPr>
              <a:t>SCI-E</a:t>
            </a:r>
            <a:r>
              <a:rPr lang="ja-JP" altLang="en-US" dirty="0" err="1" smtClean="0">
                <a:solidFill>
                  <a:srgbClr val="C00000"/>
                </a:solidFill>
              </a:rPr>
              <a:t>、</a:t>
            </a:r>
            <a:r>
              <a:rPr lang="en-US" altLang="ja-JP" dirty="0" smtClean="0">
                <a:solidFill>
                  <a:srgbClr val="C00000"/>
                </a:solidFill>
              </a:rPr>
              <a:t>SSCI</a:t>
            </a:r>
            <a:r>
              <a:rPr lang="ja-JP" altLang="en-US" dirty="0" err="1" smtClean="0">
                <a:solidFill>
                  <a:srgbClr val="C00000"/>
                </a:solidFill>
              </a:rPr>
              <a:t>、</a:t>
            </a:r>
            <a:r>
              <a:rPr lang="en-US" altLang="ja-JP" dirty="0" smtClean="0">
                <a:solidFill>
                  <a:srgbClr val="C00000"/>
                </a:solidFill>
              </a:rPr>
              <a:t>A&amp;HCI</a:t>
            </a:r>
            <a:r>
              <a:rPr lang="ja-JP" altLang="en-US" dirty="0" smtClean="0">
                <a:solidFill>
                  <a:srgbClr val="C00000"/>
                </a:solidFill>
              </a:rPr>
              <a:t>からの引用数）</a:t>
            </a:r>
            <a:endParaRPr lang="en-US" altLang="ja-JP" dirty="0" smtClean="0">
              <a:solidFill>
                <a:srgbClr val="C00000"/>
              </a:solidFill>
            </a:endParaRPr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/>
          <a:srcRect t="11165" b="-164"/>
          <a:stretch/>
        </p:blipFill>
        <p:spPr>
          <a:xfrm>
            <a:off x="252000" y="1669793"/>
            <a:ext cx="7200000" cy="4782936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6" name="正方形/長方形 15"/>
          <p:cNvSpPr/>
          <p:nvPr/>
        </p:nvSpPr>
        <p:spPr>
          <a:xfrm>
            <a:off x="5638800" y="3303638"/>
            <a:ext cx="1283110" cy="62941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/>
        </p:nvSpPr>
        <p:spPr>
          <a:xfrm>
            <a:off x="5927615" y="2445165"/>
            <a:ext cx="2959022" cy="655339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dirty="0" smtClean="0">
                <a:solidFill>
                  <a:srgbClr val="C00000"/>
                </a:solidFill>
              </a:rPr>
              <a:t>あくまでに</a:t>
            </a:r>
            <a:r>
              <a:rPr lang="en-US" altLang="ja-JP" sz="1200" dirty="0" smtClean="0">
                <a:solidFill>
                  <a:srgbClr val="C00000"/>
                </a:solidFill>
              </a:rPr>
              <a:t>“</a:t>
            </a:r>
            <a:r>
              <a:rPr lang="ja-JP" altLang="en-US" sz="1200" dirty="0" smtClean="0">
                <a:solidFill>
                  <a:srgbClr val="C00000"/>
                </a:solidFill>
              </a:rPr>
              <a:t>暫定的</a:t>
            </a:r>
            <a:r>
              <a:rPr lang="en-US" altLang="ja-JP" sz="1200" dirty="0" smtClean="0">
                <a:solidFill>
                  <a:srgbClr val="C00000"/>
                </a:solidFill>
              </a:rPr>
              <a:t>”</a:t>
            </a:r>
            <a:r>
              <a:rPr lang="ja-JP" altLang="en-US" sz="1200" dirty="0" smtClean="0">
                <a:solidFill>
                  <a:srgbClr val="C00000"/>
                </a:solidFill>
              </a:rPr>
              <a:t>で</a:t>
            </a:r>
            <a:r>
              <a:rPr lang="en-US" altLang="ja-JP" sz="1200" dirty="0" smtClean="0">
                <a:solidFill>
                  <a:srgbClr val="C00000"/>
                </a:solidFill>
              </a:rPr>
              <a:t>“</a:t>
            </a:r>
            <a:r>
              <a:rPr lang="ja-JP" altLang="en-US" sz="1200" dirty="0" smtClean="0">
                <a:solidFill>
                  <a:srgbClr val="C00000"/>
                </a:solidFill>
              </a:rPr>
              <a:t>目安の</a:t>
            </a:r>
            <a:r>
              <a:rPr lang="en-US" altLang="ja-JP" sz="1200" dirty="0" smtClean="0">
                <a:solidFill>
                  <a:srgbClr val="C00000"/>
                </a:solidFill>
              </a:rPr>
              <a:t>”</a:t>
            </a:r>
            <a:r>
              <a:rPr lang="ja-JP" altLang="en-US" sz="1200" dirty="0" smtClean="0">
                <a:solidFill>
                  <a:srgbClr val="C00000"/>
                </a:solidFill>
              </a:rPr>
              <a:t>調査だが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ja-JP" altLang="en-US" sz="1200" dirty="0">
                <a:solidFill>
                  <a:srgbClr val="C00000"/>
                </a:solidFill>
              </a:rPr>
              <a:t>厳密</a:t>
            </a:r>
            <a:r>
              <a:rPr lang="ja-JP" altLang="en-US" sz="1200" dirty="0" smtClean="0">
                <a:solidFill>
                  <a:srgbClr val="C00000"/>
                </a:solidFill>
              </a:rPr>
              <a:t>にはこの</a:t>
            </a:r>
            <a:r>
              <a:rPr lang="en-US" altLang="ja-JP" sz="1200" dirty="0" smtClean="0">
                <a:solidFill>
                  <a:srgbClr val="C00000"/>
                </a:solidFill>
              </a:rPr>
              <a:t>“</a:t>
            </a:r>
            <a:r>
              <a:rPr lang="ja-JP" altLang="en-US" sz="1200" dirty="0" smtClean="0">
                <a:solidFill>
                  <a:srgbClr val="C00000"/>
                </a:solidFill>
              </a:rPr>
              <a:t>被引用数</a:t>
            </a:r>
            <a:r>
              <a:rPr lang="en-US" altLang="ja-JP" sz="1200" dirty="0" smtClean="0">
                <a:solidFill>
                  <a:srgbClr val="C00000"/>
                </a:solidFill>
              </a:rPr>
              <a:t>”</a:t>
            </a:r>
            <a:r>
              <a:rPr lang="ja-JP" altLang="en-US" sz="1200" dirty="0" smtClean="0">
                <a:solidFill>
                  <a:srgbClr val="C00000"/>
                </a:solidFill>
              </a:rPr>
              <a:t>ではない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en-US" altLang="ja-JP" sz="1200" dirty="0" smtClean="0">
                <a:solidFill>
                  <a:srgbClr val="C00000"/>
                </a:solidFill>
              </a:rPr>
              <a:t>* </a:t>
            </a:r>
            <a:r>
              <a:rPr lang="ja-JP" altLang="en-US" sz="1200" dirty="0" smtClean="0">
                <a:solidFill>
                  <a:srgbClr val="C00000"/>
                </a:solidFill>
              </a:rPr>
              <a:t>会議録からの引用も含んでしまう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6800084" y="4108341"/>
            <a:ext cx="861755" cy="252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dirty="0" smtClean="0">
                <a:solidFill>
                  <a:srgbClr val="C00000"/>
                </a:solidFill>
              </a:rPr>
              <a:t>クリック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cxnSp>
        <p:nvCxnSpPr>
          <p:cNvPr id="13" name="直線矢印コネクタ 12"/>
          <p:cNvCxnSpPr>
            <a:stCxn id="12" idx="0"/>
          </p:cNvCxnSpPr>
          <p:nvPr/>
        </p:nvCxnSpPr>
        <p:spPr>
          <a:xfrm flipH="1" flipV="1">
            <a:off x="6012160" y="3645025"/>
            <a:ext cx="1218802" cy="46331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1910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8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/>
          <p:cNvPicPr>
            <a:picLocks noChangeAspect="1"/>
          </p:cNvPicPr>
          <p:nvPr/>
        </p:nvPicPr>
        <p:blipFill rotWithShape="1">
          <a:blip r:embed="rId2"/>
          <a:srcRect t="11165" b="21"/>
          <a:stretch/>
        </p:blipFill>
        <p:spPr>
          <a:xfrm>
            <a:off x="252712" y="1670400"/>
            <a:ext cx="7200000" cy="47730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0" name="正方形/長方形 9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" name="図 1"/>
          <p:cNvPicPr>
            <a:picLocks noChangeAspect="1"/>
          </p:cNvPicPr>
          <p:nvPr/>
        </p:nvPicPr>
        <p:blipFill rotWithShape="1">
          <a:blip r:embed="rId3"/>
          <a:srcRect t="11165" b="21"/>
          <a:stretch/>
        </p:blipFill>
        <p:spPr>
          <a:xfrm>
            <a:off x="1944000" y="2700000"/>
            <a:ext cx="7200000" cy="47730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11" name="正方形/長方形 10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dirty="0" err="1">
                <a:solidFill>
                  <a:schemeClr val="bg1">
                    <a:lumMod val="95000"/>
                  </a:schemeClr>
                </a:solidFill>
              </a:rPr>
              <a:t>WoS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と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JCR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と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ESI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を用いて、具体的な論文が</a:t>
            </a:r>
          </a:p>
          <a:p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“</a:t>
            </a:r>
            <a:r>
              <a:rPr lang="en-US" altLang="ja-JP" sz="2400" dirty="0" err="1">
                <a:solidFill>
                  <a:schemeClr val="bg1">
                    <a:lumMod val="95000"/>
                  </a:schemeClr>
                </a:solidFill>
              </a:rPr>
              <a:t>TopX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%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論文”</a:t>
            </a:r>
            <a:r>
              <a:rPr lang="ja-JP" altLang="en-US" sz="2400" dirty="0" err="1">
                <a:solidFill>
                  <a:schemeClr val="bg1">
                    <a:lumMod val="95000"/>
                  </a:schemeClr>
                </a:solidFill>
              </a:rPr>
              <a:t>か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否かを（暫定的に）調べる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251999" y="1281600"/>
            <a:ext cx="7595351" cy="3881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>
                <a:solidFill>
                  <a:srgbClr val="C00000"/>
                </a:solidFill>
              </a:rPr>
              <a:t>3. </a:t>
            </a:r>
            <a:r>
              <a:rPr lang="ja-JP" altLang="en-US" dirty="0">
                <a:solidFill>
                  <a:srgbClr val="C00000"/>
                </a:solidFill>
              </a:rPr>
              <a:t>被引用数を確認する（厳密には</a:t>
            </a:r>
            <a:r>
              <a:rPr lang="en-US" altLang="ja-JP" dirty="0">
                <a:solidFill>
                  <a:srgbClr val="C00000"/>
                </a:solidFill>
              </a:rPr>
              <a:t>SCI-E</a:t>
            </a:r>
            <a:r>
              <a:rPr lang="ja-JP" altLang="en-US" dirty="0" err="1">
                <a:solidFill>
                  <a:srgbClr val="C00000"/>
                </a:solidFill>
              </a:rPr>
              <a:t>、</a:t>
            </a:r>
            <a:r>
              <a:rPr lang="en-US" altLang="ja-JP" dirty="0">
                <a:solidFill>
                  <a:srgbClr val="C00000"/>
                </a:solidFill>
              </a:rPr>
              <a:t>SSCI</a:t>
            </a:r>
            <a:r>
              <a:rPr lang="ja-JP" altLang="en-US" dirty="0" err="1">
                <a:solidFill>
                  <a:srgbClr val="C00000"/>
                </a:solidFill>
              </a:rPr>
              <a:t>、</a:t>
            </a:r>
            <a:r>
              <a:rPr lang="en-US" altLang="ja-JP" dirty="0">
                <a:solidFill>
                  <a:srgbClr val="C00000"/>
                </a:solidFill>
              </a:rPr>
              <a:t>A&amp;HCI</a:t>
            </a:r>
            <a:r>
              <a:rPr lang="ja-JP" altLang="en-US" dirty="0">
                <a:solidFill>
                  <a:srgbClr val="C00000"/>
                </a:solidFill>
              </a:rPr>
              <a:t>からの引用数）</a:t>
            </a:r>
            <a:endParaRPr lang="en-US" altLang="ja-JP" dirty="0">
              <a:solidFill>
                <a:srgbClr val="C00000"/>
              </a:solidFill>
            </a:endParaRPr>
          </a:p>
        </p:txBody>
      </p:sp>
      <p:sp>
        <p:nvSpPr>
          <p:cNvPr id="9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/>
              <a:t>18</a:t>
            </a:fld>
            <a:endParaRPr kumimoji="1" lang="ja-JP" altLang="en-US" dirty="0"/>
          </a:p>
        </p:txBody>
      </p:sp>
      <p:sp>
        <p:nvSpPr>
          <p:cNvPr id="8" name="正方形/長方形 7"/>
          <p:cNvSpPr/>
          <p:nvPr/>
        </p:nvSpPr>
        <p:spPr>
          <a:xfrm>
            <a:off x="442258" y="2665505"/>
            <a:ext cx="1422401" cy="33144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/>
        </p:nvSpPr>
        <p:spPr>
          <a:xfrm>
            <a:off x="475128" y="5561105"/>
            <a:ext cx="935319" cy="12849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4314744" y="4316025"/>
            <a:ext cx="4213411" cy="2868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4" name="直線矢印コネクタ 13"/>
          <p:cNvCxnSpPr>
            <a:stCxn id="12" idx="3"/>
            <a:endCxn id="13" idx="1"/>
          </p:cNvCxnSpPr>
          <p:nvPr/>
        </p:nvCxnSpPr>
        <p:spPr>
          <a:xfrm flipV="1">
            <a:off x="1410447" y="4459460"/>
            <a:ext cx="2904297" cy="116589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/>
          <p:cNvSpPr/>
          <p:nvPr/>
        </p:nvSpPr>
        <p:spPr>
          <a:xfrm>
            <a:off x="5868144" y="3821924"/>
            <a:ext cx="2660011" cy="43204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1200" dirty="0" smtClean="0">
                <a:solidFill>
                  <a:srgbClr val="C00000"/>
                </a:solidFill>
              </a:rPr>
              <a:t>ESI</a:t>
            </a:r>
            <a:r>
              <a:rPr lang="ja-JP" altLang="en-US" sz="1200" dirty="0" smtClean="0">
                <a:solidFill>
                  <a:srgbClr val="C00000"/>
                </a:solidFill>
              </a:rPr>
              <a:t>の</a:t>
            </a:r>
            <a:r>
              <a:rPr lang="en-US" altLang="ja-JP" sz="1200" dirty="0" smtClean="0">
                <a:solidFill>
                  <a:srgbClr val="C00000"/>
                </a:solidFill>
              </a:rPr>
              <a:t>“</a:t>
            </a:r>
            <a:r>
              <a:rPr lang="ja-JP" altLang="en-US" sz="1200" dirty="0" smtClean="0">
                <a:solidFill>
                  <a:srgbClr val="C00000"/>
                </a:solidFill>
              </a:rPr>
              <a:t>被引用数</a:t>
            </a:r>
            <a:r>
              <a:rPr lang="en-US" altLang="ja-JP" sz="1200" dirty="0" smtClean="0">
                <a:solidFill>
                  <a:srgbClr val="C00000"/>
                </a:solidFill>
              </a:rPr>
              <a:t>”</a:t>
            </a:r>
            <a:r>
              <a:rPr lang="ja-JP" altLang="en-US" sz="1200" dirty="0" smtClean="0">
                <a:solidFill>
                  <a:srgbClr val="C00000"/>
                </a:solidFill>
              </a:rPr>
              <a:t>の対象である、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en-US" altLang="ja-JP" sz="1200" dirty="0" smtClean="0">
                <a:solidFill>
                  <a:srgbClr val="C00000"/>
                </a:solidFill>
              </a:rPr>
              <a:t>SCI-E</a:t>
            </a:r>
            <a:r>
              <a:rPr lang="ja-JP" altLang="en-US" sz="1200" dirty="0" err="1" smtClean="0">
                <a:solidFill>
                  <a:srgbClr val="C00000"/>
                </a:solidFill>
              </a:rPr>
              <a:t>、</a:t>
            </a:r>
            <a:r>
              <a:rPr lang="en-US" altLang="ja-JP" sz="1200" dirty="0" smtClean="0">
                <a:solidFill>
                  <a:srgbClr val="C00000"/>
                </a:solidFill>
              </a:rPr>
              <a:t>SSCI</a:t>
            </a:r>
            <a:r>
              <a:rPr lang="ja-JP" altLang="en-US" sz="1200" dirty="0" err="1" smtClean="0">
                <a:solidFill>
                  <a:srgbClr val="C00000"/>
                </a:solidFill>
              </a:rPr>
              <a:t>、</a:t>
            </a:r>
            <a:r>
              <a:rPr lang="en-US" altLang="ja-JP" sz="1200" dirty="0" smtClean="0">
                <a:solidFill>
                  <a:srgbClr val="C00000"/>
                </a:solidFill>
              </a:rPr>
              <a:t>A&amp;HCI</a:t>
            </a:r>
            <a:r>
              <a:rPr lang="ja-JP" altLang="en-US" sz="1200" dirty="0" smtClean="0">
                <a:solidFill>
                  <a:srgbClr val="C00000"/>
                </a:solidFill>
              </a:rPr>
              <a:t>からの引用数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2051720" y="1966647"/>
            <a:ext cx="2376264" cy="44897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dirty="0" smtClean="0">
                <a:solidFill>
                  <a:srgbClr val="C00000"/>
                </a:solidFill>
              </a:rPr>
              <a:t>未契約の会議録からの引用は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ja-JP" altLang="en-US" sz="1200" dirty="0" smtClean="0">
                <a:solidFill>
                  <a:srgbClr val="C00000"/>
                </a:solidFill>
              </a:rPr>
              <a:t>表示できないので</a:t>
            </a:r>
            <a:r>
              <a:rPr lang="en-US" altLang="ja-JP" sz="1200" dirty="0" smtClean="0">
                <a:solidFill>
                  <a:srgbClr val="C00000"/>
                </a:solidFill>
              </a:rPr>
              <a:t>39</a:t>
            </a:r>
            <a:r>
              <a:rPr lang="ja-JP" altLang="en-US" sz="1200" dirty="0" smtClean="0">
                <a:solidFill>
                  <a:srgbClr val="C00000"/>
                </a:solidFill>
              </a:rPr>
              <a:t>→</a:t>
            </a:r>
            <a:r>
              <a:rPr lang="en-US" altLang="ja-JP" sz="1200" dirty="0" smtClean="0">
                <a:solidFill>
                  <a:srgbClr val="C00000"/>
                </a:solidFill>
              </a:rPr>
              <a:t>34</a:t>
            </a:r>
            <a:r>
              <a:rPr lang="ja-JP" altLang="en-US" sz="1200" dirty="0" smtClean="0">
                <a:solidFill>
                  <a:srgbClr val="C00000"/>
                </a:solidFill>
              </a:rPr>
              <a:t>に減る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cxnSp>
        <p:nvCxnSpPr>
          <p:cNvPr id="19" name="直線矢印コネクタ 18"/>
          <p:cNvCxnSpPr>
            <a:stCxn id="18" idx="1"/>
            <a:endCxn id="8" idx="0"/>
          </p:cNvCxnSpPr>
          <p:nvPr/>
        </p:nvCxnSpPr>
        <p:spPr>
          <a:xfrm flipH="1">
            <a:off x="1153459" y="2191133"/>
            <a:ext cx="898261" cy="47437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正方形/長方形 20"/>
          <p:cNvSpPr/>
          <p:nvPr/>
        </p:nvSpPr>
        <p:spPr>
          <a:xfrm>
            <a:off x="3203848" y="5809641"/>
            <a:ext cx="5110425" cy="62745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dirty="0" smtClean="0">
                <a:solidFill>
                  <a:srgbClr val="C00000"/>
                </a:solidFill>
              </a:rPr>
              <a:t>以上から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ja-JP" altLang="en-US" sz="1200" dirty="0">
                <a:solidFill>
                  <a:srgbClr val="C00000"/>
                </a:solidFill>
              </a:rPr>
              <a:t>当該</a:t>
            </a:r>
            <a:r>
              <a:rPr lang="ja-JP" altLang="en-US" sz="1200" dirty="0" smtClean="0">
                <a:solidFill>
                  <a:srgbClr val="C00000"/>
                </a:solidFill>
              </a:rPr>
              <a:t>論文は条件（過去</a:t>
            </a:r>
            <a:r>
              <a:rPr lang="en-US" altLang="ja-JP" sz="1200" dirty="0" smtClean="0">
                <a:solidFill>
                  <a:srgbClr val="C00000"/>
                </a:solidFill>
              </a:rPr>
              <a:t>11</a:t>
            </a:r>
            <a:r>
              <a:rPr lang="ja-JP" altLang="en-US" sz="1200" dirty="0" smtClean="0">
                <a:solidFill>
                  <a:srgbClr val="C00000"/>
                </a:solidFill>
              </a:rPr>
              <a:t>年以内の</a:t>
            </a:r>
            <a:r>
              <a:rPr lang="en-US" altLang="ja-JP" sz="1200" dirty="0" smtClean="0">
                <a:solidFill>
                  <a:srgbClr val="C00000"/>
                </a:solidFill>
              </a:rPr>
              <a:t>SCI-E</a:t>
            </a:r>
            <a:r>
              <a:rPr lang="ja-JP" altLang="en-US" sz="1200" dirty="0" smtClean="0">
                <a:solidFill>
                  <a:srgbClr val="C00000"/>
                </a:solidFill>
              </a:rPr>
              <a:t>の</a:t>
            </a:r>
            <a:r>
              <a:rPr lang="en-US" altLang="ja-JP" sz="1200" dirty="0" smtClean="0">
                <a:solidFill>
                  <a:srgbClr val="C00000"/>
                </a:solidFill>
              </a:rPr>
              <a:t>Article</a:t>
            </a:r>
            <a:r>
              <a:rPr lang="ja-JP" altLang="en-US" sz="1200" dirty="0" smtClean="0">
                <a:solidFill>
                  <a:srgbClr val="C00000"/>
                </a:solidFill>
              </a:rPr>
              <a:t>）を満たしているので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ja-JP" altLang="en-US" sz="1200" dirty="0" smtClean="0">
                <a:solidFill>
                  <a:srgbClr val="C00000"/>
                </a:solidFill>
              </a:rPr>
              <a:t>この被引用数</a:t>
            </a:r>
            <a:r>
              <a:rPr lang="en-US" altLang="ja-JP" sz="1200" dirty="0" smtClean="0">
                <a:solidFill>
                  <a:srgbClr val="C00000"/>
                </a:solidFill>
              </a:rPr>
              <a:t>“34”</a:t>
            </a:r>
            <a:r>
              <a:rPr lang="ja-JP" altLang="en-US" sz="1200" dirty="0" smtClean="0">
                <a:solidFill>
                  <a:srgbClr val="C00000"/>
                </a:solidFill>
              </a:rPr>
              <a:t>と</a:t>
            </a:r>
            <a:r>
              <a:rPr lang="en-US" altLang="ja-JP" sz="1200" dirty="0" smtClean="0">
                <a:solidFill>
                  <a:srgbClr val="C00000"/>
                </a:solidFill>
              </a:rPr>
              <a:t>“PHYSICS”</a:t>
            </a:r>
            <a:r>
              <a:rPr lang="ja-JP" altLang="en-US" sz="1200" dirty="0" smtClean="0">
                <a:solidFill>
                  <a:srgbClr val="C00000"/>
                </a:solidFill>
              </a:rPr>
              <a:t>分野・</a:t>
            </a:r>
            <a:r>
              <a:rPr lang="en-US" altLang="ja-JP" sz="1200" dirty="0" smtClean="0">
                <a:solidFill>
                  <a:srgbClr val="C00000"/>
                </a:solidFill>
              </a:rPr>
              <a:t>2013</a:t>
            </a:r>
            <a:r>
              <a:rPr lang="ja-JP" altLang="en-US" sz="1200" dirty="0" smtClean="0">
                <a:solidFill>
                  <a:srgbClr val="C00000"/>
                </a:solidFill>
              </a:rPr>
              <a:t>年のしきい値とを比べる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88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  <p:bldP spid="17" grpId="0" animBg="1"/>
      <p:bldP spid="18" grpId="0" animBg="1"/>
      <p:bldP spid="2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 rotWithShape="1">
          <a:blip r:embed="rId2"/>
          <a:srcRect t="11165" b="21"/>
          <a:stretch/>
        </p:blipFill>
        <p:spPr>
          <a:xfrm>
            <a:off x="252000" y="1670400"/>
            <a:ext cx="8640000" cy="5727600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  <p:sp>
        <p:nvSpPr>
          <p:cNvPr id="9" name="スライド番号プレースホルダー 1"/>
          <p:cNvSpPr>
            <a:spLocks noGrp="1"/>
          </p:cNvSpPr>
          <p:nvPr>
            <p:ph type="sldNum" sz="quarter" idx="12"/>
          </p:nvPr>
        </p:nvSpPr>
        <p:spPr>
          <a:xfrm>
            <a:off x="6457950" y="5892801"/>
            <a:ext cx="2446991" cy="828676"/>
          </a:xfrm>
        </p:spPr>
        <p:txBody>
          <a:bodyPr/>
          <a:lstStyle/>
          <a:p>
            <a:fld id="{B38103FB-E565-4A26-9303-508A391003B3}" type="slidenum">
              <a:rPr kumimoji="1" lang="ja-JP" altLang="en-US" smtClean="0"/>
              <a:t>19</a:t>
            </a:fld>
            <a:endParaRPr kumimoji="1" lang="ja-JP" altLang="en-US" dirty="0"/>
          </a:p>
        </p:txBody>
      </p:sp>
      <p:sp>
        <p:nvSpPr>
          <p:cNvPr id="10" name="正方形/長方形 9"/>
          <p:cNvSpPr/>
          <p:nvPr/>
        </p:nvSpPr>
        <p:spPr>
          <a:xfrm>
            <a:off x="-566057" y="0"/>
            <a:ext cx="10406743" cy="90000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ja-JP" altLang="en-US" sz="32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正方形/長方形 10"/>
          <p:cNvSpPr/>
          <p:nvPr/>
        </p:nvSpPr>
        <p:spPr>
          <a:xfrm>
            <a:off x="252000" y="0"/>
            <a:ext cx="8640000" cy="90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400" dirty="0" err="1">
                <a:solidFill>
                  <a:schemeClr val="bg1">
                    <a:lumMod val="95000"/>
                  </a:schemeClr>
                </a:solidFill>
              </a:rPr>
              <a:t>WoS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と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JCR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と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ESI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を用いて、具体的な論文が</a:t>
            </a:r>
          </a:p>
          <a:p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“</a:t>
            </a:r>
            <a:r>
              <a:rPr lang="en-US" altLang="ja-JP" sz="2400" dirty="0" err="1">
                <a:solidFill>
                  <a:schemeClr val="bg1">
                    <a:lumMod val="95000"/>
                  </a:schemeClr>
                </a:solidFill>
              </a:rPr>
              <a:t>TopX</a:t>
            </a:r>
            <a:r>
              <a:rPr lang="en-US" altLang="ja-JP" sz="2400" dirty="0">
                <a:solidFill>
                  <a:schemeClr val="bg1">
                    <a:lumMod val="95000"/>
                  </a:schemeClr>
                </a:solidFill>
              </a:rPr>
              <a:t>%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論文”</a:t>
            </a:r>
            <a:r>
              <a:rPr lang="ja-JP" altLang="en-US" sz="2400" dirty="0" err="1">
                <a:solidFill>
                  <a:schemeClr val="bg1">
                    <a:lumMod val="95000"/>
                  </a:schemeClr>
                </a:solidFill>
              </a:rPr>
              <a:t>か</a:t>
            </a:r>
            <a:r>
              <a:rPr lang="ja-JP" altLang="en-US" sz="2400" dirty="0">
                <a:solidFill>
                  <a:schemeClr val="bg1">
                    <a:lumMod val="95000"/>
                  </a:schemeClr>
                </a:solidFill>
              </a:rPr>
              <a:t>否かを（暫定的に）調べる</a:t>
            </a:r>
          </a:p>
        </p:txBody>
      </p:sp>
      <p:sp>
        <p:nvSpPr>
          <p:cNvPr id="15" name="正方形/長方形 14"/>
          <p:cNvSpPr/>
          <p:nvPr/>
        </p:nvSpPr>
        <p:spPr>
          <a:xfrm>
            <a:off x="251999" y="1281600"/>
            <a:ext cx="7595351" cy="3881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dirty="0" smtClean="0">
                <a:solidFill>
                  <a:srgbClr val="C00000"/>
                </a:solidFill>
              </a:rPr>
              <a:t>4. ESI</a:t>
            </a:r>
            <a:r>
              <a:rPr lang="ja-JP" altLang="en-US" dirty="0" smtClean="0">
                <a:solidFill>
                  <a:srgbClr val="C00000"/>
                </a:solidFill>
              </a:rPr>
              <a:t>のしきい値と比較する</a:t>
            </a:r>
            <a:endParaRPr lang="en-US" altLang="ja-JP" dirty="0" smtClean="0">
              <a:solidFill>
                <a:srgbClr val="C00000"/>
              </a:solidFill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246110" y="2375774"/>
            <a:ext cx="2490021" cy="34053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/>
        </p:nvSpPr>
        <p:spPr>
          <a:xfrm>
            <a:off x="847165" y="4844303"/>
            <a:ext cx="1896035" cy="49081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/>
        </p:nvSpPr>
        <p:spPr>
          <a:xfrm>
            <a:off x="6393180" y="4401281"/>
            <a:ext cx="411068" cy="116387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/>
          <p:cNvSpPr/>
          <p:nvPr/>
        </p:nvSpPr>
        <p:spPr>
          <a:xfrm>
            <a:off x="3028209" y="5390147"/>
            <a:ext cx="3776040" cy="1750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7" name="直線矢印コネクタ 16"/>
          <p:cNvCxnSpPr>
            <a:stCxn id="12" idx="2"/>
          </p:cNvCxnSpPr>
          <p:nvPr/>
        </p:nvCxnSpPr>
        <p:spPr>
          <a:xfrm flipH="1">
            <a:off x="1619672" y="2716306"/>
            <a:ext cx="2871449" cy="229687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線矢印コネクタ 18"/>
          <p:cNvCxnSpPr/>
          <p:nvPr/>
        </p:nvCxnSpPr>
        <p:spPr>
          <a:xfrm>
            <a:off x="8028384" y="5089711"/>
            <a:ext cx="0" cy="9000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正方形/長方形 17"/>
          <p:cNvSpPr/>
          <p:nvPr/>
        </p:nvSpPr>
        <p:spPr>
          <a:xfrm>
            <a:off x="7387261" y="5351649"/>
            <a:ext cx="1332000" cy="252000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200" dirty="0" smtClean="0">
                <a:solidFill>
                  <a:srgbClr val="C00000"/>
                </a:solidFill>
              </a:rPr>
              <a:t>下へスクロール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  <p:sp>
        <p:nvSpPr>
          <p:cNvPr id="20" name="正方形/長方形 19"/>
          <p:cNvSpPr/>
          <p:nvPr/>
        </p:nvSpPr>
        <p:spPr>
          <a:xfrm>
            <a:off x="3275856" y="6059082"/>
            <a:ext cx="3528392" cy="633988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altLang="ja-JP" sz="1200" dirty="0" err="1" smtClean="0">
                <a:solidFill>
                  <a:srgbClr val="C00000"/>
                </a:solidFill>
              </a:rPr>
              <a:t>WoS</a:t>
            </a:r>
            <a:r>
              <a:rPr lang="ja-JP" altLang="en-US" sz="1200" dirty="0" smtClean="0">
                <a:solidFill>
                  <a:srgbClr val="C00000"/>
                </a:solidFill>
              </a:rPr>
              <a:t>と</a:t>
            </a:r>
            <a:r>
              <a:rPr lang="en-US" altLang="ja-JP" sz="1200" dirty="0" smtClean="0">
                <a:solidFill>
                  <a:srgbClr val="C00000"/>
                </a:solidFill>
              </a:rPr>
              <a:t>ESI</a:t>
            </a:r>
            <a:r>
              <a:rPr lang="ja-JP" altLang="en-US" sz="1200" dirty="0" smtClean="0">
                <a:solidFill>
                  <a:srgbClr val="C00000"/>
                </a:solidFill>
              </a:rPr>
              <a:t>の更新頻度の差はあるものの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ja-JP" altLang="en-US" sz="1200" dirty="0" smtClean="0">
                <a:solidFill>
                  <a:srgbClr val="C00000"/>
                </a:solidFill>
              </a:rPr>
              <a:t>前年出版の論文のしきい値も勘案すると</a:t>
            </a:r>
            <a:endParaRPr lang="en-US" altLang="ja-JP" sz="1200" dirty="0" smtClean="0">
              <a:solidFill>
                <a:srgbClr val="C00000"/>
              </a:solidFill>
            </a:endParaRPr>
          </a:p>
          <a:p>
            <a:r>
              <a:rPr lang="en-US" altLang="ja-JP" sz="1200" dirty="0" smtClean="0">
                <a:solidFill>
                  <a:srgbClr val="C00000"/>
                </a:solidFill>
              </a:rPr>
              <a:t>“Top10%</a:t>
            </a:r>
            <a:r>
              <a:rPr lang="ja-JP" altLang="en-US" sz="1200" dirty="0" smtClean="0">
                <a:solidFill>
                  <a:srgbClr val="C00000"/>
                </a:solidFill>
              </a:rPr>
              <a:t>論文”と言ってもよさそうな位置にある</a:t>
            </a:r>
            <a:endParaRPr lang="en-US" altLang="ja-JP" sz="12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090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8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4800" dirty="0" smtClean="0">
                <a:solidFill>
                  <a:schemeClr val="bg1">
                    <a:lumMod val="95000"/>
                  </a:schemeClr>
                </a:solidFill>
              </a:rPr>
              <a:t>TRY</a:t>
            </a:r>
          </a:p>
          <a:p>
            <a:pPr algn="ctr"/>
            <a:r>
              <a:rPr lang="en-US" altLang="ja-JP" sz="4800" dirty="0" smtClean="0">
                <a:solidFill>
                  <a:schemeClr val="bg1">
                    <a:lumMod val="95000"/>
                  </a:schemeClr>
                </a:solidFill>
              </a:rPr>
              <a:t>LATER</a:t>
            </a:r>
          </a:p>
          <a:p>
            <a:pPr algn="ctr"/>
            <a:r>
              <a:rPr lang="en-US" altLang="ja-JP" sz="2400" dirty="0" smtClean="0">
                <a:solidFill>
                  <a:schemeClr val="bg1">
                    <a:lumMod val="95000"/>
                  </a:schemeClr>
                </a:solidFill>
              </a:rPr>
              <a:t>AND</a:t>
            </a:r>
          </a:p>
          <a:p>
            <a:pPr algn="ctr"/>
            <a:r>
              <a:rPr lang="en-US" altLang="ja-JP" sz="4800" dirty="0" smtClean="0">
                <a:solidFill>
                  <a:schemeClr val="bg1">
                    <a:lumMod val="95000"/>
                  </a:schemeClr>
                </a:solidFill>
              </a:rPr>
              <a:t>ASK</a:t>
            </a:r>
          </a:p>
          <a:p>
            <a:pPr algn="ctr"/>
            <a:r>
              <a:rPr lang="en-US" altLang="ja-JP" sz="4800" dirty="0" smtClean="0">
                <a:solidFill>
                  <a:schemeClr val="bg1">
                    <a:lumMod val="95000"/>
                  </a:schemeClr>
                </a:solidFill>
              </a:rPr>
              <a:t>ME</a:t>
            </a:r>
          </a:p>
          <a:p>
            <a:pPr algn="ctr"/>
            <a:r>
              <a:rPr lang="en-US" altLang="ja-JP" sz="4800" dirty="0" smtClean="0">
                <a:solidFill>
                  <a:schemeClr val="bg1">
                    <a:lumMod val="95000"/>
                  </a:schemeClr>
                </a:solidFill>
              </a:rPr>
              <a:t>ANYTIME:</a:t>
            </a:r>
            <a:endParaRPr lang="en-US" altLang="ja-JP" sz="4800" dirty="0">
              <a:solidFill>
                <a:schemeClr val="bg1">
                  <a:lumMod val="95000"/>
                </a:schemeClr>
              </a:solidFill>
            </a:endParaRPr>
          </a:p>
          <a:p>
            <a:pPr algn="ctr"/>
            <a:r>
              <a:rPr lang="en-US" altLang="ja-JP" sz="2400" dirty="0" smtClean="0">
                <a:solidFill>
                  <a:schemeClr val="bg1">
                    <a:lumMod val="95000"/>
                  </a:schemeClr>
                </a:solidFill>
              </a:rPr>
              <a:t>kitacam@lib.hokudai.ac.jp</a:t>
            </a:r>
          </a:p>
        </p:txBody>
      </p:sp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03FB-E565-4A26-9303-508A391003B3}" type="slidenum">
              <a:rPr kumimoji="1" lang="ja-JP" altLang="en-US" smtClean="0"/>
              <a:t>20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887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ユーザー定義 2（游ゴシック）">
      <a:majorFont>
        <a:latin typeface="游ゴシック"/>
        <a:ea typeface="游ゴシック"/>
        <a:cs typeface=""/>
      </a:majorFont>
      <a:minorFont>
        <a:latin typeface="游ゴシック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3708</TotalTime>
  <Words>1224</Words>
  <Application>Microsoft Office PowerPoint</Application>
  <PresentationFormat>画面に合わせる (4:3)</PresentationFormat>
  <Paragraphs>211</Paragraphs>
  <Slides>20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20</vt:i4>
      </vt:variant>
    </vt:vector>
  </HeadingPairs>
  <TitlesOfParts>
    <vt:vector size="25" baseType="lpstr">
      <vt:lpstr>ＭＳ Ｐゴシック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北キャンパス図書室の使い方</dc:title>
  <dc:creator>staff</dc:creator>
  <cp:lastModifiedBy>editor</cp:lastModifiedBy>
  <cp:revision>229</cp:revision>
  <cp:lastPrinted>2018-04-19T23:08:26Z</cp:lastPrinted>
  <dcterms:created xsi:type="dcterms:W3CDTF">2018-03-19T05:19:53Z</dcterms:created>
  <dcterms:modified xsi:type="dcterms:W3CDTF">2018-05-16T20:17:20Z</dcterms:modified>
</cp:coreProperties>
</file>