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handoutMasterIdLst>
    <p:handoutMasterId r:id="rId13"/>
  </p:handoutMasterIdLst>
  <p:sldIdLst>
    <p:sldId id="284" r:id="rId2"/>
    <p:sldId id="303" r:id="rId3"/>
    <p:sldId id="304" r:id="rId4"/>
    <p:sldId id="305" r:id="rId5"/>
    <p:sldId id="306" r:id="rId6"/>
    <p:sldId id="310" r:id="rId7"/>
    <p:sldId id="311" r:id="rId8"/>
    <p:sldId id="312" r:id="rId9"/>
    <p:sldId id="309" r:id="rId10"/>
    <p:sldId id="287" r:id="rId11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18831" cy="493315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377" y="0"/>
            <a:ext cx="2918831" cy="493315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r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3" y="9371285"/>
            <a:ext cx="2918831" cy="493315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377" y="9371285"/>
            <a:ext cx="2918831" cy="493315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r">
              <a:defRPr sz="1200"/>
            </a:lvl1pPr>
          </a:lstStyle>
          <a:p>
            <a:fld id="{0F448CEC-1943-4060-BE78-038A1FBAD4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411215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19413" cy="495300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2"/>
            <a:ext cx="2919412" cy="495300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r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5" tIns="45713" rIns="91425" bIns="4571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2" y="4748215"/>
            <a:ext cx="5389563" cy="3884612"/>
          </a:xfrm>
          <a:prstGeom prst="rect">
            <a:avLst/>
          </a:prstGeom>
        </p:spPr>
        <p:txBody>
          <a:bodyPr vert="horz" lIns="91425" tIns="45713" rIns="91425" bIns="4571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9371015"/>
            <a:ext cx="2919413" cy="495300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5"/>
            <a:ext cx="2919412" cy="495300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r">
              <a:defRPr sz="1200"/>
            </a:lvl1pPr>
          </a:lstStyle>
          <a:p>
            <a:fld id="{2C1E3683-5106-4CA6-BE8E-C173AB91E2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1523485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4250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3265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EFF1-C9F4-411C-B826-8C1DFD0FCB40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8928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EFF1-C9F4-411C-B826-8C1DFD0FCB40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8205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EFF1-C9F4-411C-B826-8C1DFD0FCB40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4562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EFF1-C9F4-411C-B826-8C1DFD0FCB40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0822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EFF1-C9F4-411C-B826-8C1DFD0FCB40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58330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EFF1-C9F4-411C-B826-8C1DFD0FCB40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3865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EFF1-C9F4-411C-B826-8C1DFD0FCB40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6843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EFF1-C9F4-411C-B826-8C1DFD0FCB40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6327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EFF1-C9F4-411C-B826-8C1DFD0FCB40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5EF61520-669D-42A3-8421-BF2DBA2B7CF1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6414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EFF1-C9F4-411C-B826-8C1DFD0FCB40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8386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EFF1-C9F4-411C-B826-8C1DFD0FCB40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8359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2EFF1-C9F4-411C-B826-8C1DFD0FCB40}" type="datetimeFigureOut">
              <a:rPr kumimoji="1" lang="ja-JP" altLang="en-US" smtClean="0"/>
              <a:t>2020/5/8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5892801"/>
            <a:ext cx="2446991" cy="82867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1520-669D-42A3-8421-BF2DBA2B7CF1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37436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51999" y="0"/>
            <a:ext cx="8787225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On-demand Guidance </a:t>
            </a:r>
          </a:p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on Northern Campus Library’s Services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252000" y="1269579"/>
            <a:ext cx="8640000" cy="43188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2800" dirty="0">
                <a:solidFill>
                  <a:schemeClr val="accent3">
                    <a:lumMod val="50000"/>
                  </a:schemeClr>
                </a:solidFill>
              </a:rPr>
              <a:t>How to use Northern Campus Library</a:t>
            </a:r>
          </a:p>
          <a:p>
            <a:r>
              <a:rPr lang="en-US" altLang="ja-JP" sz="2800" dirty="0">
                <a:solidFill>
                  <a:schemeClr val="accent3">
                    <a:lumMod val="50000"/>
                  </a:schemeClr>
                </a:solidFill>
              </a:rPr>
              <a:t>and the other libraries of Hokkaido University</a:t>
            </a:r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pPr algn="r"/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Hokkaido University Northern Campus Library</a:t>
            </a:r>
          </a:p>
          <a:p>
            <a:pPr algn="r"/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April 2018</a:t>
            </a:r>
            <a:endParaRPr kumimoji="1" lang="en-US" altLang="ja-JP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552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chemeClr val="bg1">
                    <a:lumMod val="95000"/>
                  </a:schemeClr>
                </a:solidFill>
              </a:rPr>
              <a:t>TRY</a:t>
            </a:r>
          </a:p>
          <a:p>
            <a:pPr algn="ctr"/>
            <a:r>
              <a:rPr lang="en-US" altLang="ja-JP" sz="4800" dirty="0">
                <a:solidFill>
                  <a:schemeClr val="bg1">
                    <a:lumMod val="95000"/>
                  </a:schemeClr>
                </a:solidFill>
              </a:rPr>
              <a:t>LATER</a:t>
            </a:r>
          </a:p>
          <a:p>
            <a:pPr algn="ctr"/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AND</a:t>
            </a:r>
          </a:p>
          <a:p>
            <a:pPr algn="ctr"/>
            <a:r>
              <a:rPr lang="en-US" altLang="ja-JP" sz="4800" dirty="0">
                <a:solidFill>
                  <a:schemeClr val="bg1">
                    <a:lumMod val="95000"/>
                  </a:schemeClr>
                </a:solidFill>
              </a:rPr>
              <a:t>ASK</a:t>
            </a:r>
          </a:p>
          <a:p>
            <a:pPr algn="ctr"/>
            <a:r>
              <a:rPr lang="en-US" altLang="ja-JP" sz="4800" dirty="0">
                <a:solidFill>
                  <a:schemeClr val="bg1">
                    <a:lumMod val="95000"/>
                  </a:schemeClr>
                </a:solidFill>
              </a:rPr>
              <a:t>ME</a:t>
            </a:r>
          </a:p>
          <a:p>
            <a:pPr algn="ctr"/>
            <a:r>
              <a:rPr lang="en-US" altLang="ja-JP" sz="4800" dirty="0">
                <a:solidFill>
                  <a:schemeClr val="bg1">
                    <a:lumMod val="95000"/>
                  </a:schemeClr>
                </a:solidFill>
              </a:rPr>
              <a:t>ANYTIME:</a:t>
            </a:r>
          </a:p>
          <a:p>
            <a:pPr algn="ctr"/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kitacam@lib.hokudai.ac.jp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10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38876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staff\Desktop\20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9" y="1670400"/>
            <a:ext cx="3527912" cy="651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>
                <a:solidFill>
                  <a:schemeClr val="accent3">
                    <a:lumMod val="50000"/>
                  </a:schemeClr>
                </a:solidFill>
              </a:rPr>
              <a:t>2</a:t>
            </a:fld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51999" y="1281600"/>
            <a:ext cx="7595351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Northern Campus Library is here!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Use Northern Campus Library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251999" y="1670400"/>
            <a:ext cx="7595351" cy="44949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open from 9 a.m. to 5 p.m. on weekdays</a:t>
            </a:r>
          </a:p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* rarely closed until 1 p.m.</a:t>
            </a:r>
          </a:p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Even if being closed,</a:t>
            </a:r>
          </a:p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if your laboratory is located in</a:t>
            </a:r>
          </a:p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Northern Campus </a:t>
            </a:r>
            <a:r>
              <a:rPr lang="en-US" altLang="ja-JP" dirty="0" err="1">
                <a:solidFill>
                  <a:schemeClr val="accent3">
                    <a:lumMod val="50000"/>
                  </a:schemeClr>
                </a:solidFill>
              </a:rPr>
              <a:t>Sousei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 Building or</a:t>
            </a:r>
          </a:p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Northern Campus Building No.5 (this building)</a:t>
            </a:r>
            <a:b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and you have a student / staff card,</a:t>
            </a:r>
          </a:p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you can use it and enter the library.</a:t>
            </a:r>
          </a:p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7" name="Picture 3" descr="C:\Users\staff\Desktop\IMG_81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97" y="4293096"/>
            <a:ext cx="3167873" cy="2376208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フリーフォーム 18"/>
          <p:cNvSpPr/>
          <p:nvPr/>
        </p:nvSpPr>
        <p:spPr>
          <a:xfrm>
            <a:off x="5576685" y="1879114"/>
            <a:ext cx="363105" cy="330686"/>
          </a:xfrm>
          <a:custGeom>
            <a:avLst/>
            <a:gdLst>
              <a:gd name="connsiteX0" fmla="*/ 0 w 363105"/>
              <a:gd name="connsiteY0" fmla="*/ 0 h 330686"/>
              <a:gd name="connsiteX1" fmla="*/ 142126 w 363105"/>
              <a:gd name="connsiteY1" fmla="*/ 0 h 330686"/>
              <a:gd name="connsiteX2" fmla="*/ 142126 w 363105"/>
              <a:gd name="connsiteY2" fmla="*/ 216386 h 330686"/>
              <a:gd name="connsiteX3" fmla="*/ 363105 w 363105"/>
              <a:gd name="connsiteY3" fmla="*/ 216386 h 330686"/>
              <a:gd name="connsiteX4" fmla="*/ 363105 w 363105"/>
              <a:gd name="connsiteY4" fmla="*/ 330686 h 330686"/>
              <a:gd name="connsiteX5" fmla="*/ 142126 w 363105"/>
              <a:gd name="connsiteY5" fmla="*/ 330686 h 330686"/>
              <a:gd name="connsiteX6" fmla="*/ 0 w 363105"/>
              <a:gd name="connsiteY6" fmla="*/ 330686 h 330686"/>
              <a:gd name="connsiteX7" fmla="*/ 0 w 363105"/>
              <a:gd name="connsiteY7" fmla="*/ 216386 h 33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3105" h="330686">
                <a:moveTo>
                  <a:pt x="0" y="0"/>
                </a:moveTo>
                <a:lnTo>
                  <a:pt x="142126" y="0"/>
                </a:lnTo>
                <a:lnTo>
                  <a:pt x="142126" y="216386"/>
                </a:lnTo>
                <a:lnTo>
                  <a:pt x="363105" y="216386"/>
                </a:lnTo>
                <a:lnTo>
                  <a:pt x="363105" y="330686"/>
                </a:lnTo>
                <a:lnTo>
                  <a:pt x="142126" y="330686"/>
                </a:lnTo>
                <a:lnTo>
                  <a:pt x="0" y="330686"/>
                </a:lnTo>
                <a:lnTo>
                  <a:pt x="0" y="216386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cxnSp>
        <p:nvCxnSpPr>
          <p:cNvPr id="16" name="直線矢印コネクタ 15"/>
          <p:cNvCxnSpPr/>
          <p:nvPr/>
        </p:nvCxnSpPr>
        <p:spPr>
          <a:xfrm flipV="1">
            <a:off x="3992508" y="2209800"/>
            <a:ext cx="1515596" cy="88081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円/楕円 19"/>
          <p:cNvSpPr/>
          <p:nvPr/>
        </p:nvSpPr>
        <p:spPr>
          <a:xfrm>
            <a:off x="2987870" y="4828627"/>
            <a:ext cx="432000" cy="432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" name="カギ線コネクタ 4"/>
          <p:cNvCxnSpPr/>
          <p:nvPr/>
        </p:nvCxnSpPr>
        <p:spPr>
          <a:xfrm>
            <a:off x="3923928" y="1475696"/>
            <a:ext cx="1872208" cy="266383"/>
          </a:xfrm>
          <a:prstGeom prst="bentConnector3">
            <a:avLst>
              <a:gd name="adj1" fmla="val 99974"/>
            </a:avLst>
          </a:prstGeom>
          <a:ln w="63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正方形/長方形 20"/>
          <p:cNvSpPr/>
          <p:nvPr/>
        </p:nvSpPr>
        <p:spPr>
          <a:xfrm>
            <a:off x="251996" y="3091218"/>
            <a:ext cx="5043511" cy="52543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4" name="直線矢印コネクタ 13"/>
          <p:cNvCxnSpPr/>
          <p:nvPr/>
        </p:nvCxnSpPr>
        <p:spPr>
          <a:xfrm flipH="1">
            <a:off x="3491880" y="4725144"/>
            <a:ext cx="360040" cy="21602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596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C:\Users\staff\Desktop\IMG_80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00" y="3573016"/>
            <a:ext cx="4128000" cy="3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>
                <a:solidFill>
                  <a:schemeClr val="accent3">
                    <a:lumMod val="50000"/>
                  </a:schemeClr>
                </a:solidFill>
              </a:rPr>
              <a:t>3</a:t>
            </a:fld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51999" y="1281600"/>
            <a:ext cx="7595351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Reading Room (on your left through the door)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Use Northern Campus Library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4572000" y="1670399"/>
            <a:ext cx="3600400" cy="154739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From left</a:t>
            </a:r>
          </a:p>
          <a:p>
            <a:pPr marL="285750" indent="-285750">
              <a:buFontTx/>
              <a:buChar char="-"/>
            </a:pPr>
            <a:r>
              <a:rPr lang="en-US" altLang="ja-JP" sz="1200" dirty="0">
                <a:solidFill>
                  <a:srgbClr val="C00000"/>
                </a:solidFill>
              </a:rPr>
              <a:t>A computer linked to the Internet + a printer</a:t>
            </a:r>
            <a:br>
              <a:rPr lang="en-US" altLang="ja-JP" sz="1200" dirty="0">
                <a:solidFill>
                  <a:srgbClr val="C00000"/>
                </a:solidFill>
              </a:rPr>
            </a:br>
            <a:r>
              <a:rPr lang="en-US" altLang="ja-JP" sz="1200" dirty="0">
                <a:solidFill>
                  <a:srgbClr val="C00000"/>
                </a:solidFill>
              </a:rPr>
              <a:t>* need your own ID and password</a:t>
            </a:r>
          </a:p>
          <a:p>
            <a:pPr marL="285750" indent="-285750">
              <a:buFontTx/>
              <a:buChar char="-"/>
            </a:pPr>
            <a:r>
              <a:rPr lang="en-US" altLang="ja-JP" sz="1200" dirty="0">
                <a:solidFill>
                  <a:srgbClr val="C00000"/>
                </a:solidFill>
              </a:rPr>
              <a:t>A computer linked to</a:t>
            </a:r>
            <a:br>
              <a:rPr lang="en-US" altLang="ja-JP" sz="1200" dirty="0">
                <a:solidFill>
                  <a:srgbClr val="C00000"/>
                </a:solidFill>
              </a:rPr>
            </a:br>
            <a:r>
              <a:rPr lang="en-US" altLang="ja-JP" sz="1200" dirty="0">
                <a:solidFill>
                  <a:srgbClr val="C00000"/>
                </a:solidFill>
              </a:rPr>
              <a:t>Hokkaido University Library Catalog only</a:t>
            </a:r>
            <a:br>
              <a:rPr lang="en-US" altLang="ja-JP" sz="1200" dirty="0">
                <a:solidFill>
                  <a:srgbClr val="C00000"/>
                </a:solidFill>
              </a:rPr>
            </a:br>
            <a:r>
              <a:rPr lang="en-US" altLang="ja-JP" sz="1200" dirty="0">
                <a:solidFill>
                  <a:srgbClr val="C00000"/>
                </a:solidFill>
              </a:rPr>
              <a:t>* available freely</a:t>
            </a:r>
          </a:p>
          <a:p>
            <a:pPr marL="285750" indent="-285750">
              <a:buFontTx/>
              <a:buChar char="-"/>
            </a:pPr>
            <a:r>
              <a:rPr lang="en-US" altLang="ja-JP" sz="1200" dirty="0">
                <a:solidFill>
                  <a:srgbClr val="C00000"/>
                </a:solidFill>
              </a:rPr>
              <a:t>A photocopy machine</a:t>
            </a:r>
          </a:p>
          <a:p>
            <a:pPr marL="285750" indent="-285750">
              <a:buFontTx/>
              <a:buChar char="-"/>
            </a:pPr>
            <a:r>
              <a:rPr lang="en-US" altLang="ja-JP" sz="1200" dirty="0">
                <a:solidFill>
                  <a:srgbClr val="C00000"/>
                </a:solidFill>
              </a:rPr>
              <a:t>* need a RICOH card</a:t>
            </a:r>
          </a:p>
          <a:p>
            <a:endParaRPr lang="en-US" altLang="ja-JP" sz="1200" dirty="0">
              <a:solidFill>
                <a:srgbClr val="C00000"/>
              </a:solidFill>
            </a:endParaRPr>
          </a:p>
        </p:txBody>
      </p:sp>
      <p:pic>
        <p:nvPicPr>
          <p:cNvPr id="8" name="Picture 2" descr="C:\Users\staff\Desktop\IMG_80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99" y="1669793"/>
            <a:ext cx="4128000" cy="3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正方形/長方形 13"/>
          <p:cNvSpPr/>
          <p:nvPr/>
        </p:nvSpPr>
        <p:spPr>
          <a:xfrm>
            <a:off x="1907704" y="4882718"/>
            <a:ext cx="2472295" cy="151174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Tx/>
              <a:buChar char="-"/>
            </a:pPr>
            <a:r>
              <a:rPr lang="en-US" altLang="ja-JP" sz="1200" dirty="0">
                <a:solidFill>
                  <a:srgbClr val="C00000"/>
                </a:solidFill>
              </a:rPr>
              <a:t>Current Journals</a:t>
            </a:r>
          </a:p>
          <a:p>
            <a:pPr marL="285750" indent="-285750">
              <a:buFontTx/>
              <a:buChar char="-"/>
            </a:pPr>
            <a:r>
              <a:rPr lang="en-US" altLang="ja-JP" sz="1200" dirty="0">
                <a:solidFill>
                  <a:srgbClr val="C00000"/>
                </a:solidFill>
              </a:rPr>
              <a:t>5 Japanese newspapers</a:t>
            </a:r>
            <a:br>
              <a:rPr lang="en-US" altLang="ja-JP" sz="1200" dirty="0">
                <a:solidFill>
                  <a:srgbClr val="C00000"/>
                </a:solidFill>
              </a:rPr>
            </a:br>
            <a:r>
              <a:rPr lang="en-US" altLang="ja-JP" sz="1200" dirty="0">
                <a:solidFill>
                  <a:srgbClr val="C00000"/>
                </a:solidFill>
              </a:rPr>
              <a:t>- Hokkaido Shimbun</a:t>
            </a:r>
            <a:br>
              <a:rPr lang="en-US" altLang="ja-JP" sz="1200" dirty="0">
                <a:solidFill>
                  <a:srgbClr val="C00000"/>
                </a:solidFill>
              </a:rPr>
            </a:br>
            <a:r>
              <a:rPr lang="en-US" altLang="ja-JP" sz="1200" dirty="0">
                <a:solidFill>
                  <a:srgbClr val="C00000"/>
                </a:solidFill>
              </a:rPr>
              <a:t>- Asahi Shimbun</a:t>
            </a:r>
            <a:br>
              <a:rPr lang="en-US" altLang="ja-JP" sz="1200" dirty="0">
                <a:solidFill>
                  <a:srgbClr val="C00000"/>
                </a:solidFill>
              </a:rPr>
            </a:br>
            <a:r>
              <a:rPr lang="en-US" altLang="ja-JP" sz="1200" dirty="0">
                <a:solidFill>
                  <a:srgbClr val="C00000"/>
                </a:solidFill>
              </a:rPr>
              <a:t>- Nihon Keizai Shimbun</a:t>
            </a:r>
            <a:br>
              <a:rPr lang="en-US" altLang="ja-JP" sz="1200" dirty="0">
                <a:solidFill>
                  <a:srgbClr val="C00000"/>
                </a:solidFill>
              </a:rPr>
            </a:br>
            <a:r>
              <a:rPr lang="en-US" altLang="ja-JP" sz="1200" dirty="0">
                <a:solidFill>
                  <a:srgbClr val="C00000"/>
                </a:solidFill>
              </a:rPr>
              <a:t>- </a:t>
            </a:r>
            <a:r>
              <a:rPr lang="en-US" altLang="ja-JP" sz="1200" dirty="0" err="1">
                <a:solidFill>
                  <a:srgbClr val="C00000"/>
                </a:solidFill>
              </a:rPr>
              <a:t>Nikkan</a:t>
            </a:r>
            <a:r>
              <a:rPr lang="en-US" altLang="ja-JP" sz="1200" dirty="0">
                <a:solidFill>
                  <a:srgbClr val="C00000"/>
                </a:solidFill>
              </a:rPr>
              <a:t> Kogyo Shimbun</a:t>
            </a:r>
            <a:br>
              <a:rPr lang="en-US" altLang="ja-JP" sz="1200" dirty="0">
                <a:solidFill>
                  <a:srgbClr val="C00000"/>
                </a:solidFill>
              </a:rPr>
            </a:br>
            <a:r>
              <a:rPr lang="en-US" altLang="ja-JP" sz="1200" dirty="0">
                <a:solidFill>
                  <a:srgbClr val="C00000"/>
                </a:solidFill>
              </a:rPr>
              <a:t>- Japan Agriculture Times</a:t>
            </a:r>
          </a:p>
          <a:p>
            <a:pPr marL="285750" indent="-285750">
              <a:buFontTx/>
              <a:buChar char="-"/>
            </a:pPr>
            <a:r>
              <a:rPr lang="en-US" altLang="ja-JP" sz="1200" dirty="0">
                <a:solidFill>
                  <a:srgbClr val="C00000"/>
                </a:solidFill>
              </a:rPr>
              <a:t>20 seats and some sofas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1907704" y="6515716"/>
            <a:ext cx="2472295" cy="269621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This library does </a:t>
            </a:r>
            <a:r>
              <a:rPr lang="en-US" altLang="ja-JP" sz="1200" u="sng" dirty="0">
                <a:solidFill>
                  <a:schemeClr val="accent5">
                    <a:lumMod val="50000"/>
                  </a:schemeClr>
                </a:solidFill>
              </a:rPr>
              <a:t>not</a:t>
            </a:r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 have Wi-Fi.</a:t>
            </a:r>
          </a:p>
        </p:txBody>
      </p:sp>
      <p:sp>
        <p:nvSpPr>
          <p:cNvPr id="21" name="フリーフォーム 20"/>
          <p:cNvSpPr/>
          <p:nvPr/>
        </p:nvSpPr>
        <p:spPr>
          <a:xfrm>
            <a:off x="2555776" y="3036815"/>
            <a:ext cx="1778099" cy="801760"/>
          </a:xfrm>
          <a:custGeom>
            <a:avLst/>
            <a:gdLst>
              <a:gd name="connsiteX0" fmla="*/ 936105 w 1778099"/>
              <a:gd name="connsiteY0" fmla="*/ 0 h 801760"/>
              <a:gd name="connsiteX1" fmla="*/ 1778099 w 1778099"/>
              <a:gd name="connsiteY1" fmla="*/ 0 h 801760"/>
              <a:gd name="connsiteX2" fmla="*/ 1778099 w 1778099"/>
              <a:gd name="connsiteY2" fmla="*/ 801760 h 801760"/>
              <a:gd name="connsiteX3" fmla="*/ 936105 w 1778099"/>
              <a:gd name="connsiteY3" fmla="*/ 801760 h 801760"/>
              <a:gd name="connsiteX4" fmla="*/ 936105 w 1778099"/>
              <a:gd name="connsiteY4" fmla="*/ 392184 h 801760"/>
              <a:gd name="connsiteX5" fmla="*/ 636329 w 1778099"/>
              <a:gd name="connsiteY5" fmla="*/ 392184 h 801760"/>
              <a:gd name="connsiteX6" fmla="*/ 636329 w 1778099"/>
              <a:gd name="connsiteY6" fmla="*/ 392185 h 801760"/>
              <a:gd name="connsiteX7" fmla="*/ 0 w 1778099"/>
              <a:gd name="connsiteY7" fmla="*/ 392185 h 801760"/>
              <a:gd name="connsiteX8" fmla="*/ 0 w 1778099"/>
              <a:gd name="connsiteY8" fmla="*/ 66677 h 801760"/>
              <a:gd name="connsiteX9" fmla="*/ 636329 w 1778099"/>
              <a:gd name="connsiteY9" fmla="*/ 66677 h 801760"/>
              <a:gd name="connsiteX10" fmla="*/ 636329 w 1778099"/>
              <a:gd name="connsiteY10" fmla="*/ 124655 h 801760"/>
              <a:gd name="connsiteX11" fmla="*/ 936105 w 1778099"/>
              <a:gd name="connsiteY11" fmla="*/ 124655 h 801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78099" h="801760">
                <a:moveTo>
                  <a:pt x="936105" y="0"/>
                </a:moveTo>
                <a:lnTo>
                  <a:pt x="1778099" y="0"/>
                </a:lnTo>
                <a:lnTo>
                  <a:pt x="1778099" y="801760"/>
                </a:lnTo>
                <a:lnTo>
                  <a:pt x="936105" y="801760"/>
                </a:lnTo>
                <a:lnTo>
                  <a:pt x="936105" y="392184"/>
                </a:lnTo>
                <a:lnTo>
                  <a:pt x="636329" y="392184"/>
                </a:lnTo>
                <a:lnTo>
                  <a:pt x="636329" y="392185"/>
                </a:lnTo>
                <a:lnTo>
                  <a:pt x="0" y="392185"/>
                </a:lnTo>
                <a:lnTo>
                  <a:pt x="0" y="66677"/>
                </a:lnTo>
                <a:lnTo>
                  <a:pt x="636329" y="66677"/>
                </a:lnTo>
                <a:lnTo>
                  <a:pt x="636329" y="124655"/>
                </a:lnTo>
                <a:lnTo>
                  <a:pt x="936105" y="124655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>
            <a:stCxn id="9" idx="1"/>
          </p:cNvCxnSpPr>
          <p:nvPr/>
        </p:nvCxnSpPr>
        <p:spPr>
          <a:xfrm flipH="1">
            <a:off x="3923928" y="2444096"/>
            <a:ext cx="648072" cy="36000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/>
          <p:cNvCxnSpPr>
            <a:stCxn id="14" idx="3"/>
          </p:cNvCxnSpPr>
          <p:nvPr/>
        </p:nvCxnSpPr>
        <p:spPr>
          <a:xfrm flipV="1">
            <a:off x="4379998" y="5301207"/>
            <a:ext cx="648000" cy="36000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18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C:\Users\staff\Desktop\IMG_80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5" y="1670400"/>
            <a:ext cx="6624256" cy="496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直線矢印コネクタ 27"/>
          <p:cNvCxnSpPr>
            <a:stCxn id="15" idx="3"/>
          </p:cNvCxnSpPr>
          <p:nvPr/>
        </p:nvCxnSpPr>
        <p:spPr>
          <a:xfrm flipV="1">
            <a:off x="2411640" y="4088568"/>
            <a:ext cx="4775676" cy="130361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>
                <a:solidFill>
                  <a:schemeClr val="accent3">
                    <a:lumMod val="50000"/>
                  </a:schemeClr>
                </a:solidFill>
              </a:rPr>
              <a:t>4</a:t>
            </a:fld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51999" y="1281600"/>
            <a:ext cx="7595351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Library (on your right through the door), which has 21,000 materials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Use Northern Campus Library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1331640" y="5266178"/>
            <a:ext cx="1080000" cy="25200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Dictionaries</a:t>
            </a:r>
          </a:p>
        </p:txBody>
      </p:sp>
      <p:sp>
        <p:nvSpPr>
          <p:cNvPr id="23" name="正方形/長方形 22"/>
          <p:cNvSpPr/>
          <p:nvPr/>
        </p:nvSpPr>
        <p:spPr>
          <a:xfrm>
            <a:off x="3747623" y="4019730"/>
            <a:ext cx="1656064" cy="62662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200" dirty="0">
                <a:solidFill>
                  <a:srgbClr val="C00000"/>
                </a:solidFill>
              </a:rPr>
              <a:t>Books</a:t>
            </a:r>
          </a:p>
          <a:p>
            <a:pPr algn="ctr"/>
            <a:r>
              <a:rPr lang="en-US" altLang="ja-JP" sz="1200" dirty="0">
                <a:solidFill>
                  <a:srgbClr val="C00000"/>
                </a:solidFill>
              </a:rPr>
              <a:t>in order of “Call No.”</a:t>
            </a:r>
          </a:p>
          <a:p>
            <a:pPr algn="ctr"/>
            <a:r>
              <a:rPr lang="en-US" altLang="ja-JP" sz="1200" dirty="0">
                <a:solidFill>
                  <a:srgbClr val="C00000"/>
                </a:solidFill>
              </a:rPr>
              <a:t>000</a:t>
            </a:r>
            <a:r>
              <a:rPr lang="ja-JP" altLang="en-US" sz="1200" dirty="0">
                <a:solidFill>
                  <a:srgbClr val="C00000"/>
                </a:solidFill>
              </a:rPr>
              <a:t>→</a:t>
            </a:r>
            <a:r>
              <a:rPr lang="en-US" altLang="ja-JP" sz="1200" dirty="0">
                <a:solidFill>
                  <a:srgbClr val="C00000"/>
                </a:solidFill>
              </a:rPr>
              <a:t>999</a:t>
            </a:r>
          </a:p>
        </p:txBody>
      </p:sp>
      <p:sp>
        <p:nvSpPr>
          <p:cNvPr id="24" name="正方形/長方形 23"/>
          <p:cNvSpPr/>
          <p:nvPr/>
        </p:nvSpPr>
        <p:spPr>
          <a:xfrm>
            <a:off x="5955682" y="3601702"/>
            <a:ext cx="900000" cy="62662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200" dirty="0">
                <a:solidFill>
                  <a:srgbClr val="C00000"/>
                </a:solidFill>
              </a:rPr>
              <a:t>Japanese</a:t>
            </a:r>
          </a:p>
          <a:p>
            <a:pPr algn="ctr"/>
            <a:r>
              <a:rPr lang="en-US" altLang="ja-JP" sz="1200" dirty="0">
                <a:solidFill>
                  <a:srgbClr val="C00000"/>
                </a:solidFill>
              </a:rPr>
              <a:t>journals</a:t>
            </a:r>
          </a:p>
          <a:p>
            <a:pPr algn="ctr"/>
            <a:r>
              <a:rPr lang="en-US" altLang="ja-JP" sz="1200" dirty="0">
                <a:solidFill>
                  <a:srgbClr val="C00000"/>
                </a:solidFill>
              </a:rPr>
              <a:t>A</a:t>
            </a:r>
            <a:r>
              <a:rPr lang="ja-JP" altLang="en-US" sz="1200" dirty="0">
                <a:solidFill>
                  <a:srgbClr val="C00000"/>
                </a:solidFill>
              </a:rPr>
              <a:t>→</a:t>
            </a:r>
            <a:r>
              <a:rPr lang="en-US" altLang="ja-JP" sz="1200" dirty="0">
                <a:solidFill>
                  <a:srgbClr val="C00000"/>
                </a:solidFill>
              </a:rPr>
              <a:t>Z</a:t>
            </a:r>
          </a:p>
        </p:txBody>
      </p:sp>
      <p:sp>
        <p:nvSpPr>
          <p:cNvPr id="25" name="正方形/長方形 24"/>
          <p:cNvSpPr/>
          <p:nvPr/>
        </p:nvSpPr>
        <p:spPr>
          <a:xfrm>
            <a:off x="7024217" y="4189802"/>
            <a:ext cx="900000" cy="62662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200" dirty="0" err="1">
                <a:solidFill>
                  <a:srgbClr val="C00000"/>
                </a:solidFill>
              </a:rPr>
              <a:t>Foregin</a:t>
            </a:r>
            <a:endParaRPr lang="en-US" altLang="ja-JP" sz="1200" dirty="0">
              <a:solidFill>
                <a:srgbClr val="C00000"/>
              </a:solidFill>
            </a:endParaRPr>
          </a:p>
          <a:p>
            <a:pPr algn="ctr"/>
            <a:r>
              <a:rPr lang="en-US" altLang="ja-JP" sz="1200" dirty="0">
                <a:solidFill>
                  <a:srgbClr val="C00000"/>
                </a:solidFill>
              </a:rPr>
              <a:t>journals</a:t>
            </a:r>
          </a:p>
          <a:p>
            <a:pPr algn="ctr"/>
            <a:r>
              <a:rPr lang="en-US" altLang="ja-JP" sz="1200" dirty="0">
                <a:solidFill>
                  <a:srgbClr val="C00000"/>
                </a:solidFill>
              </a:rPr>
              <a:t>A</a:t>
            </a:r>
            <a:r>
              <a:rPr lang="ja-JP" altLang="en-US" sz="1200" dirty="0">
                <a:solidFill>
                  <a:srgbClr val="C00000"/>
                </a:solidFill>
              </a:rPr>
              <a:t>→</a:t>
            </a:r>
            <a:r>
              <a:rPr lang="en-US" altLang="ja-JP" sz="1200" dirty="0">
                <a:solidFill>
                  <a:srgbClr val="C00000"/>
                </a:solidFill>
              </a:rPr>
              <a:t>Z</a:t>
            </a:r>
          </a:p>
        </p:txBody>
      </p:sp>
      <p:sp>
        <p:nvSpPr>
          <p:cNvPr id="26" name="正方形/長方形 25"/>
          <p:cNvSpPr/>
          <p:nvPr/>
        </p:nvSpPr>
        <p:spPr>
          <a:xfrm>
            <a:off x="7301136" y="2899664"/>
            <a:ext cx="900000" cy="62662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200" dirty="0">
                <a:solidFill>
                  <a:srgbClr val="C00000"/>
                </a:solidFill>
              </a:rPr>
              <a:t>Russian</a:t>
            </a:r>
          </a:p>
          <a:p>
            <a:pPr algn="ctr"/>
            <a:r>
              <a:rPr lang="en-US" altLang="ja-JP" sz="1200" dirty="0">
                <a:solidFill>
                  <a:srgbClr val="C00000"/>
                </a:solidFill>
              </a:rPr>
              <a:t>journals</a:t>
            </a:r>
          </a:p>
          <a:p>
            <a:pPr algn="ctr"/>
            <a:r>
              <a:rPr lang="az-Cyrl-AZ" altLang="ja-JP" sz="1200" dirty="0">
                <a:solidFill>
                  <a:srgbClr val="C00000"/>
                </a:solidFill>
              </a:rPr>
              <a:t>А→Я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7524328" y="5892801"/>
            <a:ext cx="1440000" cy="25200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Reference books</a:t>
            </a:r>
          </a:p>
        </p:txBody>
      </p:sp>
      <p:cxnSp>
        <p:nvCxnSpPr>
          <p:cNvPr id="29" name="直線矢印コネクタ 28"/>
          <p:cNvCxnSpPr>
            <a:stCxn id="25" idx="0"/>
          </p:cNvCxnSpPr>
          <p:nvPr/>
        </p:nvCxnSpPr>
        <p:spPr>
          <a:xfrm flipH="1" flipV="1">
            <a:off x="7024218" y="3994366"/>
            <a:ext cx="449999" cy="19543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/>
          <p:cNvCxnSpPr>
            <a:stCxn id="26" idx="2"/>
          </p:cNvCxnSpPr>
          <p:nvPr/>
        </p:nvCxnSpPr>
        <p:spPr>
          <a:xfrm flipH="1">
            <a:off x="7380192" y="3526287"/>
            <a:ext cx="370944" cy="15083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正方形/長方形 18"/>
          <p:cNvSpPr/>
          <p:nvPr/>
        </p:nvSpPr>
        <p:spPr>
          <a:xfrm>
            <a:off x="251999" y="6298004"/>
            <a:ext cx="4103977" cy="423473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These materials, current journals, and newspapers are available </a:t>
            </a:r>
            <a:r>
              <a:rPr lang="en-US" altLang="ja-JP" sz="1200" u="sng" dirty="0">
                <a:solidFill>
                  <a:schemeClr val="accent5">
                    <a:lumMod val="50000"/>
                  </a:schemeClr>
                </a:solidFill>
              </a:rPr>
              <a:t>only</a:t>
            </a:r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 in the library or for temporary take-out.</a:t>
            </a:r>
          </a:p>
        </p:txBody>
      </p:sp>
      <p:cxnSp>
        <p:nvCxnSpPr>
          <p:cNvPr id="20" name="直線矢印コネクタ 19"/>
          <p:cNvCxnSpPr>
            <a:stCxn id="19" idx="0"/>
            <a:endCxn id="15" idx="2"/>
          </p:cNvCxnSpPr>
          <p:nvPr/>
        </p:nvCxnSpPr>
        <p:spPr>
          <a:xfrm flipH="1" flipV="1">
            <a:off x="1871640" y="5518178"/>
            <a:ext cx="432348" cy="779826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/>
          <p:cNvCxnSpPr>
            <a:stCxn id="19" idx="3"/>
          </p:cNvCxnSpPr>
          <p:nvPr/>
        </p:nvCxnSpPr>
        <p:spPr>
          <a:xfrm flipV="1">
            <a:off x="4355976" y="6018802"/>
            <a:ext cx="3096025" cy="490939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5602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/>
          <a:srcRect t="10598"/>
          <a:stretch/>
        </p:blipFill>
        <p:spPr>
          <a:xfrm>
            <a:off x="252000" y="1669793"/>
            <a:ext cx="5400000" cy="2564726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3"/>
          <a:srcRect t="10656"/>
          <a:stretch/>
        </p:blipFill>
        <p:spPr>
          <a:xfrm>
            <a:off x="3492000" y="4068576"/>
            <a:ext cx="5400000" cy="256307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22" name="正方形/長方形 21"/>
          <p:cNvSpPr/>
          <p:nvPr/>
        </p:nvSpPr>
        <p:spPr>
          <a:xfrm>
            <a:off x="4571641" y="5987783"/>
            <a:ext cx="1023934" cy="32066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>
                <a:solidFill>
                  <a:schemeClr val="accent3">
                    <a:lumMod val="50000"/>
                  </a:schemeClr>
                </a:solidFill>
              </a:rPr>
              <a:t>5</a:t>
            </a:fld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51999" y="1281600"/>
            <a:ext cx="7595351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https://www.lib.hokudai.ac.jp/en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Use Northern Campus Library’s materials</a:t>
            </a:r>
          </a:p>
        </p:txBody>
      </p:sp>
      <p:cxnSp>
        <p:nvCxnSpPr>
          <p:cNvPr id="28" name="直線矢印コネクタ 27"/>
          <p:cNvCxnSpPr>
            <a:stCxn id="21" idx="2"/>
          </p:cNvCxnSpPr>
          <p:nvPr/>
        </p:nvCxnSpPr>
        <p:spPr>
          <a:xfrm>
            <a:off x="2627203" y="3980622"/>
            <a:ext cx="1944438" cy="193588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正方形/長方形 20"/>
          <p:cNvSpPr/>
          <p:nvPr/>
        </p:nvSpPr>
        <p:spPr>
          <a:xfrm>
            <a:off x="2375099" y="3816424"/>
            <a:ext cx="504208" cy="16419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6233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2"/>
          <a:srcRect t="10611"/>
          <a:stretch/>
        </p:blipFill>
        <p:spPr>
          <a:xfrm>
            <a:off x="252000" y="1670400"/>
            <a:ext cx="8368090" cy="3973847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10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>
                <a:solidFill>
                  <a:schemeClr val="accent3">
                    <a:lumMod val="50000"/>
                  </a:schemeClr>
                </a:solidFill>
              </a:rPr>
              <a:t>6</a:t>
            </a:fld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51999" y="1281600"/>
            <a:ext cx="7595351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Detailed information of the selected material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Use Northern Campus Library’s materials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367288" y="4425741"/>
            <a:ext cx="2880000" cy="2520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Books are arranged in order “Call No.”</a:t>
            </a:r>
          </a:p>
        </p:txBody>
      </p:sp>
      <p:pic>
        <p:nvPicPr>
          <p:cNvPr id="16" name="Picture 4" descr="C:\Users\staff\Desktop\IMG_80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421" y="1281600"/>
            <a:ext cx="3240000" cy="2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C:\Users\staff\Desktop\IMG_808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91477"/>
            <a:ext cx="3240000" cy="2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直線矢印コネクタ 29"/>
          <p:cNvCxnSpPr>
            <a:stCxn id="22" idx="2"/>
          </p:cNvCxnSpPr>
          <p:nvPr/>
        </p:nvCxnSpPr>
        <p:spPr>
          <a:xfrm flipH="1">
            <a:off x="7171529" y="2297926"/>
            <a:ext cx="1347786" cy="392619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正方形/長方形 24"/>
          <p:cNvSpPr/>
          <p:nvPr/>
        </p:nvSpPr>
        <p:spPr>
          <a:xfrm>
            <a:off x="5180201" y="5700176"/>
            <a:ext cx="2520000" cy="25034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“Call No.” is also displayed here.</a:t>
            </a:r>
          </a:p>
        </p:txBody>
      </p:sp>
      <p:cxnSp>
        <p:nvCxnSpPr>
          <p:cNvPr id="28" name="直線矢印コネクタ 27"/>
          <p:cNvCxnSpPr>
            <a:stCxn id="20" idx="0"/>
          </p:cNvCxnSpPr>
          <p:nvPr/>
        </p:nvCxnSpPr>
        <p:spPr>
          <a:xfrm flipV="1">
            <a:off x="2614809" y="2170706"/>
            <a:ext cx="5495521" cy="291792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正方形/長方形 19"/>
          <p:cNvSpPr/>
          <p:nvPr/>
        </p:nvSpPr>
        <p:spPr>
          <a:xfrm>
            <a:off x="2279684" y="5088633"/>
            <a:ext cx="670250" cy="38981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/>
          <p:cNvSpPr/>
          <p:nvPr/>
        </p:nvSpPr>
        <p:spPr>
          <a:xfrm>
            <a:off x="8196780" y="1773141"/>
            <a:ext cx="645070" cy="52478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/>
          <p:cNvSpPr/>
          <p:nvPr/>
        </p:nvSpPr>
        <p:spPr>
          <a:xfrm>
            <a:off x="5184250" y="6074797"/>
            <a:ext cx="3315693" cy="4850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5"/>
          <a:srcRect l="35825" t="86256" r="49213" b="5535"/>
          <a:stretch/>
        </p:blipFill>
        <p:spPr>
          <a:xfrm>
            <a:off x="735415" y="5790188"/>
            <a:ext cx="1368152" cy="398776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32" name="正方形/長方形 31"/>
          <p:cNvSpPr/>
          <p:nvPr/>
        </p:nvSpPr>
        <p:spPr>
          <a:xfrm>
            <a:off x="1689612" y="6274905"/>
            <a:ext cx="2666364" cy="446572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This indicates that the material has already borrowed by someone. </a:t>
            </a:r>
          </a:p>
        </p:txBody>
      </p:sp>
      <p:cxnSp>
        <p:nvCxnSpPr>
          <p:cNvPr id="33" name="直線矢印コネクタ 32"/>
          <p:cNvCxnSpPr>
            <a:stCxn id="36" idx="1"/>
          </p:cNvCxnSpPr>
          <p:nvPr/>
        </p:nvCxnSpPr>
        <p:spPr>
          <a:xfrm flipH="1">
            <a:off x="2195736" y="5279289"/>
            <a:ext cx="1333858" cy="510899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正方形/長方形 35"/>
          <p:cNvSpPr/>
          <p:nvPr/>
        </p:nvSpPr>
        <p:spPr>
          <a:xfrm>
            <a:off x="3529594" y="5084381"/>
            <a:ext cx="414253" cy="389816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/>
          <p:cNvSpPr/>
          <p:nvPr/>
        </p:nvSpPr>
        <p:spPr>
          <a:xfrm>
            <a:off x="735415" y="5080369"/>
            <a:ext cx="1184990" cy="38981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315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5" grpId="0" animBg="1"/>
      <p:bldP spid="20" grpId="0" animBg="1"/>
      <p:bldP spid="22" grpId="0" animBg="1"/>
      <p:bldP spid="31" grpId="0" animBg="1"/>
      <p:bldP spid="32" grpId="0" animBg="1"/>
      <p:bldP spid="36" grpId="0" animBg="1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>
                <a:solidFill>
                  <a:schemeClr val="accent3">
                    <a:lumMod val="50000"/>
                  </a:schemeClr>
                </a:solidFill>
              </a:rPr>
              <a:t>7</a:t>
            </a:fld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51999" y="1281600"/>
            <a:ext cx="7595351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Borrow and return materials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Use Northern Campus Library’s materials</a:t>
            </a:r>
          </a:p>
        </p:txBody>
      </p:sp>
      <p:sp>
        <p:nvSpPr>
          <p:cNvPr id="24" name="正方形/長方形 23"/>
          <p:cNvSpPr/>
          <p:nvPr/>
        </p:nvSpPr>
        <p:spPr>
          <a:xfrm>
            <a:off x="594252" y="2988111"/>
            <a:ext cx="1440000" cy="25200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chemeClr val="bg1">
                    <a:lumMod val="95000"/>
                  </a:schemeClr>
                </a:solidFill>
              </a:rPr>
              <a:t>Borrow materials</a:t>
            </a:r>
          </a:p>
        </p:txBody>
      </p:sp>
      <p:sp>
        <p:nvSpPr>
          <p:cNvPr id="25" name="正方形/長方形 24"/>
          <p:cNvSpPr/>
          <p:nvPr/>
        </p:nvSpPr>
        <p:spPr>
          <a:xfrm>
            <a:off x="594252" y="3294503"/>
            <a:ext cx="3113652" cy="2520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1. Pull “Loan card” from the book pocket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254068" y="1669793"/>
            <a:ext cx="8637932" cy="12032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Hokkaido University members can borrow up to 3 materials for 3 weeks.</a:t>
            </a:r>
          </a:p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When staff is present, please bring materials to her/him.</a:t>
            </a:r>
          </a:p>
          <a:p>
            <a:pPr marL="285750" indent="-285750">
              <a:buFontTx/>
              <a:buChar char="-"/>
            </a:pP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When staff is </a:t>
            </a:r>
            <a:r>
              <a:rPr lang="en-US" altLang="ja-JP" dirty="0">
                <a:solidFill>
                  <a:srgbClr val="C00000"/>
                </a:solidFill>
              </a:rPr>
              <a:t>absent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, please do as follows:</a:t>
            </a:r>
          </a:p>
        </p:txBody>
      </p:sp>
      <p:pic>
        <p:nvPicPr>
          <p:cNvPr id="20" name="Picture 3" descr="C:\Users\staff\Desktop\IMG_75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53" y="3634159"/>
            <a:ext cx="2160000" cy="162000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staff\Desktop\IMG_75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283" y="4899159"/>
            <a:ext cx="2160000" cy="162000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staff\Desktop\IMG_809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899159"/>
            <a:ext cx="2160000" cy="162000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直線矢印コネクタ 28"/>
          <p:cNvCxnSpPr/>
          <p:nvPr/>
        </p:nvCxnSpPr>
        <p:spPr>
          <a:xfrm>
            <a:off x="2142185" y="4342270"/>
            <a:ext cx="1213462" cy="130197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正方形/長方形 30"/>
          <p:cNvSpPr/>
          <p:nvPr/>
        </p:nvSpPr>
        <p:spPr>
          <a:xfrm>
            <a:off x="5649035" y="4256367"/>
            <a:ext cx="1440000" cy="25200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chemeClr val="bg1">
                    <a:lumMod val="95000"/>
                  </a:schemeClr>
                </a:solidFill>
              </a:rPr>
              <a:t>Return materials</a:t>
            </a:r>
          </a:p>
        </p:txBody>
      </p:sp>
      <p:sp>
        <p:nvSpPr>
          <p:cNvPr id="32" name="正方形/長方形 31"/>
          <p:cNvSpPr/>
          <p:nvPr/>
        </p:nvSpPr>
        <p:spPr>
          <a:xfrm>
            <a:off x="2645611" y="3921858"/>
            <a:ext cx="1735344" cy="80685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2. Fill in the card with</a:t>
            </a:r>
          </a:p>
          <a:p>
            <a:pPr marL="171450" indent="-171450">
              <a:buFontTx/>
              <a:buChar char="-"/>
            </a:pPr>
            <a:r>
              <a:rPr lang="en-US" altLang="ja-JP" sz="1200" dirty="0">
                <a:solidFill>
                  <a:srgbClr val="C00000"/>
                </a:solidFill>
              </a:rPr>
              <a:t>your department</a:t>
            </a:r>
          </a:p>
          <a:p>
            <a:pPr marL="171450" indent="-171450">
              <a:buFontTx/>
              <a:buChar char="-"/>
            </a:pPr>
            <a:r>
              <a:rPr lang="en-US" altLang="ja-JP" sz="1200" dirty="0">
                <a:solidFill>
                  <a:srgbClr val="C00000"/>
                </a:solidFill>
              </a:rPr>
              <a:t>your name</a:t>
            </a:r>
          </a:p>
          <a:p>
            <a:pPr marL="171450" indent="-171450">
              <a:buFontTx/>
              <a:buChar char="-"/>
            </a:pPr>
            <a:r>
              <a:rPr lang="en-US" altLang="ja-JP" sz="1200" dirty="0">
                <a:solidFill>
                  <a:srgbClr val="C00000"/>
                </a:solidFill>
              </a:rPr>
              <a:t>the borrowing date</a:t>
            </a:r>
          </a:p>
        </p:txBody>
      </p:sp>
      <p:sp>
        <p:nvSpPr>
          <p:cNvPr id="33" name="正方形/長方形 32"/>
          <p:cNvSpPr/>
          <p:nvPr/>
        </p:nvSpPr>
        <p:spPr>
          <a:xfrm>
            <a:off x="594252" y="6466592"/>
            <a:ext cx="3384000" cy="2520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3. Put it into “Loan Card Box” on the counter</a:t>
            </a:r>
          </a:p>
        </p:txBody>
      </p:sp>
      <p:sp>
        <p:nvSpPr>
          <p:cNvPr id="34" name="正方形/長方形 33"/>
          <p:cNvSpPr/>
          <p:nvPr/>
        </p:nvSpPr>
        <p:spPr>
          <a:xfrm>
            <a:off x="5649035" y="4562759"/>
            <a:ext cx="3240000" cy="2520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Put them into the blue tray on the counter</a:t>
            </a:r>
          </a:p>
        </p:txBody>
      </p:sp>
    </p:spTree>
    <p:extLst>
      <p:ext uri="{BB962C8B-B14F-4D97-AF65-F5344CB8AC3E}">
        <p14:creationId xmlns:p14="http://schemas.microsoft.com/office/powerpoint/2010/main" val="150956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>
                <a:solidFill>
                  <a:schemeClr val="accent3">
                    <a:lumMod val="50000"/>
                  </a:schemeClr>
                </a:solidFill>
              </a:rPr>
              <a:t>8</a:t>
            </a:fld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51999" y="1281600"/>
            <a:ext cx="7595351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Extend the loan period of the materials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Use Northern Campus Library’s materials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t="10620"/>
          <a:stretch/>
        </p:blipFill>
        <p:spPr>
          <a:xfrm>
            <a:off x="252000" y="1669793"/>
            <a:ext cx="8640000" cy="4102481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23" name="正方形/長方形 22"/>
          <p:cNvSpPr/>
          <p:nvPr/>
        </p:nvSpPr>
        <p:spPr>
          <a:xfrm>
            <a:off x="2936507" y="2326115"/>
            <a:ext cx="1461628" cy="5845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/>
          <p:cNvSpPr/>
          <p:nvPr/>
        </p:nvSpPr>
        <p:spPr>
          <a:xfrm>
            <a:off x="3642812" y="5704588"/>
            <a:ext cx="5400600" cy="235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You can extend the loan period on Hokkaido University Library’s website.</a:t>
            </a:r>
          </a:p>
        </p:txBody>
      </p:sp>
      <p:cxnSp>
        <p:nvCxnSpPr>
          <p:cNvPr id="27" name="直線矢印コネクタ 26"/>
          <p:cNvCxnSpPr>
            <a:stCxn id="26" idx="0"/>
          </p:cNvCxnSpPr>
          <p:nvPr/>
        </p:nvCxnSpPr>
        <p:spPr>
          <a:xfrm flipH="1" flipV="1">
            <a:off x="4128832" y="2745222"/>
            <a:ext cx="2214280" cy="295936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2419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staff\Desktop\20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672" y="1285819"/>
            <a:ext cx="2952328" cy="545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>
                <a:solidFill>
                  <a:schemeClr val="accent3">
                    <a:lumMod val="50000"/>
                  </a:schemeClr>
                </a:solidFill>
              </a:rPr>
              <a:t>9</a:t>
            </a:fld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Use the other libraries of Hokkaido University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251999" y="1281600"/>
            <a:ext cx="5904177" cy="4883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You can use the other libraries of Hokkaido University by bringing your own student / staff / library card.</a:t>
            </a:r>
          </a:p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The loan limit is separately set by each library. </a:t>
            </a:r>
            <a:b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So you can borrow</a:t>
            </a:r>
            <a:b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3 books from Northern Campus Library and</a:t>
            </a:r>
            <a:b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8 books from North Library at the same time.</a:t>
            </a:r>
          </a:p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You can </a:t>
            </a:r>
            <a:r>
              <a:rPr lang="en-US" altLang="ja-JP" u="sng" dirty="0">
                <a:solidFill>
                  <a:schemeClr val="accent3">
                    <a:lumMod val="50000"/>
                  </a:schemeClr>
                </a:solidFill>
              </a:rPr>
              <a:t>not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 return the materials borrowed from Northern Campus Library to the other libraries.</a:t>
            </a:r>
          </a:p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If you need the material in </a:t>
            </a:r>
            <a:r>
              <a:rPr lang="en-US" altLang="ja-JP" dirty="0">
                <a:solidFill>
                  <a:srgbClr val="C00000"/>
                </a:solidFill>
              </a:rPr>
              <a:t>Hakodate Campus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b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which has the fisheries science library, </a:t>
            </a:r>
            <a:b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you can order the book loan service </a:t>
            </a:r>
            <a:r>
              <a:rPr lang="en-US" altLang="ja-JP" dirty="0">
                <a:solidFill>
                  <a:srgbClr val="C00000"/>
                </a:solidFill>
              </a:rPr>
              <a:t>for free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.</a:t>
            </a:r>
            <a:b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In that case, please let staff know.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7380312" y="1281600"/>
            <a:ext cx="1512000" cy="2520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Sapporo Campus</a:t>
            </a:r>
          </a:p>
        </p:txBody>
      </p:sp>
    </p:spTree>
    <p:extLst>
      <p:ext uri="{BB962C8B-B14F-4D97-AF65-F5344CB8AC3E}">
        <p14:creationId xmlns:p14="http://schemas.microsoft.com/office/powerpoint/2010/main" val="3343527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2（游ゴシック）">
      <a:majorFont>
        <a:latin typeface="游ゴシック"/>
        <a:ea typeface="游ゴシック"/>
        <a:cs typeface=""/>
      </a:majorFont>
      <a:minorFont>
        <a:latin typeface="游ゴシック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2489</TotalTime>
  <Words>432</Words>
  <Application>Microsoft Office PowerPoint</Application>
  <PresentationFormat>画面に合わせる (4:3)</PresentationFormat>
  <Paragraphs>105</Paragraphs>
  <Slides>10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4" baseType="lpstr">
      <vt:lpstr>游ゴシック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北キャンパス図書室の使い方</dc:title>
  <dc:creator>staff</dc:creator>
  <cp:lastModifiedBy>千葉浩之</cp:lastModifiedBy>
  <cp:revision>165</cp:revision>
  <cp:lastPrinted>2018-04-19T23:08:26Z</cp:lastPrinted>
  <dcterms:created xsi:type="dcterms:W3CDTF">2018-03-19T05:19:53Z</dcterms:created>
  <dcterms:modified xsi:type="dcterms:W3CDTF">2020-05-08T02:28:53Z</dcterms:modified>
</cp:coreProperties>
</file>