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1"/>
  </p:notesMasterIdLst>
  <p:handoutMasterIdLst>
    <p:handoutMasterId r:id="rId32"/>
  </p:handoutMasterIdLst>
  <p:sldIdLst>
    <p:sldId id="284" r:id="rId2"/>
    <p:sldId id="285" r:id="rId3"/>
    <p:sldId id="288" r:id="rId4"/>
    <p:sldId id="286" r:id="rId5"/>
    <p:sldId id="289" r:id="rId6"/>
    <p:sldId id="263" r:id="rId7"/>
    <p:sldId id="264" r:id="rId8"/>
    <p:sldId id="265" r:id="rId9"/>
    <p:sldId id="266" r:id="rId10"/>
    <p:sldId id="282" r:id="rId11"/>
    <p:sldId id="268" r:id="rId12"/>
    <p:sldId id="267" r:id="rId13"/>
    <p:sldId id="269" r:id="rId14"/>
    <p:sldId id="290" r:id="rId15"/>
    <p:sldId id="270" r:id="rId16"/>
    <p:sldId id="271" r:id="rId17"/>
    <p:sldId id="272" r:id="rId18"/>
    <p:sldId id="275" r:id="rId19"/>
    <p:sldId id="273" r:id="rId20"/>
    <p:sldId id="274" r:id="rId21"/>
    <p:sldId id="283" r:id="rId22"/>
    <p:sldId id="276" r:id="rId23"/>
    <p:sldId id="277" r:id="rId24"/>
    <p:sldId id="278" r:id="rId25"/>
    <p:sldId id="291" r:id="rId26"/>
    <p:sldId id="292" r:id="rId27"/>
    <p:sldId id="281" r:id="rId28"/>
    <p:sldId id="260" r:id="rId29"/>
    <p:sldId id="287" r:id="rId30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905" autoAdjust="0"/>
    <p:restoredTop sz="94660"/>
  </p:normalViewPr>
  <p:slideViewPr>
    <p:cSldViewPr showGuides="1">
      <p:cViewPr varScale="1">
        <p:scale>
          <a:sx n="64" d="100"/>
          <a:sy n="64" d="100"/>
        </p:scale>
        <p:origin x="816" y="3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18831" cy="493315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377" y="0"/>
            <a:ext cx="2918831" cy="493315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3" y="9371285"/>
            <a:ext cx="2918831" cy="493315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377" y="9371285"/>
            <a:ext cx="2918831" cy="493315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0F448CEC-1943-4060-BE78-038A1FBAD4C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41121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19413" cy="495300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2"/>
            <a:ext cx="2919412" cy="495300"/>
          </a:xfrm>
          <a:prstGeom prst="rect">
            <a:avLst/>
          </a:prstGeom>
        </p:spPr>
        <p:txBody>
          <a:bodyPr vert="horz" lIns="91425" tIns="45713" rIns="91425" bIns="45713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5" tIns="45713" rIns="91425" bIns="45713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2" y="4748215"/>
            <a:ext cx="5389563" cy="3884612"/>
          </a:xfrm>
          <a:prstGeom prst="rect">
            <a:avLst/>
          </a:prstGeom>
        </p:spPr>
        <p:txBody>
          <a:bodyPr vert="horz" lIns="91425" tIns="45713" rIns="91425" bIns="45713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9371015"/>
            <a:ext cx="2919413" cy="495300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5"/>
            <a:ext cx="2919412" cy="495300"/>
          </a:xfrm>
          <a:prstGeom prst="rect">
            <a:avLst/>
          </a:prstGeom>
        </p:spPr>
        <p:txBody>
          <a:bodyPr vert="horz" lIns="91425" tIns="45713" rIns="91425" bIns="45713" rtlCol="0" anchor="b"/>
          <a:lstStyle>
            <a:lvl1pPr algn="r">
              <a:defRPr sz="1200"/>
            </a:lvl1pPr>
          </a:lstStyle>
          <a:p>
            <a:fld id="{2C1E3683-5106-4CA6-BE8E-C173AB91E21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52348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42502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2911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9449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91609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265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8928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205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4562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822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583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3865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6843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63271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6414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8386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1520-669D-42A3-8421-BF2DBA2B7C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8359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2EFF1-C9F4-411C-B826-8C1DFD0FCB40}" type="datetimeFigureOut">
              <a:rPr kumimoji="1" lang="ja-JP" altLang="en-US" smtClean="0"/>
              <a:t>2018/5/17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5892801"/>
            <a:ext cx="2446991" cy="82867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1520-669D-42A3-8421-BF2DBA2B7CF1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3743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1999" y="0"/>
            <a:ext cx="8787225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On-demand Guidance 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on Northern Campus Library’s Services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52000" y="1269579"/>
            <a:ext cx="8640000" cy="4318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800" dirty="0" smtClean="0">
                <a:solidFill>
                  <a:schemeClr val="accent3">
                    <a:lumMod val="50000"/>
                  </a:schemeClr>
                </a:solidFill>
              </a:rPr>
              <a:t>How to manage references</a:t>
            </a:r>
          </a:p>
          <a:p>
            <a:r>
              <a:rPr lang="en-US" altLang="ja-JP" sz="2800" dirty="0">
                <a:solidFill>
                  <a:schemeClr val="accent3">
                    <a:lumMod val="50000"/>
                  </a:schemeClr>
                </a:solidFill>
              </a:rPr>
              <a:t>w</a:t>
            </a:r>
            <a:r>
              <a:rPr lang="en-US" altLang="ja-JP" sz="2800" dirty="0" smtClean="0">
                <a:solidFill>
                  <a:schemeClr val="accent3">
                    <a:lumMod val="50000"/>
                  </a:schemeClr>
                </a:solidFill>
              </a:rPr>
              <a:t>ith EndNote basic / </a:t>
            </a:r>
            <a:r>
              <a:rPr lang="en-US" altLang="ja-JP" sz="2800" dirty="0" err="1" smtClean="0">
                <a:solidFill>
                  <a:schemeClr val="accent3">
                    <a:lumMod val="50000"/>
                  </a:schemeClr>
                </a:solidFill>
              </a:rPr>
              <a:t>Mendeley</a:t>
            </a:r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r"/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Hokkaido University Northern Campus Library</a:t>
            </a:r>
          </a:p>
          <a:p>
            <a:pPr algn="r"/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April 2018</a:t>
            </a:r>
            <a:endParaRPr kumimoji="1"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5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t="14511"/>
          <a:stretch/>
        </p:blipFill>
        <p:spPr>
          <a:xfrm>
            <a:off x="252000" y="1670400"/>
            <a:ext cx="8640000" cy="547447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Import references to EndNote basic</a:t>
            </a:r>
          </a:p>
        </p:txBody>
      </p:sp>
      <p:sp>
        <p:nvSpPr>
          <p:cNvPr id="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  <p:sp>
        <p:nvSpPr>
          <p:cNvPr id="10" name="正方形/長方形 9"/>
          <p:cNvSpPr/>
          <p:nvPr/>
        </p:nvSpPr>
        <p:spPr>
          <a:xfrm>
            <a:off x="251999" y="1281600"/>
            <a:ext cx="7992409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Upload files (such as RIS files) from “Collect” tab in EndNote basic</a:t>
            </a:r>
          </a:p>
        </p:txBody>
      </p:sp>
      <p:sp>
        <p:nvSpPr>
          <p:cNvPr id="13" name="フリーフォーム 12"/>
          <p:cNvSpPr/>
          <p:nvPr/>
        </p:nvSpPr>
        <p:spPr>
          <a:xfrm>
            <a:off x="2583560" y="2094522"/>
            <a:ext cx="2527702" cy="574431"/>
          </a:xfrm>
          <a:custGeom>
            <a:avLst/>
            <a:gdLst>
              <a:gd name="connsiteX0" fmla="*/ 0 w 2527702"/>
              <a:gd name="connsiteY0" fmla="*/ 0 h 574431"/>
              <a:gd name="connsiteX1" fmla="*/ 476272 w 2527702"/>
              <a:gd name="connsiteY1" fmla="*/ 0 h 574431"/>
              <a:gd name="connsiteX2" fmla="*/ 476272 w 2527702"/>
              <a:gd name="connsiteY2" fmla="*/ 395230 h 574431"/>
              <a:gd name="connsiteX3" fmla="*/ 2527702 w 2527702"/>
              <a:gd name="connsiteY3" fmla="*/ 395230 h 574431"/>
              <a:gd name="connsiteX4" fmla="*/ 2527702 w 2527702"/>
              <a:gd name="connsiteY4" fmla="*/ 574431 h 574431"/>
              <a:gd name="connsiteX5" fmla="*/ 0 w 2527702"/>
              <a:gd name="connsiteY5" fmla="*/ 574431 h 574431"/>
              <a:gd name="connsiteX6" fmla="*/ 0 w 2527702"/>
              <a:gd name="connsiteY6" fmla="*/ 422031 h 574431"/>
              <a:gd name="connsiteX7" fmla="*/ 0 w 2527702"/>
              <a:gd name="connsiteY7" fmla="*/ 395230 h 574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27702" h="574431">
                <a:moveTo>
                  <a:pt x="0" y="0"/>
                </a:moveTo>
                <a:lnTo>
                  <a:pt x="476272" y="0"/>
                </a:lnTo>
                <a:lnTo>
                  <a:pt x="476272" y="395230"/>
                </a:lnTo>
                <a:lnTo>
                  <a:pt x="2527702" y="395230"/>
                </a:lnTo>
                <a:lnTo>
                  <a:pt x="2527702" y="574431"/>
                </a:lnTo>
                <a:lnTo>
                  <a:pt x="0" y="574431"/>
                </a:lnTo>
                <a:lnTo>
                  <a:pt x="0" y="422031"/>
                </a:lnTo>
                <a:lnTo>
                  <a:pt x="0" y="39523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105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t="14511"/>
          <a:stretch/>
        </p:blipFill>
        <p:spPr>
          <a:xfrm>
            <a:off x="252000" y="1670400"/>
            <a:ext cx="8640000" cy="5474470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1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sp>
        <p:nvSpPr>
          <p:cNvPr id="12" name="正方形/長方形 11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Organize and Share references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51999" y="1281600"/>
            <a:ext cx="7992409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Main screen (“My References”)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467544" y="3937950"/>
            <a:ext cx="1786769" cy="10776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4454304" y="4716855"/>
            <a:ext cx="3702868" cy="15390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/>
        </p:nvSpPr>
        <p:spPr>
          <a:xfrm>
            <a:off x="4451366" y="6480000"/>
            <a:ext cx="3702868" cy="15390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4572000" y="5604801"/>
            <a:ext cx="288000" cy="288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3" name="直線矢印コネクタ 22"/>
          <p:cNvCxnSpPr>
            <a:stCxn id="24" idx="0"/>
          </p:cNvCxnSpPr>
          <p:nvPr/>
        </p:nvCxnSpPr>
        <p:spPr>
          <a:xfrm flipH="1" flipV="1">
            <a:off x="1326099" y="4711424"/>
            <a:ext cx="347938" cy="54154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正方形/長方形 23"/>
          <p:cNvSpPr/>
          <p:nvPr/>
        </p:nvSpPr>
        <p:spPr>
          <a:xfrm>
            <a:off x="125544" y="5252964"/>
            <a:ext cx="3096985" cy="426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>
                <a:solidFill>
                  <a:srgbClr val="C00000"/>
                </a:solidFill>
              </a:rPr>
              <a:t>o</a:t>
            </a:r>
            <a:r>
              <a:rPr lang="en-US" altLang="ja-JP" sz="1200" dirty="0" smtClean="0">
                <a:solidFill>
                  <a:srgbClr val="C00000"/>
                </a:solidFill>
              </a:rPr>
              <a:t>rganize references in folders and</a:t>
            </a:r>
          </a:p>
          <a:p>
            <a:r>
              <a:rPr lang="en-US" altLang="ja-JP" sz="1200" dirty="0" smtClean="0">
                <a:solidFill>
                  <a:srgbClr val="C00000"/>
                </a:solidFill>
              </a:rPr>
              <a:t>share them with group members here</a:t>
            </a:r>
          </a:p>
        </p:txBody>
      </p:sp>
      <p:cxnSp>
        <p:nvCxnSpPr>
          <p:cNvPr id="25" name="直線矢印コネクタ 24"/>
          <p:cNvCxnSpPr>
            <a:stCxn id="26" idx="3"/>
          </p:cNvCxnSpPr>
          <p:nvPr/>
        </p:nvCxnSpPr>
        <p:spPr>
          <a:xfrm flipV="1">
            <a:off x="3779365" y="5866099"/>
            <a:ext cx="792635" cy="4005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正方形/長方形 25"/>
          <p:cNvSpPr/>
          <p:nvPr/>
        </p:nvSpPr>
        <p:spPr>
          <a:xfrm>
            <a:off x="1259632" y="6053335"/>
            <a:ext cx="2519733" cy="426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attach PDF files here if you have</a:t>
            </a:r>
          </a:p>
          <a:p>
            <a:r>
              <a:rPr lang="en-US" altLang="ja-JP" sz="1200" dirty="0" smtClean="0">
                <a:solidFill>
                  <a:srgbClr val="C00000"/>
                </a:solidFill>
              </a:rPr>
              <a:t>(up to 2GB per user)</a:t>
            </a:r>
          </a:p>
        </p:txBody>
      </p:sp>
      <p:cxnSp>
        <p:nvCxnSpPr>
          <p:cNvPr id="27" name="直線矢印コネクタ 26"/>
          <p:cNvCxnSpPr>
            <a:stCxn id="28" idx="2"/>
          </p:cNvCxnSpPr>
          <p:nvPr/>
        </p:nvCxnSpPr>
        <p:spPr>
          <a:xfrm flipH="1">
            <a:off x="5292080" y="3279028"/>
            <a:ext cx="1896422" cy="13741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正方形/長方形 27"/>
          <p:cNvSpPr/>
          <p:nvPr/>
        </p:nvSpPr>
        <p:spPr>
          <a:xfrm>
            <a:off x="5364088" y="2852936"/>
            <a:ext cx="3648827" cy="42609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References imported from Web of Science have </a:t>
            </a:r>
            <a:br>
              <a:rPr lang="en-US" altLang="ja-JP" sz="1200" dirty="0" smtClean="0">
                <a:solidFill>
                  <a:srgbClr val="C00000"/>
                </a:solidFill>
              </a:rPr>
            </a:br>
            <a:r>
              <a:rPr lang="en-US" altLang="ja-JP" sz="1200" dirty="0" smtClean="0">
                <a:solidFill>
                  <a:srgbClr val="C00000"/>
                </a:solidFill>
              </a:rPr>
              <a:t>links to Web of Science and Times Cited.</a:t>
            </a:r>
          </a:p>
        </p:txBody>
      </p:sp>
      <p:cxnSp>
        <p:nvCxnSpPr>
          <p:cNvPr id="40" name="直線矢印コネクタ 39"/>
          <p:cNvCxnSpPr>
            <a:stCxn id="28" idx="2"/>
          </p:cNvCxnSpPr>
          <p:nvPr/>
        </p:nvCxnSpPr>
        <p:spPr>
          <a:xfrm flipH="1">
            <a:off x="5868144" y="3279028"/>
            <a:ext cx="1320358" cy="320097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正方形/長方形 45"/>
          <p:cNvSpPr/>
          <p:nvPr/>
        </p:nvSpPr>
        <p:spPr>
          <a:xfrm>
            <a:off x="351089" y="6550146"/>
            <a:ext cx="3096985" cy="233145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chemeClr val="accent5">
                    <a:lumMod val="50000"/>
                  </a:schemeClr>
                </a:solidFill>
              </a:rPr>
              <a:t>*share only references, but not</a:t>
            </a:r>
            <a:r>
              <a:rPr lang="en-US" altLang="ja-JP" sz="12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altLang="ja-JP" sz="1200" dirty="0" smtClean="0">
                <a:solidFill>
                  <a:schemeClr val="accent5">
                    <a:lumMod val="50000"/>
                  </a:schemeClr>
                </a:solidFill>
              </a:rPr>
              <a:t>PDF files</a:t>
            </a:r>
          </a:p>
        </p:txBody>
      </p:sp>
      <p:cxnSp>
        <p:nvCxnSpPr>
          <p:cNvPr id="20" name="直線矢印コネクタ 19"/>
          <p:cNvCxnSpPr/>
          <p:nvPr/>
        </p:nvCxnSpPr>
        <p:spPr>
          <a:xfrm flipH="1" flipV="1">
            <a:off x="466997" y="5679630"/>
            <a:ext cx="216571" cy="877324"/>
          </a:xfrm>
          <a:prstGeom prst="straightConnector1">
            <a:avLst/>
          </a:prstGeom>
          <a:ln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475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13" grpId="0" animBg="1"/>
      <p:bldP spid="24" grpId="0" animBg="1"/>
      <p:bldP spid="26" grpId="0" animBg="1"/>
      <p:bldP spid="28" grpId="0" animBg="1"/>
      <p:bldP spid="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/>
          <p:cNvGrpSpPr/>
          <p:nvPr/>
        </p:nvGrpSpPr>
        <p:grpSpPr>
          <a:xfrm>
            <a:off x="252000" y="1670400"/>
            <a:ext cx="8640000" cy="6495522"/>
            <a:chOff x="10925" y="1670400"/>
            <a:chExt cx="8640000" cy="6495522"/>
          </a:xfrm>
        </p:grpSpPr>
        <p:pic>
          <p:nvPicPr>
            <p:cNvPr id="5" name="図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25" y="1670400"/>
              <a:ext cx="8640000" cy="6495522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pic>
          <p:nvPicPr>
            <p:cNvPr id="7" name="図 6"/>
            <p:cNvPicPr>
              <a:picLocks noChangeAspect="1"/>
            </p:cNvPicPr>
            <p:nvPr/>
          </p:nvPicPr>
          <p:blipFill rotWithShape="1">
            <a:blip r:embed="rId3"/>
            <a:srcRect l="88679" t="2750" r="3427" b="93050"/>
            <a:stretch/>
          </p:blipFill>
          <p:spPr>
            <a:xfrm>
              <a:off x="7672825" y="1849069"/>
              <a:ext cx="682020" cy="272808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6" name="図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5002" y="3098898"/>
            <a:ext cx="4818833" cy="3622579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3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sp>
        <p:nvSpPr>
          <p:cNvPr id="15" name="正方形/長方形 14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Generate citations /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a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 reference list in Word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Screen of Word installed CWYW plug-in</a:t>
            </a:r>
          </a:p>
        </p:txBody>
      </p:sp>
      <p:cxnSp>
        <p:nvCxnSpPr>
          <p:cNvPr id="21" name="直線矢印コネクタ 20"/>
          <p:cNvCxnSpPr/>
          <p:nvPr/>
        </p:nvCxnSpPr>
        <p:spPr>
          <a:xfrm flipH="1" flipV="1">
            <a:off x="723569" y="2886323"/>
            <a:ext cx="1040119" cy="198283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286248" y="2126375"/>
            <a:ext cx="500932" cy="67859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3" name="直線矢印コネクタ 22"/>
          <p:cNvCxnSpPr>
            <a:stCxn id="22" idx="3"/>
          </p:cNvCxnSpPr>
          <p:nvPr/>
        </p:nvCxnSpPr>
        <p:spPr>
          <a:xfrm>
            <a:off x="787180" y="2465672"/>
            <a:ext cx="2488676" cy="79527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正方形/長方形 26"/>
          <p:cNvSpPr/>
          <p:nvPr/>
        </p:nvSpPr>
        <p:spPr>
          <a:xfrm>
            <a:off x="3237506" y="3376056"/>
            <a:ext cx="2630637" cy="2417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8" name="直線矢印コネクタ 27"/>
          <p:cNvCxnSpPr/>
          <p:nvPr/>
        </p:nvCxnSpPr>
        <p:spPr>
          <a:xfrm flipH="1">
            <a:off x="5184250" y="3609892"/>
            <a:ext cx="270346" cy="23853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/>
          <p:cNvCxnSpPr/>
          <p:nvPr/>
        </p:nvCxnSpPr>
        <p:spPr>
          <a:xfrm>
            <a:off x="4637314" y="5229200"/>
            <a:ext cx="1254603" cy="98872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/>
          <p:cNvSpPr/>
          <p:nvPr/>
        </p:nvSpPr>
        <p:spPr>
          <a:xfrm>
            <a:off x="5891918" y="6247238"/>
            <a:ext cx="723568" cy="2489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489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グループ化 5"/>
          <p:cNvGrpSpPr>
            <a:grpSpLocks noChangeAspect="1"/>
          </p:cNvGrpSpPr>
          <p:nvPr/>
        </p:nvGrpSpPr>
        <p:grpSpPr>
          <a:xfrm>
            <a:off x="252000" y="1670400"/>
            <a:ext cx="8640000" cy="6495522"/>
            <a:chOff x="10925" y="0"/>
            <a:chExt cx="9122149" cy="6858000"/>
          </a:xfrm>
        </p:grpSpPr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925" y="0"/>
              <a:ext cx="9122149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 rotWithShape="1">
            <a:blip r:embed="rId3"/>
            <a:srcRect l="88679" t="2750" r="3427" b="93050"/>
            <a:stretch/>
          </p:blipFill>
          <p:spPr>
            <a:xfrm>
              <a:off x="8100392" y="188640"/>
              <a:ext cx="720080" cy="28803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13</a:t>
            </a:fld>
            <a:endParaRPr kumimoji="1" lang="ja-JP" altLang="en-US" dirty="0"/>
          </a:p>
        </p:txBody>
      </p:sp>
      <p:sp>
        <p:nvSpPr>
          <p:cNvPr id="10" name="正方形/長方形 9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Generate citations /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a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 reference list in Word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233864" y="2121876"/>
            <a:ext cx="2314281" cy="5974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702906" y="4745766"/>
            <a:ext cx="2509054" cy="26740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1346422" y="5248023"/>
            <a:ext cx="6032388" cy="4848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Screen of Word installed CWYW plug-in</a:t>
            </a:r>
          </a:p>
        </p:txBody>
      </p:sp>
      <p:cxnSp>
        <p:nvCxnSpPr>
          <p:cNvPr id="16" name="直線矢印コネクタ 15"/>
          <p:cNvCxnSpPr>
            <a:stCxn id="17" idx="0"/>
          </p:cNvCxnSpPr>
          <p:nvPr/>
        </p:nvCxnSpPr>
        <p:spPr>
          <a:xfrm flipH="1" flipV="1">
            <a:off x="4283969" y="2750585"/>
            <a:ext cx="3539832" cy="202834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6660232" y="4778933"/>
            <a:ext cx="2327137" cy="23424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change the citation style here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179992" y="3880235"/>
            <a:ext cx="3312368" cy="43845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A reference sign is inserted in the sentence,</a:t>
            </a:r>
            <a:br>
              <a:rPr lang="en-US" altLang="ja-JP" sz="1200" dirty="0" smtClean="0">
                <a:solidFill>
                  <a:srgbClr val="C00000"/>
                </a:solidFill>
              </a:rPr>
            </a:br>
            <a:r>
              <a:rPr lang="en-US" altLang="ja-JP" sz="1200" dirty="0" smtClean="0">
                <a:solidFill>
                  <a:srgbClr val="C00000"/>
                </a:solidFill>
              </a:rPr>
              <a:t>and a reference is added below.</a:t>
            </a:r>
          </a:p>
        </p:txBody>
      </p:sp>
    </p:spTree>
    <p:extLst>
      <p:ext uri="{BB962C8B-B14F-4D97-AF65-F5344CB8AC3E}">
        <p14:creationId xmlns:p14="http://schemas.microsoft.com/office/powerpoint/2010/main" val="333421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14</a:t>
            </a:fld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51999" y="1281600"/>
            <a:ext cx="8640001" cy="2003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Hokkaido University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subscribes 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</a:rPr>
              <a:t>Mendeley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Institution Edition.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* We can use this edition until March 2019 at the shortest.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We can use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rgbClr val="C00000"/>
                </a:solidFill>
              </a:rPr>
              <a:t>100GB personal storage space</a:t>
            </a:r>
            <a:r>
              <a:rPr lang="en-US" altLang="ja-JP" dirty="0">
                <a:solidFill>
                  <a:srgbClr val="C00000"/>
                </a:solidFill>
              </a:rPr>
              <a:t>	</a:t>
            </a:r>
            <a:r>
              <a:rPr lang="en-US" altLang="ja-JP" dirty="0" smtClean="0">
                <a:solidFill>
                  <a:srgbClr val="C00000"/>
                </a:solidFill>
              </a:rPr>
              <a:t>		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2GB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rgbClr val="C00000"/>
                </a:solidFill>
              </a:rPr>
              <a:t>100GB shared storage space		     	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100MB</a:t>
            </a: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We can make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rgbClr val="C00000"/>
                </a:solidFill>
              </a:rPr>
              <a:t>private groups of up to 100 people unlimitedly	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5 groups of up to 25 people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1999" y="5189300"/>
            <a:ext cx="7595351" cy="14070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I recommend this to those who:</a:t>
            </a:r>
          </a:p>
          <a:p>
            <a:pPr marL="285750" indent="-285750">
              <a:buFontTx/>
              <a:buChar char="-"/>
            </a:pP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h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ave already quite a few </a:t>
            </a:r>
            <a:r>
              <a:rPr lang="en-US" altLang="ja-JP" dirty="0" smtClean="0">
                <a:solidFill>
                  <a:srgbClr val="C00000"/>
                </a:solidFill>
              </a:rPr>
              <a:t>PDF files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of articles</a:t>
            </a:r>
            <a:b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* You can import references (and PDF files) to 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</a:rPr>
              <a:t>Mendeley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  by dragging and dropping PDF files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want to not only save but also </a:t>
            </a:r>
            <a:r>
              <a:rPr lang="en-US" altLang="ja-JP" dirty="0" smtClean="0">
                <a:solidFill>
                  <a:srgbClr val="C00000"/>
                </a:solidFill>
              </a:rPr>
              <a:t>annotate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PDF files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251999" y="3658240"/>
            <a:ext cx="5328113" cy="11578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How to use these additional functions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You need only to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log in from campus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network.</a:t>
            </a:r>
          </a:p>
          <a:p>
            <a:pPr marL="285750" indent="-285750">
              <a:buFontTx/>
              <a:buChar char="-"/>
            </a:pP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E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ach time you log in from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campus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network</a:t>
            </a:r>
            <a:b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you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can use them off-campus for one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year.</a:t>
            </a:r>
          </a:p>
          <a:p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5727278" y="1836615"/>
            <a:ext cx="3093193" cy="1440000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5727279" y="3276615"/>
            <a:ext cx="3093193" cy="2818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a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 the freemium edition</a:t>
            </a:r>
          </a:p>
        </p:txBody>
      </p:sp>
      <p:sp>
        <p:nvSpPr>
          <p:cNvPr id="13" name="正方形/長方形 12"/>
          <p:cNvSpPr/>
          <p:nvPr/>
        </p:nvSpPr>
        <p:spPr>
          <a:xfrm>
            <a:off x="251999" y="1836615"/>
            <a:ext cx="5256105" cy="1440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808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t="10917"/>
          <a:stretch/>
        </p:blipFill>
        <p:spPr>
          <a:xfrm>
            <a:off x="252000" y="1670400"/>
            <a:ext cx="8640000" cy="578002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15</a:t>
            </a:fld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Resister with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https://www.mendeley.com</a:t>
            </a:r>
            <a:endParaRPr lang="en-US" altLang="ja-JP" dirty="0" smtClean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6613541" y="1842725"/>
            <a:ext cx="1054804" cy="2901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5220072" y="1340768"/>
            <a:ext cx="1290745" cy="50195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927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t="10711"/>
          <a:stretch/>
        </p:blipFill>
        <p:spPr>
          <a:xfrm>
            <a:off x="252000" y="1670400"/>
            <a:ext cx="8640000" cy="579342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16</a:t>
            </a:fld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Useful tools of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https://www.mendeley.com</a:t>
            </a:r>
            <a:endParaRPr lang="en-US" altLang="ja-JP" dirty="0" smtClean="0">
              <a:solidFill>
                <a:srgbClr val="C00000"/>
              </a:solidFill>
            </a:endParaRPr>
          </a:p>
        </p:txBody>
      </p:sp>
      <p:cxnSp>
        <p:nvCxnSpPr>
          <p:cNvPr id="11" name="直線矢印コネクタ 10"/>
          <p:cNvCxnSpPr/>
          <p:nvPr/>
        </p:nvCxnSpPr>
        <p:spPr>
          <a:xfrm>
            <a:off x="8820472" y="3140968"/>
            <a:ext cx="0" cy="18722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2267744" y="1935850"/>
            <a:ext cx="432048" cy="4130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484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2"/>
          <a:srcRect t="10644"/>
          <a:stretch/>
        </p:blipFill>
        <p:spPr>
          <a:xfrm>
            <a:off x="252000" y="1670400"/>
            <a:ext cx="8640000" cy="5797751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17</a:t>
            </a:fld>
            <a:endParaRPr kumimoji="1" lang="ja-JP" altLang="en-US" dirty="0"/>
          </a:p>
        </p:txBody>
      </p:sp>
      <p:sp>
        <p:nvSpPr>
          <p:cNvPr id="13" name="正方形/長方形 12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4" name="正方形/長方形 13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Useful tools of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5" name="直線矢印コネクタ 14"/>
          <p:cNvCxnSpPr/>
          <p:nvPr/>
        </p:nvCxnSpPr>
        <p:spPr>
          <a:xfrm>
            <a:off x="8820473" y="4293096"/>
            <a:ext cx="0" cy="187220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251999" y="1281600"/>
            <a:ext cx="864000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Download free Reference Manager, Web Importer, and Citation Plug-in</a:t>
            </a:r>
          </a:p>
        </p:txBody>
      </p:sp>
      <p:sp>
        <p:nvSpPr>
          <p:cNvPr id="18" name="正方形/長方形 17"/>
          <p:cNvSpPr/>
          <p:nvPr/>
        </p:nvSpPr>
        <p:spPr>
          <a:xfrm>
            <a:off x="6516215" y="2980633"/>
            <a:ext cx="1296145" cy="88041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/>
        </p:nvSpPr>
        <p:spPr>
          <a:xfrm>
            <a:off x="160633" y="4908518"/>
            <a:ext cx="4464496" cy="98428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71450" indent="-171450">
              <a:buFontTx/>
              <a:buChar char="-"/>
            </a:pPr>
            <a:r>
              <a:rPr lang="en-US" altLang="ja-JP" sz="1200" dirty="0" smtClean="0">
                <a:solidFill>
                  <a:srgbClr val="C00000"/>
                </a:solidFill>
              </a:rPr>
              <a:t>“Reference Manager” is the desktop version of </a:t>
            </a:r>
            <a:r>
              <a:rPr lang="en-US" altLang="ja-JP" sz="1200" dirty="0" err="1" smtClean="0">
                <a:solidFill>
                  <a:srgbClr val="C00000"/>
                </a:solidFill>
              </a:rPr>
              <a:t>Mendeley</a:t>
            </a:r>
            <a:r>
              <a:rPr lang="en-US" altLang="ja-JP" sz="1200" dirty="0" smtClean="0">
                <a:solidFill>
                  <a:srgbClr val="C00000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altLang="ja-JP" sz="1200" dirty="0" smtClean="0">
                <a:solidFill>
                  <a:srgbClr val="C00000"/>
                </a:solidFill>
              </a:rPr>
              <a:t>“Web Importer” is the tool which import references from a web page to </a:t>
            </a:r>
            <a:r>
              <a:rPr lang="en-US" altLang="ja-JP" sz="1200" dirty="0" err="1" smtClean="0">
                <a:solidFill>
                  <a:srgbClr val="C00000"/>
                </a:solidFill>
              </a:rPr>
              <a:t>Mendeley</a:t>
            </a:r>
            <a:r>
              <a:rPr lang="en-US" altLang="ja-JP" sz="1200" dirty="0" smtClean="0">
                <a:solidFill>
                  <a:srgbClr val="C00000"/>
                </a:solidFill>
              </a:rPr>
              <a:t> in the </a:t>
            </a:r>
            <a:r>
              <a:rPr lang="en-US" altLang="ja-JP" sz="1200" dirty="0" err="1" smtClean="0">
                <a:solidFill>
                  <a:srgbClr val="C00000"/>
                </a:solidFill>
              </a:rPr>
              <a:t>blowser</a:t>
            </a:r>
            <a:r>
              <a:rPr lang="en-US" altLang="ja-JP" sz="1200" dirty="0" smtClean="0">
                <a:solidFill>
                  <a:srgbClr val="C00000"/>
                </a:solidFill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en-US" altLang="ja-JP" sz="1200" dirty="0" smtClean="0">
                <a:solidFill>
                  <a:srgbClr val="C00000"/>
                </a:solidFill>
              </a:rPr>
              <a:t>“Citation Plug-in</a:t>
            </a:r>
            <a:r>
              <a:rPr lang="en-US" altLang="ja-JP" sz="1200" dirty="0">
                <a:solidFill>
                  <a:srgbClr val="C00000"/>
                </a:solidFill>
              </a:rPr>
              <a:t>” makes you insert references while writing a paper in </a:t>
            </a:r>
            <a:r>
              <a:rPr lang="en-US" altLang="ja-JP" sz="1200" dirty="0" smtClean="0">
                <a:solidFill>
                  <a:srgbClr val="C00000"/>
                </a:solidFill>
              </a:rPr>
              <a:t>Word. 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20" name="直線矢印コネクタ 19"/>
          <p:cNvCxnSpPr>
            <a:stCxn id="19" idx="3"/>
          </p:cNvCxnSpPr>
          <p:nvPr/>
        </p:nvCxnSpPr>
        <p:spPr>
          <a:xfrm flipV="1">
            <a:off x="4625129" y="3372521"/>
            <a:ext cx="1800200" cy="202813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29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670400"/>
            <a:ext cx="8640000" cy="649193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18</a:t>
            </a:fld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-540568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Import references to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281477"/>
            <a:ext cx="1440000" cy="1440000"/>
          </a:xfrm>
          <a:prstGeom prst="rect">
            <a:avLst/>
          </a:prstGeom>
        </p:spPr>
      </p:pic>
      <p:sp>
        <p:nvSpPr>
          <p:cNvPr id="10" name="正方形/長方形 9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Drag and drop a PDF file or an entire folder of PDF files directly</a:t>
            </a:r>
          </a:p>
        </p:txBody>
      </p:sp>
      <p:cxnSp>
        <p:nvCxnSpPr>
          <p:cNvPr id="11" name="直線矢印コネクタ 10"/>
          <p:cNvCxnSpPr/>
          <p:nvPr/>
        </p:nvCxnSpPr>
        <p:spPr>
          <a:xfrm flipV="1">
            <a:off x="4049674" y="4814991"/>
            <a:ext cx="453657" cy="507882"/>
          </a:xfrm>
          <a:prstGeom prst="straightConnector1">
            <a:avLst/>
          </a:prstGeom>
          <a:ln w="127000"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正方形/長方形 13"/>
          <p:cNvSpPr/>
          <p:nvPr/>
        </p:nvSpPr>
        <p:spPr>
          <a:xfrm>
            <a:off x="7656050" y="1536639"/>
            <a:ext cx="1368152" cy="26691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Desktop version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375756" y="3858064"/>
            <a:ext cx="4392488" cy="67195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By dragging and dropping a PDF file of an article,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y</a:t>
            </a:r>
            <a:r>
              <a:rPr lang="en-US" altLang="ja-JP" sz="1200" dirty="0" smtClean="0">
                <a:solidFill>
                  <a:srgbClr val="C00000"/>
                </a:solidFill>
              </a:rPr>
              <a:t>ou can import a reference and a PDF file</a:t>
            </a:r>
          </a:p>
          <a:p>
            <a:r>
              <a:rPr lang="en-US" altLang="ja-JP" sz="1200" dirty="0">
                <a:solidFill>
                  <a:srgbClr val="C00000"/>
                </a:solidFill>
              </a:rPr>
              <a:t>t</a:t>
            </a:r>
            <a:r>
              <a:rPr lang="en-US" altLang="ja-JP" sz="1200" dirty="0" smtClean="0">
                <a:solidFill>
                  <a:srgbClr val="C00000"/>
                </a:solidFill>
              </a:rPr>
              <a:t>o </a:t>
            </a:r>
            <a:r>
              <a:rPr lang="en-US" altLang="ja-JP" sz="1200" dirty="0" err="1" smtClean="0">
                <a:solidFill>
                  <a:srgbClr val="C00000"/>
                </a:solidFill>
              </a:rPr>
              <a:t>Mendeley</a:t>
            </a:r>
            <a:r>
              <a:rPr lang="en-US" altLang="ja-JP" sz="1200" dirty="0" smtClean="0">
                <a:solidFill>
                  <a:srgbClr val="C00000"/>
                </a:solidFill>
              </a:rPr>
              <a:t> in both versions (desktop and web (browser)).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8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>
            <a:grpSpLocks noChangeAspect="1"/>
          </p:cNvGrpSpPr>
          <p:nvPr/>
        </p:nvGrpSpPr>
        <p:grpSpPr>
          <a:xfrm>
            <a:off x="252000" y="1670400"/>
            <a:ext cx="8640000" cy="6491934"/>
            <a:chOff x="8404" y="0"/>
            <a:chExt cx="9127191" cy="6858000"/>
          </a:xfrm>
        </p:grpSpPr>
        <p:pic>
          <p:nvPicPr>
            <p:cNvPr id="6" name="図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404" y="0"/>
              <a:ext cx="9127191" cy="6858000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50632" y="964263"/>
              <a:ext cx="5249640" cy="4365105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</p:pic>
      </p:grpSp>
      <p:sp>
        <p:nvSpPr>
          <p:cNvPr id="11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19</a:t>
            </a:fld>
            <a:endParaRPr kumimoji="1" lang="ja-JP" altLang="en-US" dirty="0"/>
          </a:p>
        </p:txBody>
      </p:sp>
      <p:sp>
        <p:nvSpPr>
          <p:cNvPr id="16" name="正方形/長方形 15"/>
          <p:cNvSpPr/>
          <p:nvPr/>
        </p:nvSpPr>
        <p:spPr>
          <a:xfrm>
            <a:off x="-540568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Import references to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正方形/長方形 18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How to save the PDF files in your computer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7656050" y="1536639"/>
            <a:ext cx="1368152" cy="26691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Desktop version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cxnSp>
        <p:nvCxnSpPr>
          <p:cNvPr id="21" name="直線矢印コネクタ 20"/>
          <p:cNvCxnSpPr/>
          <p:nvPr/>
        </p:nvCxnSpPr>
        <p:spPr>
          <a:xfrm>
            <a:off x="1816320" y="3133033"/>
            <a:ext cx="1340348" cy="5544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/>
          <p:cNvSpPr/>
          <p:nvPr/>
        </p:nvSpPr>
        <p:spPr>
          <a:xfrm>
            <a:off x="5671197" y="6395826"/>
            <a:ext cx="777312" cy="2912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フリーフォーム 27"/>
          <p:cNvSpPr/>
          <p:nvPr/>
        </p:nvSpPr>
        <p:spPr>
          <a:xfrm>
            <a:off x="3192399" y="2901569"/>
            <a:ext cx="4619961" cy="817668"/>
          </a:xfrm>
          <a:custGeom>
            <a:avLst/>
            <a:gdLst>
              <a:gd name="connsiteX0" fmla="*/ 554461 w 4619961"/>
              <a:gd name="connsiteY0" fmla="*/ 0 h 817668"/>
              <a:gd name="connsiteX1" fmla="*/ 1538626 w 4619961"/>
              <a:gd name="connsiteY1" fmla="*/ 0 h 817668"/>
              <a:gd name="connsiteX2" fmla="*/ 1538626 w 4619961"/>
              <a:gd name="connsiteY2" fmla="*/ 199800 h 817668"/>
              <a:gd name="connsiteX3" fmla="*/ 4619961 w 4619961"/>
              <a:gd name="connsiteY3" fmla="*/ 199800 h 817668"/>
              <a:gd name="connsiteX4" fmla="*/ 4619961 w 4619961"/>
              <a:gd name="connsiteY4" fmla="*/ 817668 h 817668"/>
              <a:gd name="connsiteX5" fmla="*/ 0 w 4619961"/>
              <a:gd name="connsiteY5" fmla="*/ 817668 h 817668"/>
              <a:gd name="connsiteX6" fmla="*/ 0 w 4619961"/>
              <a:gd name="connsiteY6" fmla="*/ 199800 h 817668"/>
              <a:gd name="connsiteX7" fmla="*/ 554461 w 4619961"/>
              <a:gd name="connsiteY7" fmla="*/ 199800 h 81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19961" h="817668">
                <a:moveTo>
                  <a:pt x="554461" y="0"/>
                </a:moveTo>
                <a:lnTo>
                  <a:pt x="1538626" y="0"/>
                </a:lnTo>
                <a:lnTo>
                  <a:pt x="1538626" y="199800"/>
                </a:lnTo>
                <a:lnTo>
                  <a:pt x="4619961" y="199800"/>
                </a:lnTo>
                <a:lnTo>
                  <a:pt x="4619961" y="817668"/>
                </a:lnTo>
                <a:lnTo>
                  <a:pt x="0" y="817668"/>
                </a:lnTo>
                <a:lnTo>
                  <a:pt x="0" y="199800"/>
                </a:lnTo>
                <a:lnTo>
                  <a:pt x="554461" y="19980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フリーフォーム 19"/>
          <p:cNvSpPr/>
          <p:nvPr/>
        </p:nvSpPr>
        <p:spPr>
          <a:xfrm>
            <a:off x="1081497" y="1919135"/>
            <a:ext cx="1749166" cy="1320627"/>
          </a:xfrm>
          <a:custGeom>
            <a:avLst/>
            <a:gdLst>
              <a:gd name="connsiteX0" fmla="*/ 0 w 1749166"/>
              <a:gd name="connsiteY0" fmla="*/ 0 h 1320627"/>
              <a:gd name="connsiteX1" fmla="*/ 377909 w 1749166"/>
              <a:gd name="connsiteY1" fmla="*/ 0 h 1320627"/>
              <a:gd name="connsiteX2" fmla="*/ 377909 w 1749166"/>
              <a:gd name="connsiteY2" fmla="*/ 185377 h 1320627"/>
              <a:gd name="connsiteX3" fmla="*/ 1749166 w 1749166"/>
              <a:gd name="connsiteY3" fmla="*/ 185377 h 1320627"/>
              <a:gd name="connsiteX4" fmla="*/ 1749166 w 1749166"/>
              <a:gd name="connsiteY4" fmla="*/ 1320627 h 1320627"/>
              <a:gd name="connsiteX5" fmla="*/ 0 w 1749166"/>
              <a:gd name="connsiteY5" fmla="*/ 1320627 h 1320627"/>
              <a:gd name="connsiteX6" fmla="*/ 0 w 1749166"/>
              <a:gd name="connsiteY6" fmla="*/ 1175291 h 1320627"/>
              <a:gd name="connsiteX7" fmla="*/ 0 w 1749166"/>
              <a:gd name="connsiteY7" fmla="*/ 185377 h 1320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49166" h="1320627">
                <a:moveTo>
                  <a:pt x="0" y="0"/>
                </a:moveTo>
                <a:lnTo>
                  <a:pt x="377909" y="0"/>
                </a:lnTo>
                <a:lnTo>
                  <a:pt x="377909" y="185377"/>
                </a:lnTo>
                <a:lnTo>
                  <a:pt x="1749166" y="185377"/>
                </a:lnTo>
                <a:lnTo>
                  <a:pt x="1749166" y="1320627"/>
                </a:lnTo>
                <a:lnTo>
                  <a:pt x="0" y="1320627"/>
                </a:lnTo>
                <a:lnTo>
                  <a:pt x="0" y="1175291"/>
                </a:lnTo>
                <a:lnTo>
                  <a:pt x="0" y="185377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119798" y="4184507"/>
            <a:ext cx="3876138" cy="82866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When you delete a reference in </a:t>
            </a:r>
            <a:r>
              <a:rPr lang="en-US" altLang="ja-JP" sz="1200" dirty="0" err="1" smtClean="0">
                <a:solidFill>
                  <a:srgbClr val="C00000"/>
                </a:solidFill>
              </a:rPr>
              <a:t>Mendeley</a:t>
            </a:r>
            <a:r>
              <a:rPr lang="en-US" altLang="ja-JP" sz="1200" dirty="0" smtClean="0">
                <a:solidFill>
                  <a:srgbClr val="C00000"/>
                </a:solidFill>
              </a:rPr>
              <a:t>,</a:t>
            </a:r>
          </a:p>
          <a:p>
            <a:r>
              <a:rPr lang="en-US" altLang="ja-JP" sz="1200" dirty="0" smtClean="0">
                <a:solidFill>
                  <a:srgbClr val="C00000"/>
                </a:solidFill>
              </a:rPr>
              <a:t>its uploaded PDF file is also deleted!</a:t>
            </a:r>
          </a:p>
          <a:p>
            <a:endParaRPr lang="en-US" altLang="ja-JP" sz="1200" dirty="0" smtClean="0">
              <a:solidFill>
                <a:srgbClr val="C00000"/>
              </a:solidFill>
            </a:endParaRPr>
          </a:p>
          <a:p>
            <a:r>
              <a:rPr lang="en-US" altLang="ja-JP" sz="1200" dirty="0" smtClean="0">
                <a:solidFill>
                  <a:srgbClr val="C00000"/>
                </a:solidFill>
              </a:rPr>
              <a:t>So I recommend copying PDF files in your computer.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/>
                    </a14:imgEffect>
                  </a14:imgLayer>
                </a14:imgProps>
              </a:ext>
            </a:extLst>
          </a:blip>
          <a:srcRect l="18837" t="57065" r="14508" b="39450"/>
          <a:stretch/>
        </p:blipFill>
        <p:spPr>
          <a:xfrm>
            <a:off x="4067945" y="4941168"/>
            <a:ext cx="3312368" cy="144016"/>
          </a:xfrm>
          <a:prstGeom prst="rect">
            <a:avLst/>
          </a:prstGeom>
          <a:ln>
            <a:noFill/>
          </a:ln>
        </p:spPr>
      </p:pic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4"/>
          <a:srcRect l="20780" t="21957" r="38958" b="75574"/>
          <a:stretch/>
        </p:blipFill>
        <p:spPr>
          <a:xfrm>
            <a:off x="4149615" y="3497645"/>
            <a:ext cx="2013619" cy="116252"/>
          </a:xfrm>
          <a:prstGeom prst="rect">
            <a:avLst/>
          </a:prstGeom>
        </p:spPr>
      </p:pic>
      <p:cxnSp>
        <p:nvCxnSpPr>
          <p:cNvPr id="23" name="直線矢印コネクタ 22"/>
          <p:cNvCxnSpPr/>
          <p:nvPr/>
        </p:nvCxnSpPr>
        <p:spPr>
          <a:xfrm>
            <a:off x="5580112" y="3719237"/>
            <a:ext cx="432048" cy="25603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0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What is Reference Management Software?</a:t>
            </a:r>
          </a:p>
          <a:p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EndNote basic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Resister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Import references</a:t>
            </a:r>
          </a:p>
          <a:p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	Organize and Share references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	Generate citations / a reference list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400" dirty="0" err="1" smtClean="0">
                <a:solidFill>
                  <a:schemeClr val="accent3">
                    <a:lumMod val="50000"/>
                  </a:schemeClr>
                </a:solidFill>
              </a:rPr>
              <a:t>Mendeley</a:t>
            </a:r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	Resister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	Import references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	Organize and Share references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	Generate citations / a reference </a:t>
            </a:r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list</a:t>
            </a:r>
          </a:p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	</a:t>
            </a:r>
            <a:r>
              <a:rPr lang="en-US" altLang="ja-JP" sz="2400" dirty="0" smtClean="0">
                <a:solidFill>
                  <a:srgbClr val="C00000"/>
                </a:solidFill>
              </a:rPr>
              <a:t>Other functions</a:t>
            </a:r>
            <a:endParaRPr lang="en-US" altLang="ja-JP" sz="2400" dirty="0">
              <a:solidFill>
                <a:srgbClr val="C00000"/>
              </a:solidFill>
            </a:endParaRPr>
          </a:p>
          <a:p>
            <a:endParaRPr lang="en-US" altLang="ja-JP" sz="24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How to manage 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references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with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EndNote basic / </a:t>
            </a:r>
            <a:r>
              <a:rPr lang="en-US" altLang="ja-JP" sz="2400" dirty="0" err="1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3642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670401"/>
            <a:ext cx="8640000" cy="6488349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20</a:t>
            </a:fld>
            <a:endParaRPr kumimoji="1" lang="ja-JP" altLang="en-US" dirty="0"/>
          </a:p>
        </p:txBody>
      </p:sp>
      <p:sp>
        <p:nvSpPr>
          <p:cNvPr id="10" name="正方形/長方形 9"/>
          <p:cNvSpPr/>
          <p:nvPr/>
        </p:nvSpPr>
        <p:spPr>
          <a:xfrm>
            <a:off x="-540568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Import references to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From Web importer in your browser directly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5893362" y="2500906"/>
            <a:ext cx="2639078" cy="524857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円/楕円 2"/>
          <p:cNvSpPr/>
          <p:nvPr/>
        </p:nvSpPr>
        <p:spPr>
          <a:xfrm>
            <a:off x="7537836" y="2011680"/>
            <a:ext cx="360000" cy="36000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3" idx="4"/>
          </p:cNvCxnSpPr>
          <p:nvPr/>
        </p:nvCxnSpPr>
        <p:spPr>
          <a:xfrm flipH="1">
            <a:off x="7537836" y="2371680"/>
            <a:ext cx="180000" cy="62527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/>
          <p:cNvSpPr/>
          <p:nvPr/>
        </p:nvSpPr>
        <p:spPr>
          <a:xfrm>
            <a:off x="179512" y="5693287"/>
            <a:ext cx="4032448" cy="45807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Just click “Web importer” button on your browser and you import references from a web page to </a:t>
            </a:r>
            <a:r>
              <a:rPr lang="en-US" altLang="ja-JP" sz="1200" dirty="0" err="1" smtClean="0">
                <a:solidFill>
                  <a:srgbClr val="C00000"/>
                </a:solidFill>
              </a:rPr>
              <a:t>Mendeley</a:t>
            </a:r>
            <a:r>
              <a:rPr lang="en-US" altLang="ja-JP" sz="1200" dirty="0" smtClean="0">
                <a:solidFill>
                  <a:srgbClr val="C00000"/>
                </a:solidFill>
              </a:rPr>
              <a:t>.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21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t="10601"/>
          <a:stretch/>
        </p:blipFill>
        <p:spPr>
          <a:xfrm>
            <a:off x="252000" y="1670400"/>
            <a:ext cx="8640000" cy="579731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21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-540568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Import references to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51999" y="1281600"/>
            <a:ext cx="7992409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Upload files (such as RIS files) from “+ Add” button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7236296" y="1536639"/>
            <a:ext cx="1787906" cy="23617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Web (browser) version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23527" y="2448232"/>
            <a:ext cx="1552980" cy="2163097"/>
          </a:xfrm>
          <a:custGeom>
            <a:avLst/>
            <a:gdLst>
              <a:gd name="connsiteX0" fmla="*/ 0 w 1552980"/>
              <a:gd name="connsiteY0" fmla="*/ 0 h 2163097"/>
              <a:gd name="connsiteX1" fmla="*/ 808839 w 1552980"/>
              <a:gd name="connsiteY1" fmla="*/ 0 h 2163097"/>
              <a:gd name="connsiteX2" fmla="*/ 808839 w 1552980"/>
              <a:gd name="connsiteY2" fmla="*/ 221226 h 2163097"/>
              <a:gd name="connsiteX3" fmla="*/ 1552980 w 1552980"/>
              <a:gd name="connsiteY3" fmla="*/ 221226 h 2163097"/>
              <a:gd name="connsiteX4" fmla="*/ 1552980 w 1552980"/>
              <a:gd name="connsiteY4" fmla="*/ 2163097 h 2163097"/>
              <a:gd name="connsiteX5" fmla="*/ 0 w 1552980"/>
              <a:gd name="connsiteY5" fmla="*/ 2163097 h 2163097"/>
              <a:gd name="connsiteX6" fmla="*/ 0 w 1552980"/>
              <a:gd name="connsiteY6" fmla="*/ 332696 h 2163097"/>
              <a:gd name="connsiteX7" fmla="*/ 0 w 1552980"/>
              <a:gd name="connsiteY7" fmla="*/ 221226 h 2163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2980" h="2163097">
                <a:moveTo>
                  <a:pt x="0" y="0"/>
                </a:moveTo>
                <a:lnTo>
                  <a:pt x="808839" y="0"/>
                </a:lnTo>
                <a:lnTo>
                  <a:pt x="808839" y="221226"/>
                </a:lnTo>
                <a:lnTo>
                  <a:pt x="1552980" y="221226"/>
                </a:lnTo>
                <a:lnTo>
                  <a:pt x="1552980" y="2163097"/>
                </a:lnTo>
                <a:lnTo>
                  <a:pt x="0" y="2163097"/>
                </a:lnTo>
                <a:lnTo>
                  <a:pt x="0" y="332696"/>
                </a:lnTo>
                <a:lnTo>
                  <a:pt x="0" y="221226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25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670400"/>
            <a:ext cx="8640000" cy="649552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2" name="図 1"/>
          <p:cNvPicPr>
            <a:picLocks noChangeAspect="1"/>
          </p:cNvPicPr>
          <p:nvPr/>
        </p:nvPicPr>
        <p:blipFill rotWithShape="1">
          <a:blip r:embed="rId3"/>
          <a:srcRect t="3397"/>
          <a:stretch/>
        </p:blipFill>
        <p:spPr>
          <a:xfrm>
            <a:off x="3276162" y="4509120"/>
            <a:ext cx="4198666" cy="1944686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4"/>
          <a:srcRect l="88679" t="2750" r="3427" b="93050"/>
          <a:stretch/>
        </p:blipFill>
        <p:spPr>
          <a:xfrm>
            <a:off x="7913900" y="1849069"/>
            <a:ext cx="682020" cy="272808"/>
          </a:xfrm>
          <a:prstGeom prst="rect">
            <a:avLst/>
          </a:prstGeom>
        </p:spPr>
      </p:pic>
      <p:sp>
        <p:nvSpPr>
          <p:cNvPr id="13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22</a:t>
            </a:fld>
            <a:endParaRPr kumimoji="1" lang="ja-JP" altLang="en-US" dirty="0"/>
          </a:p>
        </p:txBody>
      </p:sp>
      <p:sp>
        <p:nvSpPr>
          <p:cNvPr id="14" name="正方形/長方形 13"/>
          <p:cNvSpPr/>
          <p:nvPr/>
        </p:nvSpPr>
        <p:spPr>
          <a:xfrm>
            <a:off x="-468560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Generate citations / a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reference list in Word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252000" y="1281600"/>
            <a:ext cx="4533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Screen of Word installed </a:t>
            </a:r>
            <a:r>
              <a:rPr lang="en-US" altLang="ja-JP" dirty="0" smtClean="0">
                <a:solidFill>
                  <a:srgbClr val="C00000"/>
                </a:solidFill>
              </a:rPr>
              <a:t>Citation Plug-in</a:t>
            </a:r>
            <a:endParaRPr lang="en-US" altLang="ja-JP" dirty="0">
              <a:solidFill>
                <a:srgbClr val="C00000"/>
              </a:solidFill>
            </a:endParaRPr>
          </a:p>
        </p:txBody>
      </p:sp>
      <p:cxnSp>
        <p:nvCxnSpPr>
          <p:cNvPr id="18" name="直線矢印コネクタ 17"/>
          <p:cNvCxnSpPr/>
          <p:nvPr/>
        </p:nvCxnSpPr>
        <p:spPr>
          <a:xfrm flipV="1">
            <a:off x="1763689" y="3010093"/>
            <a:ext cx="67830" cy="18590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/>
          <p:cNvSpPr/>
          <p:nvPr/>
        </p:nvSpPr>
        <p:spPr>
          <a:xfrm>
            <a:off x="1598295" y="2107783"/>
            <a:ext cx="453425" cy="67859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矢印コネクタ 19"/>
          <p:cNvCxnSpPr/>
          <p:nvPr/>
        </p:nvCxnSpPr>
        <p:spPr>
          <a:xfrm>
            <a:off x="1931697" y="2786376"/>
            <a:ext cx="1438676" cy="179475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正方形/長方形 20"/>
          <p:cNvSpPr/>
          <p:nvPr/>
        </p:nvSpPr>
        <p:spPr>
          <a:xfrm>
            <a:off x="3381523" y="4600596"/>
            <a:ext cx="3949580" cy="2337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/>
          <p:cNvCxnSpPr/>
          <p:nvPr/>
        </p:nvCxnSpPr>
        <p:spPr>
          <a:xfrm flipH="1">
            <a:off x="3707904" y="4829217"/>
            <a:ext cx="72008" cy="18395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/>
          <p:cNvCxnSpPr/>
          <p:nvPr/>
        </p:nvCxnSpPr>
        <p:spPr>
          <a:xfrm>
            <a:off x="4785613" y="5351528"/>
            <a:ext cx="938515" cy="80291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正方形/長方形 24"/>
          <p:cNvSpPr/>
          <p:nvPr/>
        </p:nvSpPr>
        <p:spPr>
          <a:xfrm>
            <a:off x="5526157" y="6016649"/>
            <a:ext cx="906447" cy="32849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7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670400"/>
            <a:ext cx="8640000" cy="649552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88679" t="2750" r="3427" b="93050"/>
          <a:stretch/>
        </p:blipFill>
        <p:spPr>
          <a:xfrm>
            <a:off x="7913900" y="1859040"/>
            <a:ext cx="682020" cy="288032"/>
          </a:xfrm>
          <a:prstGeom prst="rect">
            <a:avLst/>
          </a:prstGeom>
          <a:ln>
            <a:noFill/>
          </a:ln>
        </p:spPr>
      </p:pic>
      <p:sp>
        <p:nvSpPr>
          <p:cNvPr id="7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23</a:t>
            </a:fld>
            <a:endParaRPr kumimoji="1" lang="ja-JP" altLang="en-US" dirty="0"/>
          </a:p>
        </p:txBody>
      </p:sp>
      <p:sp>
        <p:nvSpPr>
          <p:cNvPr id="9" name="正方形/長方形 8"/>
          <p:cNvSpPr/>
          <p:nvPr/>
        </p:nvSpPr>
        <p:spPr>
          <a:xfrm>
            <a:off x="-468560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Generate citations / a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reference list in Word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52000" y="1281600"/>
            <a:ext cx="4533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Screen of Word installed </a:t>
            </a:r>
            <a:r>
              <a:rPr lang="en-US" altLang="ja-JP" dirty="0" smtClean="0">
                <a:solidFill>
                  <a:srgbClr val="C00000"/>
                </a:solidFill>
              </a:rPr>
              <a:t>Citation Plug-in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1691680" y="4725145"/>
            <a:ext cx="1368152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179992" y="3880235"/>
            <a:ext cx="3312368" cy="43845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A reference sign is inserted in the sentence,</a:t>
            </a:r>
            <a:br>
              <a:rPr lang="en-US" altLang="ja-JP" sz="1200" dirty="0" smtClean="0">
                <a:solidFill>
                  <a:srgbClr val="C00000"/>
                </a:solidFill>
              </a:rPr>
            </a:br>
            <a:r>
              <a:rPr lang="en-US" altLang="ja-JP" sz="1200" dirty="0" smtClean="0">
                <a:solidFill>
                  <a:srgbClr val="C00000"/>
                </a:solidFill>
              </a:rPr>
              <a:t>but a reference is </a:t>
            </a:r>
            <a:r>
              <a:rPr lang="en-US" altLang="ja-JP" sz="1200" u="sng" dirty="0" smtClean="0">
                <a:solidFill>
                  <a:srgbClr val="C00000"/>
                </a:solidFill>
              </a:rPr>
              <a:t>not</a:t>
            </a:r>
            <a:r>
              <a:rPr lang="en-US" altLang="ja-JP" sz="1200" dirty="0" smtClean="0">
                <a:solidFill>
                  <a:srgbClr val="C00000"/>
                </a:solidFill>
              </a:rPr>
              <a:t> added yet.</a:t>
            </a:r>
          </a:p>
        </p:txBody>
      </p:sp>
    </p:spTree>
    <p:extLst>
      <p:ext uri="{BB962C8B-B14F-4D97-AF65-F5344CB8AC3E}">
        <p14:creationId xmlns:p14="http://schemas.microsoft.com/office/powerpoint/2010/main" val="88138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670400"/>
            <a:ext cx="8640000" cy="649552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l="88679" t="2750" r="3427" b="93050"/>
          <a:stretch/>
        </p:blipFill>
        <p:spPr>
          <a:xfrm>
            <a:off x="7913899" y="1849069"/>
            <a:ext cx="682020" cy="272808"/>
          </a:xfrm>
          <a:prstGeom prst="rect">
            <a:avLst/>
          </a:prstGeom>
          <a:ln>
            <a:noFill/>
          </a:ln>
        </p:spPr>
      </p:pic>
      <p:sp>
        <p:nvSpPr>
          <p:cNvPr id="14" name="正方形/長方形 13"/>
          <p:cNvSpPr/>
          <p:nvPr/>
        </p:nvSpPr>
        <p:spPr>
          <a:xfrm>
            <a:off x="-468560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Generate citations / a</a:t>
            </a:r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reference list in Word</a:t>
            </a:r>
          </a:p>
        </p:txBody>
      </p:sp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24</a:t>
            </a:fld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252000" y="1281600"/>
            <a:ext cx="45159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Screen of Word installed </a:t>
            </a:r>
            <a:r>
              <a:rPr lang="en-US" altLang="ja-JP" dirty="0" smtClean="0">
                <a:solidFill>
                  <a:srgbClr val="C00000"/>
                </a:solidFill>
              </a:rPr>
              <a:t>Citation Plug-in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843808" y="2107784"/>
            <a:ext cx="1337253" cy="2246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2843807" y="2492773"/>
            <a:ext cx="1561937" cy="2410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矢印コネクタ 15"/>
          <p:cNvCxnSpPr>
            <a:stCxn id="17" idx="0"/>
          </p:cNvCxnSpPr>
          <p:nvPr/>
        </p:nvCxnSpPr>
        <p:spPr>
          <a:xfrm flipH="1" flipV="1">
            <a:off x="4283969" y="2750585"/>
            <a:ext cx="3539832" cy="202834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6660232" y="4778933"/>
            <a:ext cx="2327137" cy="23424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change the citation style here</a:t>
            </a:r>
          </a:p>
        </p:txBody>
      </p:sp>
      <p:cxnSp>
        <p:nvCxnSpPr>
          <p:cNvPr id="19" name="直線矢印コネクタ 18"/>
          <p:cNvCxnSpPr/>
          <p:nvPr/>
        </p:nvCxnSpPr>
        <p:spPr>
          <a:xfrm flipV="1">
            <a:off x="1331640" y="2348882"/>
            <a:ext cx="1499226" cy="309634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179992" y="3880235"/>
            <a:ext cx="2447792" cy="43845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Click “Insert Bibliography”</a:t>
            </a:r>
            <a:br>
              <a:rPr lang="en-US" altLang="ja-JP" sz="1200" dirty="0" smtClean="0">
                <a:solidFill>
                  <a:srgbClr val="C00000"/>
                </a:solidFill>
              </a:rPr>
            </a:br>
            <a:r>
              <a:rPr lang="en-US" altLang="ja-JP" sz="1200" dirty="0" smtClean="0">
                <a:solidFill>
                  <a:srgbClr val="C00000"/>
                </a:solidFill>
              </a:rPr>
              <a:t>and a reference is added below.</a:t>
            </a:r>
          </a:p>
        </p:txBody>
      </p:sp>
      <p:sp>
        <p:nvSpPr>
          <p:cNvPr id="20" name="正方形/長方形 19"/>
          <p:cNvSpPr/>
          <p:nvPr/>
        </p:nvSpPr>
        <p:spPr>
          <a:xfrm>
            <a:off x="1292061" y="5508448"/>
            <a:ext cx="5970739" cy="98464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771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t="11038"/>
          <a:stretch/>
        </p:blipFill>
        <p:spPr>
          <a:xfrm>
            <a:off x="252000" y="1670400"/>
            <a:ext cx="8640000" cy="5772149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25</a:t>
            </a:fld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-540568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Other functions of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51999" y="1281600"/>
            <a:ext cx="7992409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Read and Annotate a PDF file in </a:t>
            </a:r>
            <a:r>
              <a:rPr lang="en-US" altLang="ja-JP" dirty="0" err="1" smtClean="0">
                <a:solidFill>
                  <a:srgbClr val="C00000"/>
                </a:solidFill>
              </a:rPr>
              <a:t>Mendeley</a:t>
            </a:r>
            <a:endParaRPr lang="en-US" altLang="ja-JP" dirty="0" smtClean="0">
              <a:solidFill>
                <a:srgbClr val="C0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07504" y="5085185"/>
            <a:ext cx="3960440" cy="43204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You can read and annotate a PDF file in </a:t>
            </a:r>
            <a:r>
              <a:rPr lang="en-US" altLang="ja-JP" sz="1200" dirty="0" err="1" smtClean="0">
                <a:solidFill>
                  <a:srgbClr val="C00000"/>
                </a:solidFill>
              </a:rPr>
              <a:t>Mendeley</a:t>
            </a:r>
            <a:r>
              <a:rPr lang="en-US" altLang="ja-JP" sz="1200" dirty="0" smtClean="0">
                <a:solidFill>
                  <a:srgbClr val="C00000"/>
                </a:solidFill>
              </a:rPr>
              <a:t/>
            </a:r>
            <a:br>
              <a:rPr lang="en-US" altLang="ja-JP" sz="1200" dirty="0" smtClean="0">
                <a:solidFill>
                  <a:srgbClr val="C00000"/>
                </a:solidFill>
              </a:rPr>
            </a:br>
            <a:r>
              <a:rPr lang="en-US" altLang="ja-JP" sz="1200" dirty="0" smtClean="0">
                <a:solidFill>
                  <a:srgbClr val="C00000"/>
                </a:solidFill>
              </a:rPr>
              <a:t> in all versions (desktop, web (browser), and mobile).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7236296" y="1536639"/>
            <a:ext cx="1787906" cy="23617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Web (browser) version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86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t="10601"/>
          <a:stretch/>
        </p:blipFill>
        <p:spPr>
          <a:xfrm>
            <a:off x="252000" y="1670400"/>
            <a:ext cx="8640000" cy="580051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26</a:t>
            </a:fld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-540568" y="0"/>
            <a:ext cx="10406743" cy="900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Other functions of </a:t>
            </a:r>
            <a:r>
              <a:rPr lang="en-US" altLang="ja-JP" sz="2400" dirty="0" err="1" smtClean="0">
                <a:solidFill>
                  <a:schemeClr val="bg1">
                    <a:lumMod val="95000"/>
                  </a:schemeClr>
                </a:solidFill>
              </a:rPr>
              <a:t>Mendeley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51999" y="1281600"/>
            <a:ext cx="7992409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mtClean="0">
                <a:solidFill>
                  <a:srgbClr val="C00000"/>
                </a:solidFill>
              </a:rPr>
              <a:t>Receive recommended </a:t>
            </a:r>
            <a:r>
              <a:rPr lang="en-US" altLang="ja-JP" dirty="0" smtClean="0">
                <a:solidFill>
                  <a:srgbClr val="C00000"/>
                </a:solidFill>
              </a:rPr>
              <a:t>articles, follow other users, and so on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7236296" y="1536639"/>
            <a:ext cx="1787906" cy="23617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Web (browser) version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3398525" y="1978372"/>
            <a:ext cx="741427" cy="2985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6012160" y="5388498"/>
            <a:ext cx="3012042" cy="80256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err="1" smtClean="0">
                <a:solidFill>
                  <a:srgbClr val="C00000"/>
                </a:solidFill>
              </a:rPr>
              <a:t>Mendeley</a:t>
            </a:r>
            <a:r>
              <a:rPr lang="en-US" altLang="ja-JP" sz="1200" dirty="0" smtClean="0">
                <a:solidFill>
                  <a:srgbClr val="C00000"/>
                </a:solidFill>
              </a:rPr>
              <a:t> suggests related articles according to your collected references.</a:t>
            </a:r>
          </a:p>
          <a:p>
            <a:endParaRPr lang="en-US" altLang="ja-JP" sz="1200" dirty="0">
              <a:solidFill>
                <a:srgbClr val="C00000"/>
              </a:solidFill>
            </a:endParaRPr>
          </a:p>
          <a:p>
            <a:r>
              <a:rPr lang="en-US" altLang="ja-JP" sz="1200" dirty="0" smtClean="0">
                <a:solidFill>
                  <a:srgbClr val="C00000"/>
                </a:solidFill>
              </a:rPr>
              <a:t>You can also follow other users.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24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670400"/>
            <a:ext cx="6948320" cy="5187207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9577" y="2317348"/>
            <a:ext cx="4365364" cy="377482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8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27</a:t>
            </a:fld>
            <a:endParaRPr kumimoji="1" lang="ja-JP" altLang="en-US" dirty="0"/>
          </a:p>
        </p:txBody>
      </p:sp>
      <p:sp>
        <p:nvSpPr>
          <p:cNvPr id="13" name="正方形/長方形 12"/>
          <p:cNvSpPr/>
          <p:nvPr/>
        </p:nvSpPr>
        <p:spPr>
          <a:xfrm>
            <a:off x="-468560" y="0"/>
            <a:ext cx="10406743" cy="90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Resolve the conflict between the plug-ins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(if you try the both software’s plug-ins)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2000" y="1281600"/>
            <a:ext cx="5065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Word Options &gt; Add-Ins &gt; Manage: Template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6084168" y="5388498"/>
            <a:ext cx="2940034" cy="63279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If you try the both software’s plug-ins,</a:t>
            </a:r>
          </a:p>
          <a:p>
            <a:r>
              <a:rPr lang="en-US" altLang="ja-JP" sz="1200" dirty="0" smtClean="0">
                <a:solidFill>
                  <a:srgbClr val="C00000"/>
                </a:solidFill>
              </a:rPr>
              <a:t>I recommend activating only one</a:t>
            </a:r>
            <a:r>
              <a:rPr lang="en-US" altLang="ja-JP" sz="1200" dirty="0">
                <a:solidFill>
                  <a:srgbClr val="C00000"/>
                </a:solidFill>
              </a:rPr>
              <a:t/>
            </a:r>
            <a:br>
              <a:rPr lang="en-US" altLang="ja-JP" sz="1200" dirty="0">
                <a:solidFill>
                  <a:srgbClr val="C00000"/>
                </a:solidFill>
              </a:rPr>
            </a:br>
            <a:r>
              <a:rPr lang="en-US" altLang="ja-JP" sz="1200" dirty="0" smtClean="0">
                <a:solidFill>
                  <a:srgbClr val="C00000"/>
                </a:solidFill>
              </a:rPr>
              <a:t>to avoid the conflict between them.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277091" y="3848511"/>
            <a:ext cx="1143000" cy="21779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矢印コネクタ 11"/>
          <p:cNvCxnSpPr>
            <a:stCxn id="11" idx="2"/>
          </p:cNvCxnSpPr>
          <p:nvPr/>
        </p:nvCxnSpPr>
        <p:spPr>
          <a:xfrm>
            <a:off x="848591" y="4066308"/>
            <a:ext cx="1131121" cy="212475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1524000" y="6262255"/>
            <a:ext cx="2133600" cy="26323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7" name="直線矢印コネクタ 16"/>
          <p:cNvCxnSpPr/>
          <p:nvPr/>
        </p:nvCxnSpPr>
        <p:spPr>
          <a:xfrm flipV="1">
            <a:off x="3653272" y="4436300"/>
            <a:ext cx="1057274" cy="195757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4710546" y="3913908"/>
            <a:ext cx="3317838" cy="45119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7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/>
          <p:cNvPicPr>
            <a:picLocks noChangeAspect="1"/>
          </p:cNvPicPr>
          <p:nvPr/>
        </p:nvPicPr>
        <p:blipFill rotWithShape="1">
          <a:blip r:embed="rId2"/>
          <a:srcRect t="14165"/>
          <a:stretch/>
        </p:blipFill>
        <p:spPr>
          <a:xfrm>
            <a:off x="252000" y="1670400"/>
            <a:ext cx="8640000" cy="549662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28</a:t>
            </a:fld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-468560" y="0"/>
            <a:ext cx="10406743" cy="900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Detailed Information</a:t>
            </a:r>
          </a:p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on Hokkaido University Library’s website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5523661" y="2972817"/>
            <a:ext cx="1447662" cy="5284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5519753" y="2351495"/>
            <a:ext cx="795077" cy="21195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6926523" y="3812971"/>
            <a:ext cx="1447662" cy="4229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0" idx="3"/>
          </p:cNvCxnSpPr>
          <p:nvPr/>
        </p:nvCxnSpPr>
        <p:spPr>
          <a:xfrm>
            <a:off x="6971323" y="3237055"/>
            <a:ext cx="264973" cy="696001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>
            <a:stCxn id="11" idx="2"/>
          </p:cNvCxnSpPr>
          <p:nvPr/>
        </p:nvCxnSpPr>
        <p:spPr>
          <a:xfrm>
            <a:off x="5917292" y="2563447"/>
            <a:ext cx="174691" cy="53677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252000" y="1281600"/>
            <a:ext cx="5291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solidFill>
                  <a:srgbClr val="C00000"/>
                </a:solidFill>
              </a:rPr>
              <a:t>https://www.lib.hokudai.ac.jp/en/support/bmt/</a:t>
            </a:r>
          </a:p>
        </p:txBody>
      </p:sp>
    </p:spTree>
    <p:extLst>
      <p:ext uri="{BB962C8B-B14F-4D97-AF65-F5344CB8AC3E}">
        <p14:creationId xmlns:p14="http://schemas.microsoft.com/office/powerpoint/2010/main" val="306526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TRY</a:t>
            </a:r>
          </a:p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LATER</a:t>
            </a:r>
          </a:p>
          <a:p>
            <a:pPr algn="ctr"/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AND</a:t>
            </a:r>
          </a:p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ASK</a:t>
            </a:r>
          </a:p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ME</a:t>
            </a:r>
          </a:p>
          <a:p>
            <a:pPr algn="ctr"/>
            <a:r>
              <a:rPr lang="en-US" altLang="ja-JP" sz="4800" dirty="0" smtClean="0">
                <a:solidFill>
                  <a:schemeClr val="bg1">
                    <a:lumMod val="95000"/>
                  </a:schemeClr>
                </a:solidFill>
              </a:rPr>
              <a:t>ANYTIME:</a:t>
            </a:r>
            <a:endParaRPr lang="en-US" altLang="ja-JP" sz="4800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kitacam@lib.hokudai.ac.jp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29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887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Basic functions of Reference Management Software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What is </a:t>
            </a:r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Reference </a:t>
            </a:r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Management </a:t>
            </a:r>
            <a:r>
              <a:rPr lang="en-US" altLang="ja-JP" sz="2400" dirty="0" smtClean="0">
                <a:solidFill>
                  <a:schemeClr val="accent3">
                    <a:lumMod val="50000"/>
                  </a:schemeClr>
                </a:solidFill>
              </a:rPr>
              <a:t>Software?</a:t>
            </a:r>
            <a:endParaRPr lang="en-US" altLang="ja-JP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3</a:t>
            </a:fld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252000" y="4552431"/>
            <a:ext cx="2772000" cy="123146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Import references</a:t>
            </a:r>
          </a:p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of the collected articles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3186000" y="4559318"/>
            <a:ext cx="2772000" cy="1224579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altLang="ja-JP" dirty="0">
                <a:solidFill>
                  <a:srgbClr val="C00000"/>
                </a:solidFill>
              </a:rPr>
              <a:t>o</a:t>
            </a:r>
            <a:r>
              <a:rPr lang="en-US" altLang="ja-JP" dirty="0" smtClean="0">
                <a:solidFill>
                  <a:srgbClr val="C00000"/>
                </a:solidFill>
              </a:rPr>
              <a:t>rganize them in folders</a:t>
            </a:r>
          </a:p>
          <a:p>
            <a:pPr algn="ctr"/>
            <a:endParaRPr lang="en-US" altLang="ja-JP" dirty="0">
              <a:solidFill>
                <a:srgbClr val="C00000"/>
              </a:solidFill>
            </a:endParaRPr>
          </a:p>
          <a:p>
            <a:pPr algn="ctr"/>
            <a:r>
              <a:rPr lang="en-US" altLang="ja-JP" dirty="0">
                <a:solidFill>
                  <a:srgbClr val="C00000"/>
                </a:solidFill>
              </a:rPr>
              <a:t>s</a:t>
            </a:r>
            <a:r>
              <a:rPr lang="en-US" altLang="ja-JP" dirty="0" smtClean="0">
                <a:solidFill>
                  <a:srgbClr val="C00000"/>
                </a:solidFill>
              </a:rPr>
              <a:t>hare them</a:t>
            </a:r>
          </a:p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with other researchers</a:t>
            </a:r>
            <a:endParaRPr lang="en-US" altLang="ja-JP" dirty="0">
              <a:solidFill>
                <a:srgbClr val="C0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6120000" y="4559318"/>
            <a:ext cx="2772000" cy="123146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generate citations</a:t>
            </a:r>
          </a:p>
          <a:p>
            <a:pPr algn="ctr"/>
            <a:r>
              <a:rPr lang="en-US" altLang="ja-JP" dirty="0">
                <a:solidFill>
                  <a:srgbClr val="C00000"/>
                </a:solidFill>
              </a:rPr>
              <a:t>/</a:t>
            </a:r>
            <a:r>
              <a:rPr lang="en-US" altLang="ja-JP" dirty="0" smtClean="0">
                <a:solidFill>
                  <a:srgbClr val="C00000"/>
                </a:solidFill>
              </a:rPr>
              <a:t> </a:t>
            </a:r>
            <a:r>
              <a:rPr lang="en-US" altLang="ja-JP" dirty="0">
                <a:solidFill>
                  <a:srgbClr val="C00000"/>
                </a:solidFill>
              </a:rPr>
              <a:t>a</a:t>
            </a:r>
            <a:r>
              <a:rPr lang="en-US" altLang="ja-JP" dirty="0" smtClean="0">
                <a:solidFill>
                  <a:srgbClr val="C00000"/>
                </a:solidFill>
              </a:rPr>
              <a:t> reference list</a:t>
            </a:r>
          </a:p>
          <a:p>
            <a:pPr algn="ctr"/>
            <a:r>
              <a:rPr lang="en-US" altLang="ja-JP" dirty="0">
                <a:solidFill>
                  <a:srgbClr val="C00000"/>
                </a:solidFill>
              </a:rPr>
              <a:t>f</a:t>
            </a:r>
            <a:r>
              <a:rPr lang="en-US" altLang="ja-JP" dirty="0" smtClean="0">
                <a:solidFill>
                  <a:srgbClr val="C00000"/>
                </a:solidFill>
              </a:rPr>
              <a:t>rom them in your paper</a:t>
            </a:r>
            <a:endParaRPr lang="en-US" altLang="ja-JP" dirty="0">
              <a:solidFill>
                <a:srgbClr val="C00000"/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807" y="2420888"/>
            <a:ext cx="900000" cy="900000"/>
          </a:xfrm>
          <a:prstGeom prst="rect">
            <a:avLst/>
          </a:prstGeom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252" y="2420888"/>
            <a:ext cx="900000" cy="900000"/>
          </a:xfrm>
          <a:prstGeom prst="rect">
            <a:avLst/>
          </a:prstGeom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48" y="2420888"/>
            <a:ext cx="900000" cy="900000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396" y="3485183"/>
            <a:ext cx="540000" cy="540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605" y="3485183"/>
            <a:ext cx="540000" cy="540000"/>
          </a:xfrm>
          <a:prstGeom prst="rect">
            <a:avLst/>
          </a:prstGeom>
        </p:spPr>
      </p:pic>
      <p:cxnSp>
        <p:nvCxnSpPr>
          <p:cNvPr id="22" name="直線矢印コネクタ 21"/>
          <p:cNvCxnSpPr/>
          <p:nvPr/>
        </p:nvCxnSpPr>
        <p:spPr>
          <a:xfrm>
            <a:off x="5652120" y="2853849"/>
            <a:ext cx="10800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>
            <a:off x="2411760" y="2870888"/>
            <a:ext cx="1080000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056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52000" y="1281600"/>
            <a:ext cx="8640000" cy="44071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Reference Management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Software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</a:rPr>
              <a:t>Citavi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EndNote</a:t>
            </a: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EndNote basic</a:t>
            </a: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F1000Workspace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</a:rPr>
              <a:t>Mendeley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Papers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</a:rPr>
              <a:t>Refworks</a:t>
            </a:r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en-US" altLang="ja-JP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altLang="ja-JP" dirty="0" err="1" smtClean="0">
                <a:solidFill>
                  <a:schemeClr val="accent3">
                    <a:lumMod val="50000"/>
                  </a:schemeClr>
                </a:solidFill>
              </a:rPr>
              <a:t>Zotero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 ...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accent3">
                    <a:lumMod val="50000"/>
                  </a:schemeClr>
                </a:solidFill>
              </a:rPr>
              <a:t>What is Reference Management Software?</a:t>
            </a: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103FB-E565-4A26-9303-508A391003B3}" type="slidenum">
              <a:rPr kumimoji="1" lang="ja-JP" altLang="en-US" smtClean="0"/>
              <a:t>4</a:t>
            </a:fld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299708" y="2925887"/>
            <a:ext cx="1800000" cy="360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299708" y="4005064"/>
            <a:ext cx="1800000" cy="360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563888" y="2780928"/>
            <a:ext cx="4464496" cy="17520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You can use these for free</a:t>
            </a:r>
          </a:p>
          <a:p>
            <a:pPr algn="ctr"/>
            <a:endParaRPr lang="en-US" altLang="ja-JP" dirty="0" smtClean="0">
              <a:solidFill>
                <a:srgbClr val="C00000"/>
              </a:solidFill>
            </a:endParaRPr>
          </a:p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AND</a:t>
            </a:r>
          </a:p>
          <a:p>
            <a:pPr algn="ctr"/>
            <a:endParaRPr lang="en-US" altLang="ja-JP" sz="1200" dirty="0" smtClean="0">
              <a:solidFill>
                <a:srgbClr val="C00000"/>
              </a:solidFill>
            </a:endParaRPr>
          </a:p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Hokkaido University </a:t>
            </a:r>
            <a:r>
              <a:rPr lang="en-US" altLang="ja-JP" dirty="0" err="1" smtClean="0">
                <a:solidFill>
                  <a:srgbClr val="C00000"/>
                </a:solidFill>
              </a:rPr>
              <a:t>memebers</a:t>
            </a:r>
            <a:r>
              <a:rPr lang="en-US" altLang="ja-JP" dirty="0" smtClean="0">
                <a:solidFill>
                  <a:srgbClr val="C00000"/>
                </a:solidFill>
              </a:rPr>
              <a:t> can use</a:t>
            </a:r>
          </a:p>
          <a:p>
            <a:pPr algn="ctr"/>
            <a:r>
              <a:rPr lang="en-US" altLang="ja-JP" dirty="0" smtClean="0">
                <a:solidFill>
                  <a:srgbClr val="C00000"/>
                </a:solidFill>
              </a:rPr>
              <a:t>additional functions</a:t>
            </a:r>
            <a:r>
              <a:rPr lang="ja-JP" altLang="en-US" dirty="0">
                <a:solidFill>
                  <a:srgbClr val="C00000"/>
                </a:solidFill>
              </a:rPr>
              <a:t> </a:t>
            </a:r>
            <a:r>
              <a:rPr lang="en-US" altLang="ja-JP" dirty="0" smtClean="0">
                <a:solidFill>
                  <a:srgbClr val="C00000"/>
                </a:solidFill>
              </a:rPr>
              <a:t>for free</a:t>
            </a:r>
          </a:p>
        </p:txBody>
      </p:sp>
      <p:cxnSp>
        <p:nvCxnSpPr>
          <p:cNvPr id="12" name="直線矢印コネクタ 11"/>
          <p:cNvCxnSpPr>
            <a:stCxn id="11" idx="1"/>
            <a:endCxn id="9" idx="3"/>
          </p:cNvCxnSpPr>
          <p:nvPr/>
        </p:nvCxnSpPr>
        <p:spPr>
          <a:xfrm flipH="1">
            <a:off x="2099708" y="3656946"/>
            <a:ext cx="1464180" cy="52811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/>
          <p:cNvCxnSpPr>
            <a:stCxn id="11" idx="1"/>
            <a:endCxn id="8" idx="3"/>
          </p:cNvCxnSpPr>
          <p:nvPr/>
        </p:nvCxnSpPr>
        <p:spPr>
          <a:xfrm flipH="1" flipV="1">
            <a:off x="2099708" y="3105887"/>
            <a:ext cx="1464180" cy="55105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170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5</a:t>
            </a:fld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EndNote basic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251999" y="1281600"/>
            <a:ext cx="7848393" cy="1427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Hokkaido University subscribes Web of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Science Core Collection.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So we can</a:t>
            </a:r>
          </a:p>
          <a:p>
            <a:pPr marL="285750" indent="-285750">
              <a:buFontTx/>
              <a:buChar char="-"/>
            </a:pP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use nearly </a:t>
            </a:r>
            <a:r>
              <a:rPr lang="en-US" altLang="ja-JP" dirty="0">
                <a:solidFill>
                  <a:srgbClr val="C00000"/>
                </a:solidFill>
              </a:rPr>
              <a:t>4,000 styles of citations / the reference list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display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Times Cited counts and other </a:t>
            </a:r>
            <a:r>
              <a:rPr lang="en-US" altLang="ja-JP" dirty="0">
                <a:solidFill>
                  <a:srgbClr val="C00000"/>
                </a:solidFill>
              </a:rPr>
              <a:t>Web of Science data and links </a:t>
            </a:r>
            <a:r>
              <a:rPr lang="en-US" altLang="ja-JP" dirty="0" smtClean="0">
                <a:solidFill>
                  <a:srgbClr val="C00000"/>
                </a:solidFill>
              </a:rPr>
              <a:t/>
            </a:r>
            <a:br>
              <a:rPr lang="en-US" altLang="ja-JP" dirty="0" smtClean="0">
                <a:solidFill>
                  <a:srgbClr val="C00000"/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of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the records imported from Web of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Science.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251999" y="4642842"/>
            <a:ext cx="7038036" cy="17384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I recommend this to those who:</a:t>
            </a:r>
          </a:p>
          <a:p>
            <a:pPr marL="285750" indent="-285750">
              <a:buFontTx/>
              <a:buChar char="-"/>
            </a:pP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o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ften search Web of Science Core Collection for articles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want to manage her/his own articles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recorded in Web of Science Core Collection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(want to know how many times and by whom they are cited)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use EndNote (desktop version), which is paid software</a:t>
            </a:r>
            <a:endParaRPr lang="en-US" altLang="ja-JP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251999" y="3090520"/>
            <a:ext cx="5688632" cy="11707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How to use these additional functions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You need to resister from the campus network.</a:t>
            </a:r>
          </a:p>
          <a:p>
            <a:pPr marL="285750" indent="-285750">
              <a:buFontTx/>
              <a:buChar char="-"/>
            </a:pP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Then </a:t>
            </a:r>
            <a:r>
              <a:rPr lang="en-US" altLang="ja-JP" dirty="0">
                <a:solidFill>
                  <a:schemeClr val="accent3">
                    <a:lumMod val="50000"/>
                  </a:schemeClr>
                </a:solidFill>
              </a:rPr>
              <a:t>each time you log in from campus </a:t>
            </a: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network,</a:t>
            </a:r>
            <a:b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altLang="ja-JP" dirty="0" smtClean="0">
                <a:solidFill>
                  <a:schemeClr val="accent3">
                    <a:lumMod val="50000"/>
                  </a:schemeClr>
                </a:solidFill>
              </a:rPr>
              <a:t>you can use them off-campus for one year.</a:t>
            </a:r>
          </a:p>
          <a:p>
            <a:endParaRPr lang="en-US" altLang="ja-JP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9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t="10916" b="-155"/>
          <a:stretch/>
        </p:blipFill>
        <p:spPr>
          <a:xfrm>
            <a:off x="252000" y="1670400"/>
            <a:ext cx="8640000" cy="5786933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>
                <a:solidFill>
                  <a:schemeClr val="accent3">
                    <a:lumMod val="50000"/>
                  </a:schemeClr>
                </a:solidFill>
              </a:rPr>
              <a:t>6</a:t>
            </a:fld>
            <a:endParaRPr kumimoji="1" lang="ja-JP" alt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https://www.myendnoteweb.com</a:t>
            </a:r>
            <a:endParaRPr lang="en-US" altLang="ja-JP" dirty="0" smtClean="0">
              <a:solidFill>
                <a:srgbClr val="C00000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076056" y="5445224"/>
            <a:ext cx="736347" cy="28803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/>
          <p:nvPr/>
        </p:nvCxnSpPr>
        <p:spPr>
          <a:xfrm>
            <a:off x="4230094" y="4230094"/>
            <a:ext cx="845962" cy="106531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Resister with EndNote basic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695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669793"/>
            <a:ext cx="8640000" cy="6403708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9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7</a:t>
            </a:fld>
            <a:endParaRPr kumimoji="1" lang="ja-JP" altLang="en-US" dirty="0"/>
          </a:p>
        </p:txBody>
      </p:sp>
      <p:sp>
        <p:nvSpPr>
          <p:cNvPr id="10" name="正方形/長方形 9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Useful tools of EndNote basic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5412953" y="3029316"/>
            <a:ext cx="743223" cy="4320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>
            <a:stCxn id="21" idx="1"/>
          </p:cNvCxnSpPr>
          <p:nvPr/>
        </p:nvCxnSpPr>
        <p:spPr>
          <a:xfrm flipH="1" flipV="1">
            <a:off x="1883880" y="4218172"/>
            <a:ext cx="1655542" cy="211261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Click “Downloads” tab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827584" y="3863991"/>
            <a:ext cx="1440160" cy="2850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/>
        </p:nvSpPr>
        <p:spPr>
          <a:xfrm>
            <a:off x="5220072" y="3863991"/>
            <a:ext cx="1008112" cy="28508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" name="直線矢印コネクタ 17"/>
          <p:cNvCxnSpPr>
            <a:stCxn id="20" idx="0"/>
          </p:cNvCxnSpPr>
          <p:nvPr/>
        </p:nvCxnSpPr>
        <p:spPr>
          <a:xfrm flipH="1" flipV="1">
            <a:off x="5699662" y="4182781"/>
            <a:ext cx="576064" cy="129180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正方形/長方形 19"/>
          <p:cNvSpPr/>
          <p:nvPr/>
        </p:nvSpPr>
        <p:spPr>
          <a:xfrm>
            <a:off x="3539422" y="5474586"/>
            <a:ext cx="5472608" cy="45807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Install this tool (just drag this button to the bookmarks bar on the browser)</a:t>
            </a:r>
          </a:p>
          <a:p>
            <a:r>
              <a:rPr lang="en-US" altLang="ja-JP" sz="1200" dirty="0" smtClean="0">
                <a:solidFill>
                  <a:srgbClr val="C00000"/>
                </a:solidFill>
              </a:rPr>
              <a:t>and you can </a:t>
            </a:r>
            <a:r>
              <a:rPr lang="en-US" altLang="ja-JP" sz="1200" dirty="0">
                <a:solidFill>
                  <a:srgbClr val="C00000"/>
                </a:solidFill>
              </a:rPr>
              <a:t>import references from a web page to </a:t>
            </a:r>
            <a:r>
              <a:rPr lang="en-US" altLang="ja-JP" sz="1200" dirty="0" smtClean="0">
                <a:solidFill>
                  <a:srgbClr val="C00000"/>
                </a:solidFill>
              </a:rPr>
              <a:t>EndNote basic.</a:t>
            </a:r>
          </a:p>
        </p:txBody>
      </p:sp>
      <p:sp>
        <p:nvSpPr>
          <p:cNvPr id="21" name="正方形/長方形 20"/>
          <p:cNvSpPr/>
          <p:nvPr/>
        </p:nvSpPr>
        <p:spPr>
          <a:xfrm>
            <a:off x="3539422" y="6117449"/>
            <a:ext cx="3096985" cy="426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This plug-in makes you insert references while writing a paper in Word.</a:t>
            </a:r>
          </a:p>
        </p:txBody>
      </p:sp>
      <p:pic>
        <p:nvPicPr>
          <p:cNvPr id="23" name="図 22"/>
          <p:cNvPicPr>
            <a:picLocks noChangeAspect="1"/>
          </p:cNvPicPr>
          <p:nvPr/>
        </p:nvPicPr>
        <p:blipFill rotWithShape="1">
          <a:blip r:embed="rId3"/>
          <a:srcRect l="828" t="10484" r="828" b="85956"/>
          <a:stretch/>
        </p:blipFill>
        <p:spPr>
          <a:xfrm>
            <a:off x="323528" y="2348879"/>
            <a:ext cx="8496944" cy="230609"/>
          </a:xfrm>
          <a:prstGeom prst="rect">
            <a:avLst/>
          </a:prstGeom>
          <a:ln>
            <a:noFill/>
          </a:ln>
        </p:spPr>
      </p:pic>
      <p:sp>
        <p:nvSpPr>
          <p:cNvPr id="5" name="円弧 4"/>
          <p:cNvSpPr/>
          <p:nvPr/>
        </p:nvSpPr>
        <p:spPr>
          <a:xfrm>
            <a:off x="5285887" y="2526795"/>
            <a:ext cx="1584176" cy="1506711"/>
          </a:xfrm>
          <a:prstGeom prst="arc">
            <a:avLst>
              <a:gd name="adj1" fmla="val 16867121"/>
              <a:gd name="adj2" fmla="val 4673369"/>
            </a:avLst>
          </a:prstGeom>
          <a:ln>
            <a:solidFill>
              <a:srgbClr val="C0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765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0" grpId="0" animBg="1"/>
      <p:bldP spid="21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0" y="1670400"/>
            <a:ext cx="8640000" cy="6403708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00" y="1670400"/>
            <a:ext cx="8640000" cy="6403708"/>
          </a:xfrm>
          <a:prstGeom prst="rect">
            <a:avLst/>
          </a:prstGeom>
        </p:spPr>
      </p:pic>
      <p:sp>
        <p:nvSpPr>
          <p:cNvPr id="12" name="正方形/長方形 11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 smtClean="0">
                <a:solidFill>
                  <a:schemeClr val="bg1">
                    <a:lumMod val="95000"/>
                  </a:schemeClr>
                </a:solidFill>
              </a:rPr>
              <a:t>Import references to EndNote basic</a:t>
            </a:r>
            <a:endParaRPr lang="en-US" altLang="ja-JP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4"/>
          <a:srcRect l="16449" t="10208" r="636" b="85765"/>
          <a:stretch/>
        </p:blipFill>
        <p:spPr>
          <a:xfrm>
            <a:off x="1656000" y="2345120"/>
            <a:ext cx="7164000" cy="261159"/>
          </a:xfrm>
          <a:prstGeom prst="rect">
            <a:avLst/>
          </a:prstGeom>
          <a:ln>
            <a:noFill/>
          </a:ln>
          <a:effectLst>
            <a:softEdge rad="0"/>
          </a:effectLst>
        </p:spPr>
      </p:pic>
      <p:sp>
        <p:nvSpPr>
          <p:cNvPr id="11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sp>
        <p:nvSpPr>
          <p:cNvPr id="14" name="正方形/長方形 13"/>
          <p:cNvSpPr/>
          <p:nvPr/>
        </p:nvSpPr>
        <p:spPr>
          <a:xfrm>
            <a:off x="251999" y="1281600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 smtClean="0">
                <a:solidFill>
                  <a:srgbClr val="C00000"/>
                </a:solidFill>
              </a:rPr>
              <a:t>From “Capture Reference” button in your bookmarks bar directly</a:t>
            </a:r>
          </a:p>
        </p:txBody>
      </p:sp>
      <p:cxnSp>
        <p:nvCxnSpPr>
          <p:cNvPr id="15" name="直線矢印コネクタ 14"/>
          <p:cNvCxnSpPr/>
          <p:nvPr/>
        </p:nvCxnSpPr>
        <p:spPr>
          <a:xfrm>
            <a:off x="1678739" y="2606279"/>
            <a:ext cx="1165069" cy="606697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正方形/長方形 15"/>
          <p:cNvSpPr/>
          <p:nvPr/>
        </p:nvSpPr>
        <p:spPr>
          <a:xfrm>
            <a:off x="287524" y="2350792"/>
            <a:ext cx="1368476" cy="2554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/>
        </p:nvSpPr>
        <p:spPr>
          <a:xfrm>
            <a:off x="4716016" y="5693287"/>
            <a:ext cx="4320480" cy="458073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200" dirty="0" smtClean="0">
                <a:solidFill>
                  <a:srgbClr val="C00000"/>
                </a:solidFill>
              </a:rPr>
              <a:t>Just click “Capture Reference” button on your browser and you import references from a web page to EndNote basic.</a:t>
            </a:r>
            <a:endParaRPr lang="en-US" altLang="ja-JP" sz="1200" dirty="0">
              <a:solidFill>
                <a:srgbClr val="C00000"/>
              </a:solidFill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3131840" y="3640769"/>
            <a:ext cx="2016224" cy="25953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92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 rotWithShape="1">
          <a:blip r:embed="rId2"/>
          <a:srcRect t="14485"/>
          <a:stretch/>
        </p:blipFill>
        <p:spPr>
          <a:xfrm>
            <a:off x="252000" y="1670400"/>
            <a:ext cx="8640000" cy="5476172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</p:spPr>
      </p:pic>
      <p:sp>
        <p:nvSpPr>
          <p:cNvPr id="10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6457950" y="5892801"/>
            <a:ext cx="2446991" cy="828676"/>
          </a:xfrm>
        </p:spPr>
        <p:txBody>
          <a:bodyPr/>
          <a:lstStyle/>
          <a:p>
            <a:fld id="{B38103FB-E565-4A26-9303-508A391003B3}" type="slidenum">
              <a:rPr kumimoji="1" lang="ja-JP" altLang="en-US" smtClean="0"/>
              <a:t>9</a:t>
            </a:fld>
            <a:endParaRPr kumimoji="1" lang="ja-JP" altLang="en-US" dirty="0"/>
          </a:p>
        </p:txBody>
      </p:sp>
      <p:sp>
        <p:nvSpPr>
          <p:cNvPr id="14" name="正方形/長方形 13"/>
          <p:cNvSpPr/>
          <p:nvPr/>
        </p:nvSpPr>
        <p:spPr>
          <a:xfrm>
            <a:off x="-566057" y="0"/>
            <a:ext cx="10406743" cy="90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252000" y="0"/>
            <a:ext cx="8640000" cy="90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2400" dirty="0">
                <a:solidFill>
                  <a:schemeClr val="bg1">
                    <a:lumMod val="95000"/>
                  </a:schemeClr>
                </a:solidFill>
              </a:rPr>
              <a:t>Import references to EndNote basic</a:t>
            </a:r>
          </a:p>
        </p:txBody>
      </p:sp>
      <p:sp>
        <p:nvSpPr>
          <p:cNvPr id="16" name="正方形/長方形 15"/>
          <p:cNvSpPr/>
          <p:nvPr/>
        </p:nvSpPr>
        <p:spPr>
          <a:xfrm>
            <a:off x="252000" y="1292746"/>
            <a:ext cx="7595351" cy="3881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dirty="0">
                <a:solidFill>
                  <a:srgbClr val="C00000"/>
                </a:solidFill>
              </a:rPr>
              <a:t>F</a:t>
            </a:r>
            <a:r>
              <a:rPr lang="en-US" altLang="ja-JP" dirty="0" smtClean="0">
                <a:solidFill>
                  <a:srgbClr val="C00000"/>
                </a:solidFill>
              </a:rPr>
              <a:t>rom Web of Science directly</a:t>
            </a:r>
          </a:p>
        </p:txBody>
      </p:sp>
      <p:sp>
        <p:nvSpPr>
          <p:cNvPr id="17" name="正方形/長方形 16"/>
          <p:cNvSpPr/>
          <p:nvPr/>
        </p:nvSpPr>
        <p:spPr>
          <a:xfrm>
            <a:off x="2530416" y="4149081"/>
            <a:ext cx="228444" cy="156248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8" name="直線矢印コネクタ 17"/>
          <p:cNvCxnSpPr>
            <a:stCxn id="17" idx="3"/>
          </p:cNvCxnSpPr>
          <p:nvPr/>
        </p:nvCxnSpPr>
        <p:spPr>
          <a:xfrm flipV="1">
            <a:off x="2758860" y="3789040"/>
            <a:ext cx="1885148" cy="11412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正方形/長方形 18"/>
          <p:cNvSpPr/>
          <p:nvPr/>
        </p:nvSpPr>
        <p:spPr>
          <a:xfrm>
            <a:off x="4618492" y="3429000"/>
            <a:ext cx="2053754" cy="32754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77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（游ゴシック）">
      <a:majorFont>
        <a:latin typeface="游ゴシック"/>
        <a:ea typeface="游ゴシック"/>
        <a:cs typeface=""/>
      </a:majorFont>
      <a:minorFont>
        <a:latin typeface="游ゴシック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2241</TotalTime>
  <Words>927</Words>
  <Application>Microsoft Office PowerPoint</Application>
  <PresentationFormat>画面に合わせる (4:3)</PresentationFormat>
  <Paragraphs>213</Paragraphs>
  <Slides>29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29</vt:i4>
      </vt:variant>
    </vt:vector>
  </HeadingPairs>
  <TitlesOfParts>
    <vt:vector size="34" baseType="lpstr">
      <vt:lpstr>ＭＳ Ｐゴシック</vt:lpstr>
      <vt:lpstr>游ゴシック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北キャンパス図書室の使い方</dc:title>
  <dc:creator>staff</dc:creator>
  <cp:lastModifiedBy>editor</cp:lastModifiedBy>
  <cp:revision>134</cp:revision>
  <cp:lastPrinted>2018-04-19T23:08:26Z</cp:lastPrinted>
  <dcterms:created xsi:type="dcterms:W3CDTF">2018-03-19T05:19:53Z</dcterms:created>
  <dcterms:modified xsi:type="dcterms:W3CDTF">2018-05-16T20:22:59Z</dcterms:modified>
</cp:coreProperties>
</file>