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71" r:id="rId2"/>
    <p:sldId id="338" r:id="rId3"/>
    <p:sldId id="344" r:id="rId4"/>
    <p:sldId id="343" r:id="rId5"/>
    <p:sldId id="347" r:id="rId6"/>
    <p:sldId id="345" r:id="rId7"/>
    <p:sldId id="348" r:id="rId8"/>
    <p:sldId id="346" r:id="rId9"/>
    <p:sldId id="349" r:id="rId10"/>
    <p:sldId id="350" r:id="rId11"/>
    <p:sldId id="353" r:id="rId12"/>
    <p:sldId id="352" r:id="rId13"/>
    <p:sldId id="354" r:id="rId14"/>
    <p:sldId id="366" r:id="rId15"/>
    <p:sldId id="355" r:id="rId16"/>
    <p:sldId id="369" r:id="rId17"/>
    <p:sldId id="368" r:id="rId18"/>
    <p:sldId id="356" r:id="rId19"/>
    <p:sldId id="357" r:id="rId20"/>
    <p:sldId id="358" r:id="rId21"/>
    <p:sldId id="359" r:id="rId22"/>
    <p:sldId id="370" r:id="rId23"/>
    <p:sldId id="360" r:id="rId24"/>
    <p:sldId id="362" r:id="rId25"/>
    <p:sldId id="361" r:id="rId26"/>
    <p:sldId id="363" r:id="rId27"/>
    <p:sldId id="364" r:id="rId28"/>
    <p:sldId id="293" r:id="rId29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22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  <a:srgbClr val="66CCFF"/>
    <a:srgbClr val="33CCFF"/>
    <a:srgbClr val="00CCFF"/>
    <a:srgbClr val="0099CC"/>
    <a:srgbClr val="0000FF"/>
    <a:srgbClr val="0066FF"/>
    <a:srgbClr val="3399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1" autoAdjust="0"/>
    <p:restoredTop sz="93596" autoAdjust="0"/>
  </p:normalViewPr>
  <p:slideViewPr>
    <p:cSldViewPr snapToGrid="0" showGuides="1">
      <p:cViewPr>
        <p:scale>
          <a:sx n="95" d="100"/>
          <a:sy n="95" d="100"/>
        </p:scale>
        <p:origin x="-342" y="-102"/>
      </p:cViewPr>
      <p:guideLst>
        <p:guide orient="horz" pos="2183"/>
        <p:guide orient="horz" pos="2160"/>
        <p:guide orient="horz" pos="220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19031" cy="492781"/>
          </a:xfrm>
          <a:prstGeom prst="rect">
            <a:avLst/>
          </a:prstGeom>
        </p:spPr>
        <p:txBody>
          <a:bodyPr vert="horz" lIns="87544" tIns="43772" rIns="87544" bIns="43772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229" y="2"/>
            <a:ext cx="2919031" cy="492781"/>
          </a:xfrm>
          <a:prstGeom prst="rect">
            <a:avLst/>
          </a:prstGeom>
        </p:spPr>
        <p:txBody>
          <a:bodyPr vert="horz" lIns="87544" tIns="43772" rIns="87544" bIns="43772" rtlCol="0"/>
          <a:lstStyle>
            <a:lvl1pPr algn="r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9372002"/>
            <a:ext cx="2919031" cy="492781"/>
          </a:xfrm>
          <a:prstGeom prst="rect">
            <a:avLst/>
          </a:prstGeom>
        </p:spPr>
        <p:txBody>
          <a:bodyPr vert="horz" lIns="87544" tIns="43772" rIns="87544" bIns="43772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229" y="9372002"/>
            <a:ext cx="2919031" cy="492781"/>
          </a:xfrm>
          <a:prstGeom prst="rect">
            <a:avLst/>
          </a:prstGeom>
        </p:spPr>
        <p:txBody>
          <a:bodyPr vert="horz" lIns="87544" tIns="43772" rIns="87544" bIns="43772" rtlCol="0" anchor="b"/>
          <a:lstStyle>
            <a:lvl1pPr algn="r">
              <a:defRPr sz="1100"/>
            </a:lvl1pPr>
          </a:lstStyle>
          <a:p>
            <a:fld id="{E92440C8-8EEC-4C11-BD71-6EE55386BB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50415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0" cy="495029"/>
          </a:xfrm>
          <a:prstGeom prst="rect">
            <a:avLst/>
          </a:prstGeom>
        </p:spPr>
        <p:txBody>
          <a:bodyPr vert="horz" lIns="94828" tIns="47414" rIns="94828" bIns="474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4828" tIns="47414" rIns="94828" bIns="47414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8" tIns="47414" rIns="94828" bIns="4741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4828" tIns="47414" rIns="94828" bIns="4741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287"/>
            <a:ext cx="2918830" cy="495028"/>
          </a:xfrm>
          <a:prstGeom prst="rect">
            <a:avLst/>
          </a:prstGeom>
        </p:spPr>
        <p:txBody>
          <a:bodyPr vert="horz" lIns="94828" tIns="47414" rIns="94828" bIns="474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5" y="9371287"/>
            <a:ext cx="2918830" cy="495028"/>
          </a:xfrm>
          <a:prstGeom prst="rect">
            <a:avLst/>
          </a:prstGeom>
        </p:spPr>
        <p:txBody>
          <a:bodyPr vert="horz" lIns="94828" tIns="47414" rIns="94828" bIns="47414" rtlCol="0" anchor="b"/>
          <a:lstStyle>
            <a:lvl1pPr algn="r">
              <a:defRPr sz="1200"/>
            </a:lvl1pPr>
          </a:lstStyle>
          <a:p>
            <a:fld id="{DF344C74-4399-4DC4-979B-0866244DF6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463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35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44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08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30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74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73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45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95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6372000" y="5641200"/>
            <a:ext cx="2520000" cy="108000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19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2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44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5892801"/>
            <a:ext cx="2446991" cy="8286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522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kumimoji="1" lang="ja-JP" altLang="en-US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6" name="テキスト ボックス 5"/>
          <p:cNvSpPr txBox="1">
            <a:spLocks noChangeAspect="1"/>
          </p:cNvSpPr>
          <p:nvPr/>
        </p:nvSpPr>
        <p:spPr>
          <a:xfrm>
            <a:off x="432000" y="2406425"/>
            <a:ext cx="8280000" cy="2045151"/>
          </a:xfrm>
          <a:prstGeom prst="rect">
            <a:avLst/>
          </a:prstGeom>
          <a:noFill/>
        </p:spPr>
        <p:txBody>
          <a:bodyPr wrap="square" lIns="91424" tIns="45712" rIns="91424" bIns="45712" rtlCol="0" anchor="ctr">
            <a:prstTxWarp prst="textPlain">
              <a:avLst/>
            </a:prstTxWarp>
            <a:noAutofit/>
          </a:bodyPr>
          <a:lstStyle/>
          <a:p>
            <a:pPr algn="ctr"/>
            <a:r>
              <a:rPr lang="en-US" altLang="ja-JP" sz="3600" b="1" dirty="0" smtClean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ＤＦ平成明朝体W7" panose="02020709000000000000" pitchFamily="17" charset="-128"/>
                <a:ea typeface="ＤＦ平成明朝体W7" panose="02020709000000000000" pitchFamily="17" charset="-128"/>
                <a:cs typeface="メイリオ" panose="020B0604030504040204" pitchFamily="50" charset="-128"/>
              </a:rPr>
              <a:t>Afternoon Talk</a:t>
            </a:r>
            <a:endParaRPr lang="en-US" altLang="ja-JP" sz="3600" b="1" dirty="0">
              <a:ln w="12700"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ＤＦ平成明朝体W7" panose="02020709000000000000" pitchFamily="17" charset="-128"/>
              <a:ea typeface="ＤＦ平成明朝体W7" panose="02020709000000000000" pitchFamily="17" charset="-128"/>
              <a:cs typeface="メイリオ" panose="020B0604030504040204" pitchFamily="50" charset="-128"/>
            </a:endParaRPr>
          </a:p>
          <a:p>
            <a:pPr algn="ctr"/>
            <a:endParaRPr lang="en-US" altLang="ja-JP" sz="500" dirty="0">
              <a:ln w="12700">
                <a:solidFill>
                  <a:schemeClr val="accent6">
                    <a:lumMod val="75000"/>
                  </a:schemeClr>
                </a:solidFill>
              </a:ln>
              <a:solidFill>
                <a:schemeClr val="bg1"/>
              </a:solidFill>
              <a:latin typeface="ＤＦ平成明朝体W7" panose="02020709000000000000" pitchFamily="17" charset="-128"/>
              <a:ea typeface="ＤＦ平成明朝体W7" panose="02020709000000000000" pitchFamily="17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sz="2000" b="1" dirty="0" smtClean="0">
                <a:ln w="1270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ＤＦ平成明朝体W7" panose="02020709000000000000" pitchFamily="17" charset="-128"/>
                <a:ea typeface="ＤＦ平成明朝体W7" panose="02020709000000000000" pitchFamily="17" charset="-128"/>
                <a:cs typeface="メイリオ" panose="020B0604030504040204" pitchFamily="50" charset="-128"/>
              </a:rPr>
              <a:t>Impact Factor and Improved Access to Papers</a:t>
            </a:r>
            <a:endParaRPr lang="en-US" altLang="ja-JP" sz="2000" b="1" dirty="0">
              <a:ln w="12700">
                <a:solidFill>
                  <a:schemeClr val="accent6">
                    <a:lumMod val="50000"/>
                  </a:schemeClr>
                </a:solidFill>
              </a:ln>
              <a:solidFill>
                <a:schemeClr val="bg1"/>
              </a:solidFill>
              <a:latin typeface="ＤＦ平成明朝体W7" panose="02020709000000000000" pitchFamily="17" charset="-128"/>
              <a:ea typeface="ＤＦ平成明朝体W7" panose="02020709000000000000" pitchFamily="17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>
            <a:spLocks noChangeAspect="1"/>
          </p:cNvSpPr>
          <p:nvPr/>
        </p:nvSpPr>
        <p:spPr>
          <a:xfrm>
            <a:off x="432000" y="537414"/>
            <a:ext cx="1980000" cy="360000"/>
          </a:xfrm>
          <a:prstGeom prst="rect">
            <a:avLst/>
          </a:prstGeom>
          <a:noFill/>
        </p:spPr>
        <p:txBody>
          <a:bodyPr wrap="square" lIns="91424" tIns="45712" rIns="91424" bIns="45712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ja-JP" sz="900" b="1" dirty="0" smtClean="0">
                <a:solidFill>
                  <a:srgbClr val="FAF096"/>
                </a:solidFill>
                <a:latin typeface="ＤＦ平成明朝体W7" panose="02020709000000000000" pitchFamily="17" charset="-128"/>
                <a:ea typeface="ＤＦ平成明朝体W7" panose="02020709000000000000" pitchFamily="17" charset="-128"/>
              </a:rPr>
              <a:t>Northern Campus Library</a:t>
            </a:r>
            <a:endParaRPr lang="en-US" altLang="ja-JP" sz="900" b="1" dirty="0">
              <a:solidFill>
                <a:srgbClr val="FAF096"/>
              </a:solidFill>
              <a:latin typeface="ＤＦ平成明朝体W7" panose="02020709000000000000" pitchFamily="17" charset="-128"/>
              <a:ea typeface="ＤＦ平成明朝体W7" panose="02020709000000000000" pitchFamily="17" charset="-128"/>
            </a:endParaRPr>
          </a:p>
        </p:txBody>
      </p:sp>
      <p:sp>
        <p:nvSpPr>
          <p:cNvPr id="8" name="テキスト ボックス 7"/>
          <p:cNvSpPr txBox="1">
            <a:spLocks/>
          </p:cNvSpPr>
          <p:nvPr/>
        </p:nvSpPr>
        <p:spPr>
          <a:xfrm>
            <a:off x="7452000" y="5846400"/>
            <a:ext cx="1260000" cy="360000"/>
          </a:xfrm>
          <a:prstGeom prst="rect">
            <a:avLst/>
          </a:prstGeom>
          <a:noFill/>
        </p:spPr>
        <p:txBody>
          <a:bodyPr wrap="square" lIns="91424" tIns="45712" rIns="91424" bIns="45712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ja-JP" sz="900" b="1" dirty="0" smtClean="0">
                <a:solidFill>
                  <a:srgbClr val="FAF096"/>
                </a:solidFill>
                <a:latin typeface="ＤＦ平成明朝体W7" panose="02020709000000000000" pitchFamily="17" charset="-128"/>
                <a:ea typeface="ＤＦ平成明朝体W7" panose="02020709000000000000" pitchFamily="17" charset="-128"/>
              </a:rPr>
              <a:t>July 2018</a:t>
            </a:r>
            <a:endParaRPr lang="en-US" altLang="ja-JP" sz="900" b="1" dirty="0">
              <a:solidFill>
                <a:srgbClr val="FAF096"/>
              </a:solidFill>
              <a:latin typeface="ＤＦ平成明朝体W7" panose="02020709000000000000" pitchFamily="17" charset="-128"/>
              <a:ea typeface="ＤＦ平成明朝体W7" panose="02020709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13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Journals By Rank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Compare journals by Journal Impact Factor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5040000" cy="3874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251999" y="5724000"/>
            <a:ext cx="6501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The screen displays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ranking by 2017 JIF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of the journals of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"NANOSCIENCE &amp; NANOTECHNOLOGY -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 SCIE”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489638" y="3508010"/>
            <a:ext cx="292059" cy="182163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5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39334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テキスト ボックス 15"/>
          <p:cNvSpPr txBox="1"/>
          <p:nvPr/>
        </p:nvSpPr>
        <p:spPr>
          <a:xfrm>
            <a:off x="1704263" y="5040000"/>
            <a:ext cx="279573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800" dirty="0" smtClean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MATHEMATICS</a:t>
            </a: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MICROBIOLOGY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MOLECULAR </a:t>
            </a:r>
            <a:r>
              <a:rPr lang="en-US" altLang="ja-JP" sz="700" dirty="0">
                <a:solidFill>
                  <a:srgbClr val="C00000"/>
                </a:solidFill>
              </a:rPr>
              <a:t>BIOLOGY &amp; </a:t>
            </a:r>
            <a:r>
              <a:rPr lang="en-US" altLang="ja-JP" sz="700" dirty="0" smtClean="0">
                <a:solidFill>
                  <a:srgbClr val="C00000"/>
                </a:solidFill>
              </a:rPr>
              <a:t>GENETICS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MULTIDISCIPLINARY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NEUROSCIENCE </a:t>
            </a:r>
            <a:r>
              <a:rPr lang="en-US" altLang="ja-JP" sz="700" dirty="0">
                <a:solidFill>
                  <a:srgbClr val="C00000"/>
                </a:solidFill>
              </a:rPr>
              <a:t>&amp; </a:t>
            </a:r>
            <a:r>
              <a:rPr lang="en-US" altLang="ja-JP" sz="700" dirty="0" smtClean="0">
                <a:solidFill>
                  <a:srgbClr val="C00000"/>
                </a:solidFill>
              </a:rPr>
              <a:t>BEHAVIOR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PHARMACOLOGY </a:t>
            </a:r>
            <a:r>
              <a:rPr lang="en-US" altLang="ja-JP" sz="700" dirty="0">
                <a:solidFill>
                  <a:srgbClr val="C00000"/>
                </a:solidFill>
              </a:rPr>
              <a:t>&amp; </a:t>
            </a:r>
            <a:r>
              <a:rPr lang="en-US" altLang="ja-JP" sz="700" dirty="0" smtClean="0">
                <a:solidFill>
                  <a:srgbClr val="C00000"/>
                </a:solidFill>
              </a:rPr>
              <a:t>TOXICOLOGY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PHYSICS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PLANT </a:t>
            </a:r>
            <a:r>
              <a:rPr lang="en-US" altLang="ja-JP" sz="700" dirty="0">
                <a:solidFill>
                  <a:srgbClr val="C00000"/>
                </a:solidFill>
              </a:rPr>
              <a:t>&amp; ANIMAL </a:t>
            </a:r>
            <a:r>
              <a:rPr lang="en-US" altLang="ja-JP" sz="700" dirty="0" smtClean="0">
                <a:solidFill>
                  <a:srgbClr val="C00000"/>
                </a:solidFill>
              </a:rPr>
              <a:t>SCIENCE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PSYCHIATRY/PSYCHOLOGY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SOCIAL </a:t>
            </a:r>
            <a:r>
              <a:rPr lang="en-US" altLang="ja-JP" sz="700" dirty="0">
                <a:solidFill>
                  <a:srgbClr val="C00000"/>
                </a:solidFill>
              </a:rPr>
              <a:t>SCIENCES, </a:t>
            </a:r>
            <a:r>
              <a:rPr lang="en-US" altLang="ja-JP" sz="700" dirty="0" smtClean="0">
                <a:solidFill>
                  <a:srgbClr val="C00000"/>
                </a:solidFill>
              </a:rPr>
              <a:t>GENERAL</a:t>
            </a:r>
          </a:p>
          <a:p>
            <a:r>
              <a:rPr lang="ja-JP" altLang="en-US" sz="700" dirty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SPACE SCIENCE</a:t>
            </a:r>
            <a:endParaRPr lang="ja-JP" altLang="en-US" sz="700" dirty="0">
              <a:solidFill>
                <a:srgbClr val="C0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Refine journals by the range of JIFs</a:t>
            </a:r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/ Expand them by 22 Research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F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ields of ESI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Compare journals by Journal Impact Factor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748145" y="4156365"/>
            <a:ext cx="818804" cy="27432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5136454" y="4684222"/>
            <a:ext cx="827928" cy="39901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065476" y="4708909"/>
            <a:ext cx="252091" cy="12494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454596" y="6001788"/>
            <a:ext cx="260404" cy="13716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5141422" y="3835590"/>
            <a:ext cx="822960" cy="16698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637314" y="1982534"/>
            <a:ext cx="4506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To compare in a wider range than the category of 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JCR,</a:t>
            </a:r>
          </a:p>
          <a:p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select 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"Essential Science Indicators" in "Category 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Schema“</a:t>
            </a:r>
          </a:p>
          <a:p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and select one 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from 22 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categories</a:t>
            </a:r>
            <a:r>
              <a:rPr lang="ja-JP" altLang="en-US" sz="1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in 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"Select Categories".</a:t>
            </a:r>
            <a:endParaRPr lang="en-US" altLang="ja-JP" sz="12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52000" y="5040000"/>
            <a:ext cx="42546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700" dirty="0" smtClean="0">
                <a:solidFill>
                  <a:srgbClr val="C00000"/>
                </a:solidFill>
              </a:rPr>
              <a:t>※22 Research Fields of ESI</a:t>
            </a:r>
          </a:p>
          <a:p>
            <a:r>
              <a:rPr lang="ja-JP" altLang="en-US" sz="700" dirty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AGRICULTURAL SCIENCES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BIOLOGY </a:t>
            </a:r>
            <a:r>
              <a:rPr lang="en-US" altLang="ja-JP" sz="700" dirty="0">
                <a:solidFill>
                  <a:srgbClr val="C00000"/>
                </a:solidFill>
              </a:rPr>
              <a:t>&amp; </a:t>
            </a:r>
            <a:r>
              <a:rPr lang="en-US" altLang="ja-JP" sz="700" dirty="0" smtClean="0">
                <a:solidFill>
                  <a:srgbClr val="C00000"/>
                </a:solidFill>
              </a:rPr>
              <a:t>BIOCHEMISTRY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CHEMISTRY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CLINICAL MEDICINE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COMPUTER SCIENCE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ECONOMICS </a:t>
            </a:r>
            <a:r>
              <a:rPr lang="en-US" altLang="ja-JP" sz="700" dirty="0">
                <a:solidFill>
                  <a:srgbClr val="C00000"/>
                </a:solidFill>
              </a:rPr>
              <a:t>&amp; </a:t>
            </a:r>
            <a:r>
              <a:rPr lang="en-US" altLang="ja-JP" sz="700" dirty="0" smtClean="0">
                <a:solidFill>
                  <a:srgbClr val="C00000"/>
                </a:solidFill>
              </a:rPr>
              <a:t>BUSINESS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ENGINEERING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ENVIRONMENT/ECOLOGY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GEOSCIENCES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IMMUNOLOGY</a:t>
            </a:r>
            <a:endParaRPr lang="ja-JP" altLang="en-US" sz="700" dirty="0">
              <a:solidFill>
                <a:srgbClr val="C00000"/>
              </a:solidFill>
            </a:endParaRPr>
          </a:p>
          <a:p>
            <a:r>
              <a:rPr lang="ja-JP" altLang="en-US" sz="700" dirty="0" smtClean="0">
                <a:solidFill>
                  <a:srgbClr val="C00000"/>
                </a:solidFill>
              </a:rPr>
              <a:t>・</a:t>
            </a:r>
            <a:r>
              <a:rPr lang="en-US" altLang="ja-JP" sz="700" dirty="0" smtClean="0">
                <a:solidFill>
                  <a:srgbClr val="C00000"/>
                </a:solidFill>
              </a:rPr>
              <a:t>MATERIALS SCIENCE</a:t>
            </a:r>
            <a:endParaRPr lang="ja-JP" altLang="en-US" sz="700" dirty="0">
              <a:solidFill>
                <a:srgbClr val="C00000"/>
              </a:solidFill>
            </a:endParaRPr>
          </a:p>
        </p:txBody>
      </p:sp>
      <p:sp>
        <p:nvSpPr>
          <p:cNvPr id="3" name="円弧 2"/>
          <p:cNvSpPr/>
          <p:nvPr/>
        </p:nvSpPr>
        <p:spPr>
          <a:xfrm>
            <a:off x="822960" y="4260126"/>
            <a:ext cx="881303" cy="530560"/>
          </a:xfrm>
          <a:prstGeom prst="arc">
            <a:avLst>
              <a:gd name="adj1" fmla="val 19648216"/>
              <a:gd name="adj2" fmla="val 4568609"/>
            </a:avLst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弧 16"/>
          <p:cNvSpPr/>
          <p:nvPr/>
        </p:nvSpPr>
        <p:spPr>
          <a:xfrm rot="10800000">
            <a:off x="4793940" y="3898669"/>
            <a:ext cx="1386767" cy="1035147"/>
          </a:xfrm>
          <a:prstGeom prst="arc">
            <a:avLst>
              <a:gd name="adj1" fmla="val 18476816"/>
              <a:gd name="adj2" fmla="val 3060830"/>
            </a:avLst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弧 17"/>
          <p:cNvSpPr/>
          <p:nvPr/>
        </p:nvSpPr>
        <p:spPr>
          <a:xfrm>
            <a:off x="5335123" y="3797264"/>
            <a:ext cx="881303" cy="2273104"/>
          </a:xfrm>
          <a:prstGeom prst="arc">
            <a:avLst>
              <a:gd name="adj1" fmla="val 16834556"/>
              <a:gd name="adj2" fmla="val 5288308"/>
            </a:avLst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014864" y="5817122"/>
            <a:ext cx="1558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Expand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710949" y="4395888"/>
            <a:ext cx="1212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Refine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9"/>
            <a:ext cx="3600000" cy="2767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240234"/>
            <a:ext cx="3600000" cy="2767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000" y="2838859"/>
            <a:ext cx="3600000" cy="2767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0" y="3438000"/>
            <a:ext cx="3600000" cy="2767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 can refer to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its detailed information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in </a:t>
            </a:r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Ulrichsweb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When you find an interesting journal in the ranking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1719036" y="3426639"/>
            <a:ext cx="374459" cy="9059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015882" y="4083015"/>
            <a:ext cx="292313" cy="9059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4637314" y="3952918"/>
            <a:ext cx="292313" cy="9059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6140828" y="6144034"/>
            <a:ext cx="1222694" cy="8908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>
            <a:stCxn id="11" idx="3"/>
          </p:cNvCxnSpPr>
          <p:nvPr/>
        </p:nvCxnSpPr>
        <p:spPr>
          <a:xfrm>
            <a:off x="2093495" y="3471936"/>
            <a:ext cx="564940" cy="219857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12" idx="3"/>
          </p:cNvCxnSpPr>
          <p:nvPr/>
        </p:nvCxnSpPr>
        <p:spPr>
          <a:xfrm flipV="1">
            <a:off x="3308195" y="4074261"/>
            <a:ext cx="468675" cy="54051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>
            <a:stCxn id="13" idx="3"/>
          </p:cNvCxnSpPr>
          <p:nvPr/>
        </p:nvCxnSpPr>
        <p:spPr>
          <a:xfrm>
            <a:off x="4929627" y="3998215"/>
            <a:ext cx="482373" cy="410894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4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1) Improved Access to Papers you wrote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Making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your paper open access (OA) will increase the possibility of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citing...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Library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services for publishing open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access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2)</a:t>
            </a:r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Improved Access to Papers you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refer to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Conventional way to access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to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papers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may have been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complicated?</a:t>
            </a:r>
          </a:p>
          <a:p>
            <a:pPr marL="285750" indent="-285750">
              <a:buFontTx/>
              <a:buChar char="-"/>
            </a:pP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Useful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browser plugins to expedite your access to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papers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Improved Access to Papers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900000" y="2035535"/>
            <a:ext cx="0" cy="252000"/>
          </a:xfrm>
          <a:prstGeom prst="straightConnector1">
            <a:avLst/>
          </a:prstGeom>
          <a:ln w="127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>
            <a:off x="900000" y="3942536"/>
            <a:ext cx="0" cy="252000"/>
          </a:xfrm>
          <a:prstGeom prst="straightConnector1">
            <a:avLst/>
          </a:prstGeom>
          <a:ln w="127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25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Many researches and studies support a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citation advantage for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OA papers.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Open Access Citation Advantage Service (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OACA)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46 of 70 researches found a citation advantage for OA papers</a:t>
            </a:r>
          </a:p>
          <a:p>
            <a:pPr lvl="1"/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http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://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sparceurope.org/what-we-do/open-access/sparc-europe-open-access-resources/open-access-citation-advantage-service-oaca/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Research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impact of </a:t>
            </a:r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paywalled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versus open access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papers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“OA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papers have an indisputable citation advantage”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http://www.1science.com/1numbr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This is a simple idea, but it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is difficult to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cite papers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that are difficult to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access...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There are 2 ways of publishing OA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4">
                    <a:lumMod val="50000"/>
                  </a:schemeClr>
                </a:solidFill>
              </a:rPr>
              <a:t>Gold OA</a:t>
            </a:r>
            <a:br>
              <a:rPr lang="en-US" altLang="ja-JP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4">
                    <a:lumMod val="50000"/>
                  </a:schemeClr>
                </a:solidFill>
              </a:rPr>
              <a:t>The author </a:t>
            </a:r>
            <a:r>
              <a:rPr lang="en-US" altLang="ja-JP" dirty="0">
                <a:solidFill>
                  <a:schemeClr val="accent4">
                    <a:lumMod val="50000"/>
                  </a:schemeClr>
                </a:solidFill>
              </a:rPr>
              <a:t>bears the cost for OA (APC) and publishes the paper open access</a:t>
            </a:r>
            <a:r>
              <a:rPr lang="en-US" altLang="ja-JP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Green OA</a:t>
            </a:r>
            <a:b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uthor publishes </a:t>
            </a:r>
            <a:b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the manuscript approved by the publisher (usually the author’s final draft) 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after the period 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set by the publisher 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US" altLang="ja-JP" dirty="0" err="1" smtClean="0">
                <a:solidFill>
                  <a:schemeClr val="accent6">
                    <a:lumMod val="50000"/>
                  </a:schemeClr>
                </a:solidFill>
              </a:rPr>
              <a:t>eg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altLang="ja-JP" dirty="0">
                <a:solidFill>
                  <a:schemeClr val="accent6">
                    <a:lumMod val="50000"/>
                  </a:schemeClr>
                </a:solidFill>
              </a:rPr>
              <a:t>one year after publication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 lang="en-US" altLang="ja-JP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Improved Access to Papers you wrote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Support for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publishing open access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475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412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https://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www.lib.hokudai.ac.jp/support/apc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Gold OA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Information of discounts for Gold OA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cxnSp>
        <p:nvCxnSpPr>
          <p:cNvPr id="8" name="直線矢印コネクタ 7"/>
          <p:cNvCxnSpPr>
            <a:stCxn id="14" idx="6"/>
          </p:cNvCxnSpPr>
          <p:nvPr/>
        </p:nvCxnSpPr>
        <p:spPr>
          <a:xfrm>
            <a:off x="4146608" y="2941200"/>
            <a:ext cx="1801610" cy="81800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フリーフォーム 13"/>
          <p:cNvSpPr/>
          <p:nvPr/>
        </p:nvSpPr>
        <p:spPr>
          <a:xfrm>
            <a:off x="2736151" y="2170836"/>
            <a:ext cx="1410457" cy="770364"/>
          </a:xfrm>
          <a:custGeom>
            <a:avLst/>
            <a:gdLst>
              <a:gd name="connsiteX0" fmla="*/ 0 w 1410457"/>
              <a:gd name="connsiteY0" fmla="*/ 0 h 650109"/>
              <a:gd name="connsiteX1" fmla="*/ 490071 w 1410457"/>
              <a:gd name="connsiteY1" fmla="*/ 0 h 650109"/>
              <a:gd name="connsiteX2" fmla="*/ 490071 w 1410457"/>
              <a:gd name="connsiteY2" fmla="*/ 104918 h 650109"/>
              <a:gd name="connsiteX3" fmla="*/ 713481 w 1410457"/>
              <a:gd name="connsiteY3" fmla="*/ 104918 h 650109"/>
              <a:gd name="connsiteX4" fmla="*/ 713481 w 1410457"/>
              <a:gd name="connsiteY4" fmla="*/ 453525 h 650109"/>
              <a:gd name="connsiteX5" fmla="*/ 1410457 w 1410457"/>
              <a:gd name="connsiteY5" fmla="*/ 453525 h 650109"/>
              <a:gd name="connsiteX6" fmla="*/ 1410457 w 1410457"/>
              <a:gd name="connsiteY6" fmla="*/ 650109 h 650109"/>
              <a:gd name="connsiteX7" fmla="*/ 713481 w 1410457"/>
              <a:gd name="connsiteY7" fmla="*/ 650109 h 650109"/>
              <a:gd name="connsiteX8" fmla="*/ 713481 w 1410457"/>
              <a:gd name="connsiteY8" fmla="*/ 468379 h 650109"/>
              <a:gd name="connsiteX9" fmla="*/ 16505 w 1410457"/>
              <a:gd name="connsiteY9" fmla="*/ 468379 h 650109"/>
              <a:gd name="connsiteX10" fmla="*/ 16505 w 1410457"/>
              <a:gd name="connsiteY10" fmla="*/ 134910 h 650109"/>
              <a:gd name="connsiteX11" fmla="*/ 0 w 1410457"/>
              <a:gd name="connsiteY11" fmla="*/ 134910 h 650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10457" h="650109">
                <a:moveTo>
                  <a:pt x="0" y="0"/>
                </a:moveTo>
                <a:lnTo>
                  <a:pt x="490071" y="0"/>
                </a:lnTo>
                <a:lnTo>
                  <a:pt x="490071" y="104918"/>
                </a:lnTo>
                <a:lnTo>
                  <a:pt x="713481" y="104918"/>
                </a:lnTo>
                <a:lnTo>
                  <a:pt x="713481" y="453525"/>
                </a:lnTo>
                <a:lnTo>
                  <a:pt x="1410457" y="453525"/>
                </a:lnTo>
                <a:lnTo>
                  <a:pt x="1410457" y="650109"/>
                </a:lnTo>
                <a:lnTo>
                  <a:pt x="713481" y="650109"/>
                </a:lnTo>
                <a:lnTo>
                  <a:pt x="713481" y="468379"/>
                </a:lnTo>
                <a:lnTo>
                  <a:pt x="16505" y="468379"/>
                </a:lnTo>
                <a:lnTo>
                  <a:pt x="16505" y="134910"/>
                </a:lnTo>
                <a:lnTo>
                  <a:pt x="0" y="134910"/>
                </a:lnTo>
                <a:close/>
              </a:path>
            </a:pathLst>
          </a:cu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18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https://eprints.lib.hokudai.ac.jp/?locale=en&amp;lang=en</a:t>
            </a:r>
            <a:endParaRPr lang="en-US" altLang="ja-JP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Green OA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Self-archive in HUSCAP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400000" y="1641600"/>
            <a:ext cx="349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M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aterials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to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archive are: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papers (including conference papers)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resentations (including posters)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eaching materials</a:t>
            </a:r>
            <a:b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made by researchers and graduate students of Hokkaido University</a:t>
            </a:r>
          </a:p>
          <a:p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Key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benefits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are: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your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papers will be discoverable from Google Scholar (also recently from Web of Science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you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receive the monthly report on the number of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downloads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your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works are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stably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and persistently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archived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endParaRPr kumimoji="1"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Library staff carries out the following archive works: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c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onfirmation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the publisher's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copyright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policy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description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metadata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5040000" cy="3874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99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432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 smtClean="0">
                <a:solidFill>
                  <a:schemeClr val="accent6">
                    <a:lumMod val="50000"/>
                  </a:schemeClr>
                </a:solidFill>
              </a:rPr>
              <a:t>○ 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accepted manuscript</a:t>
            </a:r>
            <a:endParaRPr lang="en-US" altLang="ja-JP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Green OA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manuscripts which can be posted in HUSCAP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4644000" y="1281600"/>
            <a:ext cx="4248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× publisher’s version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2000" y="5040000"/>
            <a:ext cx="8640000" cy="1338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The manuscript can be archived in the following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conditions: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Word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file, not PDF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file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Files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texts, figures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, and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tables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are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separated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There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are traces of peer review (with red letters and markers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Library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staff arranges the appearance without changing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contents.)</a:t>
            </a:r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*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Some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of the academic societies in Japan allow self-archiving of publisher version.</a:t>
            </a:r>
          </a:p>
        </p:txBody>
      </p:sp>
    </p:spTree>
    <p:extLst>
      <p:ext uri="{BB962C8B-B14F-4D97-AF65-F5344CB8AC3E}">
        <p14:creationId xmlns:p14="http://schemas.microsoft.com/office/powerpoint/2010/main" val="39436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https://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eprints.lib.hokudai.ac.jp/regform *in Japanese only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Green OA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Form for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positng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to HUSCAP</a:t>
            </a:r>
            <a:r>
              <a:rPr lang="ja-JP" alt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*in Japanese only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5040000" cy="3874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5400000" y="1641600"/>
            <a:ext cx="34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Just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enter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e-mail address,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name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department,</a:t>
            </a:r>
          </a:p>
          <a:p>
            <a:pPr marL="285750" indent="-285750">
              <a:buFontTx/>
              <a:buChar char="-"/>
            </a:pP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publication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information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set automatically if you enter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DOI)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attach the manuscript.</a:t>
            </a:r>
            <a:endParaRPr kumimoji="1"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08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8" y="1641600"/>
            <a:ext cx="4248000" cy="32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publish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only metadata before the manuscript can not be published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Green OA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Prior publication of metadata (from April 1, 2018)</a:t>
            </a:r>
            <a:endParaRPr lang="en-US" altLang="ja-JP" sz="2400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51998" y="5040000"/>
            <a:ext cx="43200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The link to the paper 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which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can be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viewed only) 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acknowledged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by the publisher such as "</a:t>
            </a:r>
            <a:r>
              <a:rPr lang="en-US" altLang="ja-JP" sz="1400" dirty="0" err="1">
                <a:solidFill>
                  <a:schemeClr val="accent3">
                    <a:lumMod val="50000"/>
                  </a:schemeClr>
                </a:solidFill>
              </a:rPr>
              <a:t>SharedIt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" 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can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be open prior to the publication of the author's final draft.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円弧 7"/>
          <p:cNvSpPr/>
          <p:nvPr/>
        </p:nvSpPr>
        <p:spPr>
          <a:xfrm rot="5400000">
            <a:off x="1627439" y="603860"/>
            <a:ext cx="4838509" cy="4530790"/>
          </a:xfrm>
          <a:prstGeom prst="arc">
            <a:avLst>
              <a:gd name="adj1" fmla="val 19141679"/>
              <a:gd name="adj2" fmla="val 3574598"/>
            </a:avLst>
          </a:prstGeom>
          <a:ln w="127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3" r="1322" b="20733"/>
          <a:stretch/>
        </p:blipFill>
        <p:spPr bwMode="auto">
          <a:xfrm>
            <a:off x="4572000" y="5040002"/>
            <a:ext cx="2756140" cy="1542596"/>
          </a:xfrm>
          <a:prstGeom prst="rect">
            <a:avLst/>
          </a:prstGeom>
          <a:noFill/>
          <a:ln w="31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8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■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Impact Factor (Journal Impact Factor : JIF)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Definition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and Calculation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Method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How to find out JIF of a journal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How to compare journals by JIF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■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Improved Access to Papers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1) Improved Access to the Papers you wrote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Library services for publishing open access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2) Improved Access to the Papers you refer to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Useful browser plugins to expedite your access to papers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*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will explain the above based on access to papers from the campus (HINES).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Afternoon Talk on 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Impact Factor and Improved Access to Papers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861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3991329"/>
            <a:ext cx="2880000" cy="2214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In the case of Utrecht University, 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more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than 75% of the papers downloaded from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Sci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-Hub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could have been read legally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subscribed by the university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or OA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) ...</a:t>
            </a:r>
          </a:p>
          <a:p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https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://</a:t>
            </a:r>
            <a:r>
              <a:rPr lang="en-US" altLang="ja-JP" sz="1200" dirty="0" smtClean="0">
                <a:solidFill>
                  <a:schemeClr val="accent3">
                    <a:lumMod val="50000"/>
                  </a:schemeClr>
                </a:solidFill>
              </a:rPr>
              <a:t>im2punt0.wordpress.com/2016/06/20/sci-hub-access-or-convenience-a-utrecht-case-study-part-2/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Improved Access to Papers you refer to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Too many inputs and clicks to access PDFs?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52000" y="2574242"/>
            <a:ext cx="43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Access to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PDFs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assumed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by library staff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00" y="3643200"/>
            <a:ext cx="2880000" cy="2214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3292826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43574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000" y="2520000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フリーフォーム 8"/>
          <p:cNvSpPr/>
          <p:nvPr/>
        </p:nvSpPr>
        <p:spPr>
          <a:xfrm>
            <a:off x="695609" y="3362325"/>
            <a:ext cx="5952841" cy="1481933"/>
          </a:xfrm>
          <a:custGeom>
            <a:avLst/>
            <a:gdLst>
              <a:gd name="connsiteX0" fmla="*/ 94966 w 5952841"/>
              <a:gd name="connsiteY0" fmla="*/ 838200 h 1481933"/>
              <a:gd name="connsiteX1" fmla="*/ 152116 w 5952841"/>
              <a:gd name="connsiteY1" fmla="*/ 1466850 h 1481933"/>
              <a:gd name="connsiteX2" fmla="*/ 1523716 w 5952841"/>
              <a:gd name="connsiteY2" fmla="*/ 1247775 h 1481933"/>
              <a:gd name="connsiteX3" fmla="*/ 1295116 w 5952841"/>
              <a:gd name="connsiteY3" fmla="*/ 819150 h 1481933"/>
              <a:gd name="connsiteX4" fmla="*/ 3371566 w 5952841"/>
              <a:gd name="connsiteY4" fmla="*/ 561975 h 1481933"/>
              <a:gd name="connsiteX5" fmla="*/ 4190716 w 5952841"/>
              <a:gd name="connsiteY5" fmla="*/ 171450 h 1481933"/>
              <a:gd name="connsiteX6" fmla="*/ 4295491 w 5952841"/>
              <a:gd name="connsiteY6" fmla="*/ 571500 h 1481933"/>
              <a:gd name="connsiteX7" fmla="*/ 5952841 w 5952841"/>
              <a:gd name="connsiteY7" fmla="*/ 0 h 1481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2841" h="1481933">
                <a:moveTo>
                  <a:pt x="94966" y="838200"/>
                </a:moveTo>
                <a:cubicBezTo>
                  <a:pt x="4478" y="1118393"/>
                  <a:pt x="-86009" y="1398587"/>
                  <a:pt x="152116" y="1466850"/>
                </a:cubicBezTo>
                <a:cubicBezTo>
                  <a:pt x="390241" y="1535113"/>
                  <a:pt x="1333216" y="1355725"/>
                  <a:pt x="1523716" y="1247775"/>
                </a:cubicBezTo>
                <a:cubicBezTo>
                  <a:pt x="1714216" y="1139825"/>
                  <a:pt x="987141" y="933450"/>
                  <a:pt x="1295116" y="819150"/>
                </a:cubicBezTo>
                <a:cubicBezTo>
                  <a:pt x="1603091" y="704850"/>
                  <a:pt x="2888966" y="669925"/>
                  <a:pt x="3371566" y="561975"/>
                </a:cubicBezTo>
                <a:cubicBezTo>
                  <a:pt x="3854166" y="454025"/>
                  <a:pt x="4036729" y="169863"/>
                  <a:pt x="4190716" y="171450"/>
                </a:cubicBezTo>
                <a:cubicBezTo>
                  <a:pt x="4344703" y="173037"/>
                  <a:pt x="4001804" y="600075"/>
                  <a:pt x="4295491" y="571500"/>
                </a:cubicBezTo>
                <a:cubicBezTo>
                  <a:pt x="4589178" y="542925"/>
                  <a:pt x="5271009" y="271462"/>
                  <a:pt x="5952841" y="0"/>
                </a:cubicBezTo>
              </a:path>
            </a:pathLst>
          </a:custGeom>
          <a:noFill/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572000" y="5856078"/>
            <a:ext cx="43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rgbClr val="C00000"/>
                </a:solidFill>
              </a:rPr>
              <a:t>too </a:t>
            </a:r>
            <a:r>
              <a:rPr lang="en-US" altLang="ja-JP" sz="1400" dirty="0" smtClean="0">
                <a:solidFill>
                  <a:srgbClr val="C00000"/>
                </a:solidFill>
              </a:rPr>
              <a:t>complicated and too long?</a:t>
            </a:r>
            <a:endParaRPr kumimoji="1" lang="ja-JP" altLang="en-US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Useful browser plugins 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to reduce inputs and clicks for access to PDFs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7" b="80738"/>
          <a:stretch/>
        </p:blipFill>
        <p:spPr bwMode="auto">
          <a:xfrm>
            <a:off x="-1618236" y="4425005"/>
            <a:ext cx="10510236" cy="36107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3832375" y="5894666"/>
            <a:ext cx="4509520" cy="2605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円弧 2"/>
          <p:cNvSpPr/>
          <p:nvPr/>
        </p:nvSpPr>
        <p:spPr>
          <a:xfrm>
            <a:off x="-1569720" y="1682821"/>
            <a:ext cx="9265920" cy="6816845"/>
          </a:xfrm>
          <a:prstGeom prst="arc">
            <a:avLst/>
          </a:prstGeom>
          <a:ln w="127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弧 8"/>
          <p:cNvSpPr/>
          <p:nvPr/>
        </p:nvSpPr>
        <p:spPr>
          <a:xfrm>
            <a:off x="-3448050" y="2571335"/>
            <a:ext cx="10499725" cy="5054600"/>
          </a:xfrm>
          <a:prstGeom prst="arc">
            <a:avLst/>
          </a:prstGeom>
          <a:ln w="127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弧 9"/>
          <p:cNvSpPr/>
          <p:nvPr/>
        </p:nvSpPr>
        <p:spPr>
          <a:xfrm>
            <a:off x="-2484784" y="3356992"/>
            <a:ext cx="8784976" cy="3456384"/>
          </a:xfrm>
          <a:prstGeom prst="arc">
            <a:avLst/>
          </a:prstGeom>
          <a:ln w="127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弧 10"/>
          <p:cNvSpPr/>
          <p:nvPr/>
        </p:nvSpPr>
        <p:spPr>
          <a:xfrm>
            <a:off x="138545" y="3642184"/>
            <a:ext cx="5513575" cy="2883160"/>
          </a:xfrm>
          <a:prstGeom prst="arc">
            <a:avLst/>
          </a:prstGeom>
          <a:ln w="127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36125" y="2947222"/>
            <a:ext cx="7539450" cy="303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-2215415" y="4043405"/>
            <a:ext cx="7539450" cy="303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Reduce inputs</a:t>
            </a:r>
          </a:p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・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Google Scholar Button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Reduce clicks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・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Kopernio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Find the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OA version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when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university does not subscribe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 paper</a:t>
            </a:r>
          </a:p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・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Unpaywall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・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Open Access Button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rgbClr val="C00000"/>
                </a:solidFill>
              </a:rPr>
              <a:t>* Every </a:t>
            </a:r>
            <a:r>
              <a:rPr lang="en-US" altLang="ja-JP" dirty="0">
                <a:solidFill>
                  <a:srgbClr val="C00000"/>
                </a:solidFill>
              </a:rPr>
              <a:t>plugins does not always work perfectly</a:t>
            </a:r>
          </a:p>
        </p:txBody>
      </p:sp>
    </p:spTree>
    <p:extLst>
      <p:ext uri="{BB962C8B-B14F-4D97-AF65-F5344CB8AC3E}">
        <p14:creationId xmlns:p14="http://schemas.microsoft.com/office/powerpoint/2010/main" val="9140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4248000" cy="2354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Firefox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Get browser plugins</a:t>
            </a:r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(Firefox / Chrome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)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正方形/長方形 19"/>
          <p:cNvSpPr/>
          <p:nvPr/>
        </p:nvSpPr>
        <p:spPr>
          <a:xfrm>
            <a:off x="4644000" y="1281599"/>
            <a:ext cx="4248000" cy="2354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Chrome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52000" y="5040000"/>
            <a:ext cx="4248000" cy="2354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From the button at the top right of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browser</a:t>
            </a:r>
          </a:p>
          <a:p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* Only </a:t>
            </a:r>
            <a:r>
              <a:rPr lang="en-US" altLang="ja-JP" sz="1400" dirty="0" err="1" smtClean="0">
                <a:solidFill>
                  <a:schemeClr val="accent3">
                    <a:lumMod val="50000"/>
                  </a:schemeClr>
                </a:solidFill>
              </a:rPr>
              <a:t>Kopernio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 is added from only its website:</a:t>
            </a:r>
          </a:p>
          <a:p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ja-JP" altLang="en-US" sz="1400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https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://kopernio.com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4644000" y="5040000"/>
            <a:ext cx="4248000" cy="2354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From https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://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chrome.google.com/webstore</a:t>
            </a:r>
          </a:p>
          <a:p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4118708" y="2649415"/>
            <a:ext cx="336061" cy="29698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>
            <a:stCxn id="32" idx="4"/>
            <a:endCxn id="24" idx="0"/>
          </p:cNvCxnSpPr>
          <p:nvPr/>
        </p:nvCxnSpPr>
        <p:spPr>
          <a:xfrm flipH="1">
            <a:off x="4286739" y="1921673"/>
            <a:ext cx="143753" cy="727742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円弧 27"/>
          <p:cNvSpPr/>
          <p:nvPr/>
        </p:nvSpPr>
        <p:spPr>
          <a:xfrm rot="10800000">
            <a:off x="3200398" y="1868974"/>
            <a:ext cx="1998134" cy="928933"/>
          </a:xfrm>
          <a:prstGeom prst="arc">
            <a:avLst>
              <a:gd name="adj1" fmla="val 16843658"/>
              <a:gd name="adj2" fmla="val 1317618"/>
            </a:avLst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4770641" y="2012355"/>
            <a:ext cx="737463" cy="12050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2376000" y="2236801"/>
            <a:ext cx="965783" cy="876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Search here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321892" y="1921673"/>
            <a:ext cx="1446108" cy="876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400" dirty="0" smtClean="0">
                <a:solidFill>
                  <a:srgbClr val="C00000"/>
                </a:solidFill>
              </a:rPr>
              <a:t>Search here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32" name="円/楕円 31"/>
          <p:cNvSpPr/>
          <p:nvPr/>
        </p:nvSpPr>
        <p:spPr>
          <a:xfrm>
            <a:off x="4322492" y="1705673"/>
            <a:ext cx="216000" cy="216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412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From browsing seamlessly to search for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papers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Google Scholar Button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&lt;https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://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scholar.google.com&gt;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1349009" y="2545320"/>
            <a:ext cx="990743" cy="10742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>
            <a:stCxn id="8" idx="3"/>
          </p:cNvCxnSpPr>
          <p:nvPr/>
        </p:nvCxnSpPr>
        <p:spPr>
          <a:xfrm flipV="1">
            <a:off x="2339752" y="1868889"/>
            <a:ext cx="1729620" cy="73014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12"/>
          <p:cNvSpPr/>
          <p:nvPr/>
        </p:nvSpPr>
        <p:spPr>
          <a:xfrm>
            <a:off x="4183200" y="1687684"/>
            <a:ext cx="216000" cy="216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>
            <a:stCxn id="19" idx="6"/>
          </p:cNvCxnSpPr>
          <p:nvPr/>
        </p:nvCxnSpPr>
        <p:spPr>
          <a:xfrm>
            <a:off x="3234300" y="3072401"/>
            <a:ext cx="1534012" cy="20202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3592077" y="2426391"/>
            <a:ext cx="1733793" cy="47527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/>
        </p:nvSpPr>
        <p:spPr>
          <a:xfrm>
            <a:off x="3018300" y="2964401"/>
            <a:ext cx="216000" cy="216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325870" y="2272502"/>
            <a:ext cx="2315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To the paper’s website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644000" y="1641600"/>
            <a:ext cx="437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Just select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some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letters (</a:t>
            </a:r>
            <a:r>
              <a:rPr lang="en-US" altLang="ja-JP" sz="1400" dirty="0" err="1" smtClean="0">
                <a:solidFill>
                  <a:schemeClr val="accent3">
                    <a:lumMod val="50000"/>
                  </a:schemeClr>
                </a:solidFill>
              </a:rPr>
              <a:t>eg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 title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of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a paper)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and press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button,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Google Scholar search begins.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7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0303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1"/>
            <a:ext cx="8892000" cy="272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Automatically find the subscribed paper (or OA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version)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during the paper search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Kopernio</a:t>
            </a:r>
            <a:endParaRPr lang="en-US" altLang="ja-JP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&lt;https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://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kopernio.com&gt;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4721255" y="4383030"/>
            <a:ext cx="1363539" cy="30079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330708" y="2263070"/>
            <a:ext cx="434468" cy="2315653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52000" y="5040902"/>
            <a:ext cx="8640000" cy="1134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In Google Scholar and PubMed you can see the </a:t>
            </a:r>
            <a:r>
              <a:rPr lang="en-US" altLang="ja-JP" sz="1400" dirty="0" err="1" smtClean="0">
                <a:solidFill>
                  <a:schemeClr val="accent3">
                    <a:lumMod val="50000"/>
                  </a:schemeClr>
                </a:solidFill>
              </a:rPr>
              <a:t>Kopernio’s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 results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on the search result screen.</a:t>
            </a:r>
          </a:p>
          <a:p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Although the operation is sometimes unstable yet,</a:t>
            </a: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This plugin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saves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the ID / PW of “Remote Access Service” in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browser,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so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you can access the papers subscribed by the university immediately from outside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campus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if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you only set the above ID / PW once.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*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Choose "Hokkaido University" when creating an account!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3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Display whether you can access the OA version or not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Unpaywall</a:t>
            </a:r>
            <a:endParaRPr lang="en-US" altLang="ja-JP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&lt;https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://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unpaywall.org&gt;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sp>
        <p:nvSpPr>
          <p:cNvPr id="3" name="円/楕円 2"/>
          <p:cNvSpPr/>
          <p:nvPr/>
        </p:nvSpPr>
        <p:spPr>
          <a:xfrm>
            <a:off x="4212000" y="2759413"/>
            <a:ext cx="360000" cy="3600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8604000" y="2759413"/>
            <a:ext cx="360000" cy="36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/>
          <p:cNvCxnSpPr>
            <a:endCxn id="3" idx="3"/>
          </p:cNvCxnSpPr>
          <p:nvPr/>
        </p:nvCxnSpPr>
        <p:spPr>
          <a:xfrm flipV="1">
            <a:off x="1494845" y="3066692"/>
            <a:ext cx="2769876" cy="1973308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flipV="1">
            <a:off x="1663393" y="3024001"/>
            <a:ext cx="6993328" cy="261719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0" y="5082691"/>
            <a:ext cx="5112689" cy="252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/>
          <p:nvPr/>
        </p:nvCxnSpPr>
        <p:spPr>
          <a:xfrm flipH="1" flipV="1">
            <a:off x="5591618" y="4777946"/>
            <a:ext cx="379278" cy="105817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252000" y="50400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You can download the OA version from here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rgbClr val="C00000"/>
                </a:solidFill>
              </a:rPr>
              <a:t>You cannot access the OA version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* However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, you can read the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publisher’s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version if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 university subscribes it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5970896" y="2334014"/>
            <a:ext cx="0" cy="350210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33779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600" dirty="0">
                <a:solidFill>
                  <a:schemeClr val="accent3">
                    <a:lumMod val="50000"/>
                  </a:schemeClr>
                </a:solidFill>
              </a:rPr>
              <a:t>If the OA version is available, download it / if not, request the author to self-archive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Open Access Button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&lt;https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://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openaccessbutton.org&gt;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00" y="2880000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000" y="1641600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200" y="2880000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5516187" y="4072775"/>
            <a:ext cx="1479836" cy="12349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6" idx="6"/>
          </p:cNvCxnSpPr>
          <p:nvPr/>
        </p:nvCxnSpPr>
        <p:spPr>
          <a:xfrm>
            <a:off x="2829916" y="1745117"/>
            <a:ext cx="3423284" cy="515004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2757916" y="1817117"/>
            <a:ext cx="132884" cy="130792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/>
        </p:nvSpPr>
        <p:spPr>
          <a:xfrm>
            <a:off x="2685916" y="1673117"/>
            <a:ext cx="144000" cy="144000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1450800" y="3034284"/>
            <a:ext cx="461127" cy="12349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>
            <a:stCxn id="21" idx="3"/>
          </p:cNvCxnSpPr>
          <p:nvPr/>
        </p:nvCxnSpPr>
        <p:spPr>
          <a:xfrm>
            <a:off x="1911927" y="3096029"/>
            <a:ext cx="3604260" cy="493477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>
            <a:stCxn id="12" idx="0"/>
          </p:cNvCxnSpPr>
          <p:nvPr/>
        </p:nvCxnSpPr>
        <p:spPr>
          <a:xfrm flipV="1">
            <a:off x="6256105" y="2748600"/>
            <a:ext cx="1195895" cy="1324175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252000" y="5400000"/>
            <a:ext cx="8892000" cy="1493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 try to verify that it immediately shifts to the request screen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like </a:t>
            </a:r>
            <a:r>
              <a:rPr lang="en-US" altLang="ja-JP" dirty="0" smtClean="0">
                <a:solidFill>
                  <a:schemeClr val="accent6">
                    <a:lumMod val="50000"/>
                  </a:schemeClr>
                </a:solidFill>
              </a:rPr>
              <a:t>the green arrow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, but </a:t>
            </a:r>
            <a:r>
              <a:rPr lang="en-US" altLang="ja-JP" u="sng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</a:rPr>
              <a:t>it does not work well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Go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to the top page &lt;https://openaccessbutton.org&gt; like </a:t>
            </a:r>
            <a:r>
              <a:rPr lang="en-US" altLang="ja-JP" dirty="0" smtClean="0">
                <a:solidFill>
                  <a:srgbClr val="C00000"/>
                </a:solidFill>
              </a:rPr>
              <a:t>the </a:t>
            </a:r>
            <a:r>
              <a:rPr lang="en-US" altLang="ja-JP" dirty="0">
                <a:solidFill>
                  <a:srgbClr val="C00000"/>
                </a:solidFill>
              </a:rPr>
              <a:t>red </a:t>
            </a:r>
            <a:r>
              <a:rPr lang="en-US" altLang="ja-JP" dirty="0" smtClean="0">
                <a:solidFill>
                  <a:srgbClr val="C00000"/>
                </a:solidFill>
              </a:rPr>
              <a:t>arrow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and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enter the DOI </a:t>
            </a:r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etc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, and you will switch to the request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screen.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5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600" dirty="0">
                <a:solidFill>
                  <a:schemeClr val="accent3">
                    <a:lumMod val="50000"/>
                  </a:schemeClr>
                </a:solidFill>
              </a:rPr>
              <a:t>If you use </a:t>
            </a:r>
            <a:r>
              <a:rPr lang="en-US" altLang="ja-JP" sz="1600" dirty="0" smtClean="0">
                <a:solidFill>
                  <a:schemeClr val="accent3">
                    <a:lumMod val="50000"/>
                  </a:schemeClr>
                </a:solidFill>
              </a:rPr>
              <a:t>the public operational expenses (</a:t>
            </a:r>
            <a:r>
              <a:rPr lang="en-US" altLang="ja-JP" sz="1600" dirty="0" err="1" smtClean="0">
                <a:solidFill>
                  <a:schemeClr val="accent3">
                    <a:lumMod val="50000"/>
                  </a:schemeClr>
                </a:solidFill>
              </a:rPr>
              <a:t>Ippan-Un’ei-Zaigen</a:t>
            </a:r>
            <a:r>
              <a:rPr lang="en-US" altLang="ja-JP" sz="1600" dirty="0" smtClean="0">
                <a:solidFill>
                  <a:schemeClr val="accent3">
                    <a:lumMod val="50000"/>
                  </a:schemeClr>
                </a:solidFill>
              </a:rPr>
              <a:t>),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you </a:t>
            </a:r>
            <a:r>
              <a:rPr lang="en-US" altLang="ja-JP" sz="1600" dirty="0">
                <a:solidFill>
                  <a:srgbClr val="C00000"/>
                </a:solidFill>
              </a:rPr>
              <a:t>can </a:t>
            </a:r>
            <a:r>
              <a:rPr lang="en-US" altLang="ja-JP" sz="1600" dirty="0" smtClean="0">
                <a:solidFill>
                  <a:srgbClr val="C00000"/>
                </a:solidFill>
              </a:rPr>
              <a:t>get </a:t>
            </a:r>
            <a:r>
              <a:rPr lang="en-US" altLang="ja-JP" sz="1600" dirty="0">
                <a:solidFill>
                  <a:srgbClr val="C00000"/>
                </a:solidFill>
              </a:rPr>
              <a:t>a </a:t>
            </a:r>
            <a:r>
              <a:rPr lang="en-US" altLang="ja-JP" sz="1600" dirty="0" smtClean="0">
                <a:solidFill>
                  <a:srgbClr val="C00000"/>
                </a:solidFill>
              </a:rPr>
              <a:t>photocopy </a:t>
            </a:r>
            <a:r>
              <a:rPr lang="en-US" altLang="ja-JP" sz="1600" dirty="0">
                <a:solidFill>
                  <a:srgbClr val="C00000"/>
                </a:solidFill>
              </a:rPr>
              <a:t>of the materials in the university </a:t>
            </a:r>
            <a:r>
              <a:rPr lang="en-US" altLang="ja-JP" sz="1600" dirty="0" smtClean="0">
                <a:solidFill>
                  <a:srgbClr val="C00000"/>
                </a:solidFill>
              </a:rPr>
              <a:t>libraries in </a:t>
            </a:r>
            <a:r>
              <a:rPr lang="en-US" altLang="ja-JP" sz="1600" dirty="0">
                <a:solidFill>
                  <a:srgbClr val="C00000"/>
                </a:solidFill>
              </a:rPr>
              <a:t>PDF </a:t>
            </a:r>
            <a:r>
              <a:rPr lang="en-US" altLang="ja-JP" sz="1600" dirty="0" smtClean="0">
                <a:solidFill>
                  <a:srgbClr val="C00000"/>
                </a:solidFill>
              </a:rPr>
              <a:t>format (e-DDS)</a:t>
            </a:r>
            <a:r>
              <a:rPr lang="en-US" altLang="ja-JP" sz="16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altLang="ja-JP" dirty="0" smtClean="0">
              <a:solidFill>
                <a:srgbClr val="C0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Get a photocopy of papers via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Northern Campus Library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(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chargeable)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000" y="1856400"/>
            <a:ext cx="1440000" cy="144000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589" y="4580596"/>
            <a:ext cx="540000" cy="540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0" y="5332910"/>
            <a:ext cx="540000" cy="540000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4697999" y="5418244"/>
            <a:ext cx="1419179" cy="376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Off campus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698000" y="2041550"/>
            <a:ext cx="131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In campus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grpSp>
        <p:nvGrpSpPr>
          <p:cNvPr id="18" name="グループ化 17"/>
          <p:cNvGrpSpPr/>
          <p:nvPr/>
        </p:nvGrpSpPr>
        <p:grpSpPr>
          <a:xfrm>
            <a:off x="4572000" y="3296400"/>
            <a:ext cx="4320000" cy="1071883"/>
            <a:chOff x="4572000" y="3796063"/>
            <a:chExt cx="4320000" cy="1071883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2000" y="3796063"/>
              <a:ext cx="540000" cy="540000"/>
            </a:xfrm>
            <a:prstGeom prst="rect">
              <a:avLst/>
            </a:prstGeom>
          </p:spPr>
        </p:pic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2000" y="3796063"/>
              <a:ext cx="540000" cy="540000"/>
            </a:xfrm>
            <a:prstGeom prst="rect">
              <a:avLst/>
            </a:prstGeom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2000" y="3796063"/>
              <a:ext cx="540000" cy="540000"/>
            </a:xfrm>
            <a:prstGeom prst="rect">
              <a:avLst/>
            </a:prstGeom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4572000" y="4344726"/>
              <a:ext cx="14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accent3">
                      <a:lumMod val="50000"/>
                    </a:schemeClr>
                  </a:solidFill>
                </a:rPr>
                <a:t>laboratory</a:t>
              </a:r>
              <a:endParaRPr kumimoji="1" lang="ja-JP" altLang="en-US" sz="14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5913154" y="4344726"/>
              <a:ext cx="1710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 smtClean="0">
                  <a:solidFill>
                    <a:schemeClr val="accent3">
                      <a:lumMod val="50000"/>
                    </a:schemeClr>
                  </a:solidFill>
                </a:rPr>
                <a:t>Northern Campus Library</a:t>
              </a: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7452000" y="4344726"/>
              <a:ext cx="1440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>
                  <a:solidFill>
                    <a:schemeClr val="accent3">
                      <a:lumMod val="50000"/>
                    </a:schemeClr>
                  </a:solidFill>
                </a:rPr>
                <a:t>a</a:t>
              </a:r>
              <a:r>
                <a:rPr lang="en-US" altLang="ja-JP" sz="1400" dirty="0" smtClean="0">
                  <a:solidFill>
                    <a:schemeClr val="accent3">
                      <a:lumMod val="50000"/>
                    </a:schemeClr>
                  </a:solidFill>
                </a:rPr>
                <a:t>lmost all</a:t>
              </a:r>
            </a:p>
            <a:p>
              <a:pPr algn="ctr"/>
              <a:r>
                <a:rPr lang="ja-JP" altLang="en-US" sz="1400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altLang="ja-JP" sz="1400" dirty="0" smtClean="0">
                  <a:solidFill>
                    <a:schemeClr val="accent3">
                      <a:lumMod val="50000"/>
                    </a:schemeClr>
                  </a:solidFill>
                </a:rPr>
                <a:t>libraries</a:t>
              </a:r>
            </a:p>
          </p:txBody>
        </p:sp>
      </p:grpSp>
      <p:pic>
        <p:nvPicPr>
          <p:cNvPr id="19" name="図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0" y="2403764"/>
            <a:ext cx="540000" cy="540000"/>
          </a:xfrm>
          <a:prstGeom prst="rect">
            <a:avLst/>
          </a:prstGeom>
        </p:spPr>
      </p:pic>
      <p:cxnSp>
        <p:nvCxnSpPr>
          <p:cNvPr id="21" name="直線矢印コネクタ 20"/>
          <p:cNvCxnSpPr/>
          <p:nvPr/>
        </p:nvCxnSpPr>
        <p:spPr>
          <a:xfrm>
            <a:off x="5562000" y="3485183"/>
            <a:ext cx="900000" cy="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7002000" y="3485183"/>
            <a:ext cx="900000" cy="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>
            <a:stCxn id="11" idx="0"/>
            <a:endCxn id="19" idx="3"/>
          </p:cNvCxnSpPr>
          <p:nvPr/>
        </p:nvCxnSpPr>
        <p:spPr>
          <a:xfrm flipH="1" flipV="1">
            <a:off x="7002000" y="2673764"/>
            <a:ext cx="1170000" cy="622636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rot="16200000" flipH="1" flipV="1">
            <a:off x="5565600" y="2400164"/>
            <a:ext cx="622800" cy="117000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>
            <a:off x="5562000" y="3612679"/>
            <a:ext cx="9000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6875813" y="4368283"/>
            <a:ext cx="0" cy="964627"/>
          </a:xfrm>
          <a:prstGeom prst="straightConnector1">
            <a:avLst/>
          </a:prstGeom>
          <a:ln w="12700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flipV="1">
            <a:off x="6289589" y="4152840"/>
            <a:ext cx="0" cy="1450070"/>
          </a:xfrm>
          <a:prstGeom prst="line">
            <a:avLst/>
          </a:prstGeom>
          <a:ln w="12700" cap="sq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/>
          <p:nvPr/>
        </p:nvCxnSpPr>
        <p:spPr>
          <a:xfrm flipH="1">
            <a:off x="5569589" y="4152840"/>
            <a:ext cx="720000" cy="0"/>
          </a:xfrm>
          <a:prstGeom prst="straightConnector1">
            <a:avLst/>
          </a:prstGeom>
          <a:ln w="12700" cap="sq">
            <a:solidFill>
              <a:schemeClr val="accent3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/>
          <p:cNvSpPr txBox="1"/>
          <p:nvPr/>
        </p:nvSpPr>
        <p:spPr>
          <a:xfrm>
            <a:off x="6012000" y="5873844"/>
            <a:ext cx="144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libraries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698000" y="2034432"/>
            <a:ext cx="4194000" cy="2546164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2041550"/>
            <a:ext cx="2880000" cy="2214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3998951"/>
            <a:ext cx="2880000" cy="221400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2" name="正方形/長方形 31"/>
          <p:cNvSpPr/>
          <p:nvPr/>
        </p:nvSpPr>
        <p:spPr>
          <a:xfrm>
            <a:off x="1837346" y="4369036"/>
            <a:ext cx="502406" cy="610634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1469878" y="3429000"/>
            <a:ext cx="707164" cy="61957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" name="直線矢印コネクタ 34"/>
          <p:cNvCxnSpPr>
            <a:stCxn id="3" idx="1"/>
            <a:endCxn id="33" idx="3"/>
          </p:cNvCxnSpPr>
          <p:nvPr/>
        </p:nvCxnSpPr>
        <p:spPr>
          <a:xfrm flipH="1" flipV="1">
            <a:off x="2177042" y="3459979"/>
            <a:ext cx="2844958" cy="106421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>
            <a:stCxn id="3" idx="1"/>
            <a:endCxn id="32" idx="3"/>
          </p:cNvCxnSpPr>
          <p:nvPr/>
        </p:nvCxnSpPr>
        <p:spPr>
          <a:xfrm flipH="1">
            <a:off x="2339752" y="3566400"/>
            <a:ext cx="2682248" cy="1107953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2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TRY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LATER</a:t>
            </a:r>
          </a:p>
          <a:p>
            <a:pPr algn="ctr"/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AND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ASK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ME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ANYTIME:</a:t>
            </a:r>
            <a:endParaRPr lang="en-US" altLang="ja-JP" sz="48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kitacam@lib.hokudai.ac.jp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396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5205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One of the metrics on journals based on citations,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that deals with the journals within “Science Citation Index Expanded”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and “Social Science Citation Index” of Web of Science</a:t>
            </a: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　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×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metric on papers</a:t>
            </a: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　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×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metric on researchers</a:t>
            </a:r>
          </a:p>
          <a:p>
            <a:r>
              <a:rPr lang="ja-JP" altLang="en-US" dirty="0">
                <a:solidFill>
                  <a:schemeClr val="accent3">
                    <a:lumMod val="50000"/>
                  </a:schemeClr>
                </a:solidFill>
              </a:rPr>
              <a:t>　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×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metric on humanities journals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Clarivate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Analytics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calculates JIF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for each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year,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and announces its latest version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as "update of JCR" in the following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June or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July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JIF is displayed in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Web of Science (</a:t>
            </a:r>
            <a:r>
              <a:rPr lang="en-US" altLang="ja-JP" dirty="0" err="1">
                <a:solidFill>
                  <a:schemeClr val="accent3">
                    <a:lumMod val="50000"/>
                  </a:schemeClr>
                </a:solidFill>
              </a:rPr>
              <a:t>WoS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), 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and its detailed information is found in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Journal Citation Reports (JCR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).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latest version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(2017 JIF :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released in June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2018)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covers 11655 Journals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classifies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journals in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234 research fields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newly includes citations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from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books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https://clarivate.com/blog/news/clarivate-analytics-releases-JCR-2018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What is Journal Impact Factor (JIF)?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603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39999" cy="4937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 Journal Impact Factor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of a journal in a certain year is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average number of the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citations 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that the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papers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published in </a:t>
            </a:r>
            <a:r>
              <a:rPr lang="en-US" altLang="ja-JP" u="sng" dirty="0">
                <a:solidFill>
                  <a:schemeClr val="accent3">
                    <a:lumMod val="50000"/>
                  </a:schemeClr>
                </a:solidFill>
              </a:rPr>
              <a:t>the previous 2 years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received in the year.</a:t>
            </a: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* JIF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is granted after three and a half years since its first issue.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How to calculate Journal Impact Factor</a:t>
            </a:r>
            <a:endParaRPr lang="ja-JP" alt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3" name="ホームベース 2"/>
          <p:cNvSpPr/>
          <p:nvPr/>
        </p:nvSpPr>
        <p:spPr>
          <a:xfrm>
            <a:off x="252000" y="4714034"/>
            <a:ext cx="1728000" cy="324000"/>
          </a:xfrm>
          <a:prstGeom prst="homePlate">
            <a:avLst/>
          </a:prstGeom>
          <a:solidFill>
            <a:srgbClr val="0099CC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2014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ホームベース 7"/>
          <p:cNvSpPr/>
          <p:nvPr/>
        </p:nvSpPr>
        <p:spPr>
          <a:xfrm>
            <a:off x="1980000" y="4714033"/>
            <a:ext cx="1728000" cy="324000"/>
          </a:xfrm>
          <a:prstGeom prst="homePlate">
            <a:avLst/>
          </a:prstGeom>
          <a:solidFill>
            <a:srgbClr val="00CCFF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2015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ホームベース 8"/>
          <p:cNvSpPr/>
          <p:nvPr/>
        </p:nvSpPr>
        <p:spPr>
          <a:xfrm>
            <a:off x="3708000" y="4714034"/>
            <a:ext cx="1728000" cy="324000"/>
          </a:xfrm>
          <a:prstGeom prst="homePlate">
            <a:avLst/>
          </a:prstGeom>
          <a:solidFill>
            <a:srgbClr val="33CCFF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2016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ホームベース 9"/>
          <p:cNvSpPr/>
          <p:nvPr/>
        </p:nvSpPr>
        <p:spPr>
          <a:xfrm>
            <a:off x="5436000" y="4714034"/>
            <a:ext cx="1728000" cy="324000"/>
          </a:xfrm>
          <a:prstGeom prst="homePlate">
            <a:avLst/>
          </a:prstGeom>
          <a:solidFill>
            <a:srgbClr val="66CCFF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rgbClr val="C00000"/>
                </a:solidFill>
              </a:rPr>
              <a:t>2017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11" name="ホームベース 10"/>
          <p:cNvSpPr/>
          <p:nvPr/>
        </p:nvSpPr>
        <p:spPr>
          <a:xfrm>
            <a:off x="7200000" y="4714034"/>
            <a:ext cx="1728000" cy="324000"/>
          </a:xfrm>
          <a:prstGeom prst="homePlate">
            <a:avLst/>
          </a:prstGeom>
          <a:solidFill>
            <a:srgbClr val="CCECFF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2018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519998" y="4039516"/>
            <a:ext cx="118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140</a:t>
            </a:r>
            <a:r>
              <a:rPr lang="ja-JP" altLang="en-US" sz="1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papers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published</a:t>
            </a:r>
            <a:endParaRPr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248000" y="4039516"/>
            <a:ext cx="118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160 papers</a:t>
            </a:r>
          </a:p>
          <a:p>
            <a:r>
              <a:rPr kumimoji="1"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published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51998" y="5293098"/>
            <a:ext cx="6912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650</a:t>
            </a:r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+400)/(140+160)</a:t>
            </a:r>
          </a:p>
          <a:p>
            <a:r>
              <a:rPr kumimoji="1"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=1050/300</a:t>
            </a: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=</a:t>
            </a:r>
            <a:r>
              <a:rPr kumimoji="1" lang="en-US" altLang="ja-JP" dirty="0" smtClean="0">
                <a:solidFill>
                  <a:srgbClr val="C00000"/>
                </a:solidFill>
              </a:rPr>
              <a:t>3.5</a:t>
            </a:r>
            <a:r>
              <a:rPr lang="ja-JP" altLang="en-US" dirty="0" smtClean="0">
                <a:solidFill>
                  <a:srgbClr val="C00000"/>
                </a:solidFill>
              </a:rPr>
              <a:t> </a:t>
            </a:r>
            <a:r>
              <a:rPr lang="en-US" altLang="ja-JP" dirty="0" smtClean="0">
                <a:solidFill>
                  <a:srgbClr val="C00000"/>
                </a:solidFill>
                <a:sym typeface="Wingdings" panose="05000000000000000000" pitchFamily="2" charset="2"/>
              </a:rPr>
              <a:t> </a:t>
            </a:r>
            <a:r>
              <a:rPr lang="en-US" altLang="ja-JP" dirty="0" smtClean="0">
                <a:solidFill>
                  <a:srgbClr val="C00000"/>
                </a:solidFill>
              </a:rPr>
              <a:t>t</a:t>
            </a:r>
            <a:r>
              <a:rPr kumimoji="1" lang="en-US" altLang="ja-JP" dirty="0" smtClean="0">
                <a:solidFill>
                  <a:srgbClr val="C00000"/>
                </a:solidFill>
              </a:rPr>
              <a:t>his journal’s 2017 JIF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179127" y="5293098"/>
            <a:ext cx="1686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released</a:t>
            </a:r>
          </a:p>
          <a:p>
            <a:r>
              <a:rPr lang="en-US" altLang="ja-JP" dirty="0">
                <a:solidFill>
                  <a:srgbClr val="C00000"/>
                </a:solidFill>
              </a:rPr>
              <a:t>i</a:t>
            </a:r>
            <a:r>
              <a:rPr lang="en-US" altLang="ja-JP" dirty="0" smtClean="0">
                <a:solidFill>
                  <a:srgbClr val="C00000"/>
                </a:solidFill>
              </a:rPr>
              <a:t>n June or July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91999" y="4039516"/>
            <a:ext cx="118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150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papers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published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staff\Downloads\書類複製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402273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taff\Downloads\シンプルな署名契約アイコ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00" y="304291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staff\Downloads\書類複製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98" y="402273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staff\Downloads\書類複製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370" y="402273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円弧 31"/>
          <p:cNvSpPr/>
          <p:nvPr/>
        </p:nvSpPr>
        <p:spPr>
          <a:xfrm rot="20951723">
            <a:off x="205358" y="2514678"/>
            <a:ext cx="6690672" cy="4546676"/>
          </a:xfrm>
          <a:prstGeom prst="arc">
            <a:avLst>
              <a:gd name="adj1" fmla="val 12509863"/>
              <a:gd name="adj2" fmla="val 19952740"/>
            </a:avLst>
          </a:prstGeom>
          <a:ln w="12700">
            <a:solidFill>
              <a:schemeClr val="accent3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弧 33"/>
          <p:cNvSpPr/>
          <p:nvPr/>
        </p:nvSpPr>
        <p:spPr>
          <a:xfrm rot="20951723">
            <a:off x="3976730" y="2607466"/>
            <a:ext cx="2657071" cy="4176485"/>
          </a:xfrm>
          <a:prstGeom prst="arc">
            <a:avLst>
              <a:gd name="adj1" fmla="val 13447063"/>
              <a:gd name="adj2" fmla="val 16807327"/>
            </a:avLst>
          </a:prstGeom>
          <a:ln w="12700">
            <a:solidFill>
              <a:schemeClr val="accent3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弧 34"/>
          <p:cNvSpPr/>
          <p:nvPr/>
        </p:nvSpPr>
        <p:spPr>
          <a:xfrm rot="20951723">
            <a:off x="2245406" y="2587160"/>
            <a:ext cx="4720792" cy="4275281"/>
          </a:xfrm>
          <a:prstGeom prst="arc">
            <a:avLst>
              <a:gd name="adj1" fmla="val 12762389"/>
              <a:gd name="adj2" fmla="val 17751159"/>
            </a:avLst>
          </a:prstGeom>
          <a:ln w="12700">
            <a:solidFill>
              <a:schemeClr val="accent3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708000" y="3243555"/>
            <a:ext cx="1728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400 times cited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980000" y="3243555"/>
            <a:ext cx="1728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650 times cited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52000" y="3243555"/>
            <a:ext cx="1728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600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times cited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 flipV="1">
            <a:off x="7915702" y="4876034"/>
            <a:ext cx="0" cy="1183572"/>
          </a:xfrm>
          <a:prstGeom prst="line">
            <a:avLst/>
          </a:prstGeom>
          <a:ln w="12700" cap="sq">
            <a:solidFill>
              <a:srgbClr val="C00000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H="1">
            <a:off x="5940000" y="6059606"/>
            <a:ext cx="1975702" cy="0"/>
          </a:xfrm>
          <a:prstGeom prst="straightConnector1">
            <a:avLst/>
          </a:prstGeom>
          <a:ln w="12700" cap="sq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1980000" y="3243555"/>
            <a:ext cx="3456000" cy="13723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6" name="Picture 3" descr="C:\Users\staff\Downloads\シンプルな署名契約アイコ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00" y="365972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C:\Users\staff\Downloads\シンプルな署名契約アイコ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000" y="3659729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0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https://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jcr.incites.thomsonreuters.com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39334"/>
            <a:ext cx="4248000" cy="326565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252000" y="0"/>
            <a:ext cx="8892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Find out Journal Impact Factor</a:t>
            </a:r>
            <a:r>
              <a:rPr lang="ja-JP" altLang="en-US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(1)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Directly by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JCR (When you have the journal's name to know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52000" y="5042435"/>
            <a:ext cx="4121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Search by entering journal title or ISSN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2" name="直線矢印コネクタ 11"/>
          <p:cNvCxnSpPr/>
          <p:nvPr/>
        </p:nvCxnSpPr>
        <p:spPr>
          <a:xfrm>
            <a:off x="3938494" y="3368621"/>
            <a:ext cx="1043796" cy="437426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160017" y="4596065"/>
            <a:ext cx="436775" cy="14226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1390615" y="2797603"/>
            <a:ext cx="1962185" cy="28192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4644000" y="1281600"/>
            <a:ext cx="2844000" cy="648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Search Google with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“journal citation reports”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52000" y="5846400"/>
            <a:ext cx="368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C00000"/>
                </a:solidFill>
              </a:rPr>
              <a:t>To Journal Profile (</a:t>
            </a:r>
            <a:r>
              <a:rPr lang="en-US" altLang="ja-JP" dirty="0" smtClean="0">
                <a:solidFill>
                  <a:srgbClr val="C00000"/>
                </a:solidFill>
              </a:rPr>
              <a:t>Current year</a:t>
            </a:r>
            <a:r>
              <a:rPr kumimoji="1" lang="en-US" altLang="ja-JP" dirty="0" smtClean="0">
                <a:solidFill>
                  <a:srgbClr val="C00000"/>
                </a:solidFill>
              </a:rPr>
              <a:t>)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17" name="直線矢印コネクタ 16"/>
          <p:cNvCxnSpPr>
            <a:stCxn id="15" idx="2"/>
          </p:cNvCxnSpPr>
          <p:nvPr/>
        </p:nvCxnSpPr>
        <p:spPr>
          <a:xfrm flipH="1">
            <a:off x="3345181" y="4738326"/>
            <a:ext cx="2033224" cy="1108074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10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589"/>
            <a:ext cx="5040000" cy="3874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61929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Journal Profile (Current year)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892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Find out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Journal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Impact Factor</a:t>
            </a:r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(1)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Directly by JCR (When you have the journal's name to know)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2000" y="5846400"/>
            <a:ext cx="331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Journal Impact Factor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21179" y="4651385"/>
            <a:ext cx="732703" cy="29115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1122063" y="3909796"/>
            <a:ext cx="360040" cy="172083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>
            <a:stCxn id="14" idx="3"/>
          </p:cNvCxnSpPr>
          <p:nvPr/>
        </p:nvCxnSpPr>
        <p:spPr>
          <a:xfrm>
            <a:off x="1482103" y="3995838"/>
            <a:ext cx="4327026" cy="1850562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652000" y="5846400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>
                <a:solidFill>
                  <a:srgbClr val="C00000"/>
                </a:solidFill>
              </a:rPr>
              <a:t>To Journal Profile (All years)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19" name="直線矢印コネクタ 18"/>
          <p:cNvCxnSpPr/>
          <p:nvPr/>
        </p:nvCxnSpPr>
        <p:spPr>
          <a:xfrm flipV="1">
            <a:off x="724205" y="4942541"/>
            <a:ext cx="247396" cy="903860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39334"/>
            <a:ext cx="4248000" cy="3265650"/>
          </a:xfrm>
          <a:prstGeom prst="rect">
            <a:avLst/>
          </a:prstGeom>
          <a:noFill/>
          <a:ln w="31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Journal Profile (All years)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892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Find out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Journal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Impact Factor</a:t>
            </a:r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(1)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Directly by JCR (When you have the journal's name to know)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4370381" y="3491645"/>
            <a:ext cx="0" cy="736557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252000" y="5040000"/>
            <a:ext cx="42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This column shows the JIFs of this journal. </a:t>
            </a:r>
            <a:endParaRPr kumimoji="1" lang="ja-JP" altLang="en-US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112589" y="4019908"/>
            <a:ext cx="201283" cy="1380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4644000" y="1641600"/>
            <a:ext cx="450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“Rank”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shows the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position of this journal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within the research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field(s).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Q1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: in the top 25 %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Q2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: in the top 50 % (not included in the top 25 %)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Q3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: in the top 75 % (not included in the top 50 %)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Q4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: not include in the top 75%</a:t>
            </a:r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4370381" y="3859923"/>
            <a:ext cx="422748" cy="179864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>
            <a:off x="4370381" y="3006324"/>
            <a:ext cx="0" cy="736557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991282" y="4073200"/>
            <a:ext cx="2397142" cy="21989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225176" y="3854823"/>
            <a:ext cx="239059" cy="103392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>
            <a:stCxn id="12" idx="3"/>
          </p:cNvCxnSpPr>
          <p:nvPr/>
        </p:nvCxnSpPr>
        <p:spPr>
          <a:xfrm>
            <a:off x="5313872" y="4088920"/>
            <a:ext cx="542363" cy="69012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81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2940750"/>
            <a:ext cx="4248000" cy="32656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http://webofknowledge.com/WOS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Find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out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Journal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Impact Factor</a:t>
            </a:r>
            <a:r>
              <a:rPr lang="ja-JP" altLang="en-US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(2)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From the paper that you found in Web of Science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397017" y="3429000"/>
            <a:ext cx="493107" cy="10208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フリーフォーム 27"/>
          <p:cNvSpPr/>
          <p:nvPr/>
        </p:nvSpPr>
        <p:spPr>
          <a:xfrm>
            <a:off x="4853763" y="4098851"/>
            <a:ext cx="568842" cy="287079"/>
          </a:xfrm>
          <a:custGeom>
            <a:avLst/>
            <a:gdLst>
              <a:gd name="connsiteX0" fmla="*/ 0 w 568842"/>
              <a:gd name="connsiteY0" fmla="*/ 0 h 287079"/>
              <a:gd name="connsiteX1" fmla="*/ 260498 w 568842"/>
              <a:gd name="connsiteY1" fmla="*/ 0 h 287079"/>
              <a:gd name="connsiteX2" fmla="*/ 260498 w 568842"/>
              <a:gd name="connsiteY2" fmla="*/ 1549 h 287079"/>
              <a:gd name="connsiteX3" fmla="*/ 568842 w 568842"/>
              <a:gd name="connsiteY3" fmla="*/ 1549 h 287079"/>
              <a:gd name="connsiteX4" fmla="*/ 568842 w 568842"/>
              <a:gd name="connsiteY4" fmla="*/ 106326 h 287079"/>
              <a:gd name="connsiteX5" fmla="*/ 260498 w 568842"/>
              <a:gd name="connsiteY5" fmla="*/ 106326 h 287079"/>
              <a:gd name="connsiteX6" fmla="*/ 260498 w 568842"/>
              <a:gd name="connsiteY6" fmla="*/ 287079 h 287079"/>
              <a:gd name="connsiteX7" fmla="*/ 0 w 568842"/>
              <a:gd name="connsiteY7" fmla="*/ 287079 h 287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842" h="287079">
                <a:moveTo>
                  <a:pt x="0" y="0"/>
                </a:moveTo>
                <a:lnTo>
                  <a:pt x="260498" y="0"/>
                </a:lnTo>
                <a:lnTo>
                  <a:pt x="260498" y="1549"/>
                </a:lnTo>
                <a:lnTo>
                  <a:pt x="568842" y="1549"/>
                </a:lnTo>
                <a:lnTo>
                  <a:pt x="568842" y="106326"/>
                </a:lnTo>
                <a:lnTo>
                  <a:pt x="260498" y="106326"/>
                </a:lnTo>
                <a:lnTo>
                  <a:pt x="260498" y="287079"/>
                </a:lnTo>
                <a:lnTo>
                  <a:pt x="0" y="287079"/>
                </a:lnTo>
                <a:close/>
              </a:path>
            </a:pathLst>
          </a:cu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5422605" y="5059374"/>
            <a:ext cx="541225" cy="14650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52000" y="5846400"/>
            <a:ext cx="331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C00000"/>
                </a:solidFill>
              </a:rPr>
              <a:t>To Journal Profile (All years)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9" name="直線矢印コネクタ 8"/>
          <p:cNvCxnSpPr>
            <a:stCxn id="8" idx="3"/>
          </p:cNvCxnSpPr>
          <p:nvPr/>
        </p:nvCxnSpPr>
        <p:spPr>
          <a:xfrm>
            <a:off x="890124" y="3480040"/>
            <a:ext cx="3880131" cy="764233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14" idx="1"/>
          </p:cNvCxnSpPr>
          <p:nvPr/>
        </p:nvCxnSpPr>
        <p:spPr>
          <a:xfrm flipH="1">
            <a:off x="3345181" y="5132628"/>
            <a:ext cx="2077424" cy="713772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4644000" y="1281600"/>
            <a:ext cx="2304000" cy="648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Search Google with</a:t>
            </a:r>
            <a:r>
              <a:rPr lang="ja-JP" alt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“web of science”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644000" y="2520000"/>
            <a:ext cx="331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Journal Impact Factor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24" name="直線矢印コネクタ 23"/>
          <p:cNvCxnSpPr>
            <a:endCxn id="28" idx="1"/>
          </p:cNvCxnSpPr>
          <p:nvPr/>
        </p:nvCxnSpPr>
        <p:spPr>
          <a:xfrm flipH="1">
            <a:off x="5114261" y="2838704"/>
            <a:ext cx="420832" cy="1260147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6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892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Journal Profile (All years)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1641600"/>
            <a:ext cx="5040000" cy="38745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Compare journals by Journal Impact Factor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3770490" y="2952838"/>
            <a:ext cx="881023" cy="51267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400000" y="1641600"/>
            <a:ext cx="34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In the latest version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(2017 JIF),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JCR categorizes journals 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into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234 research fields.</a:t>
            </a:r>
          </a:p>
          <a:p>
            <a:endParaRPr lang="en-US" altLang="ja-JP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* There are also journals that are classified into multiple research fields.</a:t>
            </a:r>
            <a:endParaRPr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809664" y="3119230"/>
            <a:ext cx="757365" cy="14080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2000" y="5724000"/>
            <a:ext cx="752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When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you click on one that matches your research field from "Categories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",</a:t>
            </a:r>
          </a:p>
          <a:p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its 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</a:rPr>
              <a:t>ranking </a:t>
            </a:r>
            <a:r>
              <a:rPr lang="en-US" altLang="ja-JP" sz="1400" dirty="0" smtClean="0">
                <a:solidFill>
                  <a:schemeClr val="accent3">
                    <a:lumMod val="50000"/>
                  </a:schemeClr>
                </a:solidFill>
              </a:rPr>
              <a:t>will be displayed.</a:t>
            </a:r>
            <a:endParaRPr kumimoji="1" lang="en-US" altLang="ja-JP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2" name="直線矢印コネクタ 11"/>
          <p:cNvCxnSpPr>
            <a:endCxn id="8" idx="1"/>
          </p:cNvCxnSpPr>
          <p:nvPr/>
        </p:nvCxnSpPr>
        <p:spPr>
          <a:xfrm flipV="1">
            <a:off x="744583" y="3209176"/>
            <a:ext cx="3025907" cy="2479592"/>
          </a:xfrm>
          <a:prstGeom prst="straightConnector1">
            <a:avLst/>
          </a:prstGeom>
          <a:ln w="127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51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（游ゴシック）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10093</TotalTime>
  <Words>1496</Words>
  <Application>Microsoft Office PowerPoint</Application>
  <PresentationFormat>画面に合わせる (4:3)</PresentationFormat>
  <Paragraphs>328</Paragraphs>
  <Slides>28</Slides>
  <Notes>27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29" baseType="lpstr"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staff</cp:lastModifiedBy>
  <cp:revision>582</cp:revision>
  <cp:lastPrinted>2018-07-24T01:53:55Z</cp:lastPrinted>
  <dcterms:created xsi:type="dcterms:W3CDTF">2017-10-30T15:01:00Z</dcterms:created>
  <dcterms:modified xsi:type="dcterms:W3CDTF">2018-07-31T06:26:26Z</dcterms:modified>
</cp:coreProperties>
</file>