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41" r:id="rId2"/>
    <p:sldId id="338" r:id="rId3"/>
    <p:sldId id="344" r:id="rId4"/>
    <p:sldId id="343" r:id="rId5"/>
    <p:sldId id="347" r:id="rId6"/>
    <p:sldId id="345" r:id="rId7"/>
    <p:sldId id="348" r:id="rId8"/>
    <p:sldId id="346" r:id="rId9"/>
    <p:sldId id="349" r:id="rId10"/>
    <p:sldId id="350" r:id="rId11"/>
    <p:sldId id="353" r:id="rId12"/>
    <p:sldId id="352" r:id="rId13"/>
    <p:sldId id="354" r:id="rId14"/>
    <p:sldId id="366" r:id="rId15"/>
    <p:sldId id="355" r:id="rId16"/>
    <p:sldId id="369" r:id="rId17"/>
    <p:sldId id="368" r:id="rId18"/>
    <p:sldId id="356" r:id="rId19"/>
    <p:sldId id="357" r:id="rId20"/>
    <p:sldId id="358" r:id="rId21"/>
    <p:sldId id="359" r:id="rId22"/>
    <p:sldId id="370" r:id="rId23"/>
    <p:sldId id="360" r:id="rId24"/>
    <p:sldId id="362" r:id="rId25"/>
    <p:sldId id="361" r:id="rId26"/>
    <p:sldId id="363" r:id="rId27"/>
    <p:sldId id="364" r:id="rId28"/>
    <p:sldId id="293" r:id="rId29"/>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3" userDrawn="1">
          <p15:clr>
            <a:srgbClr val="A4A3A4"/>
          </p15:clr>
        </p15:guide>
        <p15:guide id="2" pos="2880" userDrawn="1">
          <p15:clr>
            <a:srgbClr val="A4A3A4"/>
          </p15:clr>
        </p15:guide>
        <p15:guide id="3"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ECFF"/>
    <a:srgbClr val="66CCFF"/>
    <a:srgbClr val="33CCFF"/>
    <a:srgbClr val="00CCFF"/>
    <a:srgbClr val="0099CC"/>
    <a:srgbClr val="0000FF"/>
    <a:srgbClr val="0066FF"/>
    <a:srgbClr val="3399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1" autoAdjust="0"/>
    <p:restoredTop sz="93596" autoAdjust="0"/>
  </p:normalViewPr>
  <p:slideViewPr>
    <p:cSldViewPr snapToGrid="0" showGuides="1">
      <p:cViewPr>
        <p:scale>
          <a:sx n="64" d="100"/>
          <a:sy n="64" d="100"/>
        </p:scale>
        <p:origin x="-1242" y="-822"/>
      </p:cViewPr>
      <p:guideLst>
        <p:guide orient="horz" pos="2183"/>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2"/>
            <a:ext cx="2919031" cy="492781"/>
          </a:xfrm>
          <a:prstGeom prst="rect">
            <a:avLst/>
          </a:prstGeom>
        </p:spPr>
        <p:txBody>
          <a:bodyPr vert="horz" lIns="87544" tIns="43772" rIns="87544" bIns="43772" rtlCol="0"/>
          <a:lstStyle>
            <a:lvl1pPr algn="l">
              <a:defRPr sz="1100"/>
            </a:lvl1pPr>
          </a:lstStyle>
          <a:p>
            <a:endParaRPr kumimoji="1" lang="ja-JP" altLang="en-US"/>
          </a:p>
        </p:txBody>
      </p:sp>
      <p:sp>
        <p:nvSpPr>
          <p:cNvPr id="3" name="日付プレースホルダー 2"/>
          <p:cNvSpPr>
            <a:spLocks noGrp="1"/>
          </p:cNvSpPr>
          <p:nvPr>
            <p:ph type="dt" sz="quarter" idx="1"/>
          </p:nvPr>
        </p:nvSpPr>
        <p:spPr>
          <a:xfrm>
            <a:off x="3815229" y="2"/>
            <a:ext cx="2919031" cy="492781"/>
          </a:xfrm>
          <a:prstGeom prst="rect">
            <a:avLst/>
          </a:prstGeom>
        </p:spPr>
        <p:txBody>
          <a:bodyPr vert="horz" lIns="87544" tIns="43772" rIns="87544" bIns="43772" rtlCol="0"/>
          <a:lstStyle>
            <a:lvl1pPr algn="r">
              <a:defRPr sz="1100"/>
            </a:lvl1pPr>
          </a:lstStyle>
          <a:p>
            <a:endParaRPr kumimoji="1" lang="ja-JP" altLang="en-US"/>
          </a:p>
        </p:txBody>
      </p:sp>
      <p:sp>
        <p:nvSpPr>
          <p:cNvPr id="4" name="フッター プレースホルダー 3"/>
          <p:cNvSpPr>
            <a:spLocks noGrp="1"/>
          </p:cNvSpPr>
          <p:nvPr>
            <p:ph type="ftr" sz="quarter" idx="2"/>
          </p:nvPr>
        </p:nvSpPr>
        <p:spPr>
          <a:xfrm>
            <a:off x="4" y="9372002"/>
            <a:ext cx="2919031" cy="492781"/>
          </a:xfrm>
          <a:prstGeom prst="rect">
            <a:avLst/>
          </a:prstGeom>
        </p:spPr>
        <p:txBody>
          <a:bodyPr vert="horz" lIns="87544" tIns="43772" rIns="87544" bIns="43772" rtlCol="0" anchor="b"/>
          <a:lstStyle>
            <a:lvl1pPr algn="l">
              <a:defRPr sz="1100"/>
            </a:lvl1pPr>
          </a:lstStyle>
          <a:p>
            <a:endParaRPr kumimoji="1" lang="ja-JP" altLang="en-US"/>
          </a:p>
        </p:txBody>
      </p:sp>
      <p:sp>
        <p:nvSpPr>
          <p:cNvPr id="5" name="スライド番号プレースホルダー 4"/>
          <p:cNvSpPr>
            <a:spLocks noGrp="1"/>
          </p:cNvSpPr>
          <p:nvPr>
            <p:ph type="sldNum" sz="quarter" idx="3"/>
          </p:nvPr>
        </p:nvSpPr>
        <p:spPr>
          <a:xfrm>
            <a:off x="3815229" y="9372002"/>
            <a:ext cx="2919031" cy="492781"/>
          </a:xfrm>
          <a:prstGeom prst="rect">
            <a:avLst/>
          </a:prstGeom>
        </p:spPr>
        <p:txBody>
          <a:bodyPr vert="horz" lIns="87544" tIns="43772" rIns="87544" bIns="43772" rtlCol="0" anchor="b"/>
          <a:lstStyle>
            <a:lvl1pPr algn="r">
              <a:defRPr sz="1100"/>
            </a:lvl1pPr>
          </a:lstStyle>
          <a:p>
            <a:fld id="{E92440C8-8EEC-4C11-BD71-6EE55386BB68}" type="slidenum">
              <a:rPr kumimoji="1" lang="ja-JP" altLang="en-US" smtClean="0"/>
              <a:t>‹#›</a:t>
            </a:fld>
            <a:endParaRPr kumimoji="1" lang="ja-JP" altLang="en-US"/>
          </a:p>
        </p:txBody>
      </p:sp>
    </p:spTree>
    <p:extLst>
      <p:ext uri="{BB962C8B-B14F-4D97-AF65-F5344CB8AC3E}">
        <p14:creationId xmlns:p14="http://schemas.microsoft.com/office/powerpoint/2010/main" val="373150415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18830" cy="495029"/>
          </a:xfrm>
          <a:prstGeom prst="rect">
            <a:avLst/>
          </a:prstGeom>
        </p:spPr>
        <p:txBody>
          <a:bodyPr vert="horz" lIns="94828" tIns="47414" rIns="94828" bIns="4741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5" y="0"/>
            <a:ext cx="2918830" cy="495029"/>
          </a:xfrm>
          <a:prstGeom prst="rect">
            <a:avLst/>
          </a:prstGeom>
        </p:spPr>
        <p:txBody>
          <a:bodyPr vert="horz" lIns="94828" tIns="47414" rIns="94828" bIns="47414" rtlCol="0"/>
          <a:lstStyle>
            <a:lvl1pPr algn="r">
              <a:defRPr sz="1200"/>
            </a:lvl1pPr>
          </a:lstStyle>
          <a:p>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4828" tIns="47414" rIns="94828" bIns="47414"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0"/>
          </a:xfrm>
          <a:prstGeom prst="rect">
            <a:avLst/>
          </a:prstGeom>
        </p:spPr>
        <p:txBody>
          <a:bodyPr vert="horz" lIns="94828" tIns="47414" rIns="94828" bIns="47414"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3" y="9371287"/>
            <a:ext cx="2918830" cy="495028"/>
          </a:xfrm>
          <a:prstGeom prst="rect">
            <a:avLst/>
          </a:prstGeom>
        </p:spPr>
        <p:txBody>
          <a:bodyPr vert="horz" lIns="94828" tIns="47414" rIns="94828" bIns="474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5" y="9371287"/>
            <a:ext cx="2918830" cy="495028"/>
          </a:xfrm>
          <a:prstGeom prst="rect">
            <a:avLst/>
          </a:prstGeom>
        </p:spPr>
        <p:txBody>
          <a:bodyPr vert="horz" lIns="94828" tIns="47414" rIns="94828" bIns="47414" rtlCol="0" anchor="b"/>
          <a:lstStyle>
            <a:lvl1pPr algn="r">
              <a:defRPr sz="1200"/>
            </a:lvl1pPr>
          </a:lstStyle>
          <a:p>
            <a:fld id="{DF344C74-4399-4DC4-979B-0866244DF612}" type="slidenum">
              <a:rPr kumimoji="1" lang="ja-JP" altLang="en-US" smtClean="0"/>
              <a:t>‹#›</a:t>
            </a:fld>
            <a:endParaRPr kumimoji="1" lang="ja-JP" altLang="en-US"/>
          </a:p>
        </p:txBody>
      </p:sp>
    </p:spTree>
    <p:extLst>
      <p:ext uri="{BB962C8B-B14F-4D97-AF65-F5344CB8AC3E}">
        <p14:creationId xmlns:p14="http://schemas.microsoft.com/office/powerpoint/2010/main" val="283824630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2268035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0"/>
          </p:nvPr>
        </p:nvSpPr>
        <p:spPr/>
        <p:txBody>
          <a:bodyPr/>
          <a:lstStyle/>
          <a:p>
            <a:endParaRPr kumimoji="1" lang="ja-JP" altLang="en-US"/>
          </a:p>
        </p:txBody>
      </p:sp>
    </p:spTree>
    <p:extLst>
      <p:ext uri="{BB962C8B-B14F-4D97-AF65-F5344CB8AC3E}">
        <p14:creationId xmlns:p14="http://schemas.microsoft.com/office/powerpoint/2010/main" val="3219976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EF61520-669D-42A3-8421-BF2DBA2B7CF1}" type="slidenum">
              <a:rPr kumimoji="1" lang="ja-JP" altLang="en-US" smtClean="0"/>
              <a:t>‹#›</a:t>
            </a:fld>
            <a:endParaRPr kumimoji="1" lang="ja-JP" altLang="en-US"/>
          </a:p>
        </p:txBody>
      </p:sp>
    </p:spTree>
    <p:extLst>
      <p:ext uri="{BB962C8B-B14F-4D97-AF65-F5344CB8AC3E}">
        <p14:creationId xmlns:p14="http://schemas.microsoft.com/office/powerpoint/2010/main" val="5448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EF61520-669D-42A3-8421-BF2DBA2B7CF1}" type="slidenum">
              <a:rPr kumimoji="1" lang="ja-JP" altLang="en-US" smtClean="0"/>
              <a:t>‹#›</a:t>
            </a:fld>
            <a:endParaRPr kumimoji="1" lang="ja-JP" altLang="en-US"/>
          </a:p>
        </p:txBody>
      </p:sp>
    </p:spTree>
    <p:extLst>
      <p:ext uri="{BB962C8B-B14F-4D97-AF65-F5344CB8AC3E}">
        <p14:creationId xmlns:p14="http://schemas.microsoft.com/office/powerpoint/2010/main" val="249144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07757" y="365125"/>
            <a:ext cx="1478756"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71488" y="365125"/>
            <a:ext cx="4321969"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EF61520-669D-42A3-8421-BF2DBA2B7CF1}" type="slidenum">
              <a:rPr kumimoji="1" lang="ja-JP" altLang="en-US" smtClean="0"/>
              <a:t>‹#›</a:t>
            </a:fld>
            <a:endParaRPr kumimoji="1" lang="ja-JP" altLang="en-US"/>
          </a:p>
        </p:txBody>
      </p:sp>
    </p:spTree>
    <p:extLst>
      <p:ext uri="{BB962C8B-B14F-4D97-AF65-F5344CB8AC3E}">
        <p14:creationId xmlns:p14="http://schemas.microsoft.com/office/powerpoint/2010/main" val="1280087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EF61520-669D-42A3-8421-BF2DBA2B7CF1}" type="slidenum">
              <a:rPr kumimoji="1" lang="ja-JP" altLang="en-US" smtClean="0"/>
              <a:t>‹#›</a:t>
            </a:fld>
            <a:endParaRPr kumimoji="1" lang="ja-JP" altLang="en-US"/>
          </a:p>
        </p:txBody>
      </p:sp>
    </p:spTree>
    <p:extLst>
      <p:ext uri="{BB962C8B-B14F-4D97-AF65-F5344CB8AC3E}">
        <p14:creationId xmlns:p14="http://schemas.microsoft.com/office/powerpoint/2010/main" val="698300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EF61520-669D-42A3-8421-BF2DBA2B7CF1}" type="slidenum">
              <a:rPr kumimoji="1" lang="ja-JP" altLang="en-US" smtClean="0"/>
              <a:t>‹#›</a:t>
            </a:fld>
            <a:endParaRPr kumimoji="1" lang="ja-JP" altLang="en-US"/>
          </a:p>
        </p:txBody>
      </p:sp>
    </p:spTree>
    <p:extLst>
      <p:ext uri="{BB962C8B-B14F-4D97-AF65-F5344CB8AC3E}">
        <p14:creationId xmlns:p14="http://schemas.microsoft.com/office/powerpoint/2010/main" val="840749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71487" y="1825625"/>
            <a:ext cx="2900363"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3486150" y="1825625"/>
            <a:ext cx="2900363"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EF61520-669D-42A3-8421-BF2DBA2B7CF1}" type="slidenum">
              <a:rPr kumimoji="1" lang="ja-JP" altLang="en-US" smtClean="0"/>
              <a:t>‹#›</a:t>
            </a:fld>
            <a:endParaRPr kumimoji="1" lang="ja-JP" altLang="en-US"/>
          </a:p>
        </p:txBody>
      </p:sp>
    </p:spTree>
    <p:extLst>
      <p:ext uri="{BB962C8B-B14F-4D97-AF65-F5344CB8AC3E}">
        <p14:creationId xmlns:p14="http://schemas.microsoft.com/office/powerpoint/2010/main" val="2531736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EF61520-669D-42A3-8421-BF2DBA2B7CF1}" type="slidenum">
              <a:rPr kumimoji="1" lang="ja-JP" altLang="en-US" smtClean="0"/>
              <a:t>‹#›</a:t>
            </a:fld>
            <a:endParaRPr kumimoji="1" lang="ja-JP" altLang="en-US"/>
          </a:p>
        </p:txBody>
      </p:sp>
    </p:spTree>
    <p:extLst>
      <p:ext uri="{BB962C8B-B14F-4D97-AF65-F5344CB8AC3E}">
        <p14:creationId xmlns:p14="http://schemas.microsoft.com/office/powerpoint/2010/main" val="3755451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EF61520-669D-42A3-8421-BF2DBA2B7CF1}" type="slidenum">
              <a:rPr kumimoji="1" lang="ja-JP" altLang="en-US" smtClean="0"/>
              <a:t>‹#›</a:t>
            </a:fld>
            <a:endParaRPr kumimoji="1" lang="ja-JP" altLang="en-US"/>
          </a:p>
        </p:txBody>
      </p:sp>
    </p:spTree>
    <p:extLst>
      <p:ext uri="{BB962C8B-B14F-4D97-AF65-F5344CB8AC3E}">
        <p14:creationId xmlns:p14="http://schemas.microsoft.com/office/powerpoint/2010/main" val="3901952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a:xfrm>
            <a:off x="6372000" y="5641200"/>
            <a:ext cx="2520000" cy="1080000"/>
          </a:xfrm>
        </p:spPr>
        <p:txBody>
          <a:bodyPr/>
          <a:lstStyle>
            <a:lvl1pPr>
              <a:defRPr>
                <a:solidFill>
                  <a:schemeClr val="accent3">
                    <a:lumMod val="50000"/>
                  </a:schemeClr>
                </a:solidFill>
              </a:defRPr>
            </a:lvl1pPr>
          </a:lstStyle>
          <a:p>
            <a:fld id="{5EF61520-669D-42A3-8421-BF2DBA2B7CF1}" type="slidenum">
              <a:rPr lang="ja-JP" altLang="en-US" smtClean="0"/>
              <a:pPr/>
              <a:t>‹#›</a:t>
            </a:fld>
            <a:endParaRPr lang="ja-JP" altLang="en-US" dirty="0"/>
          </a:p>
        </p:txBody>
      </p:sp>
    </p:spTree>
    <p:extLst>
      <p:ext uri="{BB962C8B-B14F-4D97-AF65-F5344CB8AC3E}">
        <p14:creationId xmlns:p14="http://schemas.microsoft.com/office/powerpoint/2010/main" val="394197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EF61520-669D-42A3-8421-BF2DBA2B7CF1}" type="slidenum">
              <a:rPr kumimoji="1" lang="ja-JP" altLang="en-US" smtClean="0"/>
              <a:t>‹#›</a:t>
            </a:fld>
            <a:endParaRPr kumimoji="1" lang="ja-JP" altLang="en-US"/>
          </a:p>
        </p:txBody>
      </p:sp>
    </p:spTree>
    <p:extLst>
      <p:ext uri="{BB962C8B-B14F-4D97-AF65-F5344CB8AC3E}">
        <p14:creationId xmlns:p14="http://schemas.microsoft.com/office/powerpoint/2010/main" val="2226626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EF61520-669D-42A3-8421-BF2DBA2B7CF1}" type="slidenum">
              <a:rPr kumimoji="1" lang="ja-JP" altLang="en-US" smtClean="0"/>
              <a:t>‹#›</a:t>
            </a:fld>
            <a:endParaRPr kumimoji="1" lang="ja-JP" altLang="en-US"/>
          </a:p>
        </p:txBody>
      </p:sp>
    </p:spTree>
    <p:extLst>
      <p:ext uri="{BB962C8B-B14F-4D97-AF65-F5344CB8AC3E}">
        <p14:creationId xmlns:p14="http://schemas.microsoft.com/office/powerpoint/2010/main" val="1972443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5892801"/>
            <a:ext cx="2446991" cy="828676"/>
          </a:xfrm>
          <a:prstGeom prst="rect">
            <a:avLst/>
          </a:prstGeom>
        </p:spPr>
        <p:txBody>
          <a:bodyPr vert="horz" lIns="91440" tIns="45720" rIns="91440" bIns="45720" rtlCol="0" anchor="b"/>
          <a:lstStyle>
            <a:lvl1pPr algn="r">
              <a:defRPr sz="2800">
                <a:solidFill>
                  <a:schemeClr val="tx1">
                    <a:tint val="75000"/>
                  </a:schemeClr>
                </a:solidFill>
              </a:defRPr>
            </a:lvl1pPr>
          </a:lstStyle>
          <a:p>
            <a:fld id="{5EF61520-669D-42A3-8421-BF2DBA2B7CF1}" type="slidenum">
              <a:rPr lang="ja-JP" altLang="en-US" smtClean="0"/>
              <a:pPr/>
              <a:t>‹#›</a:t>
            </a:fld>
            <a:endParaRPr lang="ja-JP" altLang="en-US" dirty="0"/>
          </a:p>
        </p:txBody>
      </p:sp>
    </p:spTree>
    <p:extLst>
      <p:ext uri="{BB962C8B-B14F-4D97-AF65-F5344CB8AC3E}">
        <p14:creationId xmlns:p14="http://schemas.microsoft.com/office/powerpoint/2010/main" val="2605229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 y="-1"/>
            <a:ext cx="9144001" cy="6858001"/>
          </a:xfrm>
          <a:prstGeom prst="rect">
            <a:avLst/>
          </a:prstGeom>
          <a:gradFill flip="none" rotWithShape="1">
            <a:gsLst>
              <a:gs pos="0">
                <a:srgbClr val="FF0000"/>
              </a:gs>
              <a:gs pos="100000">
                <a:srgbClr val="C0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a:endParaRPr kumimoji="1" lang="ja-JP" altLang="en-US">
              <a:effectLst>
                <a:glow rad="139700">
                  <a:schemeClr val="accent6">
                    <a:satMod val="175000"/>
                    <a:alpha val="40000"/>
                  </a:schemeClr>
                </a:glow>
              </a:effectLst>
            </a:endParaRPr>
          </a:p>
        </p:txBody>
      </p:sp>
      <p:sp>
        <p:nvSpPr>
          <p:cNvPr id="2" name="スライド番号プレースホルダー 1"/>
          <p:cNvSpPr>
            <a:spLocks noGrp="1"/>
          </p:cNvSpPr>
          <p:nvPr>
            <p:ph type="sldNum" sz="quarter" idx="12"/>
          </p:nvPr>
        </p:nvSpPr>
        <p:spPr/>
        <p:txBody>
          <a:bodyPr/>
          <a:lstStyle/>
          <a:p>
            <a:fld id="{5EF61520-669D-42A3-8421-BF2DBA2B7CF1}" type="slidenum">
              <a:rPr lang="ja-JP" altLang="en-US" smtClean="0"/>
              <a:pPr/>
              <a:t>1</a:t>
            </a:fld>
            <a:endParaRPr lang="ja-JP" altLang="en-US" dirty="0"/>
          </a:p>
        </p:txBody>
      </p:sp>
      <p:sp>
        <p:nvSpPr>
          <p:cNvPr id="4" name="テキスト ボックス 3"/>
          <p:cNvSpPr txBox="1">
            <a:spLocks noChangeAspect="1"/>
          </p:cNvSpPr>
          <p:nvPr/>
        </p:nvSpPr>
        <p:spPr>
          <a:xfrm>
            <a:off x="431540" y="2406424"/>
            <a:ext cx="8280920" cy="2045152"/>
          </a:xfrm>
          <a:prstGeom prst="rect">
            <a:avLst/>
          </a:prstGeom>
          <a:noFill/>
        </p:spPr>
        <p:txBody>
          <a:bodyPr wrap="square" lIns="91424" tIns="45712" rIns="91424" bIns="45712" rtlCol="0" anchor="ctr">
            <a:prstTxWarp prst="textPlain">
              <a:avLst/>
            </a:prstTxWarp>
            <a:noAutofit/>
          </a:bodyPr>
          <a:lstStyle/>
          <a:p>
            <a:pPr algn="ctr"/>
            <a:r>
              <a:rPr lang="ja-JP" altLang="en-US" sz="3600" b="1" spc="200" dirty="0">
                <a:ln w="12700">
                  <a:solidFill>
                    <a:schemeClr val="accent6">
                      <a:lumMod val="50000"/>
                    </a:schemeClr>
                  </a:solidFill>
                </a:ln>
                <a:solidFill>
                  <a:schemeClr val="bg1"/>
                </a:solidFill>
                <a:latin typeface="ＤＦ平成明朝体W7" panose="02020709000000000000" pitchFamily="17" charset="-128"/>
                <a:ea typeface="ＤＦ平成明朝体W7" panose="02020709000000000000" pitchFamily="17" charset="-128"/>
                <a:cs typeface="メイリオ" panose="020B0604030504040204" pitchFamily="50" charset="-128"/>
              </a:rPr>
              <a:t>午後</a:t>
            </a:r>
            <a:r>
              <a:rPr lang="ja-JP" altLang="en-US" sz="2800" b="1" spc="200" dirty="0">
                <a:ln w="12700">
                  <a:solidFill>
                    <a:schemeClr val="accent6">
                      <a:lumMod val="50000"/>
                    </a:schemeClr>
                  </a:solidFill>
                </a:ln>
                <a:solidFill>
                  <a:schemeClr val="bg1"/>
                </a:solidFill>
                <a:latin typeface="ＤＦ平成明朝体W7" panose="02020709000000000000" pitchFamily="17" charset="-128"/>
                <a:ea typeface="ＤＦ平成明朝体W7" panose="02020709000000000000" pitchFamily="17" charset="-128"/>
                <a:cs typeface="メイリオ" panose="020B0604030504040204" pitchFamily="50" charset="-128"/>
              </a:rPr>
              <a:t>の</a:t>
            </a:r>
            <a:r>
              <a:rPr lang="ja-JP" altLang="en-US" sz="3600" b="1" spc="200" dirty="0">
                <a:ln w="12700">
                  <a:solidFill>
                    <a:schemeClr val="accent6">
                      <a:lumMod val="50000"/>
                    </a:schemeClr>
                  </a:solidFill>
                </a:ln>
                <a:solidFill>
                  <a:schemeClr val="bg1"/>
                </a:solidFill>
                <a:latin typeface="ＤＦ平成明朝体W7" panose="02020709000000000000" pitchFamily="17" charset="-128"/>
                <a:ea typeface="ＤＦ平成明朝体W7" panose="02020709000000000000" pitchFamily="17" charset="-128"/>
                <a:cs typeface="メイリオ" panose="020B0604030504040204" pitchFamily="50" charset="-128"/>
              </a:rPr>
              <a:t>講座</a:t>
            </a:r>
            <a:endParaRPr lang="en-US" altLang="ja-JP" sz="3600" b="1" spc="200" dirty="0">
              <a:ln w="12700">
                <a:solidFill>
                  <a:schemeClr val="accent6">
                    <a:lumMod val="50000"/>
                  </a:schemeClr>
                </a:solidFill>
              </a:ln>
              <a:solidFill>
                <a:schemeClr val="bg1"/>
              </a:solidFill>
              <a:latin typeface="ＤＦ平成明朝体W7" panose="02020709000000000000" pitchFamily="17" charset="-128"/>
              <a:ea typeface="ＤＦ平成明朝体W7" panose="02020709000000000000" pitchFamily="17" charset="-128"/>
              <a:cs typeface="メイリオ" panose="020B0604030504040204" pitchFamily="50" charset="-128"/>
            </a:endParaRPr>
          </a:p>
          <a:p>
            <a:pPr algn="ctr"/>
            <a:endParaRPr lang="en-US" altLang="ja-JP" sz="500" dirty="0">
              <a:ln w="12700">
                <a:solidFill>
                  <a:schemeClr val="accent6">
                    <a:lumMod val="75000"/>
                  </a:schemeClr>
                </a:solidFill>
              </a:ln>
              <a:solidFill>
                <a:schemeClr val="bg1"/>
              </a:solidFill>
              <a:latin typeface="ＤＦ平成明朝体W7" panose="02020709000000000000" pitchFamily="17" charset="-128"/>
              <a:ea typeface="ＤＦ平成明朝体W7" panose="02020709000000000000" pitchFamily="17" charset="-128"/>
              <a:cs typeface="メイリオ" panose="020B0604030504040204" pitchFamily="50" charset="-128"/>
            </a:endParaRPr>
          </a:p>
          <a:p>
            <a:pPr algn="ctr"/>
            <a:r>
              <a:rPr lang="ja-JP" altLang="en-US" sz="2400" b="1" dirty="0">
                <a:ln w="12700">
                  <a:solidFill>
                    <a:schemeClr val="accent6">
                      <a:lumMod val="50000"/>
                    </a:schemeClr>
                  </a:solidFill>
                </a:ln>
                <a:solidFill>
                  <a:schemeClr val="bg1"/>
                </a:solidFill>
                <a:latin typeface="ＤＦ平成明朝体W7" panose="02020709000000000000" pitchFamily="17" charset="-128"/>
                <a:ea typeface="ＤＦ平成明朝体W7" panose="02020709000000000000" pitchFamily="17" charset="-128"/>
                <a:cs typeface="メイリオ" panose="020B0604030504040204" pitchFamily="50" charset="-128"/>
              </a:rPr>
              <a:t>インパクトファクターと論文へのアクセス</a:t>
            </a:r>
            <a:r>
              <a:rPr lang="ja-JP" altLang="en-US" sz="2400" b="1" dirty="0" smtClean="0">
                <a:ln w="12700">
                  <a:solidFill>
                    <a:schemeClr val="accent6">
                      <a:lumMod val="50000"/>
                    </a:schemeClr>
                  </a:solidFill>
                </a:ln>
                <a:solidFill>
                  <a:schemeClr val="bg1"/>
                </a:solidFill>
                <a:latin typeface="ＤＦ平成明朝体W7" panose="02020709000000000000" pitchFamily="17" charset="-128"/>
                <a:ea typeface="ＤＦ平成明朝体W7" panose="02020709000000000000" pitchFamily="17" charset="-128"/>
                <a:cs typeface="メイリオ" panose="020B0604030504040204" pitchFamily="50" charset="-128"/>
              </a:rPr>
              <a:t>改善</a:t>
            </a:r>
            <a:endParaRPr lang="en-US" altLang="ja-JP" sz="2400" b="1" dirty="0">
              <a:ln w="12700">
                <a:solidFill>
                  <a:schemeClr val="accent6">
                    <a:lumMod val="50000"/>
                  </a:schemeClr>
                </a:solidFill>
              </a:ln>
              <a:solidFill>
                <a:schemeClr val="bg1"/>
              </a:solidFill>
              <a:latin typeface="ＤＦ平成明朝体W7" panose="02020709000000000000" pitchFamily="17" charset="-128"/>
              <a:ea typeface="ＤＦ平成明朝体W7" panose="02020709000000000000" pitchFamily="17" charset="-128"/>
              <a:cs typeface="メイリオ" panose="020B0604030504040204" pitchFamily="50" charset="-128"/>
            </a:endParaRPr>
          </a:p>
        </p:txBody>
      </p:sp>
      <p:sp>
        <p:nvSpPr>
          <p:cNvPr id="5" name="テキスト ボックス 4"/>
          <p:cNvSpPr txBox="1">
            <a:spLocks noChangeAspect="1"/>
          </p:cNvSpPr>
          <p:nvPr/>
        </p:nvSpPr>
        <p:spPr>
          <a:xfrm>
            <a:off x="431540" y="539246"/>
            <a:ext cx="1979993" cy="360000"/>
          </a:xfrm>
          <a:prstGeom prst="rect">
            <a:avLst/>
          </a:prstGeom>
          <a:noFill/>
        </p:spPr>
        <p:txBody>
          <a:bodyPr wrap="square" lIns="91424" tIns="45712" rIns="91424" bIns="45712" rtlCol="0">
            <a:prstTxWarp prst="textPlain">
              <a:avLst/>
            </a:prstTxWarp>
            <a:spAutoFit/>
          </a:bodyPr>
          <a:lstStyle/>
          <a:p>
            <a:pPr algn="ctr"/>
            <a:r>
              <a:rPr lang="ja-JP" altLang="en-US" sz="900" b="1" dirty="0">
                <a:solidFill>
                  <a:srgbClr val="FAF096"/>
                </a:solidFill>
                <a:latin typeface="ＤＦ平成明朝体W7" panose="02020709000000000000" pitchFamily="17" charset="-128"/>
                <a:ea typeface="ＤＦ平成明朝体W7" panose="02020709000000000000" pitchFamily="17" charset="-128"/>
              </a:rPr>
              <a:t>北キャンパス</a:t>
            </a:r>
            <a:r>
              <a:rPr lang="ja-JP" altLang="en-US" sz="900" b="1" dirty="0" smtClean="0">
                <a:solidFill>
                  <a:srgbClr val="FAF096"/>
                </a:solidFill>
                <a:latin typeface="ＤＦ平成明朝体W7" panose="02020709000000000000" pitchFamily="17" charset="-128"/>
                <a:ea typeface="ＤＦ平成明朝体W7" panose="02020709000000000000" pitchFamily="17" charset="-128"/>
              </a:rPr>
              <a:t>図書室</a:t>
            </a:r>
            <a:endParaRPr lang="en-US" altLang="ja-JP" sz="900" b="1" dirty="0">
              <a:solidFill>
                <a:srgbClr val="FAF096"/>
              </a:solidFill>
              <a:latin typeface="ＤＦ平成明朝体W7" panose="02020709000000000000" pitchFamily="17" charset="-128"/>
              <a:ea typeface="ＤＦ平成明朝体W7" panose="02020709000000000000" pitchFamily="17" charset="-128"/>
            </a:endParaRPr>
          </a:p>
        </p:txBody>
      </p:sp>
      <p:sp>
        <p:nvSpPr>
          <p:cNvPr id="6" name="テキスト ボックス 5"/>
          <p:cNvSpPr txBox="1">
            <a:spLocks/>
          </p:cNvSpPr>
          <p:nvPr/>
        </p:nvSpPr>
        <p:spPr>
          <a:xfrm>
            <a:off x="7452460" y="5846400"/>
            <a:ext cx="1260000" cy="360000"/>
          </a:xfrm>
          <a:prstGeom prst="rect">
            <a:avLst/>
          </a:prstGeom>
          <a:noFill/>
        </p:spPr>
        <p:txBody>
          <a:bodyPr wrap="square" lIns="91424" tIns="45712" rIns="91424" bIns="45712" rtlCol="0">
            <a:prstTxWarp prst="textPlain">
              <a:avLst/>
            </a:prstTxWarp>
            <a:spAutoFit/>
          </a:bodyPr>
          <a:lstStyle/>
          <a:p>
            <a:pPr algn="ctr"/>
            <a:r>
              <a:rPr lang="en-US" altLang="ja-JP" sz="900" b="1" dirty="0" smtClean="0">
                <a:solidFill>
                  <a:srgbClr val="FAF096"/>
                </a:solidFill>
                <a:latin typeface="ＤＦ平成明朝体W7" panose="02020709000000000000" pitchFamily="17" charset="-128"/>
                <a:ea typeface="ＤＦ平成明朝体W7" panose="02020709000000000000" pitchFamily="17" charset="-128"/>
              </a:rPr>
              <a:t>2018</a:t>
            </a:r>
            <a:r>
              <a:rPr lang="ja-JP" altLang="en-US" sz="900" b="1" dirty="0" smtClean="0">
                <a:solidFill>
                  <a:srgbClr val="FAF096"/>
                </a:solidFill>
                <a:latin typeface="ＤＦ平成明朝体W7" panose="02020709000000000000" pitchFamily="17" charset="-128"/>
                <a:ea typeface="ＤＦ平成明朝体W7" panose="02020709000000000000" pitchFamily="17" charset="-128"/>
              </a:rPr>
              <a:t>年</a:t>
            </a:r>
            <a:r>
              <a:rPr lang="en-US" altLang="ja-JP" sz="900" b="1" dirty="0" smtClean="0">
                <a:solidFill>
                  <a:srgbClr val="FAF096"/>
                </a:solidFill>
                <a:latin typeface="ＤＦ平成明朝体W7" panose="02020709000000000000" pitchFamily="17" charset="-128"/>
                <a:ea typeface="ＤＦ平成明朝体W7" panose="02020709000000000000" pitchFamily="17" charset="-128"/>
              </a:rPr>
              <a:t>7</a:t>
            </a:r>
            <a:r>
              <a:rPr lang="ja-JP" altLang="en-US" sz="900" b="1" dirty="0" smtClean="0">
                <a:solidFill>
                  <a:srgbClr val="FAF096"/>
                </a:solidFill>
                <a:latin typeface="ＤＦ平成明朝体W7" panose="02020709000000000000" pitchFamily="17" charset="-128"/>
                <a:ea typeface="ＤＦ平成明朝体W7" panose="02020709000000000000" pitchFamily="17" charset="-128"/>
              </a:rPr>
              <a:t>月</a:t>
            </a:r>
            <a:endParaRPr lang="en-US" altLang="ja-JP" sz="900" b="1" dirty="0">
              <a:solidFill>
                <a:srgbClr val="FAF096"/>
              </a:solidFill>
              <a:latin typeface="ＤＦ平成明朝体W7" panose="02020709000000000000" pitchFamily="17" charset="-128"/>
              <a:ea typeface="ＤＦ平成明朝体W7" panose="02020709000000000000" pitchFamily="17" charset="-128"/>
            </a:endParaRPr>
          </a:p>
        </p:txBody>
      </p:sp>
    </p:spTree>
    <p:extLst>
      <p:ext uri="{BB962C8B-B14F-4D97-AF65-F5344CB8AC3E}">
        <p14:creationId xmlns:p14="http://schemas.microsoft.com/office/powerpoint/2010/main" val="7386099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chemeClr val="accent3">
                    <a:lumMod val="50000"/>
                  </a:schemeClr>
                </a:solidFill>
              </a:rPr>
              <a:t>Journals By Rank</a:t>
            </a: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インパクトファクター</a:t>
            </a:r>
            <a:r>
              <a:rPr lang="ja-JP" altLang="en-US" sz="2400" dirty="0">
                <a:solidFill>
                  <a:schemeClr val="bg1">
                    <a:lumMod val="95000"/>
                  </a:schemeClr>
                </a:solidFill>
              </a:rPr>
              <a:t>に</a:t>
            </a:r>
            <a:r>
              <a:rPr lang="ja-JP" altLang="en-US" sz="2400" dirty="0" smtClean="0">
                <a:solidFill>
                  <a:schemeClr val="bg1">
                    <a:lumMod val="95000"/>
                  </a:schemeClr>
                </a:solidFill>
              </a:rPr>
              <a:t>よるジャーナルの比較方法</a:t>
            </a:r>
            <a:endParaRPr lang="en-US" altLang="ja-JP" sz="2400" dirty="0" smtClean="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10</a:t>
            </a:fld>
            <a:endParaRPr kumimoji="1" lang="ja-JP" alt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0"/>
            <a:ext cx="5040000" cy="38745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テキスト ボックス 7"/>
          <p:cNvSpPr txBox="1"/>
          <p:nvPr/>
        </p:nvSpPr>
        <p:spPr>
          <a:xfrm>
            <a:off x="251999" y="5724000"/>
            <a:ext cx="6501497" cy="1077218"/>
          </a:xfrm>
          <a:prstGeom prst="rect">
            <a:avLst/>
          </a:prstGeom>
          <a:noFill/>
        </p:spPr>
        <p:txBody>
          <a:bodyPr wrap="square" rtlCol="0">
            <a:spAutoFit/>
          </a:bodyPr>
          <a:lstStyle/>
          <a:p>
            <a:r>
              <a:rPr kumimoji="1" lang="ja-JP" altLang="en-US" sz="1400" dirty="0" smtClean="0">
                <a:solidFill>
                  <a:schemeClr val="accent3">
                    <a:lumMod val="50000"/>
                  </a:schemeClr>
                </a:solidFill>
              </a:rPr>
              <a:t>「</a:t>
            </a:r>
            <a:r>
              <a:rPr kumimoji="1" lang="en-US" altLang="ja-JP" sz="1400" dirty="0" smtClean="0">
                <a:solidFill>
                  <a:schemeClr val="accent3">
                    <a:lumMod val="50000"/>
                  </a:schemeClr>
                </a:solidFill>
              </a:rPr>
              <a:t>NANOSCIENCE &amp; NANOTECHNOLOGY </a:t>
            </a:r>
            <a:r>
              <a:rPr lang="en-US" altLang="ja-JP" sz="1400" dirty="0" smtClean="0">
                <a:solidFill>
                  <a:schemeClr val="accent3">
                    <a:lumMod val="50000"/>
                  </a:schemeClr>
                </a:solidFill>
              </a:rPr>
              <a:t>- </a:t>
            </a:r>
            <a:r>
              <a:rPr kumimoji="1" lang="en-US" altLang="ja-JP" sz="1400" dirty="0" smtClean="0">
                <a:solidFill>
                  <a:schemeClr val="accent3">
                    <a:lumMod val="50000"/>
                  </a:schemeClr>
                </a:solidFill>
              </a:rPr>
              <a:t>SCIE</a:t>
            </a:r>
            <a:r>
              <a:rPr kumimoji="1" lang="ja-JP" altLang="en-US" sz="1400" dirty="0" smtClean="0">
                <a:solidFill>
                  <a:schemeClr val="accent3">
                    <a:lumMod val="50000"/>
                  </a:schemeClr>
                </a:solidFill>
              </a:rPr>
              <a:t>」の</a:t>
            </a:r>
            <a:endParaRPr kumimoji="1" lang="en-US" altLang="ja-JP" sz="1400" dirty="0" smtClean="0">
              <a:solidFill>
                <a:schemeClr val="accent3">
                  <a:lumMod val="50000"/>
                </a:schemeClr>
              </a:solidFill>
            </a:endParaRPr>
          </a:p>
          <a:p>
            <a:r>
              <a:rPr lang="ja-JP" altLang="en-US" sz="1400" dirty="0" smtClean="0">
                <a:solidFill>
                  <a:schemeClr val="accent3">
                    <a:lumMod val="50000"/>
                  </a:schemeClr>
                </a:solidFill>
              </a:rPr>
              <a:t>インパクトファクター（</a:t>
            </a:r>
            <a:r>
              <a:rPr lang="en-US" altLang="ja-JP" sz="1400" dirty="0" smtClean="0">
                <a:solidFill>
                  <a:schemeClr val="accent3">
                    <a:lumMod val="50000"/>
                  </a:schemeClr>
                </a:solidFill>
              </a:rPr>
              <a:t>JIF2017</a:t>
            </a:r>
            <a:r>
              <a:rPr lang="ja-JP" altLang="en-US" sz="1400" dirty="0" smtClean="0">
                <a:solidFill>
                  <a:schemeClr val="accent3">
                    <a:lumMod val="50000"/>
                  </a:schemeClr>
                </a:solidFill>
              </a:rPr>
              <a:t>）の</a:t>
            </a:r>
            <a:r>
              <a:rPr kumimoji="1" lang="ja-JP" altLang="en-US" sz="1400" dirty="0" smtClean="0">
                <a:solidFill>
                  <a:schemeClr val="accent3">
                    <a:lumMod val="50000"/>
                  </a:schemeClr>
                </a:solidFill>
              </a:rPr>
              <a:t>ランキングが表示されたところ</a:t>
            </a:r>
            <a:endParaRPr kumimoji="1" lang="en-US" altLang="ja-JP" sz="1400" dirty="0" smtClean="0">
              <a:solidFill>
                <a:schemeClr val="accent3">
                  <a:lumMod val="50000"/>
                </a:schemeClr>
              </a:solidFill>
            </a:endParaRPr>
          </a:p>
          <a:p>
            <a:endParaRPr lang="en-US" altLang="ja-JP" dirty="0" smtClean="0">
              <a:solidFill>
                <a:schemeClr val="accent3">
                  <a:lumMod val="50000"/>
                </a:schemeClr>
              </a:solidFill>
            </a:endParaRPr>
          </a:p>
          <a:p>
            <a:endParaRPr lang="en-US" altLang="ja-JP" dirty="0" smtClean="0">
              <a:solidFill>
                <a:schemeClr val="accent3">
                  <a:lumMod val="50000"/>
                </a:schemeClr>
              </a:solidFill>
            </a:endParaRPr>
          </a:p>
        </p:txBody>
      </p:sp>
      <p:sp>
        <p:nvSpPr>
          <p:cNvPr id="9" name="正方形/長方形 8"/>
          <p:cNvSpPr/>
          <p:nvPr/>
        </p:nvSpPr>
        <p:spPr>
          <a:xfrm>
            <a:off x="3489638" y="3508010"/>
            <a:ext cx="292059" cy="1821636"/>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205363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0"/>
            <a:ext cx="4248000" cy="326565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921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0" y="2939334"/>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6" name="テキスト ボックス 15"/>
          <p:cNvSpPr txBox="1"/>
          <p:nvPr/>
        </p:nvSpPr>
        <p:spPr>
          <a:xfrm>
            <a:off x="2277374" y="5040000"/>
            <a:ext cx="3471420" cy="1400383"/>
          </a:xfrm>
          <a:prstGeom prst="rect">
            <a:avLst/>
          </a:prstGeom>
          <a:noFill/>
        </p:spPr>
        <p:txBody>
          <a:bodyPr wrap="square" rtlCol="0">
            <a:spAutoFit/>
          </a:bodyPr>
          <a:lstStyle/>
          <a:p>
            <a:endParaRPr lang="en-US" altLang="ja-JP" sz="800" dirty="0" smtClean="0">
              <a:solidFill>
                <a:srgbClr val="C00000"/>
              </a:solidFill>
            </a:endParaRPr>
          </a:p>
          <a:p>
            <a:r>
              <a:rPr lang="ja-JP" altLang="en-US" sz="700" dirty="0" smtClean="0">
                <a:solidFill>
                  <a:srgbClr val="C00000"/>
                </a:solidFill>
              </a:rPr>
              <a:t>・</a:t>
            </a:r>
            <a:r>
              <a:rPr lang="en-US" altLang="ja-JP" sz="700" dirty="0" smtClean="0">
                <a:solidFill>
                  <a:srgbClr val="C00000"/>
                </a:solidFill>
              </a:rPr>
              <a:t>MATHEMATICS</a:t>
            </a:r>
            <a:r>
              <a:rPr lang="ja-JP" altLang="en-US" sz="700" dirty="0">
                <a:solidFill>
                  <a:srgbClr val="C00000"/>
                </a:solidFill>
              </a:rPr>
              <a:t>（数学</a:t>
            </a:r>
            <a:r>
              <a:rPr lang="ja-JP" altLang="en-US" sz="700" dirty="0" smtClean="0">
                <a:solidFill>
                  <a:srgbClr val="C00000"/>
                </a:solidFill>
              </a:rPr>
              <a:t>）</a:t>
            </a:r>
            <a:endParaRPr lang="en-US" altLang="ja-JP" sz="700" dirty="0" smtClean="0">
              <a:solidFill>
                <a:srgbClr val="C00000"/>
              </a:solidFill>
            </a:endParaRPr>
          </a:p>
          <a:p>
            <a:r>
              <a:rPr lang="ja-JP" altLang="en-US" sz="700" dirty="0" smtClean="0">
                <a:solidFill>
                  <a:srgbClr val="C00000"/>
                </a:solidFill>
              </a:rPr>
              <a:t>・</a:t>
            </a:r>
            <a:r>
              <a:rPr lang="en-US" altLang="ja-JP" sz="700" dirty="0" smtClean="0">
                <a:solidFill>
                  <a:srgbClr val="C00000"/>
                </a:solidFill>
              </a:rPr>
              <a:t>MICROBIOLOGY</a:t>
            </a:r>
            <a:r>
              <a:rPr lang="ja-JP" altLang="en-US" sz="700" dirty="0">
                <a:solidFill>
                  <a:srgbClr val="C00000"/>
                </a:solidFill>
              </a:rPr>
              <a:t>（微生物学）</a:t>
            </a:r>
          </a:p>
          <a:p>
            <a:r>
              <a:rPr lang="ja-JP" altLang="en-US" sz="700" dirty="0" smtClean="0">
                <a:solidFill>
                  <a:srgbClr val="C00000"/>
                </a:solidFill>
              </a:rPr>
              <a:t>・</a:t>
            </a:r>
            <a:r>
              <a:rPr lang="en-US" altLang="ja-JP" sz="700" dirty="0" smtClean="0">
                <a:solidFill>
                  <a:srgbClr val="C00000"/>
                </a:solidFill>
              </a:rPr>
              <a:t>MOLECULAR </a:t>
            </a:r>
            <a:r>
              <a:rPr lang="en-US" altLang="ja-JP" sz="700" dirty="0">
                <a:solidFill>
                  <a:srgbClr val="C00000"/>
                </a:solidFill>
              </a:rPr>
              <a:t>BIOLOGY &amp; GENETICS</a:t>
            </a:r>
            <a:r>
              <a:rPr lang="ja-JP" altLang="en-US" sz="700" dirty="0">
                <a:solidFill>
                  <a:srgbClr val="C00000"/>
                </a:solidFill>
              </a:rPr>
              <a:t>（分子生物学・遺伝学）</a:t>
            </a:r>
          </a:p>
          <a:p>
            <a:r>
              <a:rPr lang="ja-JP" altLang="en-US" sz="700" dirty="0" smtClean="0">
                <a:solidFill>
                  <a:srgbClr val="C00000"/>
                </a:solidFill>
              </a:rPr>
              <a:t>・</a:t>
            </a:r>
            <a:r>
              <a:rPr lang="en-US" altLang="ja-JP" sz="700" dirty="0" smtClean="0">
                <a:solidFill>
                  <a:srgbClr val="C00000"/>
                </a:solidFill>
              </a:rPr>
              <a:t>MULTIDISCIPLINARY</a:t>
            </a:r>
            <a:r>
              <a:rPr lang="ja-JP" altLang="en-US" sz="700" dirty="0">
                <a:solidFill>
                  <a:srgbClr val="C00000"/>
                </a:solidFill>
              </a:rPr>
              <a:t>（複合領域）</a:t>
            </a:r>
          </a:p>
          <a:p>
            <a:r>
              <a:rPr lang="ja-JP" altLang="en-US" sz="700" dirty="0" smtClean="0">
                <a:solidFill>
                  <a:srgbClr val="C00000"/>
                </a:solidFill>
              </a:rPr>
              <a:t>・</a:t>
            </a:r>
            <a:r>
              <a:rPr lang="en-US" altLang="ja-JP" sz="700" dirty="0" smtClean="0">
                <a:solidFill>
                  <a:srgbClr val="C00000"/>
                </a:solidFill>
              </a:rPr>
              <a:t>NEUROSCIENCE </a:t>
            </a:r>
            <a:r>
              <a:rPr lang="en-US" altLang="ja-JP" sz="700" dirty="0">
                <a:solidFill>
                  <a:srgbClr val="C00000"/>
                </a:solidFill>
              </a:rPr>
              <a:t>&amp; BEHAVIOR</a:t>
            </a:r>
            <a:r>
              <a:rPr lang="ja-JP" altLang="en-US" sz="700" dirty="0">
                <a:solidFill>
                  <a:srgbClr val="C00000"/>
                </a:solidFill>
              </a:rPr>
              <a:t>（神経科学・行動学）</a:t>
            </a:r>
          </a:p>
          <a:p>
            <a:r>
              <a:rPr lang="ja-JP" altLang="en-US" sz="700" dirty="0" smtClean="0">
                <a:solidFill>
                  <a:srgbClr val="C00000"/>
                </a:solidFill>
              </a:rPr>
              <a:t>・</a:t>
            </a:r>
            <a:r>
              <a:rPr lang="en-US" altLang="ja-JP" sz="700" dirty="0" smtClean="0">
                <a:solidFill>
                  <a:srgbClr val="C00000"/>
                </a:solidFill>
              </a:rPr>
              <a:t>PHARMACOLOGY </a:t>
            </a:r>
            <a:r>
              <a:rPr lang="en-US" altLang="ja-JP" sz="700" dirty="0">
                <a:solidFill>
                  <a:srgbClr val="C00000"/>
                </a:solidFill>
              </a:rPr>
              <a:t>&amp; TOXICOLOGY</a:t>
            </a:r>
            <a:r>
              <a:rPr lang="ja-JP" altLang="en-US" sz="700" dirty="0">
                <a:solidFill>
                  <a:srgbClr val="C00000"/>
                </a:solidFill>
              </a:rPr>
              <a:t>（薬理学・毒性学）</a:t>
            </a:r>
          </a:p>
          <a:p>
            <a:r>
              <a:rPr lang="ja-JP" altLang="en-US" sz="700" dirty="0" smtClean="0">
                <a:solidFill>
                  <a:srgbClr val="C00000"/>
                </a:solidFill>
              </a:rPr>
              <a:t>・</a:t>
            </a:r>
            <a:r>
              <a:rPr lang="en-US" altLang="ja-JP" sz="700" dirty="0" smtClean="0">
                <a:solidFill>
                  <a:srgbClr val="C00000"/>
                </a:solidFill>
              </a:rPr>
              <a:t>PHYSICS</a:t>
            </a:r>
            <a:r>
              <a:rPr lang="ja-JP" altLang="en-US" sz="700" dirty="0">
                <a:solidFill>
                  <a:srgbClr val="C00000"/>
                </a:solidFill>
              </a:rPr>
              <a:t>（物理学）</a:t>
            </a:r>
          </a:p>
          <a:p>
            <a:r>
              <a:rPr lang="ja-JP" altLang="en-US" sz="700" dirty="0" smtClean="0">
                <a:solidFill>
                  <a:srgbClr val="C00000"/>
                </a:solidFill>
              </a:rPr>
              <a:t>・</a:t>
            </a:r>
            <a:r>
              <a:rPr lang="en-US" altLang="ja-JP" sz="700" dirty="0" smtClean="0">
                <a:solidFill>
                  <a:srgbClr val="C00000"/>
                </a:solidFill>
              </a:rPr>
              <a:t>PLANT </a:t>
            </a:r>
            <a:r>
              <a:rPr lang="en-US" altLang="ja-JP" sz="700" dirty="0">
                <a:solidFill>
                  <a:srgbClr val="C00000"/>
                </a:solidFill>
              </a:rPr>
              <a:t>&amp; ANIMAL SCIENCE</a:t>
            </a:r>
            <a:r>
              <a:rPr lang="ja-JP" altLang="en-US" sz="700" dirty="0">
                <a:solidFill>
                  <a:srgbClr val="C00000"/>
                </a:solidFill>
              </a:rPr>
              <a:t>（植物・動物学）</a:t>
            </a:r>
          </a:p>
          <a:p>
            <a:r>
              <a:rPr lang="ja-JP" altLang="en-US" sz="700" dirty="0">
                <a:solidFill>
                  <a:srgbClr val="C00000"/>
                </a:solidFill>
              </a:rPr>
              <a:t>・</a:t>
            </a:r>
            <a:r>
              <a:rPr lang="en-US" altLang="ja-JP" sz="700" dirty="0" smtClean="0">
                <a:solidFill>
                  <a:srgbClr val="C00000"/>
                </a:solidFill>
              </a:rPr>
              <a:t>PSYCHIATRY/PSYCHOLOGY</a:t>
            </a:r>
            <a:r>
              <a:rPr lang="ja-JP" altLang="en-US" sz="700" dirty="0">
                <a:solidFill>
                  <a:srgbClr val="C00000"/>
                </a:solidFill>
              </a:rPr>
              <a:t>（精神医学</a:t>
            </a:r>
            <a:r>
              <a:rPr lang="en-US" altLang="ja-JP" sz="700" dirty="0">
                <a:solidFill>
                  <a:srgbClr val="C00000"/>
                </a:solidFill>
              </a:rPr>
              <a:t>/</a:t>
            </a:r>
            <a:r>
              <a:rPr lang="ja-JP" altLang="en-US" sz="700" dirty="0">
                <a:solidFill>
                  <a:srgbClr val="C00000"/>
                </a:solidFill>
              </a:rPr>
              <a:t>心理学）</a:t>
            </a:r>
          </a:p>
          <a:p>
            <a:r>
              <a:rPr lang="ja-JP" altLang="en-US" sz="700" dirty="0" smtClean="0">
                <a:solidFill>
                  <a:srgbClr val="C00000"/>
                </a:solidFill>
              </a:rPr>
              <a:t>・</a:t>
            </a:r>
            <a:r>
              <a:rPr lang="en-US" altLang="ja-JP" sz="700" dirty="0" smtClean="0">
                <a:solidFill>
                  <a:srgbClr val="C00000"/>
                </a:solidFill>
              </a:rPr>
              <a:t>SOCIAL </a:t>
            </a:r>
            <a:r>
              <a:rPr lang="en-US" altLang="ja-JP" sz="700" dirty="0">
                <a:solidFill>
                  <a:srgbClr val="C00000"/>
                </a:solidFill>
              </a:rPr>
              <a:t>SCIENCES, GENERAL</a:t>
            </a:r>
            <a:r>
              <a:rPr lang="ja-JP" altLang="en-US" sz="700" dirty="0">
                <a:solidFill>
                  <a:srgbClr val="C00000"/>
                </a:solidFill>
              </a:rPr>
              <a:t>（社会科学・一般</a:t>
            </a:r>
            <a:r>
              <a:rPr lang="ja-JP" altLang="en-US" sz="700" dirty="0" smtClean="0">
                <a:solidFill>
                  <a:srgbClr val="C00000"/>
                </a:solidFill>
              </a:rPr>
              <a:t>）</a:t>
            </a:r>
            <a:endParaRPr lang="en-US" altLang="ja-JP" sz="700" dirty="0" smtClean="0">
              <a:solidFill>
                <a:srgbClr val="C00000"/>
              </a:solidFill>
            </a:endParaRPr>
          </a:p>
          <a:p>
            <a:r>
              <a:rPr lang="ja-JP" altLang="en-US" sz="700" dirty="0">
                <a:solidFill>
                  <a:srgbClr val="C00000"/>
                </a:solidFill>
              </a:rPr>
              <a:t>・</a:t>
            </a:r>
            <a:r>
              <a:rPr lang="en-US" altLang="ja-JP" sz="700" dirty="0" smtClean="0">
                <a:solidFill>
                  <a:srgbClr val="C00000"/>
                </a:solidFill>
              </a:rPr>
              <a:t>SPACE </a:t>
            </a:r>
            <a:r>
              <a:rPr lang="en-US" altLang="ja-JP" sz="700" dirty="0">
                <a:solidFill>
                  <a:srgbClr val="C00000"/>
                </a:solidFill>
              </a:rPr>
              <a:t>SCIENCE</a:t>
            </a:r>
            <a:r>
              <a:rPr lang="ja-JP" altLang="en-US" sz="700" dirty="0">
                <a:solidFill>
                  <a:srgbClr val="C00000"/>
                </a:solidFill>
              </a:rPr>
              <a:t>（宇宙科学</a:t>
            </a:r>
            <a:r>
              <a:rPr lang="ja-JP" altLang="en-US" sz="700" dirty="0" smtClean="0">
                <a:solidFill>
                  <a:srgbClr val="C00000"/>
                </a:solidFill>
              </a:rPr>
              <a:t>）</a:t>
            </a:r>
            <a:endParaRPr lang="ja-JP" altLang="en-US" sz="700" dirty="0">
              <a:solidFill>
                <a:srgbClr val="C00000"/>
              </a:solidFill>
            </a:endParaRPr>
          </a:p>
        </p:txBody>
      </p:sp>
      <p:sp>
        <p:nvSpPr>
          <p:cNvPr id="7" name="正方形/長方形 6"/>
          <p:cNvSpPr/>
          <p:nvPr/>
        </p:nvSpPr>
        <p:spPr>
          <a:xfrm>
            <a:off x="-566057" y="0"/>
            <a:ext cx="10406743" cy="90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640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インパクトファクターの範囲の絞り込み </a:t>
            </a:r>
            <a:r>
              <a:rPr lang="en-US" altLang="ja-JP" dirty="0" smtClean="0">
                <a:solidFill>
                  <a:schemeClr val="accent3">
                    <a:lumMod val="50000"/>
                  </a:schemeClr>
                </a:solidFill>
              </a:rPr>
              <a:t>/ ESI</a:t>
            </a:r>
            <a:r>
              <a:rPr lang="ja-JP" altLang="en-US" dirty="0" smtClean="0">
                <a:solidFill>
                  <a:schemeClr val="accent3">
                    <a:lumMod val="50000"/>
                  </a:schemeClr>
                </a:solidFill>
              </a:rPr>
              <a:t>分野（</a:t>
            </a:r>
            <a:r>
              <a:rPr lang="en-US" altLang="ja-JP" dirty="0" smtClean="0">
                <a:solidFill>
                  <a:schemeClr val="accent3">
                    <a:lumMod val="50000"/>
                  </a:schemeClr>
                </a:solidFill>
              </a:rPr>
              <a:t>22</a:t>
            </a:r>
            <a:r>
              <a:rPr lang="ja-JP" altLang="en-US" dirty="0" smtClean="0">
                <a:solidFill>
                  <a:schemeClr val="accent3">
                    <a:lumMod val="50000"/>
                  </a:schemeClr>
                </a:solidFill>
              </a:rPr>
              <a:t>分野）による拡張</a:t>
            </a:r>
            <a:endParaRPr lang="en-US" altLang="ja-JP" dirty="0" smtClean="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インパクトファクター</a:t>
            </a:r>
            <a:r>
              <a:rPr lang="ja-JP" altLang="en-US" sz="2400" dirty="0">
                <a:solidFill>
                  <a:schemeClr val="bg1">
                    <a:lumMod val="95000"/>
                  </a:schemeClr>
                </a:solidFill>
              </a:rPr>
              <a:t>で</a:t>
            </a:r>
            <a:r>
              <a:rPr lang="ja-JP" altLang="en-US" sz="2400" dirty="0" smtClean="0">
                <a:solidFill>
                  <a:schemeClr val="bg1">
                    <a:lumMod val="95000"/>
                  </a:schemeClr>
                </a:solidFill>
              </a:rPr>
              <a:t>ジャーナル</a:t>
            </a:r>
            <a:r>
              <a:rPr lang="ja-JP" altLang="en-US" sz="2400" dirty="0">
                <a:solidFill>
                  <a:schemeClr val="bg1">
                    <a:lumMod val="95000"/>
                  </a:schemeClr>
                </a:solidFill>
              </a:rPr>
              <a:t>を</a:t>
            </a:r>
            <a:r>
              <a:rPr lang="ja-JP" altLang="en-US" sz="2400" dirty="0" smtClean="0">
                <a:solidFill>
                  <a:schemeClr val="bg1">
                    <a:lumMod val="95000"/>
                  </a:schemeClr>
                </a:solidFill>
              </a:rPr>
              <a:t>比較する</a:t>
            </a:r>
            <a:endParaRPr lang="en-US" altLang="ja-JP" sz="2400" dirty="0" smtClean="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11</a:t>
            </a:fld>
            <a:endParaRPr kumimoji="1" lang="ja-JP" altLang="en-US" dirty="0"/>
          </a:p>
        </p:txBody>
      </p:sp>
      <p:sp>
        <p:nvSpPr>
          <p:cNvPr id="8" name="正方形/長方形 7"/>
          <p:cNvSpPr/>
          <p:nvPr/>
        </p:nvSpPr>
        <p:spPr>
          <a:xfrm>
            <a:off x="748145" y="4156365"/>
            <a:ext cx="818804" cy="27432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5136454" y="4684222"/>
            <a:ext cx="827928" cy="399011"/>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065476" y="4708909"/>
            <a:ext cx="252091" cy="124942"/>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5454596" y="6001788"/>
            <a:ext cx="260404" cy="137161"/>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5141422" y="3835590"/>
            <a:ext cx="822960" cy="166988"/>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4637314" y="1982534"/>
            <a:ext cx="4254686" cy="954107"/>
          </a:xfrm>
          <a:prstGeom prst="rect">
            <a:avLst/>
          </a:prstGeom>
          <a:noFill/>
        </p:spPr>
        <p:txBody>
          <a:bodyPr wrap="square" rtlCol="0">
            <a:spAutoFit/>
          </a:bodyPr>
          <a:lstStyle/>
          <a:p>
            <a:r>
              <a:rPr lang="en-US" altLang="ja-JP" sz="1400" dirty="0" smtClean="0">
                <a:solidFill>
                  <a:schemeClr val="accent3">
                    <a:lumMod val="50000"/>
                  </a:schemeClr>
                </a:solidFill>
              </a:rPr>
              <a:t>JCR</a:t>
            </a:r>
            <a:r>
              <a:rPr lang="ja-JP" altLang="en-US" sz="1400" dirty="0" smtClean="0">
                <a:solidFill>
                  <a:schemeClr val="accent3">
                    <a:lumMod val="50000"/>
                  </a:schemeClr>
                </a:solidFill>
              </a:rPr>
              <a:t>のカテゴリーより広い範囲で比較したいときは</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a:t>
            </a:r>
            <a:r>
              <a:rPr lang="en-US" altLang="ja-JP" sz="1400" dirty="0" smtClean="0">
                <a:solidFill>
                  <a:schemeClr val="accent3">
                    <a:lumMod val="50000"/>
                  </a:schemeClr>
                </a:solidFill>
              </a:rPr>
              <a:t>Category Schema</a:t>
            </a:r>
            <a:r>
              <a:rPr lang="ja-JP" altLang="en-US" sz="1400" dirty="0" smtClean="0">
                <a:solidFill>
                  <a:schemeClr val="accent3">
                    <a:lumMod val="50000"/>
                  </a:schemeClr>
                </a:solidFill>
              </a:rPr>
              <a:t>」</a:t>
            </a:r>
            <a:r>
              <a:rPr lang="ja-JP" altLang="en-US" sz="1400" dirty="0">
                <a:solidFill>
                  <a:schemeClr val="accent3">
                    <a:lumMod val="50000"/>
                  </a:schemeClr>
                </a:solidFill>
              </a:rPr>
              <a:t>を</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a:t>
            </a:r>
            <a:r>
              <a:rPr lang="en-US" altLang="ja-JP" sz="1400" dirty="0" smtClean="0">
                <a:solidFill>
                  <a:schemeClr val="accent3">
                    <a:lumMod val="50000"/>
                  </a:schemeClr>
                </a:solidFill>
              </a:rPr>
              <a:t>Essential Science Indicators</a:t>
            </a:r>
            <a:r>
              <a:rPr lang="ja-JP" altLang="en-US" sz="1400" dirty="0" smtClean="0">
                <a:solidFill>
                  <a:schemeClr val="accent3">
                    <a:lumMod val="50000"/>
                  </a:schemeClr>
                </a:solidFill>
              </a:rPr>
              <a:t>」に切り替えると</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a:t>
            </a:r>
            <a:r>
              <a:rPr lang="en-US" altLang="ja-JP" sz="1400" dirty="0" smtClean="0">
                <a:solidFill>
                  <a:schemeClr val="accent3">
                    <a:lumMod val="50000"/>
                  </a:schemeClr>
                </a:solidFill>
              </a:rPr>
              <a:t>Select Categories</a:t>
            </a:r>
            <a:r>
              <a:rPr lang="ja-JP" altLang="en-US" sz="1400" dirty="0" smtClean="0">
                <a:solidFill>
                  <a:schemeClr val="accent3">
                    <a:lumMod val="50000"/>
                  </a:schemeClr>
                </a:solidFill>
              </a:rPr>
              <a:t>」から</a:t>
            </a:r>
            <a:r>
              <a:rPr lang="en-US" altLang="ja-JP" sz="1400" dirty="0" smtClean="0">
                <a:solidFill>
                  <a:schemeClr val="accent3">
                    <a:lumMod val="50000"/>
                  </a:schemeClr>
                </a:solidFill>
              </a:rPr>
              <a:t>22</a:t>
            </a:r>
            <a:r>
              <a:rPr lang="ja-JP" altLang="en-US" sz="1400" dirty="0" smtClean="0">
                <a:solidFill>
                  <a:schemeClr val="accent3">
                    <a:lumMod val="50000"/>
                  </a:schemeClr>
                </a:solidFill>
              </a:rPr>
              <a:t>分野を選択できる。</a:t>
            </a:r>
            <a:endParaRPr lang="en-US" altLang="ja-JP" sz="1400" dirty="0" smtClean="0">
              <a:solidFill>
                <a:schemeClr val="accent3">
                  <a:lumMod val="50000"/>
                </a:schemeClr>
              </a:solidFill>
            </a:endParaRPr>
          </a:p>
        </p:txBody>
      </p:sp>
      <p:sp>
        <p:nvSpPr>
          <p:cNvPr id="15" name="テキスト ボックス 14"/>
          <p:cNvSpPr txBox="1"/>
          <p:nvPr/>
        </p:nvSpPr>
        <p:spPr>
          <a:xfrm>
            <a:off x="252000" y="5040000"/>
            <a:ext cx="4254686" cy="1384995"/>
          </a:xfrm>
          <a:prstGeom prst="rect">
            <a:avLst/>
          </a:prstGeom>
          <a:noFill/>
        </p:spPr>
        <p:txBody>
          <a:bodyPr wrap="square" rtlCol="0">
            <a:spAutoFit/>
          </a:bodyPr>
          <a:lstStyle/>
          <a:p>
            <a:r>
              <a:rPr lang="en-US" altLang="ja-JP" sz="700" dirty="0" smtClean="0">
                <a:solidFill>
                  <a:srgbClr val="C00000"/>
                </a:solidFill>
              </a:rPr>
              <a:t>※ESI22</a:t>
            </a:r>
            <a:r>
              <a:rPr lang="ja-JP" altLang="en-US" sz="700" dirty="0" smtClean="0">
                <a:solidFill>
                  <a:srgbClr val="C00000"/>
                </a:solidFill>
              </a:rPr>
              <a:t>分野</a:t>
            </a:r>
            <a:endParaRPr lang="en-US" altLang="ja-JP" sz="700" dirty="0" smtClean="0">
              <a:solidFill>
                <a:srgbClr val="C00000"/>
              </a:solidFill>
            </a:endParaRPr>
          </a:p>
          <a:p>
            <a:r>
              <a:rPr lang="ja-JP" altLang="en-US" sz="700" dirty="0">
                <a:solidFill>
                  <a:srgbClr val="C00000"/>
                </a:solidFill>
              </a:rPr>
              <a:t>・</a:t>
            </a:r>
            <a:r>
              <a:rPr lang="en-US" altLang="ja-JP" sz="700" dirty="0" smtClean="0">
                <a:solidFill>
                  <a:srgbClr val="C00000"/>
                </a:solidFill>
              </a:rPr>
              <a:t>AGRICULTURAL </a:t>
            </a:r>
            <a:r>
              <a:rPr lang="en-US" altLang="ja-JP" sz="700" dirty="0">
                <a:solidFill>
                  <a:srgbClr val="C00000"/>
                </a:solidFill>
              </a:rPr>
              <a:t>SCIENCES</a:t>
            </a:r>
            <a:r>
              <a:rPr lang="ja-JP" altLang="en-US" sz="700" dirty="0">
                <a:solidFill>
                  <a:srgbClr val="C00000"/>
                </a:solidFill>
              </a:rPr>
              <a:t>（農業科学）</a:t>
            </a:r>
          </a:p>
          <a:p>
            <a:r>
              <a:rPr lang="ja-JP" altLang="en-US" sz="700" dirty="0" smtClean="0">
                <a:solidFill>
                  <a:srgbClr val="C00000"/>
                </a:solidFill>
              </a:rPr>
              <a:t>・</a:t>
            </a:r>
            <a:r>
              <a:rPr lang="en-US" altLang="ja-JP" sz="700" dirty="0" smtClean="0">
                <a:solidFill>
                  <a:srgbClr val="C00000"/>
                </a:solidFill>
              </a:rPr>
              <a:t>BIOLOGY </a:t>
            </a:r>
            <a:r>
              <a:rPr lang="en-US" altLang="ja-JP" sz="700" dirty="0">
                <a:solidFill>
                  <a:srgbClr val="C00000"/>
                </a:solidFill>
              </a:rPr>
              <a:t>&amp; BIOCHEMISTRY</a:t>
            </a:r>
            <a:r>
              <a:rPr lang="ja-JP" altLang="en-US" sz="700" dirty="0">
                <a:solidFill>
                  <a:srgbClr val="C00000"/>
                </a:solidFill>
              </a:rPr>
              <a:t>（生物学・生化学）</a:t>
            </a:r>
          </a:p>
          <a:p>
            <a:r>
              <a:rPr lang="ja-JP" altLang="en-US" sz="700" dirty="0" smtClean="0">
                <a:solidFill>
                  <a:srgbClr val="C00000"/>
                </a:solidFill>
              </a:rPr>
              <a:t>・</a:t>
            </a:r>
            <a:r>
              <a:rPr lang="en-US" altLang="ja-JP" sz="700" dirty="0" smtClean="0">
                <a:solidFill>
                  <a:srgbClr val="C00000"/>
                </a:solidFill>
              </a:rPr>
              <a:t>CHEMISTRY</a:t>
            </a:r>
            <a:r>
              <a:rPr lang="ja-JP" altLang="en-US" sz="700" dirty="0">
                <a:solidFill>
                  <a:srgbClr val="C00000"/>
                </a:solidFill>
              </a:rPr>
              <a:t>（化学）</a:t>
            </a:r>
          </a:p>
          <a:p>
            <a:r>
              <a:rPr lang="ja-JP" altLang="en-US" sz="700" dirty="0" smtClean="0">
                <a:solidFill>
                  <a:srgbClr val="C00000"/>
                </a:solidFill>
              </a:rPr>
              <a:t>・</a:t>
            </a:r>
            <a:r>
              <a:rPr lang="en-US" altLang="ja-JP" sz="700" dirty="0" smtClean="0">
                <a:solidFill>
                  <a:srgbClr val="C00000"/>
                </a:solidFill>
              </a:rPr>
              <a:t>CLINICAL </a:t>
            </a:r>
            <a:r>
              <a:rPr lang="en-US" altLang="ja-JP" sz="700" dirty="0">
                <a:solidFill>
                  <a:srgbClr val="C00000"/>
                </a:solidFill>
              </a:rPr>
              <a:t>MEDICINE</a:t>
            </a:r>
            <a:r>
              <a:rPr lang="ja-JP" altLang="en-US" sz="700" dirty="0">
                <a:solidFill>
                  <a:srgbClr val="C00000"/>
                </a:solidFill>
              </a:rPr>
              <a:t>（臨床医学）</a:t>
            </a:r>
          </a:p>
          <a:p>
            <a:r>
              <a:rPr lang="ja-JP" altLang="en-US" sz="700" dirty="0" smtClean="0">
                <a:solidFill>
                  <a:srgbClr val="C00000"/>
                </a:solidFill>
              </a:rPr>
              <a:t>・</a:t>
            </a:r>
            <a:r>
              <a:rPr lang="en-US" altLang="ja-JP" sz="700" dirty="0" smtClean="0">
                <a:solidFill>
                  <a:srgbClr val="C00000"/>
                </a:solidFill>
              </a:rPr>
              <a:t>COMPUTER </a:t>
            </a:r>
            <a:r>
              <a:rPr lang="en-US" altLang="ja-JP" sz="700" dirty="0">
                <a:solidFill>
                  <a:srgbClr val="C00000"/>
                </a:solidFill>
              </a:rPr>
              <a:t>SCIENCE</a:t>
            </a:r>
            <a:r>
              <a:rPr lang="ja-JP" altLang="en-US" sz="700" dirty="0">
                <a:solidFill>
                  <a:srgbClr val="C00000"/>
                </a:solidFill>
              </a:rPr>
              <a:t>（計算機科学）</a:t>
            </a:r>
          </a:p>
          <a:p>
            <a:r>
              <a:rPr lang="ja-JP" altLang="en-US" sz="700" dirty="0" smtClean="0">
                <a:solidFill>
                  <a:srgbClr val="C00000"/>
                </a:solidFill>
              </a:rPr>
              <a:t>・</a:t>
            </a:r>
            <a:r>
              <a:rPr lang="en-US" altLang="ja-JP" sz="700" dirty="0" smtClean="0">
                <a:solidFill>
                  <a:srgbClr val="C00000"/>
                </a:solidFill>
              </a:rPr>
              <a:t>ECONOMICS </a:t>
            </a:r>
            <a:r>
              <a:rPr lang="en-US" altLang="ja-JP" sz="700" dirty="0">
                <a:solidFill>
                  <a:srgbClr val="C00000"/>
                </a:solidFill>
              </a:rPr>
              <a:t>&amp; BUSINESS</a:t>
            </a:r>
            <a:r>
              <a:rPr lang="ja-JP" altLang="en-US" sz="700" dirty="0">
                <a:solidFill>
                  <a:srgbClr val="C00000"/>
                </a:solidFill>
              </a:rPr>
              <a:t>（経済学・経営学）</a:t>
            </a:r>
          </a:p>
          <a:p>
            <a:r>
              <a:rPr lang="ja-JP" altLang="en-US" sz="700" dirty="0" smtClean="0">
                <a:solidFill>
                  <a:srgbClr val="C00000"/>
                </a:solidFill>
              </a:rPr>
              <a:t>・</a:t>
            </a:r>
            <a:r>
              <a:rPr lang="en-US" altLang="ja-JP" sz="700" dirty="0" smtClean="0">
                <a:solidFill>
                  <a:srgbClr val="C00000"/>
                </a:solidFill>
              </a:rPr>
              <a:t>ENGINEERING</a:t>
            </a:r>
            <a:r>
              <a:rPr lang="ja-JP" altLang="en-US" sz="700" dirty="0">
                <a:solidFill>
                  <a:srgbClr val="C00000"/>
                </a:solidFill>
              </a:rPr>
              <a:t>（工学）</a:t>
            </a:r>
          </a:p>
          <a:p>
            <a:r>
              <a:rPr lang="ja-JP" altLang="en-US" sz="700" dirty="0" smtClean="0">
                <a:solidFill>
                  <a:srgbClr val="C00000"/>
                </a:solidFill>
              </a:rPr>
              <a:t>・</a:t>
            </a:r>
            <a:r>
              <a:rPr lang="en-US" altLang="ja-JP" sz="700" dirty="0" smtClean="0">
                <a:solidFill>
                  <a:srgbClr val="C00000"/>
                </a:solidFill>
              </a:rPr>
              <a:t>ENVIRONMENT/ECOLOGY</a:t>
            </a:r>
            <a:r>
              <a:rPr lang="ja-JP" altLang="en-US" sz="700" dirty="0">
                <a:solidFill>
                  <a:srgbClr val="C00000"/>
                </a:solidFill>
              </a:rPr>
              <a:t>（環境</a:t>
            </a:r>
            <a:r>
              <a:rPr lang="en-US" altLang="ja-JP" sz="700" dirty="0">
                <a:solidFill>
                  <a:srgbClr val="C00000"/>
                </a:solidFill>
              </a:rPr>
              <a:t>/</a:t>
            </a:r>
            <a:r>
              <a:rPr lang="ja-JP" altLang="en-US" sz="700" dirty="0">
                <a:solidFill>
                  <a:srgbClr val="C00000"/>
                </a:solidFill>
              </a:rPr>
              <a:t>生態学）</a:t>
            </a:r>
          </a:p>
          <a:p>
            <a:r>
              <a:rPr lang="ja-JP" altLang="en-US" sz="700" dirty="0" smtClean="0">
                <a:solidFill>
                  <a:srgbClr val="C00000"/>
                </a:solidFill>
              </a:rPr>
              <a:t>・</a:t>
            </a:r>
            <a:r>
              <a:rPr lang="en-US" altLang="ja-JP" sz="700" dirty="0" smtClean="0">
                <a:solidFill>
                  <a:srgbClr val="C00000"/>
                </a:solidFill>
              </a:rPr>
              <a:t>GEOSCIENCES</a:t>
            </a:r>
            <a:r>
              <a:rPr lang="ja-JP" altLang="en-US" sz="700" dirty="0">
                <a:solidFill>
                  <a:srgbClr val="C00000"/>
                </a:solidFill>
              </a:rPr>
              <a:t>（地球科学）</a:t>
            </a:r>
          </a:p>
          <a:p>
            <a:r>
              <a:rPr lang="ja-JP" altLang="en-US" sz="700" dirty="0" smtClean="0">
                <a:solidFill>
                  <a:srgbClr val="C00000"/>
                </a:solidFill>
              </a:rPr>
              <a:t>・</a:t>
            </a:r>
            <a:r>
              <a:rPr lang="en-US" altLang="ja-JP" sz="700" dirty="0" smtClean="0">
                <a:solidFill>
                  <a:srgbClr val="C00000"/>
                </a:solidFill>
              </a:rPr>
              <a:t>IMMUNOLOGY</a:t>
            </a:r>
            <a:r>
              <a:rPr lang="ja-JP" altLang="en-US" sz="700" dirty="0">
                <a:solidFill>
                  <a:srgbClr val="C00000"/>
                </a:solidFill>
              </a:rPr>
              <a:t>（免疫学）</a:t>
            </a:r>
          </a:p>
          <a:p>
            <a:r>
              <a:rPr lang="ja-JP" altLang="en-US" sz="700" dirty="0" smtClean="0">
                <a:solidFill>
                  <a:srgbClr val="C00000"/>
                </a:solidFill>
              </a:rPr>
              <a:t>・</a:t>
            </a:r>
            <a:r>
              <a:rPr lang="en-US" altLang="ja-JP" sz="700" dirty="0" smtClean="0">
                <a:solidFill>
                  <a:srgbClr val="C00000"/>
                </a:solidFill>
              </a:rPr>
              <a:t>MATERIALS </a:t>
            </a:r>
            <a:r>
              <a:rPr lang="en-US" altLang="ja-JP" sz="700" dirty="0">
                <a:solidFill>
                  <a:srgbClr val="C00000"/>
                </a:solidFill>
              </a:rPr>
              <a:t>SCIENCE</a:t>
            </a:r>
            <a:r>
              <a:rPr lang="ja-JP" altLang="en-US" sz="700" dirty="0">
                <a:solidFill>
                  <a:srgbClr val="C00000"/>
                </a:solidFill>
              </a:rPr>
              <a:t>（材料科学</a:t>
            </a:r>
            <a:r>
              <a:rPr lang="ja-JP" altLang="en-US" sz="700" dirty="0" smtClean="0">
                <a:solidFill>
                  <a:srgbClr val="C00000"/>
                </a:solidFill>
              </a:rPr>
              <a:t>）</a:t>
            </a:r>
            <a:endParaRPr lang="ja-JP" altLang="en-US" sz="700" dirty="0">
              <a:solidFill>
                <a:srgbClr val="C00000"/>
              </a:solidFill>
            </a:endParaRPr>
          </a:p>
        </p:txBody>
      </p:sp>
      <p:sp>
        <p:nvSpPr>
          <p:cNvPr id="3" name="円弧 2"/>
          <p:cNvSpPr/>
          <p:nvPr/>
        </p:nvSpPr>
        <p:spPr>
          <a:xfrm>
            <a:off x="822960" y="4260126"/>
            <a:ext cx="881303" cy="530560"/>
          </a:xfrm>
          <a:prstGeom prst="arc">
            <a:avLst>
              <a:gd name="adj1" fmla="val 19648216"/>
              <a:gd name="adj2" fmla="val 4568609"/>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7" name="円弧 16"/>
          <p:cNvSpPr/>
          <p:nvPr/>
        </p:nvSpPr>
        <p:spPr>
          <a:xfrm rot="10800000">
            <a:off x="4793940" y="3898669"/>
            <a:ext cx="1386767" cy="1035147"/>
          </a:xfrm>
          <a:prstGeom prst="arc">
            <a:avLst>
              <a:gd name="adj1" fmla="val 18476816"/>
              <a:gd name="adj2" fmla="val 3060830"/>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8" name="円弧 17"/>
          <p:cNvSpPr/>
          <p:nvPr/>
        </p:nvSpPr>
        <p:spPr>
          <a:xfrm>
            <a:off x="5335123" y="3797264"/>
            <a:ext cx="881303" cy="2273104"/>
          </a:xfrm>
          <a:prstGeom prst="arc">
            <a:avLst>
              <a:gd name="adj1" fmla="val 16834556"/>
              <a:gd name="adj2" fmla="val 5288308"/>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9" name="テキスト ボックス 18"/>
          <p:cNvSpPr txBox="1"/>
          <p:nvPr/>
        </p:nvSpPr>
        <p:spPr>
          <a:xfrm>
            <a:off x="6014864" y="5817122"/>
            <a:ext cx="691123" cy="369332"/>
          </a:xfrm>
          <a:prstGeom prst="rect">
            <a:avLst/>
          </a:prstGeom>
          <a:noFill/>
        </p:spPr>
        <p:txBody>
          <a:bodyPr wrap="square" rtlCol="0">
            <a:spAutoFit/>
          </a:bodyPr>
          <a:lstStyle/>
          <a:p>
            <a:r>
              <a:rPr lang="ja-JP" altLang="en-US" dirty="0" smtClean="0">
                <a:solidFill>
                  <a:srgbClr val="C00000"/>
                </a:solidFill>
              </a:rPr>
              <a:t>拡張</a:t>
            </a:r>
            <a:endParaRPr kumimoji="1" lang="ja-JP" altLang="en-US" dirty="0">
              <a:solidFill>
                <a:srgbClr val="C00000"/>
              </a:solidFill>
            </a:endParaRPr>
          </a:p>
        </p:txBody>
      </p:sp>
      <p:sp>
        <p:nvSpPr>
          <p:cNvPr id="20" name="テキスト ボックス 19"/>
          <p:cNvSpPr txBox="1"/>
          <p:nvPr/>
        </p:nvSpPr>
        <p:spPr>
          <a:xfrm>
            <a:off x="1710949" y="4395888"/>
            <a:ext cx="1212454" cy="369332"/>
          </a:xfrm>
          <a:prstGeom prst="rect">
            <a:avLst/>
          </a:prstGeom>
          <a:noFill/>
        </p:spPr>
        <p:txBody>
          <a:bodyPr wrap="square" rtlCol="0">
            <a:spAutoFit/>
          </a:bodyPr>
          <a:lstStyle/>
          <a:p>
            <a:r>
              <a:rPr lang="ja-JP" altLang="en-US" dirty="0" smtClean="0">
                <a:solidFill>
                  <a:srgbClr val="C00000"/>
                </a:solidFill>
              </a:rPr>
              <a:t>絞り込み</a:t>
            </a:r>
            <a:endParaRPr kumimoji="1" lang="ja-JP" altLang="en-US" dirty="0">
              <a:solidFill>
                <a:srgbClr val="C00000"/>
              </a:solidFill>
            </a:endParaRPr>
          </a:p>
        </p:txBody>
      </p:sp>
    </p:spTree>
    <p:extLst>
      <p:ext uri="{BB962C8B-B14F-4D97-AF65-F5344CB8AC3E}">
        <p14:creationId xmlns:p14="http://schemas.microsoft.com/office/powerpoint/2010/main" val="41520054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9"/>
            <a:ext cx="3600000" cy="27675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4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2000" y="2240234"/>
            <a:ext cx="3600000" cy="27675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4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12000" y="2838859"/>
            <a:ext cx="3600000" cy="27675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45"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92000" y="3437484"/>
            <a:ext cx="3600000" cy="27675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正方形/長方形 6"/>
          <p:cNvSpPr/>
          <p:nvPr/>
        </p:nvSpPr>
        <p:spPr>
          <a:xfrm>
            <a:off x="-566057" y="0"/>
            <a:ext cx="10406743" cy="90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640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err="1" smtClean="0">
                <a:solidFill>
                  <a:schemeClr val="accent3">
                    <a:lumMod val="50000"/>
                  </a:schemeClr>
                </a:solidFill>
              </a:rPr>
              <a:t>Ulrichsweb</a:t>
            </a:r>
            <a:r>
              <a:rPr lang="ja-JP" altLang="en-US" dirty="0" smtClean="0">
                <a:solidFill>
                  <a:schemeClr val="accent3">
                    <a:lumMod val="50000"/>
                  </a:schemeClr>
                </a:solidFill>
              </a:rPr>
              <a:t>で</a:t>
            </a:r>
            <a:r>
              <a:rPr lang="ja-JP" altLang="en-US" dirty="0">
                <a:solidFill>
                  <a:schemeClr val="accent3">
                    <a:lumMod val="50000"/>
                  </a:schemeClr>
                </a:solidFill>
              </a:rPr>
              <a:t>詳</a:t>
            </a:r>
            <a:r>
              <a:rPr lang="ja-JP" altLang="en-US" dirty="0" smtClean="0">
                <a:solidFill>
                  <a:schemeClr val="accent3">
                    <a:lumMod val="50000"/>
                  </a:schemeClr>
                </a:solidFill>
              </a:rPr>
              <a:t>しいジャーナル情報を参照できる</a:t>
            </a:r>
            <a:endParaRPr lang="en-US" altLang="ja-JP" dirty="0" smtClean="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気になるジャーナルを見つけた場合</a:t>
            </a:r>
            <a:endParaRPr lang="en-US" altLang="ja-JP" sz="2400" dirty="0" smtClean="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12</a:t>
            </a:fld>
            <a:endParaRPr kumimoji="1" lang="ja-JP" altLang="en-US" dirty="0"/>
          </a:p>
        </p:txBody>
      </p:sp>
      <p:sp>
        <p:nvSpPr>
          <p:cNvPr id="11" name="正方形/長方形 10"/>
          <p:cNvSpPr/>
          <p:nvPr/>
        </p:nvSpPr>
        <p:spPr>
          <a:xfrm>
            <a:off x="1719036" y="3426639"/>
            <a:ext cx="374459" cy="90594"/>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3015882" y="4083015"/>
            <a:ext cx="292313" cy="90594"/>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4637314" y="3952918"/>
            <a:ext cx="292313" cy="90594"/>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6140828" y="6144034"/>
            <a:ext cx="1222694" cy="89082"/>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矢印コネクタ 14"/>
          <p:cNvCxnSpPr>
            <a:stCxn id="11" idx="3"/>
          </p:cNvCxnSpPr>
          <p:nvPr/>
        </p:nvCxnSpPr>
        <p:spPr>
          <a:xfrm>
            <a:off x="2093495" y="3471936"/>
            <a:ext cx="564940" cy="219857"/>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a:stCxn id="12" idx="3"/>
          </p:cNvCxnSpPr>
          <p:nvPr/>
        </p:nvCxnSpPr>
        <p:spPr>
          <a:xfrm flipV="1">
            <a:off x="3308195" y="4074261"/>
            <a:ext cx="468675" cy="54051"/>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a:stCxn id="13" idx="3"/>
          </p:cNvCxnSpPr>
          <p:nvPr/>
        </p:nvCxnSpPr>
        <p:spPr>
          <a:xfrm>
            <a:off x="4929627" y="3998215"/>
            <a:ext cx="482373" cy="410894"/>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34806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１）執筆論文へのアクセス改善</a:t>
            </a:r>
            <a:endParaRPr lang="en-US" altLang="ja-JP" dirty="0" smtClean="0">
              <a:solidFill>
                <a:schemeClr val="accent3">
                  <a:lumMod val="50000"/>
                </a:schemeClr>
              </a:solidFill>
            </a:endParaRPr>
          </a:p>
          <a:p>
            <a:r>
              <a:rPr lang="ja-JP" altLang="en-US" dirty="0" smtClean="0">
                <a:solidFill>
                  <a:schemeClr val="accent3">
                    <a:lumMod val="50000"/>
                  </a:schemeClr>
                </a:solidFill>
              </a:rPr>
              <a:t>・書いた論文をオープンアクセス（</a:t>
            </a:r>
            <a:r>
              <a:rPr lang="en-US" altLang="ja-JP" dirty="0" smtClean="0">
                <a:solidFill>
                  <a:schemeClr val="accent3">
                    <a:lumMod val="50000"/>
                  </a:schemeClr>
                </a:solidFill>
              </a:rPr>
              <a:t>OA</a:t>
            </a:r>
            <a:r>
              <a:rPr lang="ja-JP" altLang="en-US" dirty="0" smtClean="0">
                <a:solidFill>
                  <a:schemeClr val="accent3">
                    <a:lumMod val="50000"/>
                  </a:schemeClr>
                </a:solidFill>
              </a:rPr>
              <a:t>）にすることで</a:t>
            </a:r>
            <a:endParaRPr lang="en-US" altLang="ja-JP" dirty="0" smtClean="0">
              <a:solidFill>
                <a:schemeClr val="accent3">
                  <a:lumMod val="50000"/>
                </a:schemeClr>
              </a:solidFill>
            </a:endParaRPr>
          </a:p>
          <a:p>
            <a:r>
              <a:rPr lang="ja-JP" altLang="en-US" dirty="0">
                <a:solidFill>
                  <a:schemeClr val="accent3">
                    <a:lumMod val="50000"/>
                  </a:schemeClr>
                </a:solidFill>
              </a:rPr>
              <a:t>　引用</a:t>
            </a:r>
            <a:r>
              <a:rPr lang="ja-JP" altLang="en-US" dirty="0" smtClean="0">
                <a:solidFill>
                  <a:schemeClr val="accent3">
                    <a:lumMod val="50000"/>
                  </a:schemeClr>
                </a:solidFill>
              </a:rPr>
              <a:t>される可能性が高まるのではないか？</a:t>
            </a:r>
            <a:endParaRPr lang="en-US" altLang="ja-JP" dirty="0" smtClean="0">
              <a:solidFill>
                <a:schemeClr val="accent3">
                  <a:lumMod val="50000"/>
                </a:schemeClr>
              </a:solidFill>
            </a:endParaRPr>
          </a:p>
          <a:p>
            <a:r>
              <a:rPr lang="ja-JP" altLang="en-US" dirty="0" smtClean="0">
                <a:solidFill>
                  <a:schemeClr val="accent3">
                    <a:lumMod val="50000"/>
                  </a:schemeClr>
                </a:solidFill>
              </a:rPr>
              <a:t>　↓</a:t>
            </a:r>
            <a:endParaRPr lang="en-US" altLang="ja-JP" dirty="0" smtClean="0">
              <a:solidFill>
                <a:schemeClr val="accent3">
                  <a:lumMod val="50000"/>
                </a:schemeClr>
              </a:solidFill>
            </a:endParaRPr>
          </a:p>
          <a:p>
            <a:r>
              <a:rPr lang="ja-JP" altLang="en-US" dirty="0" smtClean="0">
                <a:solidFill>
                  <a:schemeClr val="accent3">
                    <a:lumMod val="50000"/>
                  </a:schemeClr>
                </a:solidFill>
              </a:rPr>
              <a:t>・</a:t>
            </a:r>
            <a:r>
              <a:rPr lang="en-US" altLang="ja-JP" dirty="0" smtClean="0">
                <a:solidFill>
                  <a:schemeClr val="accent3">
                    <a:lumMod val="50000"/>
                  </a:schemeClr>
                </a:solidFill>
              </a:rPr>
              <a:t>OA</a:t>
            </a:r>
            <a:r>
              <a:rPr lang="ja-JP" altLang="en-US" dirty="0" smtClean="0">
                <a:solidFill>
                  <a:schemeClr val="accent3">
                    <a:lumMod val="50000"/>
                  </a:schemeClr>
                </a:solidFill>
              </a:rPr>
              <a:t>にするための図書館サービスを紹介</a:t>
            </a:r>
            <a:endParaRPr lang="en-US" altLang="ja-JP" dirty="0">
              <a:solidFill>
                <a:schemeClr val="accent3">
                  <a:lumMod val="50000"/>
                </a:schemeClr>
              </a:solidFill>
            </a:endParaRPr>
          </a:p>
          <a:p>
            <a:endParaRPr lang="en-US" altLang="ja-JP" dirty="0" smtClean="0">
              <a:solidFill>
                <a:schemeClr val="accent3">
                  <a:lumMod val="50000"/>
                </a:schemeClr>
              </a:solidFill>
            </a:endParaRPr>
          </a:p>
          <a:p>
            <a:r>
              <a:rPr lang="ja-JP" altLang="en-US" dirty="0" smtClean="0">
                <a:solidFill>
                  <a:schemeClr val="accent3">
                    <a:lumMod val="50000"/>
                  </a:schemeClr>
                </a:solidFill>
              </a:rPr>
              <a:t>２）参照論文へのアクセス改善</a:t>
            </a:r>
            <a:endParaRPr lang="en-US" altLang="ja-JP" dirty="0" smtClean="0">
              <a:solidFill>
                <a:schemeClr val="accent3">
                  <a:lumMod val="50000"/>
                </a:schemeClr>
              </a:solidFill>
            </a:endParaRPr>
          </a:p>
          <a:p>
            <a:r>
              <a:rPr lang="ja-JP" altLang="en-US" dirty="0" smtClean="0">
                <a:solidFill>
                  <a:schemeClr val="accent3">
                    <a:lumMod val="50000"/>
                  </a:schemeClr>
                </a:solidFill>
              </a:rPr>
              <a:t>・執筆に先立ち、論文を集めるにあたり</a:t>
            </a:r>
            <a:endParaRPr lang="en-US" altLang="ja-JP" dirty="0" smtClean="0">
              <a:solidFill>
                <a:schemeClr val="accent3">
                  <a:lumMod val="50000"/>
                </a:schemeClr>
              </a:solidFill>
            </a:endParaRPr>
          </a:p>
          <a:p>
            <a:r>
              <a:rPr lang="ja-JP" altLang="en-US" dirty="0">
                <a:solidFill>
                  <a:schemeClr val="accent3">
                    <a:lumMod val="50000"/>
                  </a:schemeClr>
                </a:solidFill>
              </a:rPr>
              <a:t>　</a:t>
            </a:r>
            <a:r>
              <a:rPr lang="ja-JP" altLang="en-US" dirty="0" smtClean="0">
                <a:solidFill>
                  <a:schemeClr val="accent3">
                    <a:lumMod val="50000"/>
                  </a:schemeClr>
                </a:solidFill>
              </a:rPr>
              <a:t>従来の収集方法は複雑かもしれない？</a:t>
            </a:r>
            <a:endParaRPr lang="en-US" altLang="ja-JP" dirty="0" smtClean="0">
              <a:solidFill>
                <a:schemeClr val="accent3">
                  <a:lumMod val="50000"/>
                </a:schemeClr>
              </a:solidFill>
            </a:endParaRPr>
          </a:p>
          <a:p>
            <a:r>
              <a:rPr lang="ja-JP" altLang="en-US" dirty="0" smtClean="0">
                <a:solidFill>
                  <a:schemeClr val="accent3">
                    <a:lumMod val="50000"/>
                  </a:schemeClr>
                </a:solidFill>
              </a:rPr>
              <a:t>　↓</a:t>
            </a:r>
            <a:endParaRPr lang="en-US" altLang="ja-JP" dirty="0" smtClean="0">
              <a:solidFill>
                <a:schemeClr val="accent3">
                  <a:lumMod val="50000"/>
                </a:schemeClr>
              </a:solidFill>
            </a:endParaRPr>
          </a:p>
          <a:p>
            <a:r>
              <a:rPr lang="ja-JP" altLang="en-US" dirty="0" smtClean="0">
                <a:solidFill>
                  <a:schemeClr val="accent3">
                    <a:lumMod val="50000"/>
                  </a:schemeClr>
                </a:solidFill>
              </a:rPr>
              <a:t>・アクセスを迅速化するブラウザ・プラグインを紹介</a:t>
            </a:r>
            <a:endParaRPr lang="en-US" altLang="ja-JP" dirty="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論文へのアクセス改善</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13</a:t>
            </a:fld>
            <a:endParaRPr kumimoji="1" lang="ja-JP" altLang="en-US" dirty="0"/>
          </a:p>
        </p:txBody>
      </p:sp>
    </p:spTree>
    <p:extLst>
      <p:ext uri="{BB962C8B-B14F-4D97-AF65-F5344CB8AC3E}">
        <p14:creationId xmlns:p14="http://schemas.microsoft.com/office/powerpoint/2010/main" val="41052542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640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accent3">
                    <a:lumMod val="50000"/>
                  </a:schemeClr>
                </a:solidFill>
              </a:rPr>
              <a:t>OA</a:t>
            </a:r>
            <a:r>
              <a:rPr lang="ja-JP" altLang="en-US" dirty="0">
                <a:solidFill>
                  <a:schemeClr val="accent3">
                    <a:lumMod val="50000"/>
                  </a:schemeClr>
                </a:solidFill>
              </a:rPr>
              <a:t>による被引用上の優位性を支持する研究・</a:t>
            </a:r>
            <a:r>
              <a:rPr lang="ja-JP" altLang="en-US" dirty="0" smtClean="0">
                <a:solidFill>
                  <a:schemeClr val="accent3">
                    <a:lumMod val="50000"/>
                  </a:schemeClr>
                </a:solidFill>
              </a:rPr>
              <a:t>調査</a:t>
            </a:r>
            <a:endParaRPr lang="en-US" altLang="ja-JP" dirty="0" smtClean="0">
              <a:solidFill>
                <a:schemeClr val="accent3">
                  <a:lumMod val="50000"/>
                </a:schemeClr>
              </a:solidFill>
            </a:endParaRPr>
          </a:p>
          <a:p>
            <a:r>
              <a:rPr lang="ja-JP" altLang="en-US" dirty="0" smtClean="0">
                <a:solidFill>
                  <a:schemeClr val="accent3">
                    <a:lumMod val="50000"/>
                  </a:schemeClr>
                </a:solidFill>
              </a:rPr>
              <a:t>・</a:t>
            </a:r>
            <a:r>
              <a:rPr lang="en-US" altLang="ja-JP" dirty="0" smtClean="0">
                <a:solidFill>
                  <a:schemeClr val="accent3">
                    <a:lumMod val="50000"/>
                  </a:schemeClr>
                </a:solidFill>
              </a:rPr>
              <a:t>The </a:t>
            </a:r>
            <a:r>
              <a:rPr lang="en-US" altLang="ja-JP" dirty="0">
                <a:solidFill>
                  <a:schemeClr val="accent3">
                    <a:lumMod val="50000"/>
                  </a:schemeClr>
                </a:solidFill>
              </a:rPr>
              <a:t>Open Access Citation Advantage Service (OACA)</a:t>
            </a:r>
          </a:p>
          <a:p>
            <a:r>
              <a:rPr lang="ja-JP" altLang="en-US" dirty="0" smtClean="0">
                <a:solidFill>
                  <a:schemeClr val="accent3">
                    <a:lumMod val="50000"/>
                  </a:schemeClr>
                </a:solidFill>
              </a:rPr>
              <a:t>　</a:t>
            </a:r>
            <a:r>
              <a:rPr lang="en-US" altLang="ja-JP" dirty="0" smtClean="0">
                <a:solidFill>
                  <a:schemeClr val="accent3">
                    <a:lumMod val="50000"/>
                  </a:schemeClr>
                </a:solidFill>
              </a:rPr>
              <a:t>70</a:t>
            </a:r>
            <a:r>
              <a:rPr lang="ja-JP" altLang="en-US" dirty="0">
                <a:solidFill>
                  <a:schemeClr val="accent3">
                    <a:lumMod val="50000"/>
                  </a:schemeClr>
                </a:solidFill>
              </a:rPr>
              <a:t>の研究の</a:t>
            </a:r>
            <a:r>
              <a:rPr lang="ja-JP" altLang="en-US" dirty="0" smtClean="0">
                <a:solidFill>
                  <a:schemeClr val="accent3">
                    <a:lumMod val="50000"/>
                  </a:schemeClr>
                </a:solidFill>
              </a:rPr>
              <a:t>うち、</a:t>
            </a:r>
            <a:r>
              <a:rPr lang="en-US" altLang="ja-JP" dirty="0" smtClean="0">
                <a:solidFill>
                  <a:schemeClr val="accent3">
                    <a:lumMod val="50000"/>
                  </a:schemeClr>
                </a:solidFill>
              </a:rPr>
              <a:t>46</a:t>
            </a:r>
            <a:r>
              <a:rPr lang="ja-JP" altLang="en-US" dirty="0">
                <a:solidFill>
                  <a:schemeClr val="accent3">
                    <a:lumMod val="50000"/>
                  </a:schemeClr>
                </a:solidFill>
              </a:rPr>
              <a:t>が優位性を</a:t>
            </a:r>
            <a:r>
              <a:rPr lang="ja-JP" altLang="en-US" dirty="0" smtClean="0">
                <a:solidFill>
                  <a:schemeClr val="accent3">
                    <a:lumMod val="50000"/>
                  </a:schemeClr>
                </a:solidFill>
              </a:rPr>
              <a:t>示す。</a:t>
            </a:r>
            <a:endParaRPr lang="en-US" altLang="ja-JP" dirty="0" smtClean="0">
              <a:solidFill>
                <a:schemeClr val="accent3">
                  <a:lumMod val="50000"/>
                </a:schemeClr>
              </a:solidFill>
            </a:endParaRPr>
          </a:p>
          <a:p>
            <a:pPr lvl="1"/>
            <a:r>
              <a:rPr lang="en-US" altLang="ja-JP" sz="1200" dirty="0" smtClean="0">
                <a:solidFill>
                  <a:schemeClr val="accent3">
                    <a:lumMod val="50000"/>
                  </a:schemeClr>
                </a:solidFill>
              </a:rPr>
              <a:t>http</a:t>
            </a:r>
            <a:r>
              <a:rPr lang="en-US" altLang="ja-JP" sz="1200" dirty="0">
                <a:solidFill>
                  <a:schemeClr val="accent3">
                    <a:lumMod val="50000"/>
                  </a:schemeClr>
                </a:solidFill>
              </a:rPr>
              <a:t>://</a:t>
            </a:r>
            <a:r>
              <a:rPr lang="en-US" altLang="ja-JP" sz="1200" dirty="0" smtClean="0">
                <a:solidFill>
                  <a:schemeClr val="accent3">
                    <a:lumMod val="50000"/>
                  </a:schemeClr>
                </a:solidFill>
              </a:rPr>
              <a:t>sparceurope.org/what-we-do/open-access/sparc-europe-open-access-resources/open-access-citation-advantage-service-oaca/</a:t>
            </a:r>
            <a:endParaRPr lang="en-US" altLang="ja-JP" dirty="0" smtClean="0">
              <a:solidFill>
                <a:schemeClr val="accent3">
                  <a:lumMod val="50000"/>
                </a:schemeClr>
              </a:solidFill>
            </a:endParaRPr>
          </a:p>
          <a:p>
            <a:r>
              <a:rPr lang="ja-JP" altLang="en-US" dirty="0" smtClean="0">
                <a:solidFill>
                  <a:schemeClr val="accent3">
                    <a:lumMod val="50000"/>
                  </a:schemeClr>
                </a:solidFill>
              </a:rPr>
              <a:t>・</a:t>
            </a:r>
            <a:r>
              <a:rPr lang="en-US" altLang="ja-JP" dirty="0" smtClean="0">
                <a:solidFill>
                  <a:schemeClr val="accent3">
                    <a:lumMod val="50000"/>
                  </a:schemeClr>
                </a:solidFill>
              </a:rPr>
              <a:t>Research </a:t>
            </a:r>
            <a:r>
              <a:rPr lang="en-US" altLang="ja-JP" dirty="0">
                <a:solidFill>
                  <a:schemeClr val="accent3">
                    <a:lumMod val="50000"/>
                  </a:schemeClr>
                </a:solidFill>
              </a:rPr>
              <a:t>impact of </a:t>
            </a:r>
            <a:r>
              <a:rPr lang="en-US" altLang="ja-JP" dirty="0" err="1">
                <a:solidFill>
                  <a:schemeClr val="accent3">
                    <a:lumMod val="50000"/>
                  </a:schemeClr>
                </a:solidFill>
              </a:rPr>
              <a:t>paywalled</a:t>
            </a:r>
            <a:r>
              <a:rPr lang="en-US" altLang="ja-JP" dirty="0">
                <a:solidFill>
                  <a:schemeClr val="accent3">
                    <a:lumMod val="50000"/>
                  </a:schemeClr>
                </a:solidFill>
              </a:rPr>
              <a:t> versus open access papers</a:t>
            </a:r>
          </a:p>
          <a:p>
            <a:r>
              <a:rPr lang="ja-JP" altLang="en-US" dirty="0" smtClean="0">
                <a:solidFill>
                  <a:schemeClr val="accent3">
                    <a:lumMod val="50000"/>
                  </a:schemeClr>
                </a:solidFill>
              </a:rPr>
              <a:t>　</a:t>
            </a:r>
            <a:r>
              <a:rPr lang="en-US" altLang="ja-JP" dirty="0" smtClean="0">
                <a:solidFill>
                  <a:schemeClr val="accent3">
                    <a:lumMod val="50000"/>
                  </a:schemeClr>
                </a:solidFill>
              </a:rPr>
              <a:t>“</a:t>
            </a:r>
            <a:r>
              <a:rPr lang="en-US" altLang="ja-JP" dirty="0">
                <a:solidFill>
                  <a:schemeClr val="accent3">
                    <a:lumMod val="50000"/>
                  </a:schemeClr>
                </a:solidFill>
              </a:rPr>
              <a:t>OA papers have an indisputable citation advantage”</a:t>
            </a:r>
          </a:p>
          <a:p>
            <a:pPr lvl="1"/>
            <a:r>
              <a:rPr lang="en-US" altLang="ja-JP" sz="1200" dirty="0">
                <a:solidFill>
                  <a:schemeClr val="accent3">
                    <a:lumMod val="50000"/>
                  </a:schemeClr>
                </a:solidFill>
              </a:rPr>
              <a:t>http://www.1science.com/1numbr</a:t>
            </a:r>
            <a:r>
              <a:rPr lang="en-US" altLang="ja-JP" sz="1200" dirty="0" smtClean="0">
                <a:solidFill>
                  <a:schemeClr val="accent3">
                    <a:lumMod val="50000"/>
                  </a:schemeClr>
                </a:solidFill>
              </a:rPr>
              <a:t>/</a:t>
            </a:r>
          </a:p>
          <a:p>
            <a:endParaRPr lang="en-US" altLang="ja-JP" dirty="0" smtClean="0">
              <a:solidFill>
                <a:schemeClr val="accent3">
                  <a:lumMod val="50000"/>
                </a:schemeClr>
              </a:solidFill>
            </a:endParaRPr>
          </a:p>
          <a:p>
            <a:r>
              <a:rPr lang="ja-JP" altLang="en-US" dirty="0" smtClean="0">
                <a:solidFill>
                  <a:schemeClr val="accent3">
                    <a:lumMod val="50000"/>
                  </a:schemeClr>
                </a:solidFill>
              </a:rPr>
              <a:t>もっと素朴に考えるとアクセスできない論文は引用されないのでは</a:t>
            </a:r>
            <a:r>
              <a:rPr lang="en-US" altLang="ja-JP" dirty="0" smtClean="0">
                <a:solidFill>
                  <a:schemeClr val="accent3">
                    <a:lumMod val="50000"/>
                  </a:schemeClr>
                </a:solidFill>
              </a:rPr>
              <a:t>……</a:t>
            </a:r>
          </a:p>
          <a:p>
            <a:endParaRPr lang="en-US" altLang="ja-JP" dirty="0">
              <a:solidFill>
                <a:schemeClr val="accent3">
                  <a:lumMod val="50000"/>
                </a:schemeClr>
              </a:solidFill>
            </a:endParaRPr>
          </a:p>
          <a:p>
            <a:r>
              <a:rPr lang="en-US" altLang="ja-JP" dirty="0" smtClean="0">
                <a:solidFill>
                  <a:schemeClr val="accent3">
                    <a:lumMod val="50000"/>
                  </a:schemeClr>
                </a:solidFill>
              </a:rPr>
              <a:t>OA</a:t>
            </a:r>
            <a:r>
              <a:rPr lang="ja-JP" altLang="en-US" dirty="0" smtClean="0">
                <a:solidFill>
                  <a:schemeClr val="accent3">
                    <a:lumMod val="50000"/>
                  </a:schemeClr>
                </a:solidFill>
              </a:rPr>
              <a:t>の</a:t>
            </a:r>
            <a:r>
              <a:rPr lang="en-US" altLang="ja-JP" dirty="0" smtClean="0">
                <a:solidFill>
                  <a:schemeClr val="accent3">
                    <a:lumMod val="50000"/>
                  </a:schemeClr>
                </a:solidFill>
              </a:rPr>
              <a:t>2</a:t>
            </a:r>
            <a:r>
              <a:rPr lang="ja-JP" altLang="en-US" dirty="0" err="1">
                <a:solidFill>
                  <a:schemeClr val="accent3">
                    <a:lumMod val="50000"/>
                  </a:schemeClr>
                </a:solidFill>
              </a:rPr>
              <a:t>つ</a:t>
            </a:r>
            <a:r>
              <a:rPr lang="ja-JP" altLang="en-US" dirty="0" err="1" smtClean="0">
                <a:solidFill>
                  <a:schemeClr val="accent3">
                    <a:lumMod val="50000"/>
                  </a:schemeClr>
                </a:solidFill>
              </a:rPr>
              <a:t>の</a:t>
            </a:r>
            <a:r>
              <a:rPr lang="ja-JP" altLang="en-US" dirty="0" smtClean="0">
                <a:solidFill>
                  <a:schemeClr val="accent3">
                    <a:lumMod val="50000"/>
                  </a:schemeClr>
                </a:solidFill>
              </a:rPr>
              <a:t>方法</a:t>
            </a:r>
            <a:endParaRPr lang="en-US" altLang="ja-JP" dirty="0">
              <a:solidFill>
                <a:schemeClr val="accent3">
                  <a:lumMod val="50000"/>
                </a:schemeClr>
              </a:solidFill>
            </a:endParaRPr>
          </a:p>
          <a:p>
            <a:r>
              <a:rPr lang="ja-JP" altLang="en-US" dirty="0">
                <a:solidFill>
                  <a:schemeClr val="accent3">
                    <a:lumMod val="50000"/>
                  </a:schemeClr>
                </a:solidFill>
              </a:rPr>
              <a:t>・</a:t>
            </a:r>
            <a:r>
              <a:rPr lang="en-US" altLang="ja-JP" dirty="0">
                <a:solidFill>
                  <a:schemeClr val="accent4">
                    <a:lumMod val="50000"/>
                  </a:schemeClr>
                </a:solidFill>
              </a:rPr>
              <a:t>Gold </a:t>
            </a:r>
            <a:r>
              <a:rPr lang="en-US" altLang="ja-JP" dirty="0" smtClean="0">
                <a:solidFill>
                  <a:schemeClr val="accent4">
                    <a:lumMod val="50000"/>
                  </a:schemeClr>
                </a:solidFill>
              </a:rPr>
              <a:t>OA</a:t>
            </a:r>
          </a:p>
          <a:p>
            <a:r>
              <a:rPr lang="ja-JP" altLang="en-US" dirty="0">
                <a:solidFill>
                  <a:schemeClr val="accent4">
                    <a:lumMod val="50000"/>
                  </a:schemeClr>
                </a:solidFill>
              </a:rPr>
              <a:t>　</a:t>
            </a:r>
            <a:r>
              <a:rPr lang="ja-JP" altLang="en-US" dirty="0" smtClean="0">
                <a:solidFill>
                  <a:schemeClr val="accent4">
                    <a:lumMod val="50000"/>
                  </a:schemeClr>
                </a:solidFill>
              </a:rPr>
              <a:t>著者</a:t>
            </a:r>
            <a:r>
              <a:rPr lang="ja-JP" altLang="en-US" dirty="0">
                <a:solidFill>
                  <a:schemeClr val="accent4">
                    <a:lumMod val="50000"/>
                  </a:schemeClr>
                </a:solidFill>
              </a:rPr>
              <a:t>が</a:t>
            </a:r>
            <a:r>
              <a:rPr lang="en-US" altLang="ja-JP" dirty="0">
                <a:solidFill>
                  <a:schemeClr val="accent4">
                    <a:lumMod val="50000"/>
                  </a:schemeClr>
                </a:solidFill>
              </a:rPr>
              <a:t>OA</a:t>
            </a:r>
            <a:r>
              <a:rPr lang="ja-JP" altLang="en-US" dirty="0">
                <a:solidFill>
                  <a:schemeClr val="accent4">
                    <a:lumMod val="50000"/>
                  </a:schemeClr>
                </a:solidFill>
              </a:rPr>
              <a:t>費用（</a:t>
            </a:r>
            <a:r>
              <a:rPr lang="en-US" altLang="ja-JP" dirty="0">
                <a:solidFill>
                  <a:schemeClr val="accent4">
                    <a:lumMod val="50000"/>
                  </a:schemeClr>
                </a:solidFill>
              </a:rPr>
              <a:t>APC</a:t>
            </a:r>
            <a:r>
              <a:rPr lang="ja-JP" altLang="en-US" dirty="0">
                <a:solidFill>
                  <a:schemeClr val="accent4">
                    <a:lumMod val="50000"/>
                  </a:schemeClr>
                </a:solidFill>
              </a:rPr>
              <a:t>）を</a:t>
            </a:r>
            <a:r>
              <a:rPr lang="ja-JP" altLang="en-US" dirty="0" smtClean="0">
                <a:solidFill>
                  <a:schemeClr val="accent4">
                    <a:lumMod val="50000"/>
                  </a:schemeClr>
                </a:solidFill>
              </a:rPr>
              <a:t>負担して、論文を</a:t>
            </a:r>
            <a:r>
              <a:rPr lang="en-US" altLang="ja-JP" dirty="0" smtClean="0">
                <a:solidFill>
                  <a:schemeClr val="accent4">
                    <a:lumMod val="50000"/>
                  </a:schemeClr>
                </a:solidFill>
              </a:rPr>
              <a:t>OA</a:t>
            </a:r>
            <a:r>
              <a:rPr lang="ja-JP" altLang="en-US" dirty="0" smtClean="0">
                <a:solidFill>
                  <a:schemeClr val="accent4">
                    <a:lumMod val="50000"/>
                  </a:schemeClr>
                </a:solidFill>
              </a:rPr>
              <a:t>で出版する方法</a:t>
            </a:r>
            <a:endParaRPr lang="en-US" altLang="ja-JP" dirty="0">
              <a:solidFill>
                <a:schemeClr val="accent3">
                  <a:lumMod val="50000"/>
                </a:schemeClr>
              </a:solidFill>
            </a:endParaRPr>
          </a:p>
          <a:p>
            <a:r>
              <a:rPr lang="ja-JP" altLang="en-US" dirty="0">
                <a:solidFill>
                  <a:schemeClr val="accent3">
                    <a:lumMod val="50000"/>
                  </a:schemeClr>
                </a:solidFill>
              </a:rPr>
              <a:t>・</a:t>
            </a:r>
            <a:r>
              <a:rPr lang="en-US" altLang="ja-JP" dirty="0">
                <a:solidFill>
                  <a:schemeClr val="accent6">
                    <a:lumMod val="50000"/>
                  </a:schemeClr>
                </a:solidFill>
              </a:rPr>
              <a:t>Green </a:t>
            </a:r>
            <a:r>
              <a:rPr lang="en-US" altLang="ja-JP" dirty="0" smtClean="0">
                <a:solidFill>
                  <a:schemeClr val="accent6">
                    <a:lumMod val="50000"/>
                  </a:schemeClr>
                </a:solidFill>
              </a:rPr>
              <a:t>OA</a:t>
            </a:r>
          </a:p>
          <a:p>
            <a:r>
              <a:rPr lang="ja-JP" altLang="en-US" dirty="0">
                <a:solidFill>
                  <a:schemeClr val="accent6">
                    <a:lumMod val="50000"/>
                  </a:schemeClr>
                </a:solidFill>
              </a:rPr>
              <a:t>　</a:t>
            </a:r>
            <a:r>
              <a:rPr lang="ja-JP" altLang="en-US" dirty="0" smtClean="0">
                <a:solidFill>
                  <a:schemeClr val="accent6">
                    <a:lumMod val="50000"/>
                  </a:schemeClr>
                </a:solidFill>
              </a:rPr>
              <a:t>著者が出版社が認めた原稿（たいてい著者最終稿）を</a:t>
            </a:r>
            <a:endParaRPr lang="en-US" altLang="ja-JP" dirty="0" smtClean="0">
              <a:solidFill>
                <a:schemeClr val="accent6">
                  <a:lumMod val="50000"/>
                </a:schemeClr>
              </a:solidFill>
            </a:endParaRPr>
          </a:p>
          <a:p>
            <a:r>
              <a:rPr lang="ja-JP" altLang="en-US" dirty="0">
                <a:solidFill>
                  <a:schemeClr val="accent6">
                    <a:lumMod val="50000"/>
                  </a:schemeClr>
                </a:solidFill>
              </a:rPr>
              <a:t>　</a:t>
            </a:r>
            <a:r>
              <a:rPr lang="ja-JP" altLang="en-US" dirty="0" smtClean="0">
                <a:solidFill>
                  <a:schemeClr val="accent6">
                    <a:lumMod val="50000"/>
                  </a:schemeClr>
                </a:solidFill>
              </a:rPr>
              <a:t>出版社が指定する期間（たとえば出版</a:t>
            </a:r>
            <a:r>
              <a:rPr lang="en-US" altLang="ja-JP" dirty="0" smtClean="0">
                <a:solidFill>
                  <a:schemeClr val="accent6">
                    <a:lumMod val="50000"/>
                  </a:schemeClr>
                </a:solidFill>
              </a:rPr>
              <a:t>1</a:t>
            </a:r>
            <a:r>
              <a:rPr lang="ja-JP" altLang="en-US" dirty="0" smtClean="0">
                <a:solidFill>
                  <a:schemeClr val="accent6">
                    <a:lumMod val="50000"/>
                  </a:schemeClr>
                </a:solidFill>
              </a:rPr>
              <a:t>年）が経過後に公開する方法</a:t>
            </a:r>
            <a:endParaRPr lang="en-US" altLang="ja-JP" dirty="0">
              <a:solidFill>
                <a:schemeClr val="accent6">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執筆論文へのアクセス改善</a:t>
            </a:r>
            <a:endParaRPr lang="en-US" altLang="ja-JP" sz="2400" dirty="0" smtClean="0">
              <a:solidFill>
                <a:schemeClr val="bg1">
                  <a:lumMod val="95000"/>
                </a:schemeClr>
              </a:solidFill>
            </a:endParaRPr>
          </a:p>
          <a:p>
            <a:r>
              <a:rPr lang="en-US" altLang="ja-JP" sz="2400" dirty="0" smtClean="0">
                <a:solidFill>
                  <a:schemeClr val="bg1">
                    <a:lumMod val="95000"/>
                  </a:schemeClr>
                </a:solidFill>
              </a:rPr>
              <a:t>OA</a:t>
            </a:r>
            <a:r>
              <a:rPr lang="ja-JP" altLang="en-US" sz="2400" dirty="0" smtClean="0">
                <a:solidFill>
                  <a:schemeClr val="bg1">
                    <a:lumMod val="95000"/>
                  </a:schemeClr>
                </a:solidFill>
              </a:rPr>
              <a:t>化のサポート</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14</a:t>
            </a:fld>
            <a:endParaRPr kumimoji="1" lang="ja-JP" altLang="en-US" dirty="0"/>
          </a:p>
        </p:txBody>
      </p:sp>
    </p:spTree>
    <p:extLst>
      <p:ext uri="{BB962C8B-B14F-4D97-AF65-F5344CB8AC3E}">
        <p14:creationId xmlns:p14="http://schemas.microsoft.com/office/powerpoint/2010/main" val="5847532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126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0" y="29412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accent3">
                    <a:lumMod val="50000"/>
                  </a:schemeClr>
                </a:solidFill>
              </a:rPr>
              <a:t>https://</a:t>
            </a:r>
            <a:r>
              <a:rPr lang="en-US" altLang="ja-JP" dirty="0" smtClean="0">
                <a:solidFill>
                  <a:schemeClr val="accent3">
                    <a:lumMod val="50000"/>
                  </a:schemeClr>
                </a:solidFill>
              </a:rPr>
              <a:t>www.lib.hokudai.ac.jp/support/apc</a:t>
            </a:r>
            <a:endParaRPr lang="en-US" altLang="ja-JP" dirty="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dirty="0" smtClean="0">
                <a:solidFill>
                  <a:schemeClr val="bg1">
                    <a:lumMod val="95000"/>
                  </a:schemeClr>
                </a:solidFill>
              </a:rPr>
              <a:t>Gold OA</a:t>
            </a:r>
            <a:endParaRPr lang="en-US" altLang="ja-JP" sz="2400" dirty="0">
              <a:solidFill>
                <a:schemeClr val="bg1">
                  <a:lumMod val="95000"/>
                </a:schemeClr>
              </a:solidFill>
            </a:endParaRPr>
          </a:p>
          <a:p>
            <a:r>
              <a:rPr lang="en-US" altLang="ja-JP" sz="2400" dirty="0" smtClean="0">
                <a:solidFill>
                  <a:schemeClr val="bg1">
                    <a:lumMod val="95000"/>
                  </a:schemeClr>
                </a:solidFill>
              </a:rPr>
              <a:t>OA</a:t>
            </a:r>
            <a:r>
              <a:rPr lang="ja-JP" altLang="en-US" sz="2400" dirty="0" smtClean="0">
                <a:solidFill>
                  <a:schemeClr val="bg1">
                    <a:lumMod val="95000"/>
                  </a:schemeClr>
                </a:solidFill>
              </a:rPr>
              <a:t>誌投稿料</a:t>
            </a:r>
            <a:r>
              <a:rPr lang="ja-JP" altLang="en-US" sz="2400" dirty="0">
                <a:solidFill>
                  <a:schemeClr val="bg1">
                    <a:lumMod val="95000"/>
                  </a:schemeClr>
                </a:solidFill>
              </a:rPr>
              <a:t>（</a:t>
            </a:r>
            <a:r>
              <a:rPr lang="en-US" altLang="ja-JP" sz="2400" dirty="0" smtClean="0">
                <a:solidFill>
                  <a:schemeClr val="bg1">
                    <a:lumMod val="95000"/>
                  </a:schemeClr>
                </a:solidFill>
              </a:rPr>
              <a:t>APC</a:t>
            </a:r>
            <a:r>
              <a:rPr lang="ja-JP" altLang="en-US" sz="2400" dirty="0" smtClean="0">
                <a:solidFill>
                  <a:schemeClr val="bg1">
                    <a:lumMod val="95000"/>
                  </a:schemeClr>
                </a:solidFill>
              </a:rPr>
              <a:t>）の</a:t>
            </a:r>
            <a:r>
              <a:rPr lang="ja-JP" altLang="en-US" sz="2400" dirty="0">
                <a:solidFill>
                  <a:schemeClr val="bg1">
                    <a:lumMod val="95000"/>
                  </a:schemeClr>
                </a:solidFill>
              </a:rPr>
              <a:t>割引情報</a:t>
            </a: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15</a:t>
            </a:fld>
            <a:endParaRPr kumimoji="1" lang="ja-JP" altLang="en-US" dirty="0"/>
          </a:p>
        </p:txBody>
      </p:sp>
      <p:cxnSp>
        <p:nvCxnSpPr>
          <p:cNvPr id="8" name="直線矢印コネクタ 7"/>
          <p:cNvCxnSpPr>
            <a:stCxn id="14" idx="6"/>
          </p:cNvCxnSpPr>
          <p:nvPr/>
        </p:nvCxnSpPr>
        <p:spPr>
          <a:xfrm>
            <a:off x="4146608" y="2820945"/>
            <a:ext cx="1801610" cy="938255"/>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フリーフォーム 13"/>
          <p:cNvSpPr/>
          <p:nvPr/>
        </p:nvSpPr>
        <p:spPr>
          <a:xfrm>
            <a:off x="2736151" y="2170836"/>
            <a:ext cx="1410457" cy="650109"/>
          </a:xfrm>
          <a:custGeom>
            <a:avLst/>
            <a:gdLst>
              <a:gd name="connsiteX0" fmla="*/ 0 w 1410457"/>
              <a:gd name="connsiteY0" fmla="*/ 0 h 650109"/>
              <a:gd name="connsiteX1" fmla="*/ 490071 w 1410457"/>
              <a:gd name="connsiteY1" fmla="*/ 0 h 650109"/>
              <a:gd name="connsiteX2" fmla="*/ 490071 w 1410457"/>
              <a:gd name="connsiteY2" fmla="*/ 104918 h 650109"/>
              <a:gd name="connsiteX3" fmla="*/ 713481 w 1410457"/>
              <a:gd name="connsiteY3" fmla="*/ 104918 h 650109"/>
              <a:gd name="connsiteX4" fmla="*/ 713481 w 1410457"/>
              <a:gd name="connsiteY4" fmla="*/ 453525 h 650109"/>
              <a:gd name="connsiteX5" fmla="*/ 1410457 w 1410457"/>
              <a:gd name="connsiteY5" fmla="*/ 453525 h 650109"/>
              <a:gd name="connsiteX6" fmla="*/ 1410457 w 1410457"/>
              <a:gd name="connsiteY6" fmla="*/ 650109 h 650109"/>
              <a:gd name="connsiteX7" fmla="*/ 713481 w 1410457"/>
              <a:gd name="connsiteY7" fmla="*/ 650109 h 650109"/>
              <a:gd name="connsiteX8" fmla="*/ 713481 w 1410457"/>
              <a:gd name="connsiteY8" fmla="*/ 468379 h 650109"/>
              <a:gd name="connsiteX9" fmla="*/ 16505 w 1410457"/>
              <a:gd name="connsiteY9" fmla="*/ 468379 h 650109"/>
              <a:gd name="connsiteX10" fmla="*/ 16505 w 1410457"/>
              <a:gd name="connsiteY10" fmla="*/ 134910 h 650109"/>
              <a:gd name="connsiteX11" fmla="*/ 0 w 1410457"/>
              <a:gd name="connsiteY11" fmla="*/ 134910 h 650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0457" h="650109">
                <a:moveTo>
                  <a:pt x="0" y="0"/>
                </a:moveTo>
                <a:lnTo>
                  <a:pt x="490071" y="0"/>
                </a:lnTo>
                <a:lnTo>
                  <a:pt x="490071" y="104918"/>
                </a:lnTo>
                <a:lnTo>
                  <a:pt x="713481" y="104918"/>
                </a:lnTo>
                <a:lnTo>
                  <a:pt x="713481" y="453525"/>
                </a:lnTo>
                <a:lnTo>
                  <a:pt x="1410457" y="453525"/>
                </a:lnTo>
                <a:lnTo>
                  <a:pt x="1410457" y="650109"/>
                </a:lnTo>
                <a:lnTo>
                  <a:pt x="713481" y="650109"/>
                </a:lnTo>
                <a:lnTo>
                  <a:pt x="713481" y="468379"/>
                </a:lnTo>
                <a:lnTo>
                  <a:pt x="16505" y="468379"/>
                </a:lnTo>
                <a:lnTo>
                  <a:pt x="16505" y="134910"/>
                </a:lnTo>
                <a:lnTo>
                  <a:pt x="0" y="134910"/>
                </a:lnTo>
                <a:close/>
              </a:path>
            </a:pathLst>
          </a:cu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extLst>
      <p:ext uri="{BB962C8B-B14F-4D97-AF65-F5344CB8AC3E}">
        <p14:creationId xmlns:p14="http://schemas.microsoft.com/office/powerpoint/2010/main" val="26221803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640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accent3">
                    <a:lumMod val="50000"/>
                  </a:schemeClr>
                </a:solidFill>
              </a:rPr>
              <a:t>https://</a:t>
            </a:r>
            <a:r>
              <a:rPr lang="en-US" altLang="ja-JP" dirty="0" smtClean="0">
                <a:solidFill>
                  <a:schemeClr val="accent3">
                    <a:lumMod val="50000"/>
                  </a:schemeClr>
                </a:solidFill>
              </a:rPr>
              <a:t>eprints.lib.hokudai.ac.jp</a:t>
            </a:r>
            <a:endParaRPr lang="en-US" altLang="ja-JP" dirty="0">
              <a:solidFill>
                <a:schemeClr val="accent6">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dirty="0" smtClean="0">
                <a:solidFill>
                  <a:schemeClr val="bg1">
                    <a:lumMod val="95000"/>
                  </a:schemeClr>
                </a:solidFill>
              </a:rPr>
              <a:t>Green OA</a:t>
            </a:r>
          </a:p>
          <a:p>
            <a:r>
              <a:rPr lang="en-US" altLang="ja-JP" sz="2400" dirty="0" smtClean="0">
                <a:solidFill>
                  <a:schemeClr val="bg1">
                    <a:lumMod val="95000"/>
                  </a:schemeClr>
                </a:solidFill>
              </a:rPr>
              <a:t>HUSCAP</a:t>
            </a:r>
            <a:r>
              <a:rPr lang="ja-JP" altLang="en-US" sz="2400" dirty="0" err="1" smtClean="0">
                <a:solidFill>
                  <a:schemeClr val="bg1">
                    <a:lumMod val="95000"/>
                  </a:schemeClr>
                </a:solidFill>
              </a:rPr>
              <a:t>での</a:t>
            </a:r>
            <a:r>
              <a:rPr lang="ja-JP" altLang="en-US" sz="2400" dirty="0" smtClean="0">
                <a:solidFill>
                  <a:schemeClr val="bg1">
                    <a:lumMod val="95000"/>
                  </a:schemeClr>
                </a:solidFill>
              </a:rPr>
              <a:t>セルフアーカイブ</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16</a:t>
            </a:fld>
            <a:endParaRPr kumimoji="1" lang="ja-JP" alt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0"/>
            <a:ext cx="5040000" cy="38745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テキスト ボックス 7"/>
          <p:cNvSpPr txBox="1"/>
          <p:nvPr/>
        </p:nvSpPr>
        <p:spPr>
          <a:xfrm>
            <a:off x="5400000" y="1641600"/>
            <a:ext cx="3492000" cy="3754874"/>
          </a:xfrm>
          <a:prstGeom prst="rect">
            <a:avLst/>
          </a:prstGeom>
          <a:noFill/>
        </p:spPr>
        <p:txBody>
          <a:bodyPr wrap="square" rtlCol="0">
            <a:spAutoFit/>
          </a:bodyPr>
          <a:lstStyle/>
          <a:p>
            <a:r>
              <a:rPr lang="ja-JP" altLang="en-US" sz="1400" dirty="0" smtClean="0">
                <a:solidFill>
                  <a:schemeClr val="accent3">
                    <a:lumMod val="50000"/>
                  </a:schemeClr>
                </a:solidFill>
              </a:rPr>
              <a:t>アーカイブ対象となる資料</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北海道大学の研究者・大学院生の</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・論文（会議発表論文を含む）</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・会議発表資料（ポスターを含む）</a:t>
            </a:r>
            <a:endParaRPr lang="en-US" altLang="ja-JP" sz="1400" dirty="0">
              <a:solidFill>
                <a:schemeClr val="accent3">
                  <a:lumMod val="50000"/>
                </a:schemeClr>
              </a:solidFill>
            </a:endParaRPr>
          </a:p>
          <a:p>
            <a:r>
              <a:rPr lang="ja-JP" altLang="en-US" sz="1400" dirty="0" smtClean="0">
                <a:solidFill>
                  <a:schemeClr val="accent3">
                    <a:lumMod val="50000"/>
                  </a:schemeClr>
                </a:solidFill>
              </a:rPr>
              <a:t>・教材など</a:t>
            </a:r>
            <a:endParaRPr lang="en-US" altLang="ja-JP" sz="1400" dirty="0" smtClean="0">
              <a:solidFill>
                <a:schemeClr val="accent3">
                  <a:lumMod val="50000"/>
                </a:schemeClr>
              </a:solidFill>
            </a:endParaRPr>
          </a:p>
          <a:p>
            <a:endParaRPr kumimoji="1" lang="en-US" altLang="ja-JP" sz="1400" dirty="0" smtClean="0">
              <a:solidFill>
                <a:schemeClr val="accent3">
                  <a:lumMod val="50000"/>
                </a:schemeClr>
              </a:solidFill>
            </a:endParaRPr>
          </a:p>
          <a:p>
            <a:r>
              <a:rPr kumimoji="1" lang="ja-JP" altLang="en-US" sz="1400" dirty="0" smtClean="0">
                <a:solidFill>
                  <a:schemeClr val="accent3">
                    <a:lumMod val="50000"/>
                  </a:schemeClr>
                </a:solidFill>
              </a:rPr>
              <a:t>主なメリット</a:t>
            </a:r>
            <a:endParaRPr kumimoji="1" lang="en-US" altLang="ja-JP" sz="1400" dirty="0" smtClean="0">
              <a:solidFill>
                <a:schemeClr val="accent3">
                  <a:lumMod val="50000"/>
                </a:schemeClr>
              </a:solidFill>
            </a:endParaRPr>
          </a:p>
          <a:p>
            <a:r>
              <a:rPr lang="ja-JP" altLang="en-US" sz="1400" dirty="0" smtClean="0">
                <a:solidFill>
                  <a:schemeClr val="accent3">
                    <a:lumMod val="50000"/>
                  </a:schemeClr>
                </a:solidFill>
              </a:rPr>
              <a:t>・</a:t>
            </a:r>
            <a:r>
              <a:rPr lang="en-US" altLang="ja-JP" sz="1400" dirty="0" smtClean="0">
                <a:solidFill>
                  <a:schemeClr val="accent3">
                    <a:lumMod val="50000"/>
                  </a:schemeClr>
                </a:solidFill>
              </a:rPr>
              <a:t>Google Scholar</a:t>
            </a:r>
            <a:r>
              <a:rPr lang="ja-JP" altLang="en-US" sz="1400" dirty="0" smtClean="0">
                <a:solidFill>
                  <a:schemeClr val="accent3">
                    <a:lumMod val="50000"/>
                  </a:schemeClr>
                </a:solidFill>
              </a:rPr>
              <a:t>から</a:t>
            </a:r>
            <a:endParaRPr kumimoji="1" lang="en-US" altLang="ja-JP" sz="1400" dirty="0">
              <a:solidFill>
                <a:schemeClr val="accent3">
                  <a:lumMod val="50000"/>
                </a:schemeClr>
              </a:solidFill>
            </a:endParaRPr>
          </a:p>
          <a:p>
            <a:r>
              <a:rPr lang="ja-JP" altLang="en-US" sz="1400" dirty="0" smtClean="0">
                <a:solidFill>
                  <a:schemeClr val="accent3">
                    <a:lumMod val="50000"/>
                  </a:schemeClr>
                </a:solidFill>
              </a:rPr>
              <a:t>　（最近は</a:t>
            </a:r>
            <a:r>
              <a:rPr lang="en-US" altLang="ja-JP" sz="1400" dirty="0" smtClean="0">
                <a:solidFill>
                  <a:schemeClr val="accent3">
                    <a:lumMod val="50000"/>
                  </a:schemeClr>
                </a:solidFill>
              </a:rPr>
              <a:t>Web of Science</a:t>
            </a:r>
            <a:r>
              <a:rPr lang="ja-JP" altLang="en-US" sz="1400" dirty="0" smtClean="0">
                <a:solidFill>
                  <a:schemeClr val="accent3">
                    <a:lumMod val="50000"/>
                  </a:schemeClr>
                </a:solidFill>
              </a:rPr>
              <a:t>からも）</a:t>
            </a:r>
            <a:endParaRPr lang="en-US" altLang="ja-JP" sz="1400" dirty="0" smtClean="0">
              <a:solidFill>
                <a:schemeClr val="accent3">
                  <a:lumMod val="50000"/>
                </a:schemeClr>
              </a:solidFill>
            </a:endParaRPr>
          </a:p>
          <a:p>
            <a:r>
              <a:rPr lang="ja-JP" altLang="en-US" sz="1400" dirty="0">
                <a:solidFill>
                  <a:schemeClr val="accent3">
                    <a:lumMod val="50000"/>
                  </a:schemeClr>
                </a:solidFill>
              </a:rPr>
              <a:t>　</a:t>
            </a:r>
            <a:r>
              <a:rPr lang="ja-JP" altLang="en-US" sz="1400" dirty="0" smtClean="0">
                <a:solidFill>
                  <a:schemeClr val="accent3">
                    <a:lumMod val="50000"/>
                  </a:schemeClr>
                </a:solidFill>
              </a:rPr>
              <a:t>発見可能</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・ダウンロード数の</a:t>
            </a:r>
            <a:endParaRPr lang="en-US" altLang="ja-JP" sz="1400" dirty="0" smtClean="0">
              <a:solidFill>
                <a:schemeClr val="accent3">
                  <a:lumMod val="50000"/>
                </a:schemeClr>
              </a:solidFill>
            </a:endParaRPr>
          </a:p>
          <a:p>
            <a:r>
              <a:rPr lang="ja-JP" altLang="en-US" sz="1400" dirty="0">
                <a:solidFill>
                  <a:schemeClr val="accent3">
                    <a:lumMod val="50000"/>
                  </a:schemeClr>
                </a:solidFill>
              </a:rPr>
              <a:t>　</a:t>
            </a:r>
            <a:r>
              <a:rPr lang="ja-JP" altLang="en-US" sz="1400" dirty="0" smtClean="0">
                <a:solidFill>
                  <a:schemeClr val="accent3">
                    <a:lumMod val="50000"/>
                  </a:schemeClr>
                </a:solidFill>
              </a:rPr>
              <a:t>月次レポートを受け取れる</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・アーカイブの安定性・永続性</a:t>
            </a:r>
            <a:endParaRPr lang="en-US" altLang="ja-JP" sz="1400" dirty="0" smtClean="0">
              <a:solidFill>
                <a:schemeClr val="accent3">
                  <a:lumMod val="50000"/>
                </a:schemeClr>
              </a:solidFill>
            </a:endParaRPr>
          </a:p>
          <a:p>
            <a:endParaRPr kumimoji="1" lang="en-US" altLang="ja-JP" sz="1400" dirty="0">
              <a:solidFill>
                <a:schemeClr val="accent3">
                  <a:lumMod val="50000"/>
                </a:schemeClr>
              </a:solidFill>
            </a:endParaRPr>
          </a:p>
          <a:p>
            <a:r>
              <a:rPr kumimoji="1" lang="ja-JP" altLang="en-US" sz="1400" dirty="0" smtClean="0">
                <a:solidFill>
                  <a:schemeClr val="accent3">
                    <a:lumMod val="50000"/>
                  </a:schemeClr>
                </a:solidFill>
              </a:rPr>
              <a:t>アーカイブ作業は図書館職員が代行</a:t>
            </a:r>
            <a:endParaRPr kumimoji="1" lang="en-US" altLang="ja-JP" sz="1400" dirty="0" smtClean="0">
              <a:solidFill>
                <a:schemeClr val="accent3">
                  <a:lumMod val="50000"/>
                </a:schemeClr>
              </a:solidFill>
            </a:endParaRPr>
          </a:p>
          <a:p>
            <a:r>
              <a:rPr lang="ja-JP" altLang="en-US" sz="1400" dirty="0" smtClean="0">
                <a:solidFill>
                  <a:schemeClr val="accent3">
                    <a:lumMod val="50000"/>
                  </a:schemeClr>
                </a:solidFill>
              </a:rPr>
              <a:t>・出版社の著作権ポリシーの確認</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・メタデータの作成</a:t>
            </a:r>
            <a:endParaRPr lang="en-US" altLang="ja-JP" sz="1400" dirty="0" smtClean="0">
              <a:solidFill>
                <a:schemeClr val="accent3">
                  <a:lumMod val="50000"/>
                </a:schemeClr>
              </a:solidFill>
            </a:endParaRPr>
          </a:p>
        </p:txBody>
      </p:sp>
    </p:spTree>
    <p:extLst>
      <p:ext uri="{BB962C8B-B14F-4D97-AF65-F5344CB8AC3E}">
        <p14:creationId xmlns:p14="http://schemas.microsoft.com/office/powerpoint/2010/main" val="22639970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4320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6">
                    <a:lumMod val="50000"/>
                  </a:schemeClr>
                </a:solidFill>
              </a:rPr>
              <a:t>○ アクセプトされた</a:t>
            </a:r>
            <a:r>
              <a:rPr lang="ja-JP" altLang="en-US" dirty="0">
                <a:solidFill>
                  <a:schemeClr val="accent6">
                    <a:lumMod val="50000"/>
                  </a:schemeClr>
                </a:solidFill>
              </a:rPr>
              <a:t>時点</a:t>
            </a:r>
            <a:r>
              <a:rPr lang="ja-JP" altLang="en-US" dirty="0" smtClean="0">
                <a:solidFill>
                  <a:schemeClr val="accent6">
                    <a:lumMod val="50000"/>
                  </a:schemeClr>
                </a:solidFill>
              </a:rPr>
              <a:t>の原稿</a:t>
            </a:r>
            <a:endParaRPr lang="en-US" altLang="ja-JP" dirty="0">
              <a:solidFill>
                <a:schemeClr val="accent6">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dirty="0" smtClean="0">
                <a:solidFill>
                  <a:schemeClr val="bg1">
                    <a:lumMod val="95000"/>
                  </a:schemeClr>
                </a:solidFill>
              </a:rPr>
              <a:t>Green OA</a:t>
            </a:r>
          </a:p>
          <a:p>
            <a:r>
              <a:rPr lang="en-US" altLang="ja-JP" sz="2400" dirty="0" smtClean="0">
                <a:solidFill>
                  <a:schemeClr val="bg1">
                    <a:lumMod val="95000"/>
                  </a:schemeClr>
                </a:solidFill>
              </a:rPr>
              <a:t>HUSCAP</a:t>
            </a:r>
            <a:r>
              <a:rPr lang="ja-JP" altLang="en-US" sz="2400" dirty="0" smtClean="0">
                <a:solidFill>
                  <a:schemeClr val="bg1">
                    <a:lumMod val="95000"/>
                  </a:schemeClr>
                </a:solidFill>
              </a:rPr>
              <a:t>でセルフアーカイブできる原稿</a:t>
            </a:r>
            <a:endParaRPr lang="en-US" altLang="ja-JP" sz="2400" dirty="0" smtClean="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17</a:t>
            </a:fld>
            <a:endParaRPr kumimoji="1" lang="ja-JP" altLang="en-US" dirty="0"/>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正方形/長方形 7"/>
          <p:cNvSpPr/>
          <p:nvPr/>
        </p:nvSpPr>
        <p:spPr>
          <a:xfrm>
            <a:off x="4644000" y="1281600"/>
            <a:ext cx="4248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rgbClr val="C00000"/>
                </a:solidFill>
              </a:rPr>
              <a:t>× </a:t>
            </a:r>
            <a:r>
              <a:rPr lang="ja-JP" altLang="en-US" dirty="0" smtClean="0">
                <a:solidFill>
                  <a:srgbClr val="C00000"/>
                </a:solidFill>
              </a:rPr>
              <a:t>プルーフ原稿以降の出版社版</a:t>
            </a:r>
            <a:endParaRPr lang="en-US" altLang="ja-JP" dirty="0">
              <a:solidFill>
                <a:srgbClr val="C00000"/>
              </a:solidFill>
            </a:endParaRPr>
          </a:p>
        </p:txBody>
      </p:sp>
      <p:sp>
        <p:nvSpPr>
          <p:cNvPr id="9" name="正方形/長方形 8"/>
          <p:cNvSpPr/>
          <p:nvPr/>
        </p:nvSpPr>
        <p:spPr>
          <a:xfrm>
            <a:off x="252000" y="5040000"/>
            <a:ext cx="8640000" cy="1338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原稿は以下の状態でも（図書館職員が作業したうえで）アーカイブできる。</a:t>
            </a:r>
            <a:endParaRPr lang="en-US" altLang="ja-JP" dirty="0" smtClean="0">
              <a:solidFill>
                <a:schemeClr val="accent3">
                  <a:lumMod val="50000"/>
                </a:schemeClr>
              </a:solidFill>
            </a:endParaRPr>
          </a:p>
          <a:p>
            <a:r>
              <a:rPr lang="ja-JP" altLang="en-US" dirty="0" smtClean="0">
                <a:solidFill>
                  <a:schemeClr val="accent3">
                    <a:lumMod val="50000"/>
                  </a:schemeClr>
                </a:solidFill>
              </a:rPr>
              <a:t>・</a:t>
            </a:r>
            <a:r>
              <a:rPr lang="en-US" altLang="ja-JP" dirty="0" smtClean="0">
                <a:solidFill>
                  <a:schemeClr val="accent3">
                    <a:lumMod val="50000"/>
                  </a:schemeClr>
                </a:solidFill>
              </a:rPr>
              <a:t>Word</a:t>
            </a:r>
            <a:r>
              <a:rPr lang="ja-JP" altLang="en-US" dirty="0" smtClean="0">
                <a:solidFill>
                  <a:schemeClr val="accent3">
                    <a:lumMod val="50000"/>
                  </a:schemeClr>
                </a:solidFill>
              </a:rPr>
              <a:t>ファイル</a:t>
            </a:r>
            <a:endParaRPr lang="en-US" altLang="ja-JP" dirty="0" smtClean="0">
              <a:solidFill>
                <a:schemeClr val="accent3">
                  <a:lumMod val="50000"/>
                </a:schemeClr>
              </a:solidFill>
            </a:endParaRPr>
          </a:p>
          <a:p>
            <a:r>
              <a:rPr lang="ja-JP" altLang="en-US" dirty="0" smtClean="0">
                <a:solidFill>
                  <a:schemeClr val="accent3">
                    <a:lumMod val="50000"/>
                  </a:schemeClr>
                </a:solidFill>
              </a:rPr>
              <a:t>・本文と図やテーブルが別ファイル</a:t>
            </a:r>
            <a:endParaRPr lang="en-US" altLang="ja-JP" dirty="0" smtClean="0">
              <a:solidFill>
                <a:schemeClr val="accent3">
                  <a:lumMod val="50000"/>
                </a:schemeClr>
              </a:solidFill>
            </a:endParaRPr>
          </a:p>
          <a:p>
            <a:r>
              <a:rPr lang="ja-JP" altLang="en-US" dirty="0" smtClean="0">
                <a:solidFill>
                  <a:schemeClr val="accent3">
                    <a:lumMod val="50000"/>
                  </a:schemeClr>
                </a:solidFill>
              </a:rPr>
              <a:t>・査読の跡（赤字やマーカー）付き</a:t>
            </a:r>
            <a:endParaRPr lang="en-US" altLang="ja-JP" dirty="0" smtClean="0">
              <a:solidFill>
                <a:schemeClr val="accent3">
                  <a:lumMod val="50000"/>
                </a:schemeClr>
              </a:solidFill>
            </a:endParaRPr>
          </a:p>
          <a:p>
            <a:endParaRPr lang="en-US" altLang="ja-JP" dirty="0">
              <a:solidFill>
                <a:schemeClr val="accent3">
                  <a:lumMod val="50000"/>
                </a:schemeClr>
              </a:solidFill>
            </a:endParaRPr>
          </a:p>
          <a:p>
            <a:r>
              <a:rPr lang="en-US" altLang="ja-JP" dirty="0" smtClean="0">
                <a:solidFill>
                  <a:schemeClr val="accent3">
                    <a:lumMod val="50000"/>
                  </a:schemeClr>
                </a:solidFill>
              </a:rPr>
              <a:t>※</a:t>
            </a:r>
            <a:r>
              <a:rPr lang="ja-JP" altLang="en-US" dirty="0" smtClean="0">
                <a:solidFill>
                  <a:schemeClr val="accent3">
                    <a:lumMod val="50000"/>
                  </a:schemeClr>
                </a:solidFill>
              </a:rPr>
              <a:t>日本の学協会では出版社版のアーカイブを認めていることが多い。</a:t>
            </a:r>
            <a:endParaRPr lang="en-US" altLang="ja-JP" dirty="0">
              <a:solidFill>
                <a:schemeClr val="accent3">
                  <a:lumMod val="50000"/>
                </a:schemeClr>
              </a:solidFill>
            </a:endParaRPr>
          </a:p>
        </p:txBody>
      </p:sp>
    </p:spTree>
    <p:extLst>
      <p:ext uri="{BB962C8B-B14F-4D97-AF65-F5344CB8AC3E}">
        <p14:creationId xmlns:p14="http://schemas.microsoft.com/office/powerpoint/2010/main" val="39436752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accent3">
                    <a:lumMod val="50000"/>
                  </a:schemeClr>
                </a:solidFill>
              </a:rPr>
              <a:t>https://</a:t>
            </a:r>
            <a:r>
              <a:rPr lang="en-US" altLang="ja-JP" dirty="0" smtClean="0">
                <a:solidFill>
                  <a:schemeClr val="accent3">
                    <a:lumMod val="50000"/>
                  </a:schemeClr>
                </a:solidFill>
              </a:rPr>
              <a:t>eprints.lib.hokudai.ac.jp/regform</a:t>
            </a:r>
            <a:endParaRPr lang="en-US" altLang="ja-JP" dirty="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dirty="0" smtClean="0">
                <a:solidFill>
                  <a:schemeClr val="bg1">
                    <a:lumMod val="95000"/>
                  </a:schemeClr>
                </a:solidFill>
              </a:rPr>
              <a:t>Green OA</a:t>
            </a:r>
            <a:endParaRPr lang="en-US" altLang="ja-JP" sz="2400" dirty="0">
              <a:solidFill>
                <a:schemeClr val="bg1">
                  <a:lumMod val="95000"/>
                </a:schemeClr>
              </a:solidFill>
            </a:endParaRPr>
          </a:p>
          <a:p>
            <a:r>
              <a:rPr lang="en-US" altLang="ja-JP" sz="2400" dirty="0" smtClean="0">
                <a:solidFill>
                  <a:schemeClr val="bg1">
                    <a:lumMod val="95000"/>
                  </a:schemeClr>
                </a:solidFill>
              </a:rPr>
              <a:t>HUSCAP</a:t>
            </a:r>
            <a:r>
              <a:rPr lang="ja-JP" altLang="en-US" sz="2400" dirty="0" err="1" smtClean="0">
                <a:solidFill>
                  <a:schemeClr val="bg1">
                    <a:lumMod val="95000"/>
                  </a:schemeClr>
                </a:solidFill>
              </a:rPr>
              <a:t>への</a:t>
            </a:r>
            <a:r>
              <a:rPr lang="ja-JP" altLang="en-US" sz="2400" dirty="0" smtClean="0">
                <a:solidFill>
                  <a:schemeClr val="bg1">
                    <a:lumMod val="95000"/>
                  </a:schemeClr>
                </a:solidFill>
              </a:rPr>
              <a:t>投稿用フォーム</a:t>
            </a:r>
            <a:endParaRPr lang="en-US" altLang="ja-JP" sz="2400" dirty="0" smtClean="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18</a:t>
            </a:fld>
            <a:endParaRPr kumimoji="1" lang="ja-JP" altLang="en-US" dirty="0"/>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0"/>
            <a:ext cx="5040000" cy="38745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テキスト ボックス 7"/>
          <p:cNvSpPr txBox="1"/>
          <p:nvPr/>
        </p:nvSpPr>
        <p:spPr>
          <a:xfrm>
            <a:off x="5400000" y="1641600"/>
            <a:ext cx="3492000" cy="1815882"/>
          </a:xfrm>
          <a:prstGeom prst="rect">
            <a:avLst/>
          </a:prstGeom>
          <a:noFill/>
        </p:spPr>
        <p:txBody>
          <a:bodyPr wrap="square" rtlCol="0">
            <a:spAutoFit/>
          </a:bodyPr>
          <a:lstStyle/>
          <a:p>
            <a:r>
              <a:rPr lang="ja-JP" altLang="en-US" sz="1400" dirty="0" smtClean="0">
                <a:solidFill>
                  <a:schemeClr val="accent3">
                    <a:lumMod val="50000"/>
                  </a:schemeClr>
                </a:solidFill>
              </a:rPr>
              <a:t>投稿は以下を記入して</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・メールアドレス</a:t>
            </a:r>
            <a:endParaRPr lang="en-US" altLang="ja-JP" sz="1400" dirty="0" smtClean="0">
              <a:solidFill>
                <a:schemeClr val="accent3">
                  <a:lumMod val="50000"/>
                </a:schemeClr>
              </a:solidFill>
            </a:endParaRPr>
          </a:p>
          <a:p>
            <a:r>
              <a:rPr kumimoji="1" lang="ja-JP" altLang="en-US" sz="1400" dirty="0" smtClean="0">
                <a:solidFill>
                  <a:schemeClr val="accent3">
                    <a:lumMod val="50000"/>
                  </a:schemeClr>
                </a:solidFill>
              </a:rPr>
              <a:t>・名前と所属</a:t>
            </a:r>
            <a:endParaRPr kumimoji="1" lang="en-US" altLang="ja-JP" sz="1400" dirty="0" smtClean="0">
              <a:solidFill>
                <a:schemeClr val="accent3">
                  <a:lumMod val="50000"/>
                </a:schemeClr>
              </a:solidFill>
            </a:endParaRPr>
          </a:p>
          <a:p>
            <a:r>
              <a:rPr lang="ja-JP" altLang="en-US" sz="1400" dirty="0" smtClean="0">
                <a:solidFill>
                  <a:schemeClr val="accent3">
                    <a:lumMod val="50000"/>
                  </a:schemeClr>
                </a:solidFill>
              </a:rPr>
              <a:t>・掲載情報</a:t>
            </a:r>
            <a:endParaRPr lang="en-US" altLang="ja-JP" sz="1400" dirty="0">
              <a:solidFill>
                <a:schemeClr val="accent3">
                  <a:lumMod val="50000"/>
                </a:schemeClr>
              </a:solidFill>
            </a:endParaRPr>
          </a:p>
          <a:p>
            <a:r>
              <a:rPr kumimoji="1" lang="ja-JP" altLang="en-US" sz="1400" dirty="0" smtClean="0">
                <a:solidFill>
                  <a:schemeClr val="accent3">
                    <a:lumMod val="50000"/>
                  </a:schemeClr>
                </a:solidFill>
              </a:rPr>
              <a:t>　（</a:t>
            </a:r>
            <a:r>
              <a:rPr kumimoji="1" lang="en-US" altLang="ja-JP" sz="1400" dirty="0" smtClean="0">
                <a:solidFill>
                  <a:schemeClr val="accent3">
                    <a:lumMod val="50000"/>
                  </a:schemeClr>
                </a:solidFill>
              </a:rPr>
              <a:t>DOI</a:t>
            </a:r>
            <a:r>
              <a:rPr kumimoji="1" lang="ja-JP" altLang="en-US" sz="1400" dirty="0" smtClean="0">
                <a:solidFill>
                  <a:schemeClr val="accent3">
                    <a:lumMod val="50000"/>
                  </a:schemeClr>
                </a:solidFill>
              </a:rPr>
              <a:t>を入力すれば自動でセット）</a:t>
            </a:r>
            <a:endParaRPr kumimoji="1" lang="en-US" altLang="ja-JP" sz="1400" dirty="0">
              <a:solidFill>
                <a:schemeClr val="accent3">
                  <a:lumMod val="50000"/>
                </a:schemeClr>
              </a:solidFill>
            </a:endParaRPr>
          </a:p>
          <a:p>
            <a:r>
              <a:rPr lang="ja-JP" altLang="en-US" sz="1400" dirty="0" smtClean="0">
                <a:solidFill>
                  <a:schemeClr val="accent3">
                    <a:lumMod val="50000"/>
                  </a:schemeClr>
                </a:solidFill>
              </a:rPr>
              <a:t>原稿ファイルを</a:t>
            </a:r>
            <a:r>
              <a:rPr lang="ja-JP" altLang="en-US" sz="1400" dirty="0">
                <a:solidFill>
                  <a:schemeClr val="accent3">
                    <a:lumMod val="50000"/>
                  </a:schemeClr>
                </a:solidFill>
              </a:rPr>
              <a:t>添付</a:t>
            </a:r>
            <a:r>
              <a:rPr lang="ja-JP" altLang="en-US" sz="1400" dirty="0" smtClean="0">
                <a:solidFill>
                  <a:schemeClr val="accent3">
                    <a:lumMod val="50000"/>
                  </a:schemeClr>
                </a:solidFill>
              </a:rPr>
              <a:t>するだけ。</a:t>
            </a:r>
            <a:endParaRPr kumimoji="1" lang="en-US" altLang="ja-JP" sz="1400" dirty="0" smtClean="0">
              <a:solidFill>
                <a:schemeClr val="accent3">
                  <a:lumMod val="50000"/>
                </a:schemeClr>
              </a:solidFill>
            </a:endParaRPr>
          </a:p>
          <a:p>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その後の作業は図書館職員が行う。</a:t>
            </a:r>
            <a:endParaRPr lang="en-US" altLang="ja-JP" sz="1400" dirty="0" smtClean="0">
              <a:solidFill>
                <a:schemeClr val="accent3">
                  <a:lumMod val="50000"/>
                </a:schemeClr>
              </a:solidFill>
            </a:endParaRPr>
          </a:p>
        </p:txBody>
      </p:sp>
    </p:spTree>
    <p:extLst>
      <p:ext uri="{BB962C8B-B14F-4D97-AF65-F5344CB8AC3E}">
        <p14:creationId xmlns:p14="http://schemas.microsoft.com/office/powerpoint/2010/main" val="19270828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0"/>
            <a:ext cx="4248000" cy="326565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1331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0" y="1641600"/>
            <a:ext cx="4248000" cy="326565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原稿が公開できない期間でもメタデータだけ先に公開可能</a:t>
            </a:r>
            <a:endParaRPr lang="en-US" altLang="ja-JP" dirty="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dirty="0" smtClean="0">
                <a:solidFill>
                  <a:schemeClr val="bg1">
                    <a:lumMod val="95000"/>
                  </a:schemeClr>
                </a:solidFill>
              </a:rPr>
              <a:t>Green OA</a:t>
            </a:r>
          </a:p>
          <a:p>
            <a:r>
              <a:rPr lang="ja-JP" altLang="en-US" sz="2400" dirty="0" smtClean="0">
                <a:solidFill>
                  <a:schemeClr val="bg1">
                    <a:lumMod val="95000"/>
                  </a:schemeClr>
                </a:solidFill>
              </a:rPr>
              <a:t>メタデータの先行公開（</a:t>
            </a:r>
            <a:r>
              <a:rPr lang="en-US" altLang="ja-JP" sz="2400" dirty="0" smtClean="0">
                <a:solidFill>
                  <a:schemeClr val="bg1">
                    <a:lumMod val="95000"/>
                  </a:schemeClr>
                </a:solidFill>
              </a:rPr>
              <a:t>2018</a:t>
            </a:r>
            <a:r>
              <a:rPr lang="ja-JP" altLang="en-US" sz="2400" dirty="0" smtClean="0">
                <a:solidFill>
                  <a:schemeClr val="bg1">
                    <a:lumMod val="95000"/>
                  </a:schemeClr>
                </a:solidFill>
              </a:rPr>
              <a:t>年</a:t>
            </a:r>
            <a:r>
              <a:rPr lang="en-US" altLang="ja-JP" sz="2400" dirty="0" smtClean="0">
                <a:solidFill>
                  <a:schemeClr val="bg1">
                    <a:lumMod val="95000"/>
                  </a:schemeClr>
                </a:solidFill>
              </a:rPr>
              <a:t>4</a:t>
            </a:r>
            <a:r>
              <a:rPr lang="ja-JP" altLang="en-US" sz="2400" dirty="0" smtClean="0">
                <a:solidFill>
                  <a:schemeClr val="bg1">
                    <a:lumMod val="95000"/>
                  </a:schemeClr>
                </a:solidFill>
              </a:rPr>
              <a:t>月</a:t>
            </a:r>
            <a:r>
              <a:rPr lang="en-US" altLang="ja-JP" sz="2400" dirty="0" smtClean="0">
                <a:solidFill>
                  <a:schemeClr val="bg1">
                    <a:lumMod val="95000"/>
                  </a:schemeClr>
                </a:solidFill>
              </a:rPr>
              <a:t>1</a:t>
            </a:r>
            <a:r>
              <a:rPr lang="ja-JP" altLang="en-US" sz="2400" dirty="0" smtClean="0">
                <a:solidFill>
                  <a:schemeClr val="bg1">
                    <a:lumMod val="95000"/>
                  </a:schemeClr>
                </a:solidFill>
              </a:rPr>
              <a:t>日</a:t>
            </a:r>
            <a:r>
              <a:rPr lang="ja-JP" altLang="en-US" sz="2400" dirty="0">
                <a:solidFill>
                  <a:schemeClr val="bg1">
                    <a:lumMod val="95000"/>
                  </a:schemeClr>
                </a:solidFill>
              </a:rPr>
              <a:t>より</a:t>
            </a:r>
            <a:r>
              <a:rPr lang="ja-JP" altLang="en-US" sz="2400" dirty="0" smtClean="0">
                <a:solidFill>
                  <a:schemeClr val="bg1">
                    <a:lumMod val="95000"/>
                  </a:schemeClr>
                </a:solidFill>
              </a:rPr>
              <a:t>）</a:t>
            </a:r>
            <a:endParaRPr lang="en-US" altLang="ja-JP" sz="2400" dirty="0" smtClean="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19</a:t>
            </a:fld>
            <a:endParaRPr kumimoji="1" lang="ja-JP" altLang="en-US" dirty="0"/>
          </a:p>
        </p:txBody>
      </p:sp>
      <p:sp>
        <p:nvSpPr>
          <p:cNvPr id="12" name="テキスト ボックス 11"/>
          <p:cNvSpPr txBox="1"/>
          <p:nvPr/>
        </p:nvSpPr>
        <p:spPr>
          <a:xfrm>
            <a:off x="251998" y="5040000"/>
            <a:ext cx="3960001" cy="954107"/>
          </a:xfrm>
          <a:prstGeom prst="rect">
            <a:avLst/>
          </a:prstGeom>
          <a:noFill/>
        </p:spPr>
        <p:txBody>
          <a:bodyPr wrap="square" rtlCol="0">
            <a:spAutoFit/>
          </a:bodyPr>
          <a:lstStyle/>
          <a:p>
            <a:r>
              <a:rPr lang="ja-JP" altLang="en-US" sz="1400" dirty="0" smtClean="0">
                <a:solidFill>
                  <a:schemeClr val="accent3">
                    <a:lumMod val="50000"/>
                  </a:schemeClr>
                </a:solidFill>
              </a:rPr>
              <a:t>「</a:t>
            </a:r>
            <a:r>
              <a:rPr lang="en-US" altLang="ja-JP" sz="1400" dirty="0" err="1" smtClean="0">
                <a:solidFill>
                  <a:schemeClr val="accent3">
                    <a:lumMod val="50000"/>
                  </a:schemeClr>
                </a:solidFill>
              </a:rPr>
              <a:t>SharedIt</a:t>
            </a:r>
            <a:r>
              <a:rPr lang="ja-JP" altLang="en-US" sz="1400" dirty="0" smtClean="0">
                <a:solidFill>
                  <a:schemeClr val="accent3">
                    <a:lumMod val="50000"/>
                  </a:schemeClr>
                </a:solidFill>
              </a:rPr>
              <a:t>」などの</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出版社がシェアを認めた論文リンク</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（ダウンロードや印刷が不可</a:t>
            </a:r>
            <a:r>
              <a:rPr lang="ja-JP" altLang="en-US" sz="1400" dirty="0">
                <a:solidFill>
                  <a:schemeClr val="accent3">
                    <a:lumMod val="50000"/>
                  </a:schemeClr>
                </a:solidFill>
              </a:rPr>
              <a:t>で</a:t>
            </a:r>
            <a:r>
              <a:rPr lang="ja-JP" altLang="en-US" sz="1400" dirty="0" smtClean="0">
                <a:solidFill>
                  <a:schemeClr val="accent3">
                    <a:lumMod val="50000"/>
                  </a:schemeClr>
                </a:solidFill>
              </a:rPr>
              <a:t>閲覧のみ）も</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著者最終稿の公開に先行して公開できる。</a:t>
            </a:r>
            <a:endParaRPr lang="en-US" altLang="ja-JP" sz="1400" dirty="0" smtClean="0">
              <a:solidFill>
                <a:schemeClr val="accent3">
                  <a:lumMod val="50000"/>
                </a:schemeClr>
              </a:solidFill>
            </a:endParaRPr>
          </a:p>
        </p:txBody>
      </p:sp>
      <p:sp>
        <p:nvSpPr>
          <p:cNvPr id="8" name="円弧 7"/>
          <p:cNvSpPr/>
          <p:nvPr/>
        </p:nvSpPr>
        <p:spPr>
          <a:xfrm rot="5400000">
            <a:off x="1418889" y="395309"/>
            <a:ext cx="4798143" cy="4988256"/>
          </a:xfrm>
          <a:prstGeom prst="arc">
            <a:avLst>
              <a:gd name="adj1" fmla="val 19141679"/>
              <a:gd name="adj2" fmla="val 3574598"/>
            </a:avLst>
          </a:prstGeom>
          <a:ln w="127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pic>
        <p:nvPicPr>
          <p:cNvPr id="13317"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7423" r="1322" b="20733"/>
          <a:stretch/>
        </p:blipFill>
        <p:spPr bwMode="auto">
          <a:xfrm>
            <a:off x="4212000" y="5040002"/>
            <a:ext cx="2756140" cy="1542596"/>
          </a:xfrm>
          <a:prstGeom prst="rect">
            <a:avLst/>
          </a:prstGeom>
          <a:noFill/>
          <a:ln w="3175">
            <a:solidFill>
              <a:srgbClr val="C0000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38817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640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■インパクトファクター</a:t>
            </a:r>
            <a:endParaRPr lang="en-US" altLang="ja-JP" dirty="0" smtClean="0">
              <a:solidFill>
                <a:schemeClr val="accent3">
                  <a:lumMod val="50000"/>
                </a:schemeClr>
              </a:solidFill>
            </a:endParaRPr>
          </a:p>
          <a:p>
            <a:r>
              <a:rPr lang="ja-JP" altLang="en-US" dirty="0" smtClean="0">
                <a:solidFill>
                  <a:schemeClr val="accent3">
                    <a:lumMod val="50000"/>
                  </a:schemeClr>
                </a:solidFill>
              </a:rPr>
              <a:t>・定義と計算方法</a:t>
            </a:r>
            <a:endParaRPr lang="en-US" altLang="ja-JP" dirty="0" smtClean="0">
              <a:solidFill>
                <a:schemeClr val="accent3">
                  <a:lumMod val="50000"/>
                </a:schemeClr>
              </a:solidFill>
            </a:endParaRPr>
          </a:p>
          <a:p>
            <a:r>
              <a:rPr lang="ja-JP" altLang="en-US" dirty="0" smtClean="0">
                <a:solidFill>
                  <a:schemeClr val="accent3">
                    <a:lumMod val="50000"/>
                  </a:schemeClr>
                </a:solidFill>
              </a:rPr>
              <a:t>・調査方法</a:t>
            </a:r>
            <a:endParaRPr lang="en-US" altLang="ja-JP" dirty="0" smtClean="0">
              <a:solidFill>
                <a:schemeClr val="accent3">
                  <a:lumMod val="50000"/>
                </a:schemeClr>
              </a:solidFill>
            </a:endParaRPr>
          </a:p>
          <a:p>
            <a:r>
              <a:rPr lang="ja-JP" altLang="en-US" dirty="0" smtClean="0">
                <a:solidFill>
                  <a:schemeClr val="accent3">
                    <a:lumMod val="50000"/>
                  </a:schemeClr>
                </a:solidFill>
              </a:rPr>
              <a:t>・ジャーナルの比較方法</a:t>
            </a:r>
            <a:endParaRPr lang="en-US" altLang="ja-JP" dirty="0">
              <a:solidFill>
                <a:schemeClr val="accent3">
                  <a:lumMod val="50000"/>
                </a:schemeClr>
              </a:solidFill>
            </a:endParaRPr>
          </a:p>
          <a:p>
            <a:endParaRPr lang="en-US" altLang="ja-JP" dirty="0" smtClean="0">
              <a:solidFill>
                <a:schemeClr val="accent3">
                  <a:lumMod val="50000"/>
                </a:schemeClr>
              </a:solidFill>
            </a:endParaRPr>
          </a:p>
          <a:p>
            <a:endParaRPr lang="en-US" altLang="ja-JP" dirty="0" smtClean="0">
              <a:solidFill>
                <a:schemeClr val="accent3">
                  <a:lumMod val="50000"/>
                </a:schemeClr>
              </a:solidFill>
            </a:endParaRPr>
          </a:p>
          <a:p>
            <a:r>
              <a:rPr lang="ja-JP" altLang="en-US" dirty="0" smtClean="0">
                <a:solidFill>
                  <a:schemeClr val="accent3">
                    <a:lumMod val="50000"/>
                  </a:schemeClr>
                </a:solidFill>
              </a:rPr>
              <a:t>■論文</a:t>
            </a:r>
            <a:r>
              <a:rPr lang="ja-JP" altLang="en-US" dirty="0">
                <a:solidFill>
                  <a:schemeClr val="accent3">
                    <a:lumMod val="50000"/>
                  </a:schemeClr>
                </a:solidFill>
              </a:rPr>
              <a:t>へのアクセス改善</a:t>
            </a:r>
            <a:endParaRPr lang="en-US" altLang="ja-JP" dirty="0">
              <a:solidFill>
                <a:schemeClr val="accent3">
                  <a:lumMod val="50000"/>
                </a:schemeClr>
              </a:solidFill>
            </a:endParaRPr>
          </a:p>
          <a:p>
            <a:r>
              <a:rPr lang="ja-JP" altLang="en-US" dirty="0" smtClean="0">
                <a:solidFill>
                  <a:schemeClr val="accent3">
                    <a:lumMod val="50000"/>
                  </a:schemeClr>
                </a:solidFill>
              </a:rPr>
              <a:t>１</a:t>
            </a:r>
            <a:r>
              <a:rPr lang="ja-JP" altLang="en-US" dirty="0">
                <a:solidFill>
                  <a:schemeClr val="accent3">
                    <a:lumMod val="50000"/>
                  </a:schemeClr>
                </a:solidFill>
              </a:rPr>
              <a:t>）</a:t>
            </a:r>
            <a:r>
              <a:rPr lang="ja-JP" altLang="en-US" dirty="0" smtClean="0">
                <a:solidFill>
                  <a:schemeClr val="accent3">
                    <a:lumMod val="50000"/>
                  </a:schemeClr>
                </a:solidFill>
              </a:rPr>
              <a:t>執筆論文へのアクセス改善</a:t>
            </a:r>
            <a:endParaRPr lang="en-US" altLang="ja-JP" dirty="0" smtClean="0">
              <a:solidFill>
                <a:schemeClr val="accent3">
                  <a:lumMod val="50000"/>
                </a:schemeClr>
              </a:solidFill>
            </a:endParaRPr>
          </a:p>
          <a:p>
            <a:r>
              <a:rPr lang="ja-JP" altLang="en-US" dirty="0" smtClean="0">
                <a:solidFill>
                  <a:schemeClr val="accent3">
                    <a:lumMod val="50000"/>
                  </a:schemeClr>
                </a:solidFill>
              </a:rPr>
              <a:t>・オープン</a:t>
            </a:r>
            <a:r>
              <a:rPr lang="ja-JP" altLang="en-US" dirty="0">
                <a:solidFill>
                  <a:schemeClr val="accent3">
                    <a:lumMod val="50000"/>
                  </a:schemeClr>
                </a:solidFill>
              </a:rPr>
              <a:t>アクセス</a:t>
            </a:r>
            <a:r>
              <a:rPr lang="ja-JP" altLang="en-US" dirty="0" smtClean="0">
                <a:solidFill>
                  <a:schemeClr val="accent3">
                    <a:lumMod val="50000"/>
                  </a:schemeClr>
                </a:solidFill>
              </a:rPr>
              <a:t>に</a:t>
            </a:r>
            <a:r>
              <a:rPr lang="ja-JP" altLang="en-US" dirty="0">
                <a:solidFill>
                  <a:schemeClr val="accent3">
                    <a:lumMod val="50000"/>
                  </a:schemeClr>
                </a:solidFill>
              </a:rPr>
              <a:t>するための図書館</a:t>
            </a:r>
            <a:r>
              <a:rPr lang="ja-JP" altLang="en-US" dirty="0" smtClean="0">
                <a:solidFill>
                  <a:schemeClr val="accent3">
                    <a:lumMod val="50000"/>
                  </a:schemeClr>
                </a:solidFill>
              </a:rPr>
              <a:t>サービス</a:t>
            </a:r>
            <a:endParaRPr lang="en-US" altLang="ja-JP" dirty="0">
              <a:solidFill>
                <a:schemeClr val="accent3">
                  <a:lumMod val="50000"/>
                </a:schemeClr>
              </a:solidFill>
            </a:endParaRPr>
          </a:p>
          <a:p>
            <a:endParaRPr lang="en-US" altLang="ja-JP" dirty="0">
              <a:solidFill>
                <a:schemeClr val="accent3">
                  <a:lumMod val="50000"/>
                </a:schemeClr>
              </a:solidFill>
            </a:endParaRPr>
          </a:p>
          <a:p>
            <a:r>
              <a:rPr lang="ja-JP" altLang="en-US" dirty="0">
                <a:solidFill>
                  <a:schemeClr val="accent3">
                    <a:lumMod val="50000"/>
                  </a:schemeClr>
                </a:solidFill>
              </a:rPr>
              <a:t>２）参照論文へのアクセス改善</a:t>
            </a:r>
            <a:endParaRPr lang="en-US" altLang="ja-JP" dirty="0">
              <a:solidFill>
                <a:schemeClr val="accent3">
                  <a:lumMod val="50000"/>
                </a:schemeClr>
              </a:solidFill>
            </a:endParaRPr>
          </a:p>
          <a:p>
            <a:r>
              <a:rPr lang="ja-JP" altLang="en-US" dirty="0" smtClean="0">
                <a:solidFill>
                  <a:schemeClr val="accent3">
                    <a:lumMod val="50000"/>
                  </a:schemeClr>
                </a:solidFill>
              </a:rPr>
              <a:t>・</a:t>
            </a:r>
            <a:r>
              <a:rPr lang="ja-JP" altLang="en-US" dirty="0">
                <a:solidFill>
                  <a:schemeClr val="accent3">
                    <a:lumMod val="50000"/>
                  </a:schemeClr>
                </a:solidFill>
              </a:rPr>
              <a:t>アクセスを迅速化するブラウザ・</a:t>
            </a:r>
            <a:r>
              <a:rPr lang="ja-JP" altLang="en-US" dirty="0" smtClean="0">
                <a:solidFill>
                  <a:schemeClr val="accent3">
                    <a:lumMod val="50000"/>
                  </a:schemeClr>
                </a:solidFill>
              </a:rPr>
              <a:t>プラグイン</a:t>
            </a:r>
            <a:endParaRPr lang="en-US" altLang="ja-JP" dirty="0">
              <a:solidFill>
                <a:schemeClr val="accent3">
                  <a:lumMod val="50000"/>
                </a:schemeClr>
              </a:solidFill>
            </a:endParaRPr>
          </a:p>
          <a:p>
            <a:endParaRPr lang="en-US" altLang="ja-JP" dirty="0">
              <a:solidFill>
                <a:schemeClr val="accent3">
                  <a:lumMod val="50000"/>
                </a:schemeClr>
              </a:solidFill>
            </a:endParaRPr>
          </a:p>
          <a:p>
            <a:r>
              <a:rPr lang="en-US" altLang="ja-JP" dirty="0" smtClean="0">
                <a:solidFill>
                  <a:schemeClr val="accent3">
                    <a:lumMod val="50000"/>
                  </a:schemeClr>
                </a:solidFill>
              </a:rPr>
              <a:t>※</a:t>
            </a:r>
            <a:r>
              <a:rPr lang="ja-JP" altLang="en-US" dirty="0" smtClean="0">
                <a:solidFill>
                  <a:schemeClr val="accent3">
                    <a:lumMod val="50000"/>
                  </a:schemeClr>
                </a:solidFill>
              </a:rPr>
              <a:t>大学内のネットワーク（</a:t>
            </a:r>
            <a:r>
              <a:rPr lang="en-US" altLang="ja-JP" dirty="0" smtClean="0">
                <a:solidFill>
                  <a:schemeClr val="accent3">
                    <a:lumMod val="50000"/>
                  </a:schemeClr>
                </a:solidFill>
              </a:rPr>
              <a:t>HINES</a:t>
            </a:r>
            <a:r>
              <a:rPr lang="ja-JP" altLang="en-US" dirty="0" smtClean="0">
                <a:solidFill>
                  <a:schemeClr val="accent3">
                    <a:lumMod val="50000"/>
                  </a:schemeClr>
                </a:solidFill>
              </a:rPr>
              <a:t>）からのアクセスを前提に説明します</a:t>
            </a:r>
            <a:endParaRPr lang="en-US" altLang="ja-JP" dirty="0" smtClean="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午後の講座 </a:t>
            </a:r>
            <a:r>
              <a:rPr lang="en-US" altLang="ja-JP" sz="2400" dirty="0" smtClean="0">
                <a:solidFill>
                  <a:schemeClr val="bg1">
                    <a:lumMod val="95000"/>
                  </a:schemeClr>
                </a:solidFill>
              </a:rPr>
              <a:t>: </a:t>
            </a:r>
            <a:r>
              <a:rPr lang="ja-JP" altLang="en-US" sz="2400" dirty="0" smtClean="0">
                <a:solidFill>
                  <a:schemeClr val="bg1">
                    <a:lumMod val="95000"/>
                  </a:schemeClr>
                </a:solidFill>
              </a:rPr>
              <a:t>インパクトファクターと</a:t>
            </a:r>
            <a:r>
              <a:rPr lang="ja-JP" altLang="en-US" sz="2400" dirty="0">
                <a:solidFill>
                  <a:schemeClr val="bg1">
                    <a:lumMod val="95000"/>
                  </a:schemeClr>
                </a:solidFill>
              </a:rPr>
              <a:t>論文</a:t>
            </a:r>
            <a:r>
              <a:rPr lang="ja-JP" altLang="en-US" sz="2400" dirty="0" smtClean="0">
                <a:solidFill>
                  <a:schemeClr val="bg1">
                    <a:lumMod val="95000"/>
                  </a:schemeClr>
                </a:solidFill>
              </a:rPr>
              <a:t>へのアクセス改善</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2</a:t>
            </a:fld>
            <a:endParaRPr kumimoji="1" lang="ja-JP" altLang="en-US" dirty="0"/>
          </a:p>
        </p:txBody>
      </p:sp>
    </p:spTree>
    <p:extLst>
      <p:ext uri="{BB962C8B-B14F-4D97-AF65-F5344CB8AC3E}">
        <p14:creationId xmlns:p14="http://schemas.microsoft.com/office/powerpoint/2010/main" val="34886101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ユトレヒト大学の場合</a:t>
            </a:r>
            <a:endParaRPr lang="en-US" altLang="ja-JP" dirty="0" smtClean="0">
              <a:solidFill>
                <a:schemeClr val="accent3">
                  <a:lumMod val="50000"/>
                </a:schemeClr>
              </a:solidFill>
            </a:endParaRPr>
          </a:p>
          <a:p>
            <a:r>
              <a:rPr lang="en-US" altLang="ja-JP" dirty="0" err="1" smtClean="0">
                <a:solidFill>
                  <a:schemeClr val="accent3">
                    <a:lumMod val="50000"/>
                  </a:schemeClr>
                </a:solidFill>
              </a:rPr>
              <a:t>Sci</a:t>
            </a:r>
            <a:r>
              <a:rPr lang="en-US" altLang="ja-JP" dirty="0" smtClean="0">
                <a:solidFill>
                  <a:schemeClr val="accent3">
                    <a:lumMod val="50000"/>
                  </a:schemeClr>
                </a:solidFill>
              </a:rPr>
              <a:t>-Hub</a:t>
            </a:r>
            <a:r>
              <a:rPr lang="ja-JP" altLang="en-US" dirty="0" smtClean="0">
                <a:solidFill>
                  <a:schemeClr val="accent3">
                    <a:lumMod val="50000"/>
                  </a:schemeClr>
                </a:solidFill>
              </a:rPr>
              <a:t>からダウンロードした論文のうち</a:t>
            </a:r>
            <a:endParaRPr lang="en-US" altLang="ja-JP" dirty="0" smtClean="0">
              <a:solidFill>
                <a:schemeClr val="accent3">
                  <a:lumMod val="50000"/>
                </a:schemeClr>
              </a:solidFill>
            </a:endParaRPr>
          </a:p>
          <a:p>
            <a:r>
              <a:rPr lang="en-US" altLang="ja-JP" dirty="0" smtClean="0">
                <a:solidFill>
                  <a:schemeClr val="accent3">
                    <a:lumMod val="50000"/>
                  </a:schemeClr>
                </a:solidFill>
              </a:rPr>
              <a:t>75%</a:t>
            </a:r>
            <a:r>
              <a:rPr lang="ja-JP" altLang="en-US" dirty="0" smtClean="0">
                <a:solidFill>
                  <a:schemeClr val="accent3">
                    <a:lumMod val="50000"/>
                  </a:schemeClr>
                </a:solidFill>
              </a:rPr>
              <a:t>以上は合法的に（大学で</a:t>
            </a:r>
            <a:r>
              <a:rPr lang="ja-JP" altLang="en-US" dirty="0">
                <a:solidFill>
                  <a:schemeClr val="accent3">
                    <a:lumMod val="50000"/>
                  </a:schemeClr>
                </a:solidFill>
              </a:rPr>
              <a:t>購読</a:t>
            </a:r>
            <a:r>
              <a:rPr lang="ja-JP" altLang="en-US" dirty="0" smtClean="0">
                <a:solidFill>
                  <a:schemeClr val="accent3">
                    <a:lumMod val="50000"/>
                  </a:schemeClr>
                </a:solidFill>
              </a:rPr>
              <a:t> </a:t>
            </a:r>
            <a:r>
              <a:rPr lang="en-US" altLang="ja-JP" dirty="0" smtClean="0">
                <a:solidFill>
                  <a:schemeClr val="accent3">
                    <a:lumMod val="50000"/>
                  </a:schemeClr>
                </a:solidFill>
              </a:rPr>
              <a:t>or OA</a:t>
            </a:r>
            <a:r>
              <a:rPr lang="ja-JP" altLang="en-US" dirty="0" smtClean="0">
                <a:solidFill>
                  <a:schemeClr val="accent3">
                    <a:lumMod val="50000"/>
                  </a:schemeClr>
                </a:solidFill>
              </a:rPr>
              <a:t>）読めていたはず</a:t>
            </a:r>
            <a:r>
              <a:rPr lang="ja-JP" altLang="en-US" dirty="0">
                <a:solidFill>
                  <a:schemeClr val="accent3">
                    <a:lumMod val="50000"/>
                  </a:schemeClr>
                </a:solidFill>
              </a:rPr>
              <a:t>だった</a:t>
            </a:r>
            <a:r>
              <a:rPr lang="en-US" altLang="ja-JP" dirty="0" smtClean="0">
                <a:solidFill>
                  <a:schemeClr val="accent3">
                    <a:lumMod val="50000"/>
                  </a:schemeClr>
                </a:solidFill>
              </a:rPr>
              <a:t>……</a:t>
            </a:r>
            <a:endParaRPr lang="en-US" altLang="ja-JP" sz="2400" dirty="0" smtClean="0">
              <a:solidFill>
                <a:schemeClr val="accent3">
                  <a:lumMod val="50000"/>
                </a:schemeClr>
              </a:solidFill>
            </a:endParaRPr>
          </a:p>
          <a:p>
            <a:r>
              <a:rPr lang="en-US" altLang="ja-JP" sz="1200" dirty="0" smtClean="0">
                <a:solidFill>
                  <a:schemeClr val="accent3">
                    <a:lumMod val="50000"/>
                  </a:schemeClr>
                </a:solidFill>
              </a:rPr>
              <a:t>https</a:t>
            </a:r>
            <a:r>
              <a:rPr lang="en-US" altLang="ja-JP" sz="1200" dirty="0">
                <a:solidFill>
                  <a:schemeClr val="accent3">
                    <a:lumMod val="50000"/>
                  </a:schemeClr>
                </a:solidFill>
              </a:rPr>
              <a:t>://</a:t>
            </a:r>
            <a:r>
              <a:rPr lang="en-US" altLang="ja-JP" sz="1200" dirty="0" smtClean="0">
                <a:solidFill>
                  <a:schemeClr val="accent3">
                    <a:lumMod val="50000"/>
                  </a:schemeClr>
                </a:solidFill>
              </a:rPr>
              <a:t>im2punt0.wordpress.com/2016/06/20/sci-hub-access-or-convenience-a-utrecht-case-study-part-2/</a:t>
            </a: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参照論文へのアクセス改善</a:t>
            </a:r>
            <a:endParaRPr lang="en-US" altLang="ja-JP" sz="2400" dirty="0" smtClean="0">
              <a:solidFill>
                <a:schemeClr val="bg1">
                  <a:lumMod val="95000"/>
                </a:schemeClr>
              </a:solidFill>
            </a:endParaRPr>
          </a:p>
          <a:p>
            <a:r>
              <a:rPr lang="en-US" altLang="ja-JP" sz="2400" dirty="0" smtClean="0">
                <a:solidFill>
                  <a:schemeClr val="bg1">
                    <a:lumMod val="95000"/>
                  </a:schemeClr>
                </a:solidFill>
              </a:rPr>
              <a:t>PDF</a:t>
            </a:r>
            <a:r>
              <a:rPr lang="ja-JP" altLang="en-US" sz="2400" dirty="0" err="1" smtClean="0">
                <a:solidFill>
                  <a:schemeClr val="bg1">
                    <a:lumMod val="95000"/>
                  </a:schemeClr>
                </a:solidFill>
              </a:rPr>
              <a:t>までの</a:t>
            </a:r>
            <a:r>
              <a:rPr lang="ja-JP" altLang="en-US" sz="2400" dirty="0" smtClean="0">
                <a:solidFill>
                  <a:schemeClr val="bg1">
                    <a:lumMod val="95000"/>
                  </a:schemeClr>
                </a:solidFill>
              </a:rPr>
              <a:t>入力やクリックが多すぎる？</a:t>
            </a:r>
            <a:endParaRPr lang="en-US" altLang="ja-JP" sz="2400" dirty="0" smtClean="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20</a:t>
            </a:fld>
            <a:endParaRPr kumimoji="1" lang="ja-JP" altLang="en-US" dirty="0"/>
          </a:p>
        </p:txBody>
      </p:sp>
      <p:sp>
        <p:nvSpPr>
          <p:cNvPr id="10" name="テキスト ボックス 9"/>
          <p:cNvSpPr txBox="1"/>
          <p:nvPr/>
        </p:nvSpPr>
        <p:spPr>
          <a:xfrm>
            <a:off x="252000" y="2574242"/>
            <a:ext cx="4320000" cy="369332"/>
          </a:xfrm>
          <a:prstGeom prst="rect">
            <a:avLst/>
          </a:prstGeom>
          <a:noFill/>
        </p:spPr>
        <p:txBody>
          <a:bodyPr wrap="square" rtlCol="0">
            <a:spAutoFit/>
          </a:bodyPr>
          <a:lstStyle/>
          <a:p>
            <a:pPr algn="r"/>
            <a:r>
              <a:rPr lang="ja-JP" altLang="en-US" dirty="0" smtClean="0">
                <a:solidFill>
                  <a:schemeClr val="accent3">
                    <a:lumMod val="50000"/>
                  </a:schemeClr>
                </a:solidFill>
              </a:rPr>
              <a:t>図書館職員が想定する</a:t>
            </a:r>
            <a:r>
              <a:rPr lang="en-US" altLang="ja-JP" dirty="0" smtClean="0">
                <a:solidFill>
                  <a:schemeClr val="accent3">
                    <a:lumMod val="50000"/>
                  </a:schemeClr>
                </a:solidFill>
              </a:rPr>
              <a:t>PDF</a:t>
            </a:r>
            <a:r>
              <a:rPr kumimoji="1" lang="ja-JP" altLang="en-US" dirty="0" err="1" smtClean="0">
                <a:solidFill>
                  <a:schemeClr val="accent3">
                    <a:lumMod val="50000"/>
                  </a:schemeClr>
                </a:solidFill>
              </a:rPr>
              <a:t>への</a:t>
            </a:r>
            <a:r>
              <a:rPr kumimoji="1" lang="ja-JP" altLang="en-US" dirty="0" smtClean="0">
                <a:solidFill>
                  <a:schemeClr val="accent3">
                    <a:lumMod val="50000"/>
                  </a:schemeClr>
                </a:solidFill>
              </a:rPr>
              <a:t>アクセス</a:t>
            </a:r>
            <a:endParaRPr kumimoji="1" lang="ja-JP" altLang="en-US" dirty="0">
              <a:solidFill>
                <a:schemeClr val="accent3">
                  <a:lumMod val="50000"/>
                </a:schemeClr>
              </a:solidFill>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3991329"/>
            <a:ext cx="2880000" cy="221400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2000" y="3642078"/>
            <a:ext cx="2880000" cy="221400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205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2000" y="3292826"/>
            <a:ext cx="2880000" cy="221400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2056"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2000" y="2943574"/>
            <a:ext cx="2880000" cy="221400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2057"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12000" y="2520000"/>
            <a:ext cx="2880000" cy="221400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9" name="フリーフォーム 8"/>
          <p:cNvSpPr/>
          <p:nvPr/>
        </p:nvSpPr>
        <p:spPr>
          <a:xfrm>
            <a:off x="695609" y="3362325"/>
            <a:ext cx="5952841" cy="1481933"/>
          </a:xfrm>
          <a:custGeom>
            <a:avLst/>
            <a:gdLst>
              <a:gd name="connsiteX0" fmla="*/ 94966 w 5952841"/>
              <a:gd name="connsiteY0" fmla="*/ 838200 h 1481933"/>
              <a:gd name="connsiteX1" fmla="*/ 152116 w 5952841"/>
              <a:gd name="connsiteY1" fmla="*/ 1466850 h 1481933"/>
              <a:gd name="connsiteX2" fmla="*/ 1523716 w 5952841"/>
              <a:gd name="connsiteY2" fmla="*/ 1247775 h 1481933"/>
              <a:gd name="connsiteX3" fmla="*/ 1295116 w 5952841"/>
              <a:gd name="connsiteY3" fmla="*/ 819150 h 1481933"/>
              <a:gd name="connsiteX4" fmla="*/ 3371566 w 5952841"/>
              <a:gd name="connsiteY4" fmla="*/ 561975 h 1481933"/>
              <a:gd name="connsiteX5" fmla="*/ 4190716 w 5952841"/>
              <a:gd name="connsiteY5" fmla="*/ 171450 h 1481933"/>
              <a:gd name="connsiteX6" fmla="*/ 4295491 w 5952841"/>
              <a:gd name="connsiteY6" fmla="*/ 571500 h 1481933"/>
              <a:gd name="connsiteX7" fmla="*/ 5952841 w 5952841"/>
              <a:gd name="connsiteY7" fmla="*/ 0 h 1481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2841" h="1481933">
                <a:moveTo>
                  <a:pt x="94966" y="838200"/>
                </a:moveTo>
                <a:cubicBezTo>
                  <a:pt x="4478" y="1118393"/>
                  <a:pt x="-86009" y="1398587"/>
                  <a:pt x="152116" y="1466850"/>
                </a:cubicBezTo>
                <a:cubicBezTo>
                  <a:pt x="390241" y="1535113"/>
                  <a:pt x="1333216" y="1355725"/>
                  <a:pt x="1523716" y="1247775"/>
                </a:cubicBezTo>
                <a:cubicBezTo>
                  <a:pt x="1714216" y="1139825"/>
                  <a:pt x="987141" y="933450"/>
                  <a:pt x="1295116" y="819150"/>
                </a:cubicBezTo>
                <a:cubicBezTo>
                  <a:pt x="1603091" y="704850"/>
                  <a:pt x="2888966" y="669925"/>
                  <a:pt x="3371566" y="561975"/>
                </a:cubicBezTo>
                <a:cubicBezTo>
                  <a:pt x="3854166" y="454025"/>
                  <a:pt x="4036729" y="169863"/>
                  <a:pt x="4190716" y="171450"/>
                </a:cubicBezTo>
                <a:cubicBezTo>
                  <a:pt x="4344703" y="173037"/>
                  <a:pt x="4001804" y="600075"/>
                  <a:pt x="4295491" y="571500"/>
                </a:cubicBezTo>
                <a:cubicBezTo>
                  <a:pt x="4589178" y="542925"/>
                  <a:pt x="5271009" y="271462"/>
                  <a:pt x="5952841" y="0"/>
                </a:cubicBezTo>
              </a:path>
            </a:pathLst>
          </a:custGeom>
          <a:noFill/>
          <a:ln>
            <a:solidFill>
              <a:srgbClr val="C0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4572000" y="5856078"/>
            <a:ext cx="4320000" cy="369332"/>
          </a:xfrm>
          <a:prstGeom prst="rect">
            <a:avLst/>
          </a:prstGeom>
          <a:noFill/>
        </p:spPr>
        <p:txBody>
          <a:bodyPr wrap="square" rtlCol="0">
            <a:spAutoFit/>
          </a:bodyPr>
          <a:lstStyle/>
          <a:p>
            <a:r>
              <a:rPr kumimoji="1" lang="ja-JP" altLang="en-US" dirty="0" smtClean="0">
                <a:solidFill>
                  <a:srgbClr val="C00000"/>
                </a:solidFill>
              </a:rPr>
              <a:t>複雑で長すぎる？</a:t>
            </a:r>
            <a:endParaRPr kumimoji="1" lang="ja-JP" altLang="en-US" dirty="0">
              <a:solidFill>
                <a:srgbClr val="C00000"/>
              </a:solidFill>
            </a:endParaRPr>
          </a:p>
        </p:txBody>
      </p:sp>
    </p:spTree>
    <p:extLst>
      <p:ext uri="{BB962C8B-B14F-4D97-AF65-F5344CB8AC3E}">
        <p14:creationId xmlns:p14="http://schemas.microsoft.com/office/powerpoint/2010/main" val="737741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dirty="0" smtClean="0">
                <a:solidFill>
                  <a:schemeClr val="bg1">
                    <a:lumMod val="95000"/>
                  </a:schemeClr>
                </a:solidFill>
              </a:rPr>
              <a:t>PDF</a:t>
            </a:r>
            <a:r>
              <a:rPr lang="ja-JP" altLang="en-US" sz="2400" dirty="0" err="1" smtClean="0">
                <a:solidFill>
                  <a:schemeClr val="bg1">
                    <a:lumMod val="95000"/>
                  </a:schemeClr>
                </a:solidFill>
              </a:rPr>
              <a:t>までの</a:t>
            </a:r>
            <a:r>
              <a:rPr lang="ja-JP" altLang="en-US" sz="2400" dirty="0" smtClean="0">
                <a:solidFill>
                  <a:schemeClr val="bg1">
                    <a:lumMod val="95000"/>
                  </a:schemeClr>
                </a:solidFill>
              </a:rPr>
              <a:t>入力やクリックを減らすブラウザ・プラグイン</a:t>
            </a:r>
            <a:endParaRPr lang="ja-JP" altLang="en-US" sz="2400" dirty="0">
              <a:solidFill>
                <a:schemeClr val="bg1">
                  <a:lumMod val="95000"/>
                </a:schemeClr>
              </a:solidFill>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6897" b="80738"/>
          <a:stretch/>
        </p:blipFill>
        <p:spPr bwMode="auto">
          <a:xfrm>
            <a:off x="-1618236" y="4425005"/>
            <a:ext cx="10510236" cy="361070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21</a:t>
            </a:fld>
            <a:endParaRPr kumimoji="1" lang="ja-JP" altLang="en-US" dirty="0"/>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入力を減らす</a:t>
            </a:r>
            <a:endParaRPr lang="en-US" altLang="ja-JP" dirty="0" smtClean="0">
              <a:solidFill>
                <a:schemeClr val="accent3">
                  <a:lumMod val="50000"/>
                </a:schemeClr>
              </a:solidFill>
            </a:endParaRPr>
          </a:p>
          <a:p>
            <a:r>
              <a:rPr lang="ja-JP" altLang="en-US" dirty="0" smtClean="0">
                <a:solidFill>
                  <a:schemeClr val="accent3">
                    <a:lumMod val="50000"/>
                  </a:schemeClr>
                </a:solidFill>
              </a:rPr>
              <a:t>・</a:t>
            </a:r>
            <a:r>
              <a:rPr lang="en-US" altLang="ja-JP" dirty="0" smtClean="0">
                <a:solidFill>
                  <a:schemeClr val="accent3">
                    <a:lumMod val="50000"/>
                  </a:schemeClr>
                </a:solidFill>
              </a:rPr>
              <a:t>Google Scholar </a:t>
            </a:r>
            <a:r>
              <a:rPr lang="ja-JP" altLang="en-US" dirty="0" smtClean="0">
                <a:solidFill>
                  <a:schemeClr val="accent3">
                    <a:lumMod val="50000"/>
                  </a:schemeClr>
                </a:solidFill>
              </a:rPr>
              <a:t>ボタン</a:t>
            </a:r>
            <a:endParaRPr lang="en-US" altLang="ja-JP" dirty="0" smtClean="0">
              <a:solidFill>
                <a:schemeClr val="accent3">
                  <a:lumMod val="50000"/>
                </a:schemeClr>
              </a:solidFill>
            </a:endParaRPr>
          </a:p>
          <a:p>
            <a:endParaRPr lang="en-US" altLang="ja-JP" dirty="0" smtClean="0">
              <a:solidFill>
                <a:schemeClr val="accent3">
                  <a:lumMod val="50000"/>
                </a:schemeClr>
              </a:solidFill>
            </a:endParaRPr>
          </a:p>
          <a:p>
            <a:r>
              <a:rPr lang="ja-JP" altLang="en-US" dirty="0" smtClean="0">
                <a:solidFill>
                  <a:schemeClr val="accent3">
                    <a:lumMod val="50000"/>
                  </a:schemeClr>
                </a:solidFill>
              </a:rPr>
              <a:t>クリックを減らす</a:t>
            </a:r>
            <a:endParaRPr lang="en-US" altLang="ja-JP" dirty="0">
              <a:solidFill>
                <a:schemeClr val="accent3">
                  <a:lumMod val="50000"/>
                </a:schemeClr>
              </a:solidFill>
            </a:endParaRPr>
          </a:p>
          <a:p>
            <a:r>
              <a:rPr lang="ja-JP" altLang="en-US" dirty="0" smtClean="0">
                <a:solidFill>
                  <a:schemeClr val="accent3">
                    <a:lumMod val="50000"/>
                  </a:schemeClr>
                </a:solidFill>
              </a:rPr>
              <a:t>・</a:t>
            </a:r>
            <a:r>
              <a:rPr lang="en-US" altLang="ja-JP" dirty="0" err="1" smtClean="0">
                <a:solidFill>
                  <a:schemeClr val="accent3">
                    <a:lumMod val="50000"/>
                  </a:schemeClr>
                </a:solidFill>
              </a:rPr>
              <a:t>Kopernio</a:t>
            </a:r>
            <a:endParaRPr lang="en-US" altLang="ja-JP" dirty="0" smtClean="0">
              <a:solidFill>
                <a:schemeClr val="accent3">
                  <a:lumMod val="50000"/>
                </a:schemeClr>
              </a:solidFill>
            </a:endParaRPr>
          </a:p>
          <a:p>
            <a:endParaRPr lang="en-US" altLang="ja-JP" dirty="0">
              <a:solidFill>
                <a:schemeClr val="accent3">
                  <a:lumMod val="50000"/>
                </a:schemeClr>
              </a:solidFill>
            </a:endParaRPr>
          </a:p>
          <a:p>
            <a:r>
              <a:rPr lang="ja-JP" altLang="en-US" dirty="0" smtClean="0">
                <a:solidFill>
                  <a:schemeClr val="accent3">
                    <a:lumMod val="50000"/>
                  </a:schemeClr>
                </a:solidFill>
              </a:rPr>
              <a:t>大学で</a:t>
            </a:r>
            <a:r>
              <a:rPr lang="ja-JP" altLang="en-US" dirty="0">
                <a:solidFill>
                  <a:schemeClr val="accent3">
                    <a:lumMod val="50000"/>
                  </a:schemeClr>
                </a:solidFill>
              </a:rPr>
              <a:t>購読</a:t>
            </a:r>
            <a:r>
              <a:rPr lang="ja-JP" altLang="en-US" dirty="0" smtClean="0">
                <a:solidFill>
                  <a:schemeClr val="accent3">
                    <a:lumMod val="50000"/>
                  </a:schemeClr>
                </a:solidFill>
              </a:rPr>
              <a:t>していない場合に</a:t>
            </a:r>
            <a:r>
              <a:rPr lang="en-US" altLang="ja-JP" dirty="0" smtClean="0">
                <a:solidFill>
                  <a:schemeClr val="accent3">
                    <a:lumMod val="50000"/>
                  </a:schemeClr>
                </a:solidFill>
              </a:rPr>
              <a:t>OA</a:t>
            </a:r>
            <a:r>
              <a:rPr lang="ja-JP" altLang="en-US" dirty="0" smtClean="0">
                <a:solidFill>
                  <a:schemeClr val="accent3">
                    <a:lumMod val="50000"/>
                  </a:schemeClr>
                </a:solidFill>
              </a:rPr>
              <a:t>論文を探す</a:t>
            </a:r>
            <a:endParaRPr lang="en-US" altLang="ja-JP" dirty="0" smtClean="0">
              <a:solidFill>
                <a:schemeClr val="accent3">
                  <a:lumMod val="50000"/>
                </a:schemeClr>
              </a:solidFill>
            </a:endParaRPr>
          </a:p>
          <a:p>
            <a:r>
              <a:rPr lang="ja-JP" altLang="en-US" dirty="0" smtClean="0">
                <a:solidFill>
                  <a:schemeClr val="accent3">
                    <a:lumMod val="50000"/>
                  </a:schemeClr>
                </a:solidFill>
              </a:rPr>
              <a:t>・</a:t>
            </a:r>
            <a:r>
              <a:rPr lang="en-US" altLang="ja-JP" dirty="0" err="1" smtClean="0">
                <a:solidFill>
                  <a:schemeClr val="accent3">
                    <a:lumMod val="50000"/>
                  </a:schemeClr>
                </a:solidFill>
              </a:rPr>
              <a:t>Unpaywall</a:t>
            </a:r>
            <a:endParaRPr lang="en-US" altLang="ja-JP" dirty="0" smtClean="0">
              <a:solidFill>
                <a:schemeClr val="accent3">
                  <a:lumMod val="50000"/>
                </a:schemeClr>
              </a:solidFill>
            </a:endParaRPr>
          </a:p>
          <a:p>
            <a:r>
              <a:rPr lang="ja-JP" altLang="en-US" dirty="0" smtClean="0">
                <a:solidFill>
                  <a:schemeClr val="accent3">
                    <a:lumMod val="50000"/>
                  </a:schemeClr>
                </a:solidFill>
              </a:rPr>
              <a:t>・</a:t>
            </a:r>
            <a:r>
              <a:rPr lang="en-US" altLang="ja-JP" dirty="0" smtClean="0">
                <a:solidFill>
                  <a:schemeClr val="accent3">
                    <a:lumMod val="50000"/>
                  </a:schemeClr>
                </a:solidFill>
              </a:rPr>
              <a:t>Open Access Button</a:t>
            </a:r>
          </a:p>
          <a:p>
            <a:endParaRPr lang="en-US" altLang="ja-JP" dirty="0">
              <a:solidFill>
                <a:schemeClr val="accent3">
                  <a:lumMod val="50000"/>
                </a:schemeClr>
              </a:solidFill>
            </a:endParaRPr>
          </a:p>
          <a:p>
            <a:r>
              <a:rPr lang="en-US" altLang="ja-JP" dirty="0" smtClean="0">
                <a:solidFill>
                  <a:srgbClr val="C00000"/>
                </a:solidFill>
              </a:rPr>
              <a:t>※</a:t>
            </a:r>
            <a:r>
              <a:rPr lang="ja-JP" altLang="en-US" dirty="0" smtClean="0">
                <a:solidFill>
                  <a:srgbClr val="C00000"/>
                </a:solidFill>
              </a:rPr>
              <a:t>いずれも動作が完璧とは限らない</a:t>
            </a:r>
            <a:endParaRPr lang="en-US" altLang="ja-JP" dirty="0">
              <a:solidFill>
                <a:srgbClr val="C00000"/>
              </a:solidFill>
            </a:endParaRPr>
          </a:p>
        </p:txBody>
      </p:sp>
      <p:sp>
        <p:nvSpPr>
          <p:cNvPr id="6" name="正方形/長方形 5"/>
          <p:cNvSpPr/>
          <p:nvPr/>
        </p:nvSpPr>
        <p:spPr>
          <a:xfrm>
            <a:off x="3832375" y="5894666"/>
            <a:ext cx="4509520" cy="2605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円弧 2"/>
          <p:cNvSpPr/>
          <p:nvPr/>
        </p:nvSpPr>
        <p:spPr>
          <a:xfrm>
            <a:off x="-1569720" y="1682821"/>
            <a:ext cx="9265920" cy="6816845"/>
          </a:xfrm>
          <a:prstGeom prst="arc">
            <a:avLst/>
          </a:prstGeom>
          <a:ln w="12700">
            <a:solidFill>
              <a:schemeClr val="accent3">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円弧 8"/>
          <p:cNvSpPr/>
          <p:nvPr/>
        </p:nvSpPr>
        <p:spPr>
          <a:xfrm>
            <a:off x="-3448050" y="2571335"/>
            <a:ext cx="10499725" cy="5054600"/>
          </a:xfrm>
          <a:prstGeom prst="arc">
            <a:avLst/>
          </a:prstGeom>
          <a:ln w="12700">
            <a:solidFill>
              <a:schemeClr val="accent3">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 name="円弧 9"/>
          <p:cNvSpPr/>
          <p:nvPr/>
        </p:nvSpPr>
        <p:spPr>
          <a:xfrm>
            <a:off x="-2484784" y="3356992"/>
            <a:ext cx="8784976" cy="3456384"/>
          </a:xfrm>
          <a:prstGeom prst="arc">
            <a:avLst/>
          </a:prstGeom>
          <a:ln w="12700">
            <a:solidFill>
              <a:schemeClr val="accent3">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円弧 10"/>
          <p:cNvSpPr/>
          <p:nvPr/>
        </p:nvSpPr>
        <p:spPr>
          <a:xfrm>
            <a:off x="138545" y="3642184"/>
            <a:ext cx="5513575" cy="2883160"/>
          </a:xfrm>
          <a:prstGeom prst="arc">
            <a:avLst/>
          </a:prstGeom>
          <a:ln w="12700">
            <a:solidFill>
              <a:schemeClr val="accent3">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9140019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4248000" cy="23544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chemeClr val="accent3">
                    <a:lumMod val="50000"/>
                  </a:schemeClr>
                </a:solidFill>
              </a:rPr>
              <a:t>Firefox</a:t>
            </a:r>
            <a:endParaRPr lang="en-US" altLang="ja-JP" dirty="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ブラウザ・プラグインを入手する（</a:t>
            </a:r>
            <a:r>
              <a:rPr lang="en-US" altLang="ja-JP" sz="2400" dirty="0" smtClean="0">
                <a:solidFill>
                  <a:schemeClr val="bg1">
                    <a:lumMod val="95000"/>
                  </a:schemeClr>
                </a:solidFill>
              </a:rPr>
              <a:t>Firefox / Chrome</a:t>
            </a:r>
            <a:r>
              <a:rPr lang="ja-JP" altLang="en-US" sz="2400" dirty="0" smtClean="0">
                <a:solidFill>
                  <a:schemeClr val="bg1">
                    <a:lumMod val="95000"/>
                  </a:schemeClr>
                </a:solidFill>
              </a:rPr>
              <a:t>）</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22</a:t>
            </a:fld>
            <a:endParaRPr kumimoji="1" lang="ja-JP" altLang="en-US"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0" name="正方形/長方形 19"/>
          <p:cNvSpPr/>
          <p:nvPr/>
        </p:nvSpPr>
        <p:spPr>
          <a:xfrm>
            <a:off x="4644000" y="1281599"/>
            <a:ext cx="4248000" cy="23544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chemeClr val="accent3">
                    <a:lumMod val="50000"/>
                  </a:schemeClr>
                </a:solidFill>
              </a:rPr>
              <a:t>Chrome</a:t>
            </a:r>
            <a:endParaRPr lang="en-US" altLang="ja-JP" dirty="0">
              <a:solidFill>
                <a:schemeClr val="accent3">
                  <a:lumMod val="50000"/>
                </a:schemeClr>
              </a:solidFill>
            </a:endParaRPr>
          </a:p>
        </p:txBody>
      </p:sp>
      <p:sp>
        <p:nvSpPr>
          <p:cNvPr id="21" name="正方形/長方形 20"/>
          <p:cNvSpPr/>
          <p:nvPr/>
        </p:nvSpPr>
        <p:spPr>
          <a:xfrm>
            <a:off x="252000" y="5040000"/>
            <a:ext cx="4248000" cy="23544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dirty="0" smtClean="0">
                <a:solidFill>
                  <a:schemeClr val="accent3">
                    <a:lumMod val="50000"/>
                  </a:schemeClr>
                </a:solidFill>
              </a:rPr>
              <a:t>ブラウザの右上のボタン</a:t>
            </a:r>
            <a:r>
              <a:rPr lang="ja-JP" altLang="en-US" sz="1400" dirty="0" smtClean="0">
                <a:solidFill>
                  <a:schemeClr val="accent3">
                    <a:lumMod val="50000"/>
                  </a:schemeClr>
                </a:solidFill>
              </a:rPr>
              <a:t>から</a:t>
            </a:r>
            <a:endParaRPr lang="en-US" altLang="ja-JP" sz="1400" dirty="0" smtClean="0">
              <a:solidFill>
                <a:schemeClr val="accent3">
                  <a:lumMod val="50000"/>
                </a:schemeClr>
              </a:solidFill>
            </a:endParaRPr>
          </a:p>
          <a:p>
            <a:r>
              <a:rPr lang="en-US" altLang="ja-JP" sz="1400" dirty="0" smtClean="0">
                <a:solidFill>
                  <a:srgbClr val="C00000"/>
                </a:solidFill>
              </a:rPr>
              <a:t>※</a:t>
            </a:r>
            <a:r>
              <a:rPr lang="en-US" altLang="ja-JP" sz="1400" dirty="0" err="1" smtClean="0">
                <a:solidFill>
                  <a:srgbClr val="C00000"/>
                </a:solidFill>
              </a:rPr>
              <a:t>Kopernio</a:t>
            </a:r>
            <a:r>
              <a:rPr lang="ja-JP" altLang="en-US" sz="1400" dirty="0" smtClean="0">
                <a:solidFill>
                  <a:srgbClr val="C00000"/>
                </a:solidFill>
              </a:rPr>
              <a:t>のみ</a:t>
            </a:r>
            <a:r>
              <a:rPr lang="en-US" altLang="ja-JP" sz="1400" dirty="0" smtClean="0">
                <a:solidFill>
                  <a:srgbClr val="C00000"/>
                </a:solidFill>
              </a:rPr>
              <a:t> https</a:t>
            </a:r>
            <a:r>
              <a:rPr lang="en-US" altLang="ja-JP" sz="1400" dirty="0">
                <a:solidFill>
                  <a:srgbClr val="C00000"/>
                </a:solidFill>
              </a:rPr>
              <a:t>://</a:t>
            </a:r>
            <a:r>
              <a:rPr lang="en-US" altLang="ja-JP" sz="1400" dirty="0" smtClean="0">
                <a:solidFill>
                  <a:srgbClr val="C00000"/>
                </a:solidFill>
              </a:rPr>
              <a:t>kopernio.com</a:t>
            </a:r>
            <a:r>
              <a:rPr lang="ja-JP" altLang="en-US" sz="1400" dirty="0" smtClean="0">
                <a:solidFill>
                  <a:srgbClr val="C00000"/>
                </a:solidFill>
              </a:rPr>
              <a:t> から</a:t>
            </a:r>
            <a:endParaRPr lang="en-US" altLang="ja-JP" sz="1400" dirty="0">
              <a:solidFill>
                <a:srgbClr val="C00000"/>
              </a:solidFill>
            </a:endParaRPr>
          </a:p>
          <a:p>
            <a:endParaRPr lang="en-US" altLang="ja-JP" sz="1400" dirty="0">
              <a:solidFill>
                <a:srgbClr val="C00000"/>
              </a:solidFill>
            </a:endParaRPr>
          </a:p>
        </p:txBody>
      </p:sp>
      <p:sp>
        <p:nvSpPr>
          <p:cNvPr id="22" name="正方形/長方形 21"/>
          <p:cNvSpPr/>
          <p:nvPr/>
        </p:nvSpPr>
        <p:spPr>
          <a:xfrm>
            <a:off x="4644000" y="5040000"/>
            <a:ext cx="4248000" cy="23544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dirty="0">
                <a:solidFill>
                  <a:schemeClr val="accent3">
                    <a:lumMod val="50000"/>
                  </a:schemeClr>
                </a:solidFill>
              </a:rPr>
              <a:t>https://</a:t>
            </a:r>
            <a:r>
              <a:rPr lang="en-US" altLang="ja-JP" sz="1400" dirty="0" smtClean="0">
                <a:solidFill>
                  <a:schemeClr val="accent3">
                    <a:lumMod val="50000"/>
                  </a:schemeClr>
                </a:solidFill>
              </a:rPr>
              <a:t>chrome.google.com/webstore </a:t>
            </a:r>
            <a:r>
              <a:rPr lang="ja-JP" altLang="en-US" sz="1400" dirty="0" smtClean="0">
                <a:solidFill>
                  <a:schemeClr val="accent3">
                    <a:lumMod val="50000"/>
                  </a:schemeClr>
                </a:solidFill>
              </a:rPr>
              <a:t>から</a:t>
            </a:r>
            <a:endParaRPr lang="en-US" altLang="ja-JP" sz="1400" dirty="0" smtClean="0">
              <a:solidFill>
                <a:schemeClr val="accent3">
                  <a:lumMod val="50000"/>
                </a:schemeClr>
              </a:solidFill>
            </a:endParaRPr>
          </a:p>
          <a:p>
            <a:endParaRPr lang="en-US" altLang="ja-JP" sz="1400" dirty="0">
              <a:solidFill>
                <a:schemeClr val="accent3">
                  <a:lumMod val="50000"/>
                </a:schemeClr>
              </a:solidFill>
            </a:endParaRPr>
          </a:p>
        </p:txBody>
      </p:sp>
      <p:sp>
        <p:nvSpPr>
          <p:cNvPr id="24" name="正方形/長方形 23"/>
          <p:cNvSpPr/>
          <p:nvPr/>
        </p:nvSpPr>
        <p:spPr>
          <a:xfrm>
            <a:off x="4118708" y="2649415"/>
            <a:ext cx="336061" cy="296985"/>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 name="直線矢印コネクタ 26"/>
          <p:cNvCxnSpPr>
            <a:stCxn id="32" idx="4"/>
            <a:endCxn id="24" idx="0"/>
          </p:cNvCxnSpPr>
          <p:nvPr/>
        </p:nvCxnSpPr>
        <p:spPr>
          <a:xfrm flipH="1">
            <a:off x="4286739" y="1921673"/>
            <a:ext cx="143753" cy="727742"/>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円弧 27"/>
          <p:cNvSpPr/>
          <p:nvPr/>
        </p:nvSpPr>
        <p:spPr>
          <a:xfrm rot="10800000">
            <a:off x="3200398" y="1868974"/>
            <a:ext cx="1998134" cy="928933"/>
          </a:xfrm>
          <a:prstGeom prst="arc">
            <a:avLst>
              <a:gd name="adj1" fmla="val 16843658"/>
              <a:gd name="adj2" fmla="val 1317618"/>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9" name="正方形/長方形 28"/>
          <p:cNvSpPr/>
          <p:nvPr/>
        </p:nvSpPr>
        <p:spPr>
          <a:xfrm>
            <a:off x="4770641" y="2012355"/>
            <a:ext cx="737463" cy="120501"/>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2376000" y="2236801"/>
            <a:ext cx="965783" cy="8762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400" dirty="0" smtClean="0">
                <a:solidFill>
                  <a:srgbClr val="C00000"/>
                </a:solidFill>
              </a:rPr>
              <a:t>ここで</a:t>
            </a:r>
            <a:endParaRPr lang="en-US" altLang="ja-JP" sz="1400" dirty="0" smtClean="0">
              <a:solidFill>
                <a:srgbClr val="C00000"/>
              </a:solidFill>
            </a:endParaRPr>
          </a:p>
          <a:p>
            <a:pPr algn="ctr"/>
            <a:r>
              <a:rPr lang="ja-JP" altLang="en-US" sz="1400" dirty="0" smtClean="0">
                <a:solidFill>
                  <a:srgbClr val="C00000"/>
                </a:solidFill>
              </a:rPr>
              <a:t>検索</a:t>
            </a:r>
            <a:endParaRPr lang="en-US" altLang="ja-JP" sz="1400" dirty="0">
              <a:solidFill>
                <a:srgbClr val="C00000"/>
              </a:solidFill>
            </a:endParaRPr>
          </a:p>
        </p:txBody>
      </p:sp>
      <p:sp>
        <p:nvSpPr>
          <p:cNvPr id="31" name="正方形/長方形 30"/>
          <p:cNvSpPr/>
          <p:nvPr/>
        </p:nvSpPr>
        <p:spPr>
          <a:xfrm>
            <a:off x="5321892" y="1921673"/>
            <a:ext cx="1446108" cy="8762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400" dirty="0" smtClean="0">
                <a:solidFill>
                  <a:srgbClr val="C00000"/>
                </a:solidFill>
              </a:rPr>
              <a:t>ここで検索</a:t>
            </a:r>
            <a:endParaRPr lang="en-US" altLang="ja-JP" sz="1400" dirty="0">
              <a:solidFill>
                <a:srgbClr val="C00000"/>
              </a:solidFill>
            </a:endParaRPr>
          </a:p>
        </p:txBody>
      </p:sp>
      <p:sp>
        <p:nvSpPr>
          <p:cNvPr id="32" name="円/楕円 31"/>
          <p:cNvSpPr/>
          <p:nvPr/>
        </p:nvSpPr>
        <p:spPr>
          <a:xfrm>
            <a:off x="4322492" y="1705673"/>
            <a:ext cx="21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5598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0" y="29412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640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ブラウジングからシームレスに論文検索へ</a:t>
            </a:r>
            <a:endParaRPr lang="en-US" altLang="ja-JP" dirty="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dirty="0" smtClean="0">
                <a:solidFill>
                  <a:schemeClr val="bg1">
                    <a:lumMod val="95000"/>
                  </a:schemeClr>
                </a:solidFill>
              </a:rPr>
              <a:t>Google Scholar </a:t>
            </a:r>
            <a:r>
              <a:rPr lang="ja-JP" altLang="en-US" sz="2400" dirty="0" smtClean="0">
                <a:solidFill>
                  <a:schemeClr val="bg1">
                    <a:lumMod val="95000"/>
                  </a:schemeClr>
                </a:solidFill>
              </a:rPr>
              <a:t>ボタン</a:t>
            </a:r>
            <a:endParaRPr lang="en-US" altLang="ja-JP" sz="2400" dirty="0" smtClean="0">
              <a:solidFill>
                <a:schemeClr val="bg1">
                  <a:lumMod val="95000"/>
                </a:schemeClr>
              </a:solidFill>
            </a:endParaRPr>
          </a:p>
          <a:p>
            <a:r>
              <a:rPr lang="en-US" altLang="ja-JP" sz="2400" dirty="0" smtClean="0">
                <a:solidFill>
                  <a:schemeClr val="bg1">
                    <a:lumMod val="95000"/>
                  </a:schemeClr>
                </a:solidFill>
              </a:rPr>
              <a:t>&lt;https</a:t>
            </a:r>
            <a:r>
              <a:rPr lang="en-US" altLang="ja-JP" sz="2400" dirty="0">
                <a:solidFill>
                  <a:schemeClr val="bg1">
                    <a:lumMod val="95000"/>
                  </a:schemeClr>
                </a:solidFill>
              </a:rPr>
              <a:t>://</a:t>
            </a:r>
            <a:r>
              <a:rPr lang="en-US" altLang="ja-JP" sz="2400" dirty="0" smtClean="0">
                <a:solidFill>
                  <a:schemeClr val="bg1">
                    <a:lumMod val="95000"/>
                  </a:schemeClr>
                </a:solidFill>
              </a:rPr>
              <a:t>scholar.google.com&gt;</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23</a:t>
            </a:fld>
            <a:endParaRPr kumimoji="1" lang="ja-JP" altLang="en-US" dirty="0"/>
          </a:p>
        </p:txBody>
      </p:sp>
      <p:sp>
        <p:nvSpPr>
          <p:cNvPr id="8" name="正方形/長方形 7"/>
          <p:cNvSpPr/>
          <p:nvPr/>
        </p:nvSpPr>
        <p:spPr>
          <a:xfrm>
            <a:off x="1349009" y="2545320"/>
            <a:ext cx="990743" cy="107425"/>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矢印コネクタ 8"/>
          <p:cNvCxnSpPr>
            <a:stCxn id="8" idx="3"/>
          </p:cNvCxnSpPr>
          <p:nvPr/>
        </p:nvCxnSpPr>
        <p:spPr>
          <a:xfrm flipV="1">
            <a:off x="2339752" y="1868889"/>
            <a:ext cx="1729620" cy="730144"/>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円/楕円 12"/>
          <p:cNvSpPr/>
          <p:nvPr/>
        </p:nvSpPr>
        <p:spPr>
          <a:xfrm>
            <a:off x="4183200" y="1687684"/>
            <a:ext cx="21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直線矢印コネクタ 13"/>
          <p:cNvCxnSpPr>
            <a:stCxn id="19" idx="6"/>
          </p:cNvCxnSpPr>
          <p:nvPr/>
        </p:nvCxnSpPr>
        <p:spPr>
          <a:xfrm>
            <a:off x="3234300" y="3072401"/>
            <a:ext cx="1534012" cy="202024"/>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flipV="1">
            <a:off x="3592077" y="2426391"/>
            <a:ext cx="1733793" cy="475278"/>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円/楕円 18"/>
          <p:cNvSpPr/>
          <p:nvPr/>
        </p:nvSpPr>
        <p:spPr>
          <a:xfrm>
            <a:off x="3018300" y="2964401"/>
            <a:ext cx="21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5325870" y="2272502"/>
            <a:ext cx="1417849" cy="307777"/>
          </a:xfrm>
          <a:prstGeom prst="rect">
            <a:avLst/>
          </a:prstGeom>
          <a:noFill/>
        </p:spPr>
        <p:txBody>
          <a:bodyPr wrap="square" rtlCol="0">
            <a:spAutoFit/>
          </a:bodyPr>
          <a:lstStyle/>
          <a:p>
            <a:r>
              <a:rPr lang="ja-JP" altLang="en-US" sz="1400" dirty="0" smtClean="0">
                <a:solidFill>
                  <a:schemeClr val="accent3">
                    <a:lumMod val="50000"/>
                  </a:schemeClr>
                </a:solidFill>
              </a:rPr>
              <a:t>論文ページへ</a:t>
            </a:r>
            <a:endParaRPr lang="en-US" altLang="ja-JP" sz="1400" dirty="0" smtClean="0">
              <a:solidFill>
                <a:schemeClr val="accent3">
                  <a:lumMod val="50000"/>
                </a:schemeClr>
              </a:solidFill>
            </a:endParaRPr>
          </a:p>
        </p:txBody>
      </p:sp>
      <p:sp>
        <p:nvSpPr>
          <p:cNvPr id="25" name="テキスト ボックス 24"/>
          <p:cNvSpPr txBox="1"/>
          <p:nvPr/>
        </p:nvSpPr>
        <p:spPr>
          <a:xfrm>
            <a:off x="4644000" y="1641600"/>
            <a:ext cx="4370432" cy="523220"/>
          </a:xfrm>
          <a:prstGeom prst="rect">
            <a:avLst/>
          </a:prstGeom>
          <a:noFill/>
        </p:spPr>
        <p:txBody>
          <a:bodyPr wrap="square" rtlCol="0">
            <a:spAutoFit/>
          </a:bodyPr>
          <a:lstStyle/>
          <a:p>
            <a:r>
              <a:rPr lang="ja-JP" altLang="en-US" sz="1400" dirty="0">
                <a:solidFill>
                  <a:schemeClr val="accent3">
                    <a:lumMod val="50000"/>
                  </a:schemeClr>
                </a:solidFill>
              </a:rPr>
              <a:t>気</a:t>
            </a:r>
            <a:r>
              <a:rPr lang="ja-JP" altLang="en-US" sz="1400" dirty="0" smtClean="0">
                <a:solidFill>
                  <a:schemeClr val="accent3">
                    <a:lumMod val="50000"/>
                  </a:schemeClr>
                </a:solidFill>
              </a:rPr>
              <a:t>になる文字列（たとえばタイトル）を選択して、</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ボタンを押すだけで</a:t>
            </a:r>
            <a:r>
              <a:rPr lang="en-US" altLang="ja-JP" sz="1400" dirty="0" smtClean="0">
                <a:solidFill>
                  <a:schemeClr val="accent3">
                    <a:lumMod val="50000"/>
                  </a:schemeClr>
                </a:solidFill>
              </a:rPr>
              <a:t>Google Scholar</a:t>
            </a:r>
            <a:r>
              <a:rPr lang="ja-JP" altLang="en-US" sz="1400" dirty="0" smtClean="0">
                <a:solidFill>
                  <a:schemeClr val="accent3">
                    <a:lumMod val="50000"/>
                  </a:schemeClr>
                </a:solidFill>
              </a:rPr>
              <a:t>検索が始まる。</a:t>
            </a:r>
            <a:endParaRPr lang="en-US" altLang="ja-JP" sz="1400" dirty="0" smtClean="0">
              <a:solidFill>
                <a:schemeClr val="accent3">
                  <a:lumMod val="50000"/>
                </a:schemeClr>
              </a:solidFill>
            </a:endParaRPr>
          </a:p>
        </p:txBody>
      </p:sp>
    </p:spTree>
    <p:extLst>
      <p:ext uri="{BB962C8B-B14F-4D97-AF65-F5344CB8AC3E}">
        <p14:creationId xmlns:p14="http://schemas.microsoft.com/office/powerpoint/2010/main" val="7618707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0" y="1640303"/>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000" y="1640303"/>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1"/>
            <a:ext cx="8892000" cy="2725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accent3">
                    <a:lumMod val="50000"/>
                  </a:schemeClr>
                </a:solidFill>
              </a:rPr>
              <a:t>論文</a:t>
            </a:r>
            <a:r>
              <a:rPr lang="ja-JP" altLang="en-US" dirty="0" smtClean="0">
                <a:solidFill>
                  <a:schemeClr val="accent3">
                    <a:lumMod val="50000"/>
                  </a:schemeClr>
                </a:solidFill>
              </a:rPr>
              <a:t>検索中に、購読論文（購読していない場合は</a:t>
            </a:r>
            <a:r>
              <a:rPr lang="en-US" altLang="ja-JP" dirty="0" smtClean="0">
                <a:solidFill>
                  <a:schemeClr val="accent3">
                    <a:lumMod val="50000"/>
                  </a:schemeClr>
                </a:solidFill>
              </a:rPr>
              <a:t>OA</a:t>
            </a:r>
            <a:r>
              <a:rPr lang="ja-JP" altLang="en-US" dirty="0" smtClean="0">
                <a:solidFill>
                  <a:schemeClr val="accent3">
                    <a:lumMod val="50000"/>
                  </a:schemeClr>
                </a:solidFill>
              </a:rPr>
              <a:t>論文）を探してく</a:t>
            </a:r>
            <a:r>
              <a:rPr lang="ja-JP" altLang="en-US" dirty="0">
                <a:solidFill>
                  <a:schemeClr val="accent3">
                    <a:lumMod val="50000"/>
                  </a:schemeClr>
                </a:solidFill>
              </a:rPr>
              <a:t>る</a:t>
            </a:r>
            <a:endParaRPr lang="en-US" altLang="ja-JP" dirty="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dirty="0" err="1" smtClean="0">
                <a:solidFill>
                  <a:schemeClr val="bg1">
                    <a:lumMod val="95000"/>
                  </a:schemeClr>
                </a:solidFill>
              </a:rPr>
              <a:t>Kopernio</a:t>
            </a:r>
            <a:endParaRPr lang="en-US" altLang="ja-JP" sz="2400" dirty="0" smtClean="0">
              <a:solidFill>
                <a:schemeClr val="bg1">
                  <a:lumMod val="95000"/>
                </a:schemeClr>
              </a:solidFill>
            </a:endParaRPr>
          </a:p>
          <a:p>
            <a:r>
              <a:rPr lang="en-US" altLang="ja-JP" sz="2400" dirty="0" smtClean="0">
                <a:solidFill>
                  <a:schemeClr val="bg1">
                    <a:lumMod val="95000"/>
                  </a:schemeClr>
                </a:solidFill>
              </a:rPr>
              <a:t>&lt;https</a:t>
            </a:r>
            <a:r>
              <a:rPr lang="en-US" altLang="ja-JP" sz="2400" dirty="0">
                <a:solidFill>
                  <a:schemeClr val="bg1">
                    <a:lumMod val="95000"/>
                  </a:schemeClr>
                </a:solidFill>
              </a:rPr>
              <a:t>://</a:t>
            </a:r>
            <a:r>
              <a:rPr lang="en-US" altLang="ja-JP" sz="2400" dirty="0" smtClean="0">
                <a:solidFill>
                  <a:schemeClr val="bg1">
                    <a:lumMod val="95000"/>
                  </a:schemeClr>
                </a:solidFill>
              </a:rPr>
              <a:t>kopernio.com&gt;</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24</a:t>
            </a:fld>
            <a:endParaRPr kumimoji="1" lang="ja-JP" altLang="en-US" dirty="0"/>
          </a:p>
        </p:txBody>
      </p:sp>
      <p:sp>
        <p:nvSpPr>
          <p:cNvPr id="9" name="正方形/長方形 8"/>
          <p:cNvSpPr/>
          <p:nvPr/>
        </p:nvSpPr>
        <p:spPr>
          <a:xfrm>
            <a:off x="4721255" y="4533426"/>
            <a:ext cx="1363539" cy="300792"/>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3330708" y="2263070"/>
            <a:ext cx="434468" cy="2315653"/>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252000" y="5040902"/>
            <a:ext cx="8892000" cy="1134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chemeClr val="accent3">
                    <a:lumMod val="50000"/>
                  </a:schemeClr>
                </a:solidFill>
              </a:rPr>
              <a:t>Google Scholar</a:t>
            </a:r>
            <a:r>
              <a:rPr lang="ja-JP" altLang="en-US" dirty="0" smtClean="0">
                <a:solidFill>
                  <a:schemeClr val="accent3">
                    <a:lumMod val="50000"/>
                  </a:schemeClr>
                </a:solidFill>
              </a:rPr>
              <a:t>や</a:t>
            </a:r>
            <a:r>
              <a:rPr lang="en-US" altLang="ja-JP" dirty="0" smtClean="0">
                <a:solidFill>
                  <a:schemeClr val="accent3">
                    <a:lumMod val="50000"/>
                  </a:schemeClr>
                </a:solidFill>
              </a:rPr>
              <a:t>PubMed</a:t>
            </a:r>
            <a:r>
              <a:rPr lang="ja-JP" altLang="en-US" dirty="0" smtClean="0">
                <a:solidFill>
                  <a:schemeClr val="accent3">
                    <a:lumMod val="50000"/>
                  </a:schemeClr>
                </a:solidFill>
              </a:rPr>
              <a:t>は検索結果一覧の画面で結果がわかる。</a:t>
            </a:r>
            <a:endParaRPr lang="en-US" altLang="ja-JP" dirty="0" smtClean="0">
              <a:solidFill>
                <a:schemeClr val="accent3">
                  <a:lumMod val="50000"/>
                </a:schemeClr>
              </a:solidFill>
            </a:endParaRPr>
          </a:p>
          <a:p>
            <a:endParaRPr lang="en-US" altLang="ja-JP" dirty="0" smtClean="0">
              <a:solidFill>
                <a:schemeClr val="accent3">
                  <a:lumMod val="50000"/>
                </a:schemeClr>
              </a:solidFill>
            </a:endParaRPr>
          </a:p>
          <a:p>
            <a:r>
              <a:rPr lang="ja-JP" altLang="en-US" dirty="0" smtClean="0">
                <a:solidFill>
                  <a:schemeClr val="accent3">
                    <a:lumMod val="50000"/>
                  </a:schemeClr>
                </a:solidFill>
              </a:rPr>
              <a:t>まだ動作が不安定なときがあるが</a:t>
            </a:r>
            <a:endParaRPr lang="en-US" altLang="ja-JP" dirty="0" smtClean="0">
              <a:solidFill>
                <a:schemeClr val="accent3">
                  <a:lumMod val="50000"/>
                </a:schemeClr>
              </a:solidFill>
            </a:endParaRPr>
          </a:p>
          <a:p>
            <a:r>
              <a:rPr lang="ja-JP" altLang="en-US" dirty="0" smtClean="0">
                <a:solidFill>
                  <a:schemeClr val="accent3">
                    <a:lumMod val="50000"/>
                  </a:schemeClr>
                </a:solidFill>
              </a:rPr>
              <a:t>「リモートアクセス」の</a:t>
            </a:r>
            <a:r>
              <a:rPr lang="en-US" altLang="ja-JP" dirty="0" smtClean="0">
                <a:solidFill>
                  <a:schemeClr val="accent3">
                    <a:lumMod val="50000"/>
                  </a:schemeClr>
                </a:solidFill>
              </a:rPr>
              <a:t>ID/PW</a:t>
            </a:r>
            <a:r>
              <a:rPr lang="ja-JP" altLang="en-US" dirty="0" smtClean="0">
                <a:solidFill>
                  <a:schemeClr val="accent3">
                    <a:lumMod val="50000"/>
                  </a:schemeClr>
                </a:solidFill>
              </a:rPr>
              <a:t>をブラウザに保存するため</a:t>
            </a:r>
            <a:endParaRPr lang="en-US" altLang="ja-JP" dirty="0" smtClean="0">
              <a:solidFill>
                <a:schemeClr val="accent3">
                  <a:lumMod val="50000"/>
                </a:schemeClr>
              </a:solidFill>
            </a:endParaRPr>
          </a:p>
          <a:p>
            <a:r>
              <a:rPr lang="ja-JP" altLang="en-US" dirty="0" smtClean="0">
                <a:solidFill>
                  <a:schemeClr val="accent3">
                    <a:lumMod val="50000"/>
                  </a:schemeClr>
                </a:solidFill>
              </a:rPr>
              <a:t>一度上記</a:t>
            </a:r>
            <a:r>
              <a:rPr lang="en-US" altLang="ja-JP" dirty="0" smtClean="0">
                <a:solidFill>
                  <a:schemeClr val="accent3">
                    <a:lumMod val="50000"/>
                  </a:schemeClr>
                </a:solidFill>
              </a:rPr>
              <a:t>ID/PW</a:t>
            </a:r>
            <a:r>
              <a:rPr lang="ja-JP" altLang="en-US" dirty="0" smtClean="0">
                <a:solidFill>
                  <a:schemeClr val="accent3">
                    <a:lumMod val="50000"/>
                  </a:schemeClr>
                </a:solidFill>
              </a:rPr>
              <a:t>を設定すれば学外からすぐに大学購読論文にアクセスできる。</a:t>
            </a:r>
            <a:endParaRPr lang="en-US" altLang="ja-JP" dirty="0" smtClean="0">
              <a:solidFill>
                <a:schemeClr val="accent3">
                  <a:lumMod val="50000"/>
                </a:schemeClr>
              </a:solidFill>
            </a:endParaRPr>
          </a:p>
          <a:p>
            <a:r>
              <a:rPr lang="en-US" altLang="ja-JP" dirty="0" smtClean="0">
                <a:solidFill>
                  <a:schemeClr val="accent3">
                    <a:lumMod val="50000"/>
                  </a:schemeClr>
                </a:solidFill>
              </a:rPr>
              <a:t>※</a:t>
            </a:r>
            <a:r>
              <a:rPr lang="ja-JP" altLang="en-US" dirty="0" smtClean="0">
                <a:solidFill>
                  <a:schemeClr val="accent3">
                    <a:lumMod val="50000"/>
                  </a:schemeClr>
                </a:solidFill>
              </a:rPr>
              <a:t>アカウント作成時に「</a:t>
            </a:r>
            <a:r>
              <a:rPr lang="en-US" altLang="ja-JP" dirty="0" smtClean="0">
                <a:solidFill>
                  <a:schemeClr val="accent3">
                    <a:lumMod val="50000"/>
                  </a:schemeClr>
                </a:solidFill>
              </a:rPr>
              <a:t>Hokkaido University</a:t>
            </a:r>
            <a:r>
              <a:rPr lang="ja-JP" altLang="en-US" dirty="0" smtClean="0">
                <a:solidFill>
                  <a:schemeClr val="accent3">
                    <a:lumMod val="50000"/>
                  </a:schemeClr>
                </a:solidFill>
              </a:rPr>
              <a:t>」を選ぶこと！</a:t>
            </a:r>
            <a:endParaRPr lang="en-US" altLang="ja-JP" dirty="0" smtClean="0">
              <a:solidFill>
                <a:schemeClr val="accent3">
                  <a:lumMod val="50000"/>
                </a:schemeClr>
              </a:solidFill>
            </a:endParaRPr>
          </a:p>
        </p:txBody>
      </p:sp>
    </p:spTree>
    <p:extLst>
      <p:ext uri="{BB962C8B-B14F-4D97-AF65-F5344CB8AC3E}">
        <p14:creationId xmlns:p14="http://schemas.microsoft.com/office/powerpoint/2010/main" val="7850375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chemeClr val="accent3">
                    <a:lumMod val="50000"/>
                  </a:schemeClr>
                </a:solidFill>
              </a:rPr>
              <a:t>OA</a:t>
            </a:r>
            <a:r>
              <a:rPr lang="ja-JP" altLang="en-US" dirty="0" smtClean="0">
                <a:solidFill>
                  <a:schemeClr val="accent3">
                    <a:lumMod val="50000"/>
                  </a:schemeClr>
                </a:solidFill>
              </a:rPr>
              <a:t>版の有無を表示→</a:t>
            </a:r>
            <a:r>
              <a:rPr lang="en-US" altLang="ja-JP" dirty="0" smtClean="0">
                <a:solidFill>
                  <a:schemeClr val="accent3">
                    <a:lumMod val="50000"/>
                  </a:schemeClr>
                </a:solidFill>
              </a:rPr>
              <a:t>OA</a:t>
            </a:r>
            <a:r>
              <a:rPr lang="ja-JP" altLang="en-US" dirty="0">
                <a:solidFill>
                  <a:schemeClr val="accent3">
                    <a:lumMod val="50000"/>
                  </a:schemeClr>
                </a:solidFill>
              </a:rPr>
              <a:t>版</a:t>
            </a:r>
            <a:r>
              <a:rPr lang="ja-JP" altLang="en-US" dirty="0" smtClean="0">
                <a:solidFill>
                  <a:schemeClr val="accent3">
                    <a:lumMod val="50000"/>
                  </a:schemeClr>
                </a:solidFill>
              </a:rPr>
              <a:t>があればクリックで</a:t>
            </a:r>
            <a:r>
              <a:rPr lang="en-US" altLang="ja-JP" dirty="0" smtClean="0">
                <a:solidFill>
                  <a:schemeClr val="accent3">
                    <a:lumMod val="50000"/>
                  </a:schemeClr>
                </a:solidFill>
              </a:rPr>
              <a:t>PDF</a:t>
            </a:r>
            <a:r>
              <a:rPr lang="ja-JP" altLang="en-US" dirty="0" smtClean="0">
                <a:solidFill>
                  <a:schemeClr val="accent3">
                    <a:lumMod val="50000"/>
                  </a:schemeClr>
                </a:solidFill>
              </a:rPr>
              <a:t>をダウンロード</a:t>
            </a:r>
            <a:endParaRPr lang="en-US" altLang="ja-JP" dirty="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dirty="0" err="1" smtClean="0">
                <a:solidFill>
                  <a:schemeClr val="bg1">
                    <a:lumMod val="95000"/>
                  </a:schemeClr>
                </a:solidFill>
              </a:rPr>
              <a:t>Unpaywall</a:t>
            </a:r>
            <a:endParaRPr lang="en-US" altLang="ja-JP" sz="2400" dirty="0" smtClean="0">
              <a:solidFill>
                <a:schemeClr val="bg1">
                  <a:lumMod val="95000"/>
                </a:schemeClr>
              </a:solidFill>
            </a:endParaRPr>
          </a:p>
          <a:p>
            <a:r>
              <a:rPr lang="en-US" altLang="ja-JP" sz="2400" dirty="0" smtClean="0">
                <a:solidFill>
                  <a:schemeClr val="bg1">
                    <a:lumMod val="95000"/>
                  </a:schemeClr>
                </a:solidFill>
              </a:rPr>
              <a:t>&lt;https</a:t>
            </a:r>
            <a:r>
              <a:rPr lang="en-US" altLang="ja-JP" sz="2400" dirty="0">
                <a:solidFill>
                  <a:schemeClr val="bg1">
                    <a:lumMod val="95000"/>
                  </a:schemeClr>
                </a:solidFill>
              </a:rPr>
              <a:t>://</a:t>
            </a:r>
            <a:r>
              <a:rPr lang="en-US" altLang="ja-JP" sz="2400" dirty="0" smtClean="0">
                <a:solidFill>
                  <a:schemeClr val="bg1">
                    <a:lumMod val="95000"/>
                  </a:schemeClr>
                </a:solidFill>
              </a:rPr>
              <a:t>unpaywall.org&gt;</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25</a:t>
            </a:fld>
            <a:endParaRPr kumimoji="1" lang="ja-JP" altLang="en-US" dirty="0"/>
          </a:p>
        </p:txBody>
      </p:sp>
      <p:sp>
        <p:nvSpPr>
          <p:cNvPr id="3" name="円/楕円 2"/>
          <p:cNvSpPr/>
          <p:nvPr/>
        </p:nvSpPr>
        <p:spPr>
          <a:xfrm>
            <a:off x="4212000" y="2759413"/>
            <a:ext cx="360000" cy="360000"/>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p:nvSpPr>
        <p:spPr>
          <a:xfrm>
            <a:off x="8604000" y="2759413"/>
            <a:ext cx="360000" cy="360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252000" y="50400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chemeClr val="accent6">
                    <a:lumMod val="50000"/>
                  </a:schemeClr>
                </a:solidFill>
              </a:rPr>
              <a:t>OA</a:t>
            </a:r>
            <a:r>
              <a:rPr lang="ja-JP" altLang="en-US" dirty="0" smtClean="0">
                <a:solidFill>
                  <a:schemeClr val="accent6">
                    <a:lumMod val="50000"/>
                  </a:schemeClr>
                </a:solidFill>
              </a:rPr>
              <a:t>版あり</a:t>
            </a:r>
            <a:endParaRPr lang="en-US" altLang="ja-JP" dirty="0" smtClean="0">
              <a:solidFill>
                <a:schemeClr val="accent6">
                  <a:lumMod val="50000"/>
                </a:schemeClr>
              </a:solidFill>
            </a:endParaRPr>
          </a:p>
          <a:p>
            <a:endParaRPr lang="en-US" altLang="ja-JP" dirty="0">
              <a:solidFill>
                <a:schemeClr val="accent3">
                  <a:lumMod val="50000"/>
                </a:schemeClr>
              </a:solidFill>
            </a:endParaRPr>
          </a:p>
          <a:p>
            <a:r>
              <a:rPr lang="en-US" altLang="ja-JP" dirty="0" smtClean="0">
                <a:solidFill>
                  <a:srgbClr val="C00000"/>
                </a:solidFill>
              </a:rPr>
              <a:t>OA</a:t>
            </a:r>
            <a:r>
              <a:rPr lang="ja-JP" altLang="en-US" dirty="0" smtClean="0">
                <a:solidFill>
                  <a:srgbClr val="C00000"/>
                </a:solidFill>
              </a:rPr>
              <a:t>版なし</a:t>
            </a:r>
            <a:endParaRPr lang="en-US" altLang="ja-JP" dirty="0" smtClean="0">
              <a:solidFill>
                <a:srgbClr val="C00000"/>
              </a:solidFill>
            </a:endParaRPr>
          </a:p>
          <a:p>
            <a:r>
              <a:rPr lang="en-US" altLang="ja-JP" dirty="0" smtClean="0">
                <a:solidFill>
                  <a:schemeClr val="accent3">
                    <a:lumMod val="50000"/>
                  </a:schemeClr>
                </a:solidFill>
              </a:rPr>
              <a:t>※</a:t>
            </a:r>
            <a:r>
              <a:rPr lang="ja-JP" altLang="en-US" dirty="0" smtClean="0">
                <a:solidFill>
                  <a:schemeClr val="accent3">
                    <a:lumMod val="50000"/>
                  </a:schemeClr>
                </a:solidFill>
              </a:rPr>
              <a:t>ただし</a:t>
            </a:r>
            <a:r>
              <a:rPr lang="en-US" altLang="ja-JP" dirty="0" smtClean="0">
                <a:solidFill>
                  <a:schemeClr val="accent3">
                    <a:lumMod val="50000"/>
                  </a:schemeClr>
                </a:solidFill>
              </a:rPr>
              <a:t>OA</a:t>
            </a:r>
            <a:r>
              <a:rPr lang="ja-JP" altLang="en-US" dirty="0" smtClean="0">
                <a:solidFill>
                  <a:schemeClr val="accent3">
                    <a:lumMod val="50000"/>
                  </a:schemeClr>
                </a:solidFill>
              </a:rPr>
              <a:t>版がなくても、大学で</a:t>
            </a:r>
            <a:r>
              <a:rPr lang="ja-JP" altLang="en-US" dirty="0">
                <a:solidFill>
                  <a:schemeClr val="accent3">
                    <a:lumMod val="50000"/>
                  </a:schemeClr>
                </a:solidFill>
              </a:rPr>
              <a:t>購読</a:t>
            </a:r>
            <a:r>
              <a:rPr lang="ja-JP" altLang="en-US" dirty="0" smtClean="0">
                <a:solidFill>
                  <a:schemeClr val="accent3">
                    <a:lumMod val="50000"/>
                  </a:schemeClr>
                </a:solidFill>
              </a:rPr>
              <a:t>していれば</a:t>
            </a:r>
            <a:r>
              <a:rPr lang="ja-JP" altLang="en-US" dirty="0" smtClean="0">
                <a:solidFill>
                  <a:srgbClr val="C00000"/>
                </a:solidFill>
              </a:rPr>
              <a:t>出版社版</a:t>
            </a:r>
            <a:r>
              <a:rPr lang="ja-JP" altLang="en-US" dirty="0" smtClean="0">
                <a:solidFill>
                  <a:schemeClr val="accent3">
                    <a:lumMod val="50000"/>
                  </a:schemeClr>
                </a:solidFill>
              </a:rPr>
              <a:t>を読める</a:t>
            </a:r>
            <a:endParaRPr lang="en-US" altLang="ja-JP" dirty="0">
              <a:solidFill>
                <a:schemeClr val="accent3">
                  <a:lumMod val="50000"/>
                </a:schemeClr>
              </a:solidFill>
            </a:endParaRPr>
          </a:p>
        </p:txBody>
      </p:sp>
      <p:cxnSp>
        <p:nvCxnSpPr>
          <p:cNvPr id="8" name="直線矢印コネクタ 7"/>
          <p:cNvCxnSpPr>
            <a:endCxn id="3" idx="3"/>
          </p:cNvCxnSpPr>
          <p:nvPr/>
        </p:nvCxnSpPr>
        <p:spPr>
          <a:xfrm flipV="1">
            <a:off x="1405719" y="3066692"/>
            <a:ext cx="2859002" cy="2133105"/>
          </a:xfrm>
          <a:prstGeom prst="straightConnector1">
            <a:avLst/>
          </a:prstGeom>
          <a:ln w="127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p:cNvCxnSpPr/>
          <p:nvPr/>
        </p:nvCxnSpPr>
        <p:spPr>
          <a:xfrm flipV="1">
            <a:off x="1407600" y="3024000"/>
            <a:ext cx="7249121" cy="2702414"/>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flipH="1" flipV="1">
            <a:off x="5591618" y="4777946"/>
            <a:ext cx="379278" cy="1058177"/>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flipV="1">
            <a:off x="5970896" y="2334014"/>
            <a:ext cx="0" cy="3502109"/>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2845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3377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chemeClr val="accent3">
                    <a:lumMod val="50000"/>
                  </a:schemeClr>
                </a:solidFill>
              </a:rPr>
              <a:t>OA</a:t>
            </a:r>
            <a:r>
              <a:rPr lang="ja-JP" altLang="en-US" dirty="0" smtClean="0">
                <a:solidFill>
                  <a:schemeClr val="accent3">
                    <a:lumMod val="50000"/>
                  </a:schemeClr>
                </a:solidFill>
              </a:rPr>
              <a:t>版があればダウンロード </a:t>
            </a:r>
            <a:r>
              <a:rPr lang="en-US" altLang="ja-JP" dirty="0" smtClean="0">
                <a:solidFill>
                  <a:schemeClr val="accent3">
                    <a:lumMod val="50000"/>
                  </a:schemeClr>
                </a:solidFill>
              </a:rPr>
              <a:t>/ OA</a:t>
            </a:r>
            <a:r>
              <a:rPr lang="ja-JP" altLang="en-US" dirty="0" smtClean="0">
                <a:solidFill>
                  <a:schemeClr val="accent3">
                    <a:lumMod val="50000"/>
                  </a:schemeClr>
                </a:solidFill>
              </a:rPr>
              <a:t>版がなければ著者にセルフアーカイブを請求</a:t>
            </a:r>
            <a:r>
              <a:rPr lang="en-US" altLang="ja-JP" dirty="0" smtClean="0">
                <a:solidFill>
                  <a:schemeClr val="accent3">
                    <a:lumMod val="50000"/>
                  </a:schemeClr>
                </a:solidFill>
              </a:rPr>
              <a:t>……</a:t>
            </a:r>
            <a:endParaRPr lang="en-US" altLang="ja-JP" dirty="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400" dirty="0" smtClean="0">
                <a:solidFill>
                  <a:schemeClr val="bg1">
                    <a:lumMod val="95000"/>
                  </a:schemeClr>
                </a:solidFill>
              </a:rPr>
              <a:t>Open Access Button</a:t>
            </a:r>
          </a:p>
          <a:p>
            <a:r>
              <a:rPr lang="en-US" altLang="ja-JP" sz="2400" dirty="0" smtClean="0">
                <a:solidFill>
                  <a:schemeClr val="bg1">
                    <a:lumMod val="95000"/>
                  </a:schemeClr>
                </a:solidFill>
              </a:rPr>
              <a:t>&lt;https</a:t>
            </a:r>
            <a:r>
              <a:rPr lang="en-US" altLang="ja-JP" sz="2400" dirty="0">
                <a:solidFill>
                  <a:schemeClr val="bg1">
                    <a:lumMod val="95000"/>
                  </a:schemeClr>
                </a:solidFill>
              </a:rPr>
              <a:t>://</a:t>
            </a:r>
            <a:r>
              <a:rPr lang="en-US" altLang="ja-JP" sz="2400" dirty="0" smtClean="0">
                <a:solidFill>
                  <a:schemeClr val="bg1">
                    <a:lumMod val="95000"/>
                  </a:schemeClr>
                </a:solidFill>
              </a:rPr>
              <a:t>openaccessbutton.org&gt;</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26</a:t>
            </a:fld>
            <a:endParaRPr kumimoji="1" lang="ja-JP" altLang="en-US" dirty="0"/>
          </a:p>
        </p:txBody>
      </p:sp>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0"/>
            <a:ext cx="2880000" cy="221400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512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50800" y="2880000"/>
            <a:ext cx="2880000" cy="221400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5127"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2000" y="1641600"/>
            <a:ext cx="2880000" cy="221400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5126"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3200" y="2880000"/>
            <a:ext cx="2880000" cy="221400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2" name="正方形/長方形 11"/>
          <p:cNvSpPr/>
          <p:nvPr/>
        </p:nvSpPr>
        <p:spPr>
          <a:xfrm>
            <a:off x="5516187" y="4072775"/>
            <a:ext cx="1479836" cy="12349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矢印コネクタ 12"/>
          <p:cNvCxnSpPr>
            <a:stCxn id="16" idx="6"/>
          </p:cNvCxnSpPr>
          <p:nvPr/>
        </p:nvCxnSpPr>
        <p:spPr>
          <a:xfrm>
            <a:off x="2829916" y="1745117"/>
            <a:ext cx="3423284" cy="515004"/>
          </a:xfrm>
          <a:prstGeom prst="straightConnector1">
            <a:avLst/>
          </a:prstGeom>
          <a:ln w="12700">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p:nvPr/>
        </p:nvCxnSpPr>
        <p:spPr>
          <a:xfrm>
            <a:off x="2757916" y="1817117"/>
            <a:ext cx="132884" cy="1307920"/>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円/楕円 15"/>
          <p:cNvSpPr/>
          <p:nvPr/>
        </p:nvSpPr>
        <p:spPr>
          <a:xfrm>
            <a:off x="2685916" y="1673117"/>
            <a:ext cx="144000" cy="144000"/>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1450800" y="3034284"/>
            <a:ext cx="461127" cy="12349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 name="直線矢印コネクタ 21"/>
          <p:cNvCxnSpPr>
            <a:stCxn id="21" idx="3"/>
          </p:cNvCxnSpPr>
          <p:nvPr/>
        </p:nvCxnSpPr>
        <p:spPr>
          <a:xfrm>
            <a:off x="1911927" y="3096029"/>
            <a:ext cx="3604260" cy="493477"/>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a:stCxn id="12" idx="0"/>
          </p:cNvCxnSpPr>
          <p:nvPr/>
        </p:nvCxnSpPr>
        <p:spPr>
          <a:xfrm flipV="1">
            <a:off x="6256105" y="2748600"/>
            <a:ext cx="1195895" cy="1324175"/>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正方形/長方形 28"/>
          <p:cNvSpPr/>
          <p:nvPr/>
        </p:nvSpPr>
        <p:spPr>
          <a:xfrm>
            <a:off x="252000" y="5400000"/>
            <a:ext cx="8892000" cy="14937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検証してみたところ</a:t>
            </a:r>
            <a:endParaRPr lang="en-US" altLang="ja-JP" dirty="0" smtClean="0">
              <a:solidFill>
                <a:schemeClr val="accent3">
                  <a:lumMod val="50000"/>
                </a:schemeClr>
              </a:solidFill>
            </a:endParaRPr>
          </a:p>
          <a:p>
            <a:r>
              <a:rPr lang="ja-JP" altLang="en-US" dirty="0" smtClean="0">
                <a:solidFill>
                  <a:schemeClr val="accent6">
                    <a:lumMod val="50000"/>
                  </a:schemeClr>
                </a:solidFill>
              </a:rPr>
              <a:t>緑の矢印</a:t>
            </a:r>
            <a:r>
              <a:rPr lang="ja-JP" altLang="en-US" dirty="0" smtClean="0">
                <a:solidFill>
                  <a:schemeClr val="accent3">
                    <a:lumMod val="50000"/>
                  </a:schemeClr>
                </a:solidFill>
              </a:rPr>
              <a:t>のようにすぐに請求画面に遷移するはずが、</a:t>
            </a:r>
            <a:r>
              <a:rPr lang="ja-JP" altLang="en-US" u="sng" dirty="0" smtClean="0">
                <a:solidFill>
                  <a:schemeClr val="accent3">
                    <a:lumMod val="50000"/>
                  </a:schemeClr>
                </a:solidFill>
                <a:uFill>
                  <a:solidFill>
                    <a:srgbClr val="C00000"/>
                  </a:solidFill>
                </a:uFill>
              </a:rPr>
              <a:t>うまく動作しなかった</a:t>
            </a:r>
            <a:r>
              <a:rPr lang="ja-JP" altLang="en-US" dirty="0" smtClean="0">
                <a:solidFill>
                  <a:schemeClr val="accent3">
                    <a:lumMod val="50000"/>
                  </a:schemeClr>
                </a:solidFill>
              </a:rPr>
              <a:t>。</a:t>
            </a:r>
            <a:endParaRPr lang="en-US" altLang="ja-JP" dirty="0" smtClean="0">
              <a:solidFill>
                <a:schemeClr val="accent3">
                  <a:lumMod val="50000"/>
                </a:schemeClr>
              </a:solidFill>
            </a:endParaRPr>
          </a:p>
          <a:p>
            <a:r>
              <a:rPr lang="ja-JP" altLang="en-US" dirty="0" smtClean="0">
                <a:solidFill>
                  <a:srgbClr val="C00000"/>
                </a:solidFill>
              </a:rPr>
              <a:t>赤の矢印</a:t>
            </a:r>
            <a:r>
              <a:rPr lang="ja-JP" altLang="en-US" dirty="0" smtClean="0">
                <a:solidFill>
                  <a:schemeClr val="accent3">
                    <a:lumMod val="50000"/>
                  </a:schemeClr>
                </a:solidFill>
              </a:rPr>
              <a:t>のようにトップページ</a:t>
            </a:r>
            <a:r>
              <a:rPr lang="en-US" altLang="ja-JP" dirty="0">
                <a:solidFill>
                  <a:schemeClr val="accent3">
                    <a:lumMod val="50000"/>
                  </a:schemeClr>
                </a:solidFill>
              </a:rPr>
              <a:t>&lt;</a:t>
            </a:r>
            <a:r>
              <a:rPr lang="en-US" altLang="ja-JP" dirty="0" smtClean="0">
                <a:solidFill>
                  <a:schemeClr val="accent3">
                    <a:lumMod val="50000"/>
                  </a:schemeClr>
                </a:solidFill>
              </a:rPr>
              <a:t>https</a:t>
            </a:r>
            <a:r>
              <a:rPr lang="en-US" altLang="ja-JP" dirty="0">
                <a:solidFill>
                  <a:schemeClr val="accent3">
                    <a:lumMod val="50000"/>
                  </a:schemeClr>
                </a:solidFill>
              </a:rPr>
              <a:t>://</a:t>
            </a:r>
            <a:r>
              <a:rPr lang="en-US" altLang="ja-JP" dirty="0" smtClean="0">
                <a:solidFill>
                  <a:schemeClr val="accent3">
                    <a:lumMod val="50000"/>
                  </a:schemeClr>
                </a:solidFill>
              </a:rPr>
              <a:t>openaccessbutton.org&gt;</a:t>
            </a:r>
            <a:r>
              <a:rPr lang="ja-JP" altLang="en-US" dirty="0" smtClean="0">
                <a:solidFill>
                  <a:schemeClr val="accent3">
                    <a:lumMod val="50000"/>
                  </a:schemeClr>
                </a:solidFill>
              </a:rPr>
              <a:t>に移動して</a:t>
            </a:r>
            <a:endParaRPr lang="en-US" altLang="ja-JP" dirty="0" smtClean="0">
              <a:solidFill>
                <a:schemeClr val="accent3">
                  <a:lumMod val="50000"/>
                </a:schemeClr>
              </a:solidFill>
            </a:endParaRPr>
          </a:p>
          <a:p>
            <a:r>
              <a:rPr lang="en-US" altLang="ja-JP" dirty="0" smtClean="0">
                <a:solidFill>
                  <a:schemeClr val="accent3">
                    <a:lumMod val="50000"/>
                  </a:schemeClr>
                </a:solidFill>
              </a:rPr>
              <a:t>DOI</a:t>
            </a:r>
            <a:r>
              <a:rPr lang="ja-JP" altLang="en-US" dirty="0" smtClean="0">
                <a:solidFill>
                  <a:schemeClr val="accent3">
                    <a:lumMod val="50000"/>
                  </a:schemeClr>
                </a:solidFill>
              </a:rPr>
              <a:t>などを入力すれば請求画面に遷移する。</a:t>
            </a:r>
            <a:endParaRPr lang="en-US" altLang="ja-JP" dirty="0" smtClean="0">
              <a:solidFill>
                <a:schemeClr val="accent3">
                  <a:lumMod val="50000"/>
                </a:schemeClr>
              </a:solidFill>
            </a:endParaRPr>
          </a:p>
          <a:p>
            <a:endParaRPr lang="en-US" altLang="ja-JP" dirty="0">
              <a:solidFill>
                <a:schemeClr val="accent3">
                  <a:lumMod val="50000"/>
                </a:schemeClr>
              </a:solidFill>
            </a:endParaRPr>
          </a:p>
        </p:txBody>
      </p:sp>
    </p:spTree>
    <p:extLst>
      <p:ext uri="{BB962C8B-B14F-4D97-AF65-F5344CB8AC3E}">
        <p14:creationId xmlns:p14="http://schemas.microsoft.com/office/powerpoint/2010/main" val="7158533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一般運営財源（初回に予算情報を教えてください）なら</a:t>
            </a:r>
            <a:endParaRPr lang="en-US" altLang="ja-JP" dirty="0">
              <a:solidFill>
                <a:schemeClr val="accent3">
                  <a:lumMod val="50000"/>
                </a:schemeClr>
              </a:solidFill>
            </a:endParaRPr>
          </a:p>
          <a:p>
            <a:r>
              <a:rPr lang="ja-JP" altLang="en-US" dirty="0" smtClean="0">
                <a:solidFill>
                  <a:srgbClr val="C00000"/>
                </a:solidFill>
              </a:rPr>
              <a:t>学内の図書室所蔵資料のコピーを</a:t>
            </a:r>
            <a:r>
              <a:rPr lang="en-US" altLang="ja-JP" dirty="0" smtClean="0">
                <a:solidFill>
                  <a:srgbClr val="C00000"/>
                </a:solidFill>
              </a:rPr>
              <a:t>PDF</a:t>
            </a:r>
            <a:r>
              <a:rPr lang="ja-JP" altLang="en-US" dirty="0" smtClean="0">
                <a:solidFill>
                  <a:srgbClr val="C00000"/>
                </a:solidFill>
              </a:rPr>
              <a:t>で取り寄せ（</a:t>
            </a:r>
            <a:r>
              <a:rPr lang="en-US" altLang="ja-JP" dirty="0" smtClean="0">
                <a:solidFill>
                  <a:srgbClr val="C00000"/>
                </a:solidFill>
              </a:rPr>
              <a:t>e-DDS</a:t>
            </a:r>
            <a:r>
              <a:rPr lang="ja-JP" altLang="en-US" dirty="0" smtClean="0">
                <a:solidFill>
                  <a:srgbClr val="C00000"/>
                </a:solidFill>
              </a:rPr>
              <a:t>）可能</a:t>
            </a:r>
            <a:endParaRPr lang="en-US" altLang="ja-JP" dirty="0" smtClean="0">
              <a:solidFill>
                <a:srgbClr val="C00000"/>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図書室経由での論文コピーの取り寄せ（有料）</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27</a:t>
            </a:fld>
            <a:endParaRPr kumimoji="1" lang="ja-JP" altLang="en-US" dirty="0"/>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000" y="1856400"/>
            <a:ext cx="1440000" cy="1440000"/>
          </a:xfrm>
          <a:prstGeom prst="rect">
            <a:avLst/>
          </a:prstGeo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9589" y="4580596"/>
            <a:ext cx="540000" cy="540000"/>
          </a:xfrm>
          <a:prstGeom prst="rect">
            <a:avLst/>
          </a:prstGeom>
        </p:spPr>
      </p:pic>
      <p:pic>
        <p:nvPicPr>
          <p:cNvPr id="12" name="図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2000" y="5332910"/>
            <a:ext cx="540000" cy="540000"/>
          </a:xfrm>
          <a:prstGeom prst="rect">
            <a:avLst/>
          </a:prstGeom>
        </p:spPr>
      </p:pic>
      <p:sp>
        <p:nvSpPr>
          <p:cNvPr id="13" name="テキスト ボックス 12"/>
          <p:cNvSpPr txBox="1"/>
          <p:nvPr/>
        </p:nvSpPr>
        <p:spPr>
          <a:xfrm>
            <a:off x="4698000" y="5418244"/>
            <a:ext cx="720000" cy="324000"/>
          </a:xfrm>
          <a:prstGeom prst="rect">
            <a:avLst/>
          </a:prstGeom>
          <a:noFill/>
        </p:spPr>
        <p:txBody>
          <a:bodyPr wrap="square" rtlCol="0">
            <a:spAutoFit/>
          </a:bodyPr>
          <a:lstStyle/>
          <a:p>
            <a:pPr algn="ctr"/>
            <a:r>
              <a:rPr lang="ja-JP" altLang="en-US" dirty="0">
                <a:solidFill>
                  <a:schemeClr val="accent3">
                    <a:lumMod val="50000"/>
                  </a:schemeClr>
                </a:solidFill>
              </a:rPr>
              <a:t>学外</a:t>
            </a:r>
            <a:endParaRPr lang="en-US" altLang="ja-JP" dirty="0" smtClean="0">
              <a:solidFill>
                <a:schemeClr val="accent3">
                  <a:lumMod val="50000"/>
                </a:schemeClr>
              </a:solidFill>
            </a:endParaRPr>
          </a:p>
        </p:txBody>
      </p:sp>
      <p:sp>
        <p:nvSpPr>
          <p:cNvPr id="14" name="テキスト ボックス 13"/>
          <p:cNvSpPr txBox="1"/>
          <p:nvPr/>
        </p:nvSpPr>
        <p:spPr>
          <a:xfrm>
            <a:off x="4698000" y="2041550"/>
            <a:ext cx="720000" cy="369332"/>
          </a:xfrm>
          <a:prstGeom prst="rect">
            <a:avLst/>
          </a:prstGeom>
          <a:noFill/>
        </p:spPr>
        <p:txBody>
          <a:bodyPr wrap="square" rtlCol="0">
            <a:spAutoFit/>
          </a:bodyPr>
          <a:lstStyle/>
          <a:p>
            <a:pPr algn="ctr"/>
            <a:r>
              <a:rPr lang="ja-JP" altLang="en-US" dirty="0">
                <a:solidFill>
                  <a:srgbClr val="C00000"/>
                </a:solidFill>
              </a:rPr>
              <a:t>学内</a:t>
            </a:r>
            <a:endParaRPr kumimoji="1" lang="ja-JP" altLang="en-US" dirty="0">
              <a:solidFill>
                <a:srgbClr val="C00000"/>
              </a:solidFill>
            </a:endParaRPr>
          </a:p>
        </p:txBody>
      </p:sp>
      <p:grpSp>
        <p:nvGrpSpPr>
          <p:cNvPr id="18" name="グループ化 17"/>
          <p:cNvGrpSpPr/>
          <p:nvPr/>
        </p:nvGrpSpPr>
        <p:grpSpPr>
          <a:xfrm>
            <a:off x="4572000" y="3296400"/>
            <a:ext cx="4320000" cy="1071883"/>
            <a:chOff x="4572000" y="3796063"/>
            <a:chExt cx="4320000" cy="1071883"/>
          </a:xfrm>
        </p:grpSpPr>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22000" y="3796063"/>
              <a:ext cx="540000" cy="540000"/>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2000" y="3796063"/>
              <a:ext cx="540000" cy="540000"/>
            </a:xfrm>
            <a:prstGeom prst="rect">
              <a:avLst/>
            </a:prstGeom>
          </p:spPr>
        </p:pic>
        <p:pic>
          <p:nvPicPr>
            <p:cNvPr id="11" name="図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2000" y="3796063"/>
              <a:ext cx="540000" cy="540000"/>
            </a:xfrm>
            <a:prstGeom prst="rect">
              <a:avLst/>
            </a:prstGeom>
          </p:spPr>
        </p:pic>
        <p:sp>
          <p:nvSpPr>
            <p:cNvPr id="15" name="テキスト ボックス 14"/>
            <p:cNvSpPr txBox="1"/>
            <p:nvPr/>
          </p:nvSpPr>
          <p:spPr>
            <a:xfrm>
              <a:off x="4572000" y="4344726"/>
              <a:ext cx="1440000" cy="307777"/>
            </a:xfrm>
            <a:prstGeom prst="rect">
              <a:avLst/>
            </a:prstGeom>
            <a:noFill/>
          </p:spPr>
          <p:txBody>
            <a:bodyPr wrap="square" rtlCol="0">
              <a:spAutoFit/>
            </a:bodyPr>
            <a:lstStyle/>
            <a:p>
              <a:pPr algn="ctr"/>
              <a:r>
                <a:rPr lang="ja-JP" altLang="en-US" sz="1400" dirty="0" smtClean="0">
                  <a:solidFill>
                    <a:schemeClr val="accent3">
                      <a:lumMod val="50000"/>
                    </a:schemeClr>
                  </a:solidFill>
                </a:rPr>
                <a:t>研究室</a:t>
              </a:r>
              <a:endParaRPr kumimoji="1" lang="ja-JP" altLang="en-US" sz="1400" dirty="0">
                <a:solidFill>
                  <a:schemeClr val="accent3">
                    <a:lumMod val="50000"/>
                  </a:schemeClr>
                </a:solidFill>
              </a:endParaRPr>
            </a:p>
          </p:txBody>
        </p:sp>
        <p:sp>
          <p:nvSpPr>
            <p:cNvPr id="16" name="テキスト ボックス 15"/>
            <p:cNvSpPr txBox="1"/>
            <p:nvPr/>
          </p:nvSpPr>
          <p:spPr>
            <a:xfrm>
              <a:off x="6012000" y="4344726"/>
              <a:ext cx="1440000" cy="523220"/>
            </a:xfrm>
            <a:prstGeom prst="rect">
              <a:avLst/>
            </a:prstGeom>
            <a:noFill/>
          </p:spPr>
          <p:txBody>
            <a:bodyPr wrap="square" rtlCol="0">
              <a:spAutoFit/>
            </a:bodyPr>
            <a:lstStyle/>
            <a:p>
              <a:pPr algn="ctr"/>
              <a:r>
                <a:rPr lang="ja-JP" altLang="en-US" sz="1400" dirty="0" smtClean="0">
                  <a:solidFill>
                    <a:schemeClr val="accent3">
                      <a:lumMod val="50000"/>
                    </a:schemeClr>
                  </a:solidFill>
                </a:rPr>
                <a:t>北キャンパス</a:t>
              </a:r>
              <a:endParaRPr lang="en-US" altLang="ja-JP" sz="1400" dirty="0" smtClean="0">
                <a:solidFill>
                  <a:schemeClr val="accent3">
                    <a:lumMod val="50000"/>
                  </a:schemeClr>
                </a:solidFill>
              </a:endParaRPr>
            </a:p>
            <a:p>
              <a:pPr algn="ctr"/>
              <a:r>
                <a:rPr lang="ja-JP" altLang="en-US" sz="1400" dirty="0" smtClean="0">
                  <a:solidFill>
                    <a:schemeClr val="accent3">
                      <a:lumMod val="50000"/>
                    </a:schemeClr>
                  </a:solidFill>
                </a:rPr>
                <a:t>図書室</a:t>
              </a:r>
              <a:endParaRPr kumimoji="1" lang="ja-JP" altLang="en-US" sz="1400" dirty="0">
                <a:solidFill>
                  <a:schemeClr val="accent3">
                    <a:lumMod val="50000"/>
                  </a:schemeClr>
                </a:solidFill>
              </a:endParaRPr>
            </a:p>
          </p:txBody>
        </p:sp>
        <p:sp>
          <p:nvSpPr>
            <p:cNvPr id="17" name="テキスト ボックス 16"/>
            <p:cNvSpPr txBox="1"/>
            <p:nvPr/>
          </p:nvSpPr>
          <p:spPr>
            <a:xfrm>
              <a:off x="7452000" y="4344726"/>
              <a:ext cx="1440000" cy="523220"/>
            </a:xfrm>
            <a:prstGeom prst="rect">
              <a:avLst/>
            </a:prstGeom>
            <a:noFill/>
          </p:spPr>
          <p:txBody>
            <a:bodyPr wrap="square" rtlCol="0">
              <a:spAutoFit/>
            </a:bodyPr>
            <a:lstStyle/>
            <a:p>
              <a:pPr algn="ctr"/>
              <a:r>
                <a:rPr lang="ja-JP" altLang="en-US" sz="1400" dirty="0" smtClean="0">
                  <a:solidFill>
                    <a:schemeClr val="accent3">
                      <a:lumMod val="50000"/>
                    </a:schemeClr>
                  </a:solidFill>
                </a:rPr>
                <a:t>ほぼすべての</a:t>
              </a:r>
              <a:endParaRPr lang="en-US" altLang="ja-JP" sz="1400" dirty="0" smtClean="0">
                <a:solidFill>
                  <a:schemeClr val="accent3">
                    <a:lumMod val="50000"/>
                  </a:schemeClr>
                </a:solidFill>
              </a:endParaRPr>
            </a:p>
            <a:p>
              <a:pPr algn="ctr"/>
              <a:r>
                <a:rPr lang="ja-JP" altLang="en-US" sz="1400" dirty="0" smtClean="0">
                  <a:solidFill>
                    <a:schemeClr val="accent3">
                      <a:lumMod val="50000"/>
                    </a:schemeClr>
                  </a:solidFill>
                </a:rPr>
                <a:t>図書館</a:t>
              </a:r>
              <a:r>
                <a:rPr lang="en-US" altLang="ja-JP" sz="1400" dirty="0" smtClean="0">
                  <a:solidFill>
                    <a:schemeClr val="accent3">
                      <a:lumMod val="50000"/>
                    </a:schemeClr>
                  </a:solidFill>
                </a:rPr>
                <a:t>/</a:t>
              </a:r>
              <a:r>
                <a:rPr lang="ja-JP" altLang="en-US" sz="1400" dirty="0" smtClean="0">
                  <a:solidFill>
                    <a:schemeClr val="accent3">
                      <a:lumMod val="50000"/>
                    </a:schemeClr>
                  </a:solidFill>
                </a:rPr>
                <a:t>室</a:t>
              </a:r>
              <a:endParaRPr kumimoji="1" lang="ja-JP" altLang="en-US" sz="1400" dirty="0">
                <a:solidFill>
                  <a:schemeClr val="accent3">
                    <a:lumMod val="50000"/>
                  </a:schemeClr>
                </a:solidFill>
              </a:endParaRPr>
            </a:p>
          </p:txBody>
        </p:sp>
      </p:grpSp>
      <p:pic>
        <p:nvPicPr>
          <p:cNvPr id="19" name="図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62000" y="2403764"/>
            <a:ext cx="540000" cy="540000"/>
          </a:xfrm>
          <a:prstGeom prst="rect">
            <a:avLst/>
          </a:prstGeom>
        </p:spPr>
      </p:pic>
      <p:cxnSp>
        <p:nvCxnSpPr>
          <p:cNvPr id="21" name="直線矢印コネクタ 20"/>
          <p:cNvCxnSpPr/>
          <p:nvPr/>
        </p:nvCxnSpPr>
        <p:spPr>
          <a:xfrm>
            <a:off x="5562000" y="3485183"/>
            <a:ext cx="900000" cy="0"/>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p:nvPr/>
        </p:nvCxnSpPr>
        <p:spPr>
          <a:xfrm>
            <a:off x="7002000" y="3485183"/>
            <a:ext cx="900000" cy="0"/>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直線矢印コネクタ 22"/>
          <p:cNvCxnSpPr>
            <a:stCxn id="11" idx="0"/>
            <a:endCxn id="19" idx="3"/>
          </p:cNvCxnSpPr>
          <p:nvPr/>
        </p:nvCxnSpPr>
        <p:spPr>
          <a:xfrm flipH="1" flipV="1">
            <a:off x="7002000" y="2673764"/>
            <a:ext cx="1170000" cy="622636"/>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p:nvPr/>
        </p:nvCxnSpPr>
        <p:spPr>
          <a:xfrm rot="16200000" flipH="1" flipV="1">
            <a:off x="5565600" y="2400164"/>
            <a:ext cx="622800" cy="1170000"/>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p:nvPr/>
        </p:nvCxnSpPr>
        <p:spPr>
          <a:xfrm>
            <a:off x="5562000" y="3612679"/>
            <a:ext cx="900000" cy="0"/>
          </a:xfrm>
          <a:prstGeom prst="straightConnector1">
            <a:avLst/>
          </a:prstGeom>
          <a:ln>
            <a:solidFill>
              <a:schemeClr val="accent3">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直線矢印コネクタ 29"/>
          <p:cNvCxnSpPr/>
          <p:nvPr/>
        </p:nvCxnSpPr>
        <p:spPr>
          <a:xfrm>
            <a:off x="6875813" y="4368283"/>
            <a:ext cx="0" cy="964627"/>
          </a:xfrm>
          <a:prstGeom prst="straightConnector1">
            <a:avLst/>
          </a:prstGeom>
          <a:ln w="12700">
            <a:solidFill>
              <a:schemeClr val="accent3">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6289589" y="4152840"/>
            <a:ext cx="0" cy="1450070"/>
          </a:xfrm>
          <a:prstGeom prst="line">
            <a:avLst/>
          </a:prstGeom>
          <a:ln w="12700" cap="sq">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直線矢印コネクタ 35"/>
          <p:cNvCxnSpPr/>
          <p:nvPr/>
        </p:nvCxnSpPr>
        <p:spPr>
          <a:xfrm flipH="1">
            <a:off x="5569589" y="4152840"/>
            <a:ext cx="720000" cy="0"/>
          </a:xfrm>
          <a:prstGeom prst="straightConnector1">
            <a:avLst/>
          </a:prstGeom>
          <a:ln w="12700" cap="sq">
            <a:solidFill>
              <a:schemeClr val="accent3">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8" name="テキスト ボックス 37"/>
          <p:cNvSpPr txBox="1"/>
          <p:nvPr/>
        </p:nvSpPr>
        <p:spPr>
          <a:xfrm>
            <a:off x="6012000" y="5873844"/>
            <a:ext cx="1440000" cy="307777"/>
          </a:xfrm>
          <a:prstGeom prst="rect">
            <a:avLst/>
          </a:prstGeom>
          <a:noFill/>
        </p:spPr>
        <p:txBody>
          <a:bodyPr wrap="square" rtlCol="0">
            <a:spAutoFit/>
          </a:bodyPr>
          <a:lstStyle/>
          <a:p>
            <a:pPr algn="ctr"/>
            <a:r>
              <a:rPr lang="ja-JP" altLang="en-US" sz="1400" dirty="0" smtClean="0">
                <a:solidFill>
                  <a:schemeClr val="accent3">
                    <a:lumMod val="50000"/>
                  </a:schemeClr>
                </a:solidFill>
              </a:rPr>
              <a:t>図書館</a:t>
            </a:r>
            <a:r>
              <a:rPr lang="en-US" altLang="ja-JP" sz="1400" dirty="0" smtClean="0">
                <a:solidFill>
                  <a:schemeClr val="accent3">
                    <a:lumMod val="50000"/>
                  </a:schemeClr>
                </a:solidFill>
              </a:rPr>
              <a:t>/</a:t>
            </a:r>
            <a:r>
              <a:rPr lang="ja-JP" altLang="en-US" sz="1400" dirty="0" smtClean="0">
                <a:solidFill>
                  <a:schemeClr val="accent3">
                    <a:lumMod val="50000"/>
                  </a:schemeClr>
                </a:solidFill>
              </a:rPr>
              <a:t>室</a:t>
            </a:r>
            <a:endParaRPr kumimoji="1" lang="ja-JP" altLang="en-US" sz="1400" dirty="0">
              <a:solidFill>
                <a:schemeClr val="accent3">
                  <a:lumMod val="50000"/>
                </a:schemeClr>
              </a:solidFill>
            </a:endParaRPr>
          </a:p>
        </p:txBody>
      </p:sp>
      <p:sp>
        <p:nvSpPr>
          <p:cNvPr id="39" name="正方形/長方形 38"/>
          <p:cNvSpPr/>
          <p:nvPr/>
        </p:nvSpPr>
        <p:spPr>
          <a:xfrm>
            <a:off x="4698000" y="2034432"/>
            <a:ext cx="4194000" cy="2546164"/>
          </a:xfrm>
          <a:prstGeom prst="rect">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09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2000" y="2041550"/>
            <a:ext cx="2880000" cy="22140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2000" y="3992400"/>
            <a:ext cx="2880000" cy="22140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2" name="正方形/長方形 31"/>
          <p:cNvSpPr/>
          <p:nvPr/>
        </p:nvSpPr>
        <p:spPr>
          <a:xfrm>
            <a:off x="1837346" y="4369036"/>
            <a:ext cx="480701" cy="538385"/>
          </a:xfrm>
          <a:prstGeom prst="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p:cNvSpPr/>
          <p:nvPr/>
        </p:nvSpPr>
        <p:spPr>
          <a:xfrm>
            <a:off x="1469878" y="3429000"/>
            <a:ext cx="707164" cy="61957"/>
          </a:xfrm>
          <a:prstGeom prst="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 name="直線矢印コネクタ 34"/>
          <p:cNvCxnSpPr>
            <a:stCxn id="3" idx="1"/>
            <a:endCxn id="33" idx="3"/>
          </p:cNvCxnSpPr>
          <p:nvPr/>
        </p:nvCxnSpPr>
        <p:spPr>
          <a:xfrm flipH="1" flipV="1">
            <a:off x="2177042" y="3459979"/>
            <a:ext cx="2844958" cy="106421"/>
          </a:xfrm>
          <a:prstGeom prst="straightConnector1">
            <a:avLst/>
          </a:prstGeom>
          <a:ln w="12700">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a:stCxn id="3" idx="1"/>
            <a:endCxn id="32" idx="3"/>
          </p:cNvCxnSpPr>
          <p:nvPr/>
        </p:nvCxnSpPr>
        <p:spPr>
          <a:xfrm flipH="1">
            <a:off x="2318047" y="3566400"/>
            <a:ext cx="2703953" cy="1071829"/>
          </a:xfrm>
          <a:prstGeom prst="straightConnector1">
            <a:avLst/>
          </a:prstGeom>
          <a:ln w="12700">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2141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smtClean="0">
                <a:solidFill>
                  <a:schemeClr val="bg1">
                    <a:lumMod val="95000"/>
                  </a:schemeClr>
                </a:solidFill>
              </a:rPr>
              <a:t>TRY</a:t>
            </a:r>
          </a:p>
          <a:p>
            <a:pPr algn="ctr"/>
            <a:r>
              <a:rPr lang="en-US" altLang="ja-JP" sz="4800" dirty="0" smtClean="0">
                <a:solidFill>
                  <a:schemeClr val="bg1">
                    <a:lumMod val="95000"/>
                  </a:schemeClr>
                </a:solidFill>
              </a:rPr>
              <a:t>LATER</a:t>
            </a:r>
          </a:p>
          <a:p>
            <a:pPr algn="ctr"/>
            <a:r>
              <a:rPr lang="en-US" altLang="ja-JP" sz="2400" dirty="0" smtClean="0">
                <a:solidFill>
                  <a:schemeClr val="bg1">
                    <a:lumMod val="95000"/>
                  </a:schemeClr>
                </a:solidFill>
              </a:rPr>
              <a:t>AND</a:t>
            </a:r>
          </a:p>
          <a:p>
            <a:pPr algn="ctr"/>
            <a:r>
              <a:rPr lang="en-US" altLang="ja-JP" sz="4800" dirty="0" smtClean="0">
                <a:solidFill>
                  <a:schemeClr val="bg1">
                    <a:lumMod val="95000"/>
                  </a:schemeClr>
                </a:solidFill>
              </a:rPr>
              <a:t>ASK</a:t>
            </a:r>
          </a:p>
          <a:p>
            <a:pPr algn="ctr"/>
            <a:r>
              <a:rPr lang="en-US" altLang="ja-JP" sz="4800" dirty="0" smtClean="0">
                <a:solidFill>
                  <a:schemeClr val="bg1">
                    <a:lumMod val="95000"/>
                  </a:schemeClr>
                </a:solidFill>
              </a:rPr>
              <a:t>ME</a:t>
            </a:r>
          </a:p>
          <a:p>
            <a:pPr algn="ctr"/>
            <a:r>
              <a:rPr lang="en-US" altLang="ja-JP" sz="4800" dirty="0" smtClean="0">
                <a:solidFill>
                  <a:schemeClr val="bg1">
                    <a:lumMod val="95000"/>
                  </a:schemeClr>
                </a:solidFill>
              </a:rPr>
              <a:t>ANYTIME:</a:t>
            </a:r>
            <a:endParaRPr lang="en-US" altLang="ja-JP" sz="4800" dirty="0">
              <a:solidFill>
                <a:schemeClr val="bg1">
                  <a:lumMod val="95000"/>
                </a:schemeClr>
              </a:solidFill>
            </a:endParaRPr>
          </a:p>
          <a:p>
            <a:pPr algn="ctr"/>
            <a:r>
              <a:rPr lang="en-US" altLang="ja-JP" sz="2400" dirty="0" smtClean="0">
                <a:solidFill>
                  <a:schemeClr val="bg1">
                    <a:lumMod val="95000"/>
                  </a:schemeClr>
                </a:solidFill>
              </a:rPr>
              <a:t>kitacam@lib.hokudai.ac.jp</a:t>
            </a: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28</a:t>
            </a:fld>
            <a:endParaRPr kumimoji="1" lang="ja-JP" altLang="en-US" dirty="0"/>
          </a:p>
        </p:txBody>
      </p:sp>
    </p:spTree>
    <p:extLst>
      <p:ext uri="{BB962C8B-B14F-4D97-AF65-F5344CB8AC3E}">
        <p14:creationId xmlns:p14="http://schemas.microsoft.com/office/powerpoint/2010/main" val="643964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52051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被引用数に基づくジャーナルの評価指標のひとつ</a:t>
            </a:r>
            <a:endParaRPr lang="en-US" altLang="ja-JP" dirty="0" smtClean="0">
              <a:solidFill>
                <a:schemeClr val="accent3">
                  <a:lumMod val="50000"/>
                </a:schemeClr>
              </a:solidFill>
            </a:endParaRPr>
          </a:p>
          <a:p>
            <a:r>
              <a:rPr lang="en-US" altLang="ja-JP" dirty="0" smtClean="0">
                <a:solidFill>
                  <a:schemeClr val="accent3">
                    <a:lumMod val="50000"/>
                  </a:schemeClr>
                </a:solidFill>
              </a:rPr>
              <a:t>Web of Science</a:t>
            </a:r>
            <a:r>
              <a:rPr lang="ja-JP" altLang="en-US" dirty="0" smtClean="0">
                <a:solidFill>
                  <a:schemeClr val="accent3">
                    <a:lumMod val="50000"/>
                  </a:schemeClr>
                </a:solidFill>
              </a:rPr>
              <a:t>のジャーナルの索引ファイルのうち</a:t>
            </a:r>
            <a:endParaRPr lang="en-US" altLang="ja-JP" dirty="0" smtClean="0">
              <a:solidFill>
                <a:schemeClr val="accent3">
                  <a:lumMod val="50000"/>
                </a:schemeClr>
              </a:solidFill>
            </a:endParaRPr>
          </a:p>
          <a:p>
            <a:r>
              <a:rPr lang="ja-JP" altLang="en-US" dirty="0" smtClean="0">
                <a:solidFill>
                  <a:schemeClr val="accent3">
                    <a:lumMod val="50000"/>
                  </a:schemeClr>
                </a:solidFill>
              </a:rPr>
              <a:t>自然科学と社会科学分野（</a:t>
            </a:r>
            <a:r>
              <a:rPr lang="en-US" altLang="ja-JP" dirty="0" smtClean="0">
                <a:solidFill>
                  <a:schemeClr val="accent3">
                    <a:lumMod val="50000"/>
                  </a:schemeClr>
                </a:solidFill>
              </a:rPr>
              <a:t>SCI-E</a:t>
            </a:r>
            <a:r>
              <a:rPr lang="ja-JP" altLang="en-US" dirty="0" smtClean="0">
                <a:solidFill>
                  <a:schemeClr val="accent3">
                    <a:lumMod val="50000"/>
                  </a:schemeClr>
                </a:solidFill>
              </a:rPr>
              <a:t>と</a:t>
            </a:r>
            <a:r>
              <a:rPr lang="en-US" altLang="ja-JP" dirty="0" smtClean="0">
                <a:solidFill>
                  <a:schemeClr val="accent3">
                    <a:lumMod val="50000"/>
                  </a:schemeClr>
                </a:solidFill>
              </a:rPr>
              <a:t>SSCI</a:t>
            </a:r>
            <a:r>
              <a:rPr lang="ja-JP" altLang="en-US" dirty="0" smtClean="0">
                <a:solidFill>
                  <a:schemeClr val="accent3">
                    <a:lumMod val="50000"/>
                  </a:schemeClr>
                </a:solidFill>
              </a:rPr>
              <a:t>）収録ジャーナルが対象</a:t>
            </a:r>
            <a:endParaRPr lang="en-US" altLang="ja-JP" dirty="0" smtClean="0">
              <a:solidFill>
                <a:schemeClr val="accent3">
                  <a:lumMod val="50000"/>
                </a:schemeClr>
              </a:solidFill>
            </a:endParaRPr>
          </a:p>
          <a:p>
            <a:r>
              <a:rPr lang="ja-JP" altLang="en-US" dirty="0">
                <a:solidFill>
                  <a:schemeClr val="accent3">
                    <a:lumMod val="50000"/>
                  </a:schemeClr>
                </a:solidFill>
              </a:rPr>
              <a:t>　</a:t>
            </a:r>
            <a:r>
              <a:rPr lang="en-US" altLang="ja-JP" dirty="0" smtClean="0">
                <a:solidFill>
                  <a:schemeClr val="accent3">
                    <a:lumMod val="50000"/>
                  </a:schemeClr>
                </a:solidFill>
              </a:rPr>
              <a:t>×</a:t>
            </a:r>
            <a:r>
              <a:rPr lang="ja-JP" altLang="en-US" dirty="0" smtClean="0">
                <a:solidFill>
                  <a:schemeClr val="accent3">
                    <a:lumMod val="50000"/>
                  </a:schemeClr>
                </a:solidFill>
              </a:rPr>
              <a:t>論文の評価指標</a:t>
            </a:r>
            <a:endParaRPr lang="en-US" altLang="ja-JP" dirty="0" smtClean="0">
              <a:solidFill>
                <a:schemeClr val="accent3">
                  <a:lumMod val="50000"/>
                </a:schemeClr>
              </a:solidFill>
            </a:endParaRPr>
          </a:p>
          <a:p>
            <a:r>
              <a:rPr lang="ja-JP" altLang="en-US" dirty="0">
                <a:solidFill>
                  <a:schemeClr val="accent3">
                    <a:lumMod val="50000"/>
                  </a:schemeClr>
                </a:solidFill>
              </a:rPr>
              <a:t>　</a:t>
            </a:r>
            <a:r>
              <a:rPr lang="en-US" altLang="ja-JP" dirty="0" smtClean="0">
                <a:solidFill>
                  <a:schemeClr val="accent3">
                    <a:lumMod val="50000"/>
                  </a:schemeClr>
                </a:solidFill>
              </a:rPr>
              <a:t>×</a:t>
            </a:r>
            <a:r>
              <a:rPr lang="ja-JP" altLang="en-US" dirty="0" smtClean="0">
                <a:solidFill>
                  <a:schemeClr val="accent3">
                    <a:lumMod val="50000"/>
                  </a:schemeClr>
                </a:solidFill>
              </a:rPr>
              <a:t>研究者の評価指標</a:t>
            </a:r>
            <a:endParaRPr lang="en-US" altLang="ja-JP" dirty="0" smtClean="0">
              <a:solidFill>
                <a:schemeClr val="accent3">
                  <a:lumMod val="50000"/>
                </a:schemeClr>
              </a:solidFill>
            </a:endParaRPr>
          </a:p>
          <a:p>
            <a:r>
              <a:rPr lang="ja-JP" altLang="en-US" dirty="0">
                <a:solidFill>
                  <a:schemeClr val="accent3">
                    <a:lumMod val="50000"/>
                  </a:schemeClr>
                </a:solidFill>
              </a:rPr>
              <a:t>　</a:t>
            </a:r>
            <a:r>
              <a:rPr lang="en-US" altLang="ja-JP" dirty="0" smtClean="0">
                <a:solidFill>
                  <a:schemeClr val="accent3">
                    <a:lumMod val="50000"/>
                  </a:schemeClr>
                </a:solidFill>
              </a:rPr>
              <a:t>×</a:t>
            </a:r>
            <a:r>
              <a:rPr lang="ja-JP" altLang="en-US" dirty="0" smtClean="0">
                <a:solidFill>
                  <a:schemeClr val="accent3">
                    <a:lumMod val="50000"/>
                  </a:schemeClr>
                </a:solidFill>
              </a:rPr>
              <a:t>人文科学ジャーナルの評価指標</a:t>
            </a:r>
            <a:endParaRPr lang="en-US" altLang="ja-JP" dirty="0" smtClean="0">
              <a:solidFill>
                <a:schemeClr val="accent3">
                  <a:lumMod val="50000"/>
                </a:schemeClr>
              </a:solidFill>
            </a:endParaRPr>
          </a:p>
          <a:p>
            <a:endParaRPr lang="en-US" altLang="ja-JP" dirty="0" smtClean="0">
              <a:solidFill>
                <a:schemeClr val="accent3">
                  <a:lumMod val="50000"/>
                </a:schemeClr>
              </a:solidFill>
            </a:endParaRPr>
          </a:p>
          <a:p>
            <a:r>
              <a:rPr lang="en-US" altLang="ja-JP" dirty="0" err="1" smtClean="0">
                <a:solidFill>
                  <a:schemeClr val="accent3">
                    <a:lumMod val="50000"/>
                  </a:schemeClr>
                </a:solidFill>
              </a:rPr>
              <a:t>Clarivate</a:t>
            </a:r>
            <a:r>
              <a:rPr lang="en-US" altLang="ja-JP" dirty="0" smtClean="0">
                <a:solidFill>
                  <a:schemeClr val="accent3">
                    <a:lumMod val="50000"/>
                  </a:schemeClr>
                </a:solidFill>
              </a:rPr>
              <a:t> Analytics</a:t>
            </a:r>
            <a:r>
              <a:rPr lang="ja-JP" altLang="en-US" dirty="0" smtClean="0">
                <a:solidFill>
                  <a:schemeClr val="accent3">
                    <a:lumMod val="50000"/>
                  </a:schemeClr>
                </a:solidFill>
              </a:rPr>
              <a:t>社が年ごとに算出</a:t>
            </a:r>
            <a:r>
              <a:rPr lang="ja-JP" altLang="en-US" dirty="0">
                <a:solidFill>
                  <a:schemeClr val="accent3">
                    <a:lumMod val="50000"/>
                  </a:schemeClr>
                </a:solidFill>
              </a:rPr>
              <a:t>し</a:t>
            </a:r>
            <a:r>
              <a:rPr lang="ja-JP" altLang="en-US" dirty="0" smtClean="0">
                <a:solidFill>
                  <a:schemeClr val="accent3">
                    <a:lumMod val="50000"/>
                  </a:schemeClr>
                </a:solidFill>
              </a:rPr>
              <a:t>、</a:t>
            </a:r>
            <a:endParaRPr lang="en-US" altLang="ja-JP" dirty="0" smtClean="0">
              <a:solidFill>
                <a:schemeClr val="accent3">
                  <a:lumMod val="50000"/>
                </a:schemeClr>
              </a:solidFill>
            </a:endParaRPr>
          </a:p>
          <a:p>
            <a:r>
              <a:rPr lang="ja-JP" altLang="en-US" dirty="0" smtClean="0">
                <a:solidFill>
                  <a:schemeClr val="accent3">
                    <a:lumMod val="50000"/>
                  </a:schemeClr>
                </a:solidFill>
              </a:rPr>
              <a:t>翌年</a:t>
            </a:r>
            <a:r>
              <a:rPr lang="ja-JP" altLang="en-US" dirty="0">
                <a:solidFill>
                  <a:schemeClr val="accent3">
                    <a:lumMod val="50000"/>
                  </a:schemeClr>
                </a:solidFill>
              </a:rPr>
              <a:t>の</a:t>
            </a:r>
            <a:r>
              <a:rPr lang="en-US" altLang="ja-JP" dirty="0">
                <a:solidFill>
                  <a:schemeClr val="accent3">
                    <a:lumMod val="50000"/>
                  </a:schemeClr>
                </a:solidFill>
              </a:rPr>
              <a:t>6-7</a:t>
            </a:r>
            <a:r>
              <a:rPr lang="ja-JP" altLang="en-US" dirty="0">
                <a:solidFill>
                  <a:schemeClr val="accent3">
                    <a:lumMod val="50000"/>
                  </a:schemeClr>
                </a:solidFill>
              </a:rPr>
              <a:t>月</a:t>
            </a:r>
            <a:r>
              <a:rPr lang="ja-JP" altLang="en-US" dirty="0" smtClean="0">
                <a:solidFill>
                  <a:schemeClr val="accent3">
                    <a:lumMod val="50000"/>
                  </a:schemeClr>
                </a:solidFill>
              </a:rPr>
              <a:t>に「</a:t>
            </a:r>
            <a:r>
              <a:rPr lang="en-US" altLang="ja-JP" dirty="0" smtClean="0">
                <a:solidFill>
                  <a:schemeClr val="accent3">
                    <a:lumMod val="50000"/>
                  </a:schemeClr>
                </a:solidFill>
              </a:rPr>
              <a:t>JCR</a:t>
            </a:r>
            <a:r>
              <a:rPr lang="ja-JP" altLang="en-US" dirty="0" smtClean="0">
                <a:solidFill>
                  <a:schemeClr val="accent3">
                    <a:lumMod val="50000"/>
                  </a:schemeClr>
                </a:solidFill>
              </a:rPr>
              <a:t>の更新」として発表される</a:t>
            </a:r>
            <a:r>
              <a:rPr lang="ja-JP" altLang="en-US" dirty="0">
                <a:solidFill>
                  <a:schemeClr val="accent3">
                    <a:lumMod val="50000"/>
                  </a:schemeClr>
                </a:solidFill>
              </a:rPr>
              <a:t>。</a:t>
            </a:r>
            <a:endParaRPr lang="en-US" altLang="ja-JP" dirty="0">
              <a:solidFill>
                <a:schemeClr val="accent3">
                  <a:lumMod val="50000"/>
                </a:schemeClr>
              </a:solidFill>
            </a:endParaRPr>
          </a:p>
          <a:p>
            <a:endParaRPr lang="en-US" altLang="ja-JP" dirty="0" smtClean="0">
              <a:solidFill>
                <a:schemeClr val="accent3">
                  <a:lumMod val="50000"/>
                </a:schemeClr>
              </a:solidFill>
            </a:endParaRPr>
          </a:p>
          <a:p>
            <a:r>
              <a:rPr lang="en-US" altLang="ja-JP" dirty="0" smtClean="0">
                <a:solidFill>
                  <a:schemeClr val="accent3">
                    <a:lumMod val="50000"/>
                  </a:schemeClr>
                </a:solidFill>
              </a:rPr>
              <a:t>Web of Science</a:t>
            </a:r>
            <a:r>
              <a:rPr lang="ja-JP" altLang="en-US" dirty="0" smtClean="0">
                <a:solidFill>
                  <a:schemeClr val="accent3">
                    <a:lumMod val="50000"/>
                  </a:schemeClr>
                </a:solidFill>
              </a:rPr>
              <a:t>（</a:t>
            </a:r>
            <a:r>
              <a:rPr lang="en-US" altLang="ja-JP" dirty="0" err="1" smtClean="0">
                <a:solidFill>
                  <a:schemeClr val="accent3">
                    <a:lumMod val="50000"/>
                  </a:schemeClr>
                </a:solidFill>
              </a:rPr>
              <a:t>WoS</a:t>
            </a:r>
            <a:r>
              <a:rPr lang="ja-JP" altLang="en-US" dirty="0" smtClean="0">
                <a:solidFill>
                  <a:schemeClr val="accent3">
                    <a:lumMod val="50000"/>
                  </a:schemeClr>
                </a:solidFill>
              </a:rPr>
              <a:t>）でも確認でき、</a:t>
            </a:r>
            <a:endParaRPr lang="en-US" altLang="ja-JP" dirty="0" smtClean="0">
              <a:solidFill>
                <a:schemeClr val="accent3">
                  <a:lumMod val="50000"/>
                </a:schemeClr>
              </a:solidFill>
            </a:endParaRPr>
          </a:p>
          <a:p>
            <a:r>
              <a:rPr lang="ja-JP" altLang="en-US" dirty="0" smtClean="0">
                <a:solidFill>
                  <a:schemeClr val="accent3">
                    <a:lumMod val="50000"/>
                  </a:schemeClr>
                </a:solidFill>
              </a:rPr>
              <a:t>詳細は</a:t>
            </a:r>
            <a:r>
              <a:rPr lang="en-US" altLang="ja-JP" dirty="0" smtClean="0">
                <a:solidFill>
                  <a:schemeClr val="accent3">
                    <a:lumMod val="50000"/>
                  </a:schemeClr>
                </a:solidFill>
              </a:rPr>
              <a:t>Journal Citation Reports</a:t>
            </a:r>
            <a:r>
              <a:rPr lang="ja-JP" altLang="en-US" dirty="0" smtClean="0">
                <a:solidFill>
                  <a:schemeClr val="accent3">
                    <a:lumMod val="50000"/>
                  </a:schemeClr>
                </a:solidFill>
              </a:rPr>
              <a:t>（</a:t>
            </a:r>
            <a:r>
              <a:rPr lang="en-US" altLang="ja-JP" dirty="0" smtClean="0">
                <a:solidFill>
                  <a:schemeClr val="accent3">
                    <a:lumMod val="50000"/>
                  </a:schemeClr>
                </a:solidFill>
              </a:rPr>
              <a:t>JCR</a:t>
            </a:r>
            <a:r>
              <a:rPr lang="ja-JP" altLang="en-US" dirty="0" smtClean="0">
                <a:solidFill>
                  <a:schemeClr val="accent3">
                    <a:lumMod val="50000"/>
                  </a:schemeClr>
                </a:solidFill>
              </a:rPr>
              <a:t>）で調べられる。</a:t>
            </a:r>
            <a:endParaRPr lang="en-US" altLang="ja-JP" dirty="0">
              <a:solidFill>
                <a:schemeClr val="accent3">
                  <a:lumMod val="50000"/>
                </a:schemeClr>
              </a:solidFill>
            </a:endParaRPr>
          </a:p>
          <a:p>
            <a:endParaRPr lang="en-US" altLang="ja-JP" dirty="0" smtClean="0">
              <a:solidFill>
                <a:schemeClr val="accent3">
                  <a:lumMod val="50000"/>
                </a:schemeClr>
              </a:solidFill>
            </a:endParaRPr>
          </a:p>
          <a:p>
            <a:r>
              <a:rPr lang="ja-JP" altLang="en-US" dirty="0" smtClean="0">
                <a:solidFill>
                  <a:schemeClr val="accent3">
                    <a:lumMod val="50000"/>
                  </a:schemeClr>
                </a:solidFill>
              </a:rPr>
              <a:t>最新版（</a:t>
            </a:r>
            <a:r>
              <a:rPr lang="en-US" altLang="ja-JP" dirty="0" smtClean="0">
                <a:solidFill>
                  <a:schemeClr val="accent3">
                    <a:lumMod val="50000"/>
                  </a:schemeClr>
                </a:solidFill>
              </a:rPr>
              <a:t>JIF2017</a:t>
            </a:r>
            <a:r>
              <a:rPr lang="ja-JP" altLang="en-US" dirty="0" smtClean="0">
                <a:solidFill>
                  <a:schemeClr val="accent3">
                    <a:lumMod val="50000"/>
                  </a:schemeClr>
                </a:solidFill>
              </a:rPr>
              <a:t>：</a:t>
            </a:r>
            <a:r>
              <a:rPr lang="en-US" altLang="ja-JP" dirty="0" smtClean="0">
                <a:solidFill>
                  <a:schemeClr val="accent3">
                    <a:lumMod val="50000"/>
                  </a:schemeClr>
                </a:solidFill>
              </a:rPr>
              <a:t>2018</a:t>
            </a:r>
            <a:r>
              <a:rPr lang="ja-JP" altLang="en-US" dirty="0" smtClean="0">
                <a:solidFill>
                  <a:schemeClr val="accent3">
                    <a:lumMod val="50000"/>
                  </a:schemeClr>
                </a:solidFill>
              </a:rPr>
              <a:t>年</a:t>
            </a:r>
            <a:r>
              <a:rPr lang="en-US" altLang="ja-JP" dirty="0" smtClean="0">
                <a:solidFill>
                  <a:schemeClr val="accent3">
                    <a:lumMod val="50000"/>
                  </a:schemeClr>
                </a:solidFill>
              </a:rPr>
              <a:t>6</a:t>
            </a:r>
            <a:r>
              <a:rPr lang="ja-JP" altLang="en-US" dirty="0" smtClean="0">
                <a:solidFill>
                  <a:schemeClr val="accent3">
                    <a:lumMod val="50000"/>
                  </a:schemeClr>
                </a:solidFill>
              </a:rPr>
              <a:t>月リリース）の</a:t>
            </a:r>
            <a:r>
              <a:rPr lang="ja-JP" altLang="en-US" dirty="0">
                <a:solidFill>
                  <a:schemeClr val="accent3">
                    <a:lumMod val="50000"/>
                  </a:schemeClr>
                </a:solidFill>
              </a:rPr>
              <a:t>特徴</a:t>
            </a:r>
            <a:endParaRPr lang="en-US" altLang="ja-JP" dirty="0" smtClean="0">
              <a:solidFill>
                <a:schemeClr val="accent3">
                  <a:lumMod val="50000"/>
                </a:schemeClr>
              </a:solidFill>
            </a:endParaRPr>
          </a:p>
          <a:p>
            <a:r>
              <a:rPr lang="ja-JP" altLang="en-US" dirty="0" smtClean="0">
                <a:solidFill>
                  <a:schemeClr val="accent3">
                    <a:lumMod val="50000"/>
                  </a:schemeClr>
                </a:solidFill>
              </a:rPr>
              <a:t>・</a:t>
            </a:r>
            <a:r>
              <a:rPr lang="en-US" altLang="ja-JP" dirty="0" smtClean="0">
                <a:solidFill>
                  <a:schemeClr val="accent3">
                    <a:lumMod val="50000"/>
                  </a:schemeClr>
                </a:solidFill>
              </a:rPr>
              <a:t>11655</a:t>
            </a:r>
            <a:r>
              <a:rPr lang="ja-JP" altLang="en-US" dirty="0" smtClean="0">
                <a:solidFill>
                  <a:schemeClr val="accent3">
                    <a:lumMod val="50000"/>
                  </a:schemeClr>
                </a:solidFill>
              </a:rPr>
              <a:t>ジャーナルが対象</a:t>
            </a:r>
            <a:endParaRPr lang="en-US" altLang="ja-JP" dirty="0" smtClean="0">
              <a:solidFill>
                <a:schemeClr val="accent3">
                  <a:lumMod val="50000"/>
                </a:schemeClr>
              </a:solidFill>
            </a:endParaRPr>
          </a:p>
          <a:p>
            <a:r>
              <a:rPr lang="ja-JP" altLang="en-US" dirty="0">
                <a:solidFill>
                  <a:schemeClr val="accent3">
                    <a:lumMod val="50000"/>
                  </a:schemeClr>
                </a:solidFill>
              </a:rPr>
              <a:t>・</a:t>
            </a:r>
            <a:r>
              <a:rPr lang="en-US" altLang="ja-JP" dirty="0" smtClean="0">
                <a:solidFill>
                  <a:schemeClr val="accent3">
                    <a:lumMod val="50000"/>
                  </a:schemeClr>
                </a:solidFill>
              </a:rPr>
              <a:t>234</a:t>
            </a:r>
            <a:r>
              <a:rPr lang="ja-JP" altLang="en-US" dirty="0" smtClean="0">
                <a:solidFill>
                  <a:schemeClr val="accent3">
                    <a:lumMod val="50000"/>
                  </a:schemeClr>
                </a:solidFill>
              </a:rPr>
              <a:t>分野にジャーナルを分類</a:t>
            </a:r>
            <a:endParaRPr lang="en-US" altLang="ja-JP" dirty="0" smtClean="0">
              <a:solidFill>
                <a:schemeClr val="accent3">
                  <a:lumMod val="50000"/>
                </a:schemeClr>
              </a:solidFill>
            </a:endParaRPr>
          </a:p>
          <a:p>
            <a:r>
              <a:rPr lang="ja-JP" altLang="en-US" dirty="0" smtClean="0">
                <a:solidFill>
                  <a:schemeClr val="accent3">
                    <a:lumMod val="50000"/>
                  </a:schemeClr>
                </a:solidFill>
              </a:rPr>
              <a:t>・専門書の索引ファイル収録の図書からの引用も新たに加算</a:t>
            </a:r>
            <a:endParaRPr lang="en-US" altLang="ja-JP" dirty="0" smtClean="0">
              <a:solidFill>
                <a:schemeClr val="accent3">
                  <a:lumMod val="50000"/>
                </a:schemeClr>
              </a:solidFill>
            </a:endParaRPr>
          </a:p>
          <a:p>
            <a:pPr lvl="1"/>
            <a:r>
              <a:rPr lang="en-US" altLang="ja-JP" sz="1200" dirty="0">
                <a:solidFill>
                  <a:schemeClr val="accent3">
                    <a:lumMod val="50000"/>
                  </a:schemeClr>
                </a:solidFill>
              </a:rPr>
              <a:t>https://clarivate.jp/news-releases/clarivate-analytics-releases-enhanced-2018-journal-citation-reports-highlighting-the-worlds-most-influential-journals</a:t>
            </a: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インパクトファクターとは？</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3</a:t>
            </a:fld>
            <a:endParaRPr kumimoji="1" lang="ja-JP" altLang="en-US" dirty="0"/>
          </a:p>
        </p:txBody>
      </p:sp>
    </p:spTree>
    <p:extLst>
      <p:ext uri="{BB962C8B-B14F-4D97-AF65-F5344CB8AC3E}">
        <p14:creationId xmlns:p14="http://schemas.microsoft.com/office/powerpoint/2010/main" val="5560336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639999" cy="49379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あるジャーナルのある年のインパクトファクターは</a:t>
            </a:r>
            <a:endParaRPr lang="en-US" altLang="ja-JP" dirty="0" smtClean="0">
              <a:solidFill>
                <a:schemeClr val="accent3">
                  <a:lumMod val="50000"/>
                </a:schemeClr>
              </a:solidFill>
            </a:endParaRPr>
          </a:p>
          <a:p>
            <a:r>
              <a:rPr lang="ja-JP" altLang="en-US" dirty="0" smtClean="0">
                <a:solidFill>
                  <a:schemeClr val="accent3">
                    <a:lumMod val="50000"/>
                  </a:schemeClr>
                </a:solidFill>
              </a:rPr>
              <a:t>その</a:t>
            </a:r>
            <a:r>
              <a:rPr lang="ja-JP" altLang="en-US" u="sng" dirty="0" smtClean="0">
                <a:solidFill>
                  <a:schemeClr val="accent3">
                    <a:lumMod val="50000"/>
                  </a:schemeClr>
                </a:solidFill>
              </a:rPr>
              <a:t>前２年</a:t>
            </a:r>
            <a:r>
              <a:rPr lang="ja-JP" altLang="en-US" dirty="0" smtClean="0">
                <a:solidFill>
                  <a:schemeClr val="accent3">
                    <a:lumMod val="50000"/>
                  </a:schemeClr>
                </a:solidFill>
              </a:rPr>
              <a:t>にそのジャーナルが掲載した論文が</a:t>
            </a:r>
            <a:endParaRPr lang="en-US" altLang="ja-JP" dirty="0" smtClean="0">
              <a:solidFill>
                <a:schemeClr val="accent3">
                  <a:lumMod val="50000"/>
                </a:schemeClr>
              </a:solidFill>
            </a:endParaRPr>
          </a:p>
          <a:p>
            <a:r>
              <a:rPr lang="ja-JP" altLang="en-US" dirty="0" smtClean="0">
                <a:solidFill>
                  <a:schemeClr val="accent3">
                    <a:lumMod val="50000"/>
                  </a:schemeClr>
                </a:solidFill>
              </a:rPr>
              <a:t>その年に受けた引用の数の平均値</a:t>
            </a:r>
            <a:endParaRPr lang="en-US" altLang="ja-JP" dirty="0" smtClean="0">
              <a:solidFill>
                <a:schemeClr val="accent3">
                  <a:lumMod val="50000"/>
                </a:schemeClr>
              </a:solidFill>
            </a:endParaRPr>
          </a:p>
          <a:p>
            <a:endParaRPr lang="en-US" altLang="ja-JP" dirty="0">
              <a:solidFill>
                <a:schemeClr val="accent3">
                  <a:lumMod val="50000"/>
                </a:schemeClr>
              </a:solidFill>
            </a:endParaRPr>
          </a:p>
          <a:p>
            <a:endParaRPr lang="en-US" altLang="ja-JP" dirty="0" smtClean="0">
              <a:solidFill>
                <a:schemeClr val="accent3">
                  <a:lumMod val="50000"/>
                </a:schemeClr>
              </a:solidFill>
            </a:endParaRPr>
          </a:p>
          <a:p>
            <a:endParaRPr lang="en-US" altLang="ja-JP" dirty="0">
              <a:solidFill>
                <a:schemeClr val="accent3">
                  <a:lumMod val="50000"/>
                </a:schemeClr>
              </a:solidFill>
            </a:endParaRPr>
          </a:p>
          <a:p>
            <a:endParaRPr lang="en-US" altLang="ja-JP" dirty="0" smtClean="0">
              <a:solidFill>
                <a:schemeClr val="accent3">
                  <a:lumMod val="50000"/>
                </a:schemeClr>
              </a:solidFill>
            </a:endParaRPr>
          </a:p>
          <a:p>
            <a:endParaRPr lang="en-US" altLang="ja-JP" dirty="0">
              <a:solidFill>
                <a:schemeClr val="accent3">
                  <a:lumMod val="50000"/>
                </a:schemeClr>
              </a:solidFill>
            </a:endParaRPr>
          </a:p>
          <a:p>
            <a:endParaRPr lang="en-US" altLang="ja-JP" dirty="0" smtClean="0">
              <a:solidFill>
                <a:schemeClr val="accent3">
                  <a:lumMod val="50000"/>
                </a:schemeClr>
              </a:solidFill>
            </a:endParaRPr>
          </a:p>
          <a:p>
            <a:endParaRPr lang="en-US" altLang="ja-JP" dirty="0">
              <a:solidFill>
                <a:schemeClr val="accent3">
                  <a:lumMod val="50000"/>
                </a:schemeClr>
              </a:solidFill>
            </a:endParaRPr>
          </a:p>
          <a:p>
            <a:endParaRPr lang="en-US" altLang="ja-JP" dirty="0" smtClean="0">
              <a:solidFill>
                <a:schemeClr val="accent3">
                  <a:lumMod val="50000"/>
                </a:schemeClr>
              </a:solidFill>
            </a:endParaRPr>
          </a:p>
          <a:p>
            <a:endParaRPr lang="en-US" altLang="ja-JP" dirty="0">
              <a:solidFill>
                <a:schemeClr val="accent3">
                  <a:lumMod val="50000"/>
                </a:schemeClr>
              </a:solidFill>
            </a:endParaRPr>
          </a:p>
          <a:p>
            <a:endParaRPr lang="en-US" altLang="ja-JP" dirty="0" smtClean="0">
              <a:solidFill>
                <a:schemeClr val="accent3">
                  <a:lumMod val="50000"/>
                </a:schemeClr>
              </a:solidFill>
            </a:endParaRPr>
          </a:p>
          <a:p>
            <a:endParaRPr lang="en-US" altLang="ja-JP" dirty="0">
              <a:solidFill>
                <a:schemeClr val="accent3">
                  <a:lumMod val="50000"/>
                </a:schemeClr>
              </a:solidFill>
            </a:endParaRPr>
          </a:p>
          <a:p>
            <a:endParaRPr lang="en-US" altLang="ja-JP" dirty="0" smtClean="0">
              <a:solidFill>
                <a:schemeClr val="accent3">
                  <a:lumMod val="50000"/>
                </a:schemeClr>
              </a:solidFill>
            </a:endParaRPr>
          </a:p>
          <a:p>
            <a:endParaRPr lang="en-US" altLang="ja-JP" dirty="0">
              <a:solidFill>
                <a:schemeClr val="accent3">
                  <a:lumMod val="50000"/>
                </a:schemeClr>
              </a:solidFill>
            </a:endParaRPr>
          </a:p>
          <a:p>
            <a:endParaRPr lang="en-US" altLang="ja-JP" dirty="0" smtClean="0">
              <a:solidFill>
                <a:schemeClr val="accent3">
                  <a:lumMod val="50000"/>
                </a:schemeClr>
              </a:solidFill>
            </a:endParaRPr>
          </a:p>
          <a:p>
            <a:endParaRPr lang="en-US" altLang="ja-JP" dirty="0">
              <a:solidFill>
                <a:schemeClr val="accent3">
                  <a:lumMod val="50000"/>
                </a:schemeClr>
              </a:solidFill>
            </a:endParaRPr>
          </a:p>
          <a:p>
            <a:r>
              <a:rPr lang="en-US" altLang="ja-JP" dirty="0" smtClean="0">
                <a:solidFill>
                  <a:schemeClr val="accent3">
                    <a:lumMod val="50000"/>
                  </a:schemeClr>
                </a:solidFill>
              </a:rPr>
              <a:t>※</a:t>
            </a:r>
            <a:r>
              <a:rPr lang="ja-JP" altLang="en-US" dirty="0" smtClean="0">
                <a:solidFill>
                  <a:schemeClr val="accent3">
                    <a:lumMod val="50000"/>
                  </a:schemeClr>
                </a:solidFill>
              </a:rPr>
              <a:t>創刊から</a:t>
            </a:r>
            <a:r>
              <a:rPr lang="en-US" altLang="ja-JP" dirty="0" smtClean="0">
                <a:solidFill>
                  <a:schemeClr val="accent3">
                    <a:lumMod val="50000"/>
                  </a:schemeClr>
                </a:solidFill>
              </a:rPr>
              <a:t>3</a:t>
            </a:r>
            <a:r>
              <a:rPr lang="ja-JP" altLang="en-US" dirty="0" smtClean="0">
                <a:solidFill>
                  <a:schemeClr val="accent3">
                    <a:lumMod val="50000"/>
                  </a:schemeClr>
                </a:solidFill>
              </a:rPr>
              <a:t>年半経過してはじめてインパクトファクターが付く。</a:t>
            </a:r>
            <a:endParaRPr lang="en-US" altLang="ja-JP" dirty="0" smtClean="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インパクトファクターの計算方法</a:t>
            </a:r>
            <a:endParaRPr lang="ja-JP" altLang="en-US"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4</a:t>
            </a:fld>
            <a:endParaRPr kumimoji="1" lang="ja-JP" altLang="en-US" dirty="0"/>
          </a:p>
        </p:txBody>
      </p:sp>
      <p:sp>
        <p:nvSpPr>
          <p:cNvPr id="3" name="ホームベース 2"/>
          <p:cNvSpPr/>
          <p:nvPr/>
        </p:nvSpPr>
        <p:spPr>
          <a:xfrm>
            <a:off x="252000" y="4714034"/>
            <a:ext cx="1728000" cy="324000"/>
          </a:xfrm>
          <a:prstGeom prst="homePlate">
            <a:avLst/>
          </a:prstGeom>
          <a:solidFill>
            <a:srgbClr val="0099CC"/>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smtClean="0">
                <a:solidFill>
                  <a:schemeClr val="accent3">
                    <a:lumMod val="50000"/>
                  </a:schemeClr>
                </a:solidFill>
              </a:rPr>
              <a:t>2014</a:t>
            </a:r>
            <a:endParaRPr kumimoji="1" lang="ja-JP" altLang="en-US" dirty="0">
              <a:solidFill>
                <a:schemeClr val="accent3">
                  <a:lumMod val="50000"/>
                </a:schemeClr>
              </a:solidFill>
            </a:endParaRPr>
          </a:p>
        </p:txBody>
      </p:sp>
      <p:sp>
        <p:nvSpPr>
          <p:cNvPr id="8" name="ホームベース 7"/>
          <p:cNvSpPr/>
          <p:nvPr/>
        </p:nvSpPr>
        <p:spPr>
          <a:xfrm>
            <a:off x="1980000" y="4714033"/>
            <a:ext cx="1728000" cy="324000"/>
          </a:xfrm>
          <a:prstGeom prst="homePlate">
            <a:avLst/>
          </a:prstGeom>
          <a:solidFill>
            <a:srgbClr val="00CCFF"/>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smtClean="0">
                <a:solidFill>
                  <a:schemeClr val="accent3">
                    <a:lumMod val="50000"/>
                  </a:schemeClr>
                </a:solidFill>
              </a:rPr>
              <a:t>2015</a:t>
            </a:r>
            <a:endParaRPr kumimoji="1" lang="ja-JP" altLang="en-US" dirty="0">
              <a:solidFill>
                <a:schemeClr val="accent3">
                  <a:lumMod val="50000"/>
                </a:schemeClr>
              </a:solidFill>
            </a:endParaRPr>
          </a:p>
        </p:txBody>
      </p:sp>
      <p:sp>
        <p:nvSpPr>
          <p:cNvPr id="9" name="ホームベース 8"/>
          <p:cNvSpPr/>
          <p:nvPr/>
        </p:nvSpPr>
        <p:spPr>
          <a:xfrm>
            <a:off x="3708000" y="4714034"/>
            <a:ext cx="1728000" cy="324000"/>
          </a:xfrm>
          <a:prstGeom prst="homePlate">
            <a:avLst/>
          </a:prstGeom>
          <a:solidFill>
            <a:srgbClr val="33CCFF"/>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smtClean="0">
                <a:solidFill>
                  <a:schemeClr val="accent3">
                    <a:lumMod val="50000"/>
                  </a:schemeClr>
                </a:solidFill>
              </a:rPr>
              <a:t>2016</a:t>
            </a:r>
            <a:endParaRPr kumimoji="1" lang="ja-JP" altLang="en-US" dirty="0">
              <a:solidFill>
                <a:schemeClr val="accent3">
                  <a:lumMod val="50000"/>
                </a:schemeClr>
              </a:solidFill>
            </a:endParaRPr>
          </a:p>
        </p:txBody>
      </p:sp>
      <p:sp>
        <p:nvSpPr>
          <p:cNvPr id="10" name="ホームベース 9"/>
          <p:cNvSpPr/>
          <p:nvPr/>
        </p:nvSpPr>
        <p:spPr>
          <a:xfrm>
            <a:off x="5436000" y="4714034"/>
            <a:ext cx="1728000" cy="324000"/>
          </a:xfrm>
          <a:prstGeom prst="homePlate">
            <a:avLst/>
          </a:prstGeom>
          <a:solidFill>
            <a:srgbClr val="66CCFF"/>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smtClean="0">
                <a:solidFill>
                  <a:srgbClr val="C00000"/>
                </a:solidFill>
              </a:rPr>
              <a:t>2017</a:t>
            </a:r>
            <a:endParaRPr kumimoji="1" lang="ja-JP" altLang="en-US" dirty="0">
              <a:solidFill>
                <a:srgbClr val="C00000"/>
              </a:solidFill>
            </a:endParaRPr>
          </a:p>
        </p:txBody>
      </p:sp>
      <p:sp>
        <p:nvSpPr>
          <p:cNvPr id="11" name="ホームベース 10"/>
          <p:cNvSpPr/>
          <p:nvPr/>
        </p:nvSpPr>
        <p:spPr>
          <a:xfrm>
            <a:off x="7200000" y="4714034"/>
            <a:ext cx="1728000" cy="324000"/>
          </a:xfrm>
          <a:prstGeom prst="homePlate">
            <a:avLst/>
          </a:prstGeom>
          <a:solidFill>
            <a:srgbClr val="CCECFF"/>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smtClean="0">
                <a:solidFill>
                  <a:schemeClr val="accent3">
                    <a:lumMod val="50000"/>
                  </a:schemeClr>
                </a:solidFill>
              </a:rPr>
              <a:t>2018</a:t>
            </a:r>
            <a:endParaRPr kumimoji="1" lang="ja-JP" altLang="en-US" dirty="0">
              <a:solidFill>
                <a:schemeClr val="accent3">
                  <a:lumMod val="50000"/>
                </a:schemeClr>
              </a:solidFill>
            </a:endParaRPr>
          </a:p>
        </p:txBody>
      </p:sp>
      <p:sp>
        <p:nvSpPr>
          <p:cNvPr id="6" name="テキスト ボックス 5"/>
          <p:cNvSpPr txBox="1"/>
          <p:nvPr/>
        </p:nvSpPr>
        <p:spPr>
          <a:xfrm>
            <a:off x="2519998" y="3969571"/>
            <a:ext cx="1188000" cy="646331"/>
          </a:xfrm>
          <a:prstGeom prst="rect">
            <a:avLst/>
          </a:prstGeom>
          <a:noFill/>
        </p:spPr>
        <p:txBody>
          <a:bodyPr wrap="square" rtlCol="0">
            <a:spAutoFit/>
          </a:bodyPr>
          <a:lstStyle/>
          <a:p>
            <a:r>
              <a:rPr lang="en-US" altLang="ja-JP" dirty="0" smtClean="0">
                <a:solidFill>
                  <a:schemeClr val="accent3">
                    <a:lumMod val="50000"/>
                  </a:schemeClr>
                </a:solidFill>
              </a:rPr>
              <a:t>140</a:t>
            </a:r>
            <a:r>
              <a:rPr lang="ja-JP" altLang="en-US" dirty="0" smtClean="0">
                <a:solidFill>
                  <a:schemeClr val="accent3">
                    <a:lumMod val="50000"/>
                  </a:schemeClr>
                </a:solidFill>
              </a:rPr>
              <a:t>論文</a:t>
            </a:r>
            <a:endParaRPr lang="en-US" altLang="ja-JP" dirty="0" smtClean="0">
              <a:solidFill>
                <a:schemeClr val="accent3">
                  <a:lumMod val="50000"/>
                </a:schemeClr>
              </a:solidFill>
            </a:endParaRPr>
          </a:p>
          <a:p>
            <a:r>
              <a:rPr lang="ja-JP" altLang="en-US" dirty="0" smtClean="0">
                <a:solidFill>
                  <a:schemeClr val="accent3">
                    <a:lumMod val="50000"/>
                  </a:schemeClr>
                </a:solidFill>
              </a:rPr>
              <a:t>掲載</a:t>
            </a:r>
            <a:endParaRPr kumimoji="1" lang="ja-JP" altLang="en-US" dirty="0">
              <a:solidFill>
                <a:schemeClr val="accent3">
                  <a:lumMod val="50000"/>
                </a:schemeClr>
              </a:solidFill>
            </a:endParaRPr>
          </a:p>
        </p:txBody>
      </p:sp>
      <p:sp>
        <p:nvSpPr>
          <p:cNvPr id="12" name="テキスト ボックス 11"/>
          <p:cNvSpPr txBox="1"/>
          <p:nvPr/>
        </p:nvSpPr>
        <p:spPr>
          <a:xfrm>
            <a:off x="4248000" y="3969571"/>
            <a:ext cx="1188000" cy="646331"/>
          </a:xfrm>
          <a:prstGeom prst="rect">
            <a:avLst/>
          </a:prstGeom>
          <a:noFill/>
        </p:spPr>
        <p:txBody>
          <a:bodyPr wrap="square" rtlCol="0">
            <a:spAutoFit/>
          </a:bodyPr>
          <a:lstStyle/>
          <a:p>
            <a:r>
              <a:rPr lang="en-US" altLang="ja-JP" dirty="0" smtClean="0">
                <a:solidFill>
                  <a:schemeClr val="accent3">
                    <a:lumMod val="50000"/>
                  </a:schemeClr>
                </a:solidFill>
              </a:rPr>
              <a:t>160</a:t>
            </a:r>
            <a:r>
              <a:rPr lang="ja-JP" altLang="en-US" dirty="0" smtClean="0">
                <a:solidFill>
                  <a:schemeClr val="accent3">
                    <a:lumMod val="50000"/>
                  </a:schemeClr>
                </a:solidFill>
              </a:rPr>
              <a:t>論文</a:t>
            </a:r>
            <a:endParaRPr lang="en-US" altLang="ja-JP" dirty="0" smtClean="0">
              <a:solidFill>
                <a:schemeClr val="accent3">
                  <a:lumMod val="50000"/>
                </a:schemeClr>
              </a:solidFill>
            </a:endParaRPr>
          </a:p>
          <a:p>
            <a:r>
              <a:rPr lang="ja-JP" altLang="en-US" dirty="0" smtClean="0">
                <a:solidFill>
                  <a:schemeClr val="accent3">
                    <a:lumMod val="50000"/>
                  </a:schemeClr>
                </a:solidFill>
              </a:rPr>
              <a:t>掲載</a:t>
            </a:r>
            <a:endParaRPr kumimoji="1" lang="ja-JP" altLang="en-US" dirty="0">
              <a:solidFill>
                <a:schemeClr val="accent3">
                  <a:lumMod val="50000"/>
                </a:schemeClr>
              </a:solidFill>
            </a:endParaRPr>
          </a:p>
        </p:txBody>
      </p:sp>
      <p:sp>
        <p:nvSpPr>
          <p:cNvPr id="15" name="テキスト ボックス 14"/>
          <p:cNvSpPr txBox="1"/>
          <p:nvPr/>
        </p:nvSpPr>
        <p:spPr>
          <a:xfrm>
            <a:off x="251998" y="5293098"/>
            <a:ext cx="6912001" cy="923330"/>
          </a:xfrm>
          <a:prstGeom prst="rect">
            <a:avLst/>
          </a:prstGeom>
          <a:noFill/>
        </p:spPr>
        <p:txBody>
          <a:bodyPr wrap="square" rtlCol="0">
            <a:spAutoFit/>
          </a:bodyPr>
          <a:lstStyle/>
          <a:p>
            <a:r>
              <a:rPr kumimoji="1" lang="en-US" altLang="ja-JP" dirty="0" smtClean="0">
                <a:solidFill>
                  <a:schemeClr val="accent3">
                    <a:lumMod val="50000"/>
                  </a:schemeClr>
                </a:solidFill>
              </a:rPr>
              <a:t>(</a:t>
            </a:r>
            <a:r>
              <a:rPr lang="en-US" altLang="ja-JP" dirty="0" smtClean="0">
                <a:solidFill>
                  <a:schemeClr val="accent3">
                    <a:lumMod val="50000"/>
                  </a:schemeClr>
                </a:solidFill>
              </a:rPr>
              <a:t>650</a:t>
            </a:r>
            <a:r>
              <a:rPr kumimoji="1" lang="en-US" altLang="ja-JP" dirty="0" smtClean="0">
                <a:solidFill>
                  <a:schemeClr val="accent3">
                    <a:lumMod val="50000"/>
                  </a:schemeClr>
                </a:solidFill>
              </a:rPr>
              <a:t>+400)/(140+160)</a:t>
            </a:r>
          </a:p>
          <a:p>
            <a:r>
              <a:rPr kumimoji="1" lang="en-US" altLang="ja-JP" dirty="0" smtClean="0">
                <a:solidFill>
                  <a:schemeClr val="accent3">
                    <a:lumMod val="50000"/>
                  </a:schemeClr>
                </a:solidFill>
              </a:rPr>
              <a:t>=1050/300</a:t>
            </a:r>
          </a:p>
          <a:p>
            <a:r>
              <a:rPr kumimoji="1" lang="en-US" altLang="ja-JP" dirty="0" smtClean="0">
                <a:solidFill>
                  <a:schemeClr val="accent3">
                    <a:lumMod val="50000"/>
                  </a:schemeClr>
                </a:solidFill>
              </a:rPr>
              <a:t>=</a:t>
            </a:r>
            <a:r>
              <a:rPr kumimoji="1" lang="en-US" altLang="ja-JP" dirty="0" smtClean="0">
                <a:solidFill>
                  <a:srgbClr val="C00000"/>
                </a:solidFill>
              </a:rPr>
              <a:t>3.5</a:t>
            </a:r>
            <a:r>
              <a:rPr kumimoji="1" lang="ja-JP" altLang="en-US" dirty="0" smtClean="0">
                <a:solidFill>
                  <a:srgbClr val="C00000"/>
                </a:solidFill>
              </a:rPr>
              <a:t>　←この雑誌の</a:t>
            </a:r>
            <a:r>
              <a:rPr kumimoji="1" lang="en-US" altLang="ja-JP" dirty="0" smtClean="0">
                <a:solidFill>
                  <a:srgbClr val="C00000"/>
                </a:solidFill>
              </a:rPr>
              <a:t>2017</a:t>
            </a:r>
            <a:r>
              <a:rPr kumimoji="1" lang="ja-JP" altLang="en-US" dirty="0" smtClean="0">
                <a:solidFill>
                  <a:srgbClr val="C00000"/>
                </a:solidFill>
              </a:rPr>
              <a:t>年のインパクトファクター</a:t>
            </a:r>
            <a:endParaRPr kumimoji="1" lang="ja-JP" altLang="en-US" dirty="0">
              <a:solidFill>
                <a:srgbClr val="C00000"/>
              </a:solidFill>
            </a:endParaRPr>
          </a:p>
        </p:txBody>
      </p:sp>
      <p:sp>
        <p:nvSpPr>
          <p:cNvPr id="16" name="テキスト ボックス 15"/>
          <p:cNvSpPr txBox="1"/>
          <p:nvPr/>
        </p:nvSpPr>
        <p:spPr>
          <a:xfrm>
            <a:off x="6138000" y="5293098"/>
            <a:ext cx="1728000" cy="369332"/>
          </a:xfrm>
          <a:prstGeom prst="rect">
            <a:avLst/>
          </a:prstGeom>
          <a:noFill/>
        </p:spPr>
        <p:txBody>
          <a:bodyPr wrap="square" rtlCol="0">
            <a:spAutoFit/>
          </a:bodyPr>
          <a:lstStyle/>
          <a:p>
            <a:pPr algn="r"/>
            <a:r>
              <a:rPr lang="en-US" altLang="ja-JP" dirty="0" smtClean="0">
                <a:solidFill>
                  <a:srgbClr val="C00000"/>
                </a:solidFill>
              </a:rPr>
              <a:t>6-7</a:t>
            </a:r>
            <a:r>
              <a:rPr lang="ja-JP" altLang="en-US" dirty="0" smtClean="0">
                <a:solidFill>
                  <a:srgbClr val="C00000"/>
                </a:solidFill>
              </a:rPr>
              <a:t>月公開</a:t>
            </a:r>
            <a:endParaRPr kumimoji="1" lang="ja-JP" altLang="en-US" dirty="0">
              <a:solidFill>
                <a:srgbClr val="C00000"/>
              </a:solidFill>
            </a:endParaRPr>
          </a:p>
        </p:txBody>
      </p:sp>
      <p:sp>
        <p:nvSpPr>
          <p:cNvPr id="19" name="テキスト ボックス 18"/>
          <p:cNvSpPr txBox="1"/>
          <p:nvPr/>
        </p:nvSpPr>
        <p:spPr>
          <a:xfrm>
            <a:off x="791999" y="3969571"/>
            <a:ext cx="1188001" cy="646331"/>
          </a:xfrm>
          <a:prstGeom prst="rect">
            <a:avLst/>
          </a:prstGeom>
          <a:noFill/>
        </p:spPr>
        <p:txBody>
          <a:bodyPr wrap="square" rtlCol="0">
            <a:spAutoFit/>
          </a:bodyPr>
          <a:lstStyle/>
          <a:p>
            <a:r>
              <a:rPr lang="en-US" altLang="ja-JP" dirty="0" smtClean="0">
                <a:solidFill>
                  <a:schemeClr val="accent3">
                    <a:lumMod val="50000"/>
                  </a:schemeClr>
                </a:solidFill>
              </a:rPr>
              <a:t>150</a:t>
            </a:r>
            <a:r>
              <a:rPr lang="ja-JP" altLang="en-US" dirty="0" smtClean="0">
                <a:solidFill>
                  <a:schemeClr val="accent3">
                    <a:lumMod val="50000"/>
                  </a:schemeClr>
                </a:solidFill>
              </a:rPr>
              <a:t>論文</a:t>
            </a:r>
            <a:endParaRPr lang="en-US" altLang="ja-JP" dirty="0" smtClean="0">
              <a:solidFill>
                <a:schemeClr val="accent3">
                  <a:lumMod val="50000"/>
                </a:schemeClr>
              </a:solidFill>
            </a:endParaRPr>
          </a:p>
          <a:p>
            <a:r>
              <a:rPr lang="ja-JP" altLang="en-US" dirty="0" smtClean="0">
                <a:solidFill>
                  <a:schemeClr val="accent3">
                    <a:lumMod val="50000"/>
                  </a:schemeClr>
                </a:solidFill>
              </a:rPr>
              <a:t>掲載</a:t>
            </a:r>
            <a:endParaRPr kumimoji="1" lang="ja-JP" altLang="en-US" dirty="0">
              <a:solidFill>
                <a:schemeClr val="accent3">
                  <a:lumMod val="50000"/>
                </a:schemeClr>
              </a:solidFill>
            </a:endParaRPr>
          </a:p>
        </p:txBody>
      </p:sp>
      <p:pic>
        <p:nvPicPr>
          <p:cNvPr id="1026" name="Picture 2" descr="C:\Users\staff\Downloads\書類複製(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4022736"/>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taff\Downloads\シンプルな署名契約アイコン.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0000" y="3042918"/>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staff\Downloads\書類複製(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998" y="4022736"/>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C:\Users\staff\Downloads\書類複製(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0370" y="4022736"/>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32" name="円弧 31"/>
          <p:cNvSpPr/>
          <p:nvPr/>
        </p:nvSpPr>
        <p:spPr>
          <a:xfrm rot="20951723">
            <a:off x="205358" y="2514678"/>
            <a:ext cx="6690672" cy="4546676"/>
          </a:xfrm>
          <a:prstGeom prst="arc">
            <a:avLst>
              <a:gd name="adj1" fmla="val 12509863"/>
              <a:gd name="adj2" fmla="val 19952740"/>
            </a:avLst>
          </a:prstGeom>
          <a:ln w="12700">
            <a:solidFill>
              <a:schemeClr val="accent3">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4" name="円弧 33"/>
          <p:cNvSpPr/>
          <p:nvPr/>
        </p:nvSpPr>
        <p:spPr>
          <a:xfrm rot="20951723">
            <a:off x="3976730" y="2607466"/>
            <a:ext cx="2657071" cy="4176485"/>
          </a:xfrm>
          <a:prstGeom prst="arc">
            <a:avLst>
              <a:gd name="adj1" fmla="val 13447063"/>
              <a:gd name="adj2" fmla="val 16807327"/>
            </a:avLst>
          </a:prstGeom>
          <a:ln w="12700">
            <a:solidFill>
              <a:schemeClr val="accent3">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5" name="円弧 34"/>
          <p:cNvSpPr/>
          <p:nvPr/>
        </p:nvSpPr>
        <p:spPr>
          <a:xfrm rot="20951723">
            <a:off x="2245406" y="2587160"/>
            <a:ext cx="4720792" cy="4275281"/>
          </a:xfrm>
          <a:prstGeom prst="arc">
            <a:avLst>
              <a:gd name="adj1" fmla="val 12762389"/>
              <a:gd name="adj2" fmla="val 17751159"/>
            </a:avLst>
          </a:prstGeom>
          <a:ln w="12700">
            <a:solidFill>
              <a:schemeClr val="accent3">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テキスト ボックス 12"/>
          <p:cNvSpPr txBox="1"/>
          <p:nvPr/>
        </p:nvSpPr>
        <p:spPr>
          <a:xfrm>
            <a:off x="3708000" y="3243555"/>
            <a:ext cx="1728000" cy="369332"/>
          </a:xfrm>
          <a:prstGeom prst="rect">
            <a:avLst/>
          </a:prstGeom>
          <a:solidFill>
            <a:schemeClr val="bg1"/>
          </a:solidFill>
        </p:spPr>
        <p:txBody>
          <a:bodyPr wrap="square" rtlCol="0">
            <a:spAutoFit/>
          </a:bodyPr>
          <a:lstStyle/>
          <a:p>
            <a:pPr algn="ctr"/>
            <a:r>
              <a:rPr lang="en-US" altLang="ja-JP" dirty="0" smtClean="0">
                <a:solidFill>
                  <a:schemeClr val="accent3">
                    <a:lumMod val="50000"/>
                  </a:schemeClr>
                </a:solidFill>
              </a:rPr>
              <a:t>400</a:t>
            </a:r>
            <a:r>
              <a:rPr lang="ja-JP" altLang="en-US" dirty="0" smtClean="0">
                <a:solidFill>
                  <a:schemeClr val="accent3">
                    <a:lumMod val="50000"/>
                  </a:schemeClr>
                </a:solidFill>
              </a:rPr>
              <a:t>回引用</a:t>
            </a:r>
            <a:endParaRPr kumimoji="1" lang="ja-JP" altLang="en-US" dirty="0">
              <a:solidFill>
                <a:schemeClr val="accent3">
                  <a:lumMod val="50000"/>
                </a:schemeClr>
              </a:solidFill>
            </a:endParaRPr>
          </a:p>
        </p:txBody>
      </p:sp>
      <p:sp>
        <p:nvSpPr>
          <p:cNvPr id="14" name="テキスト ボックス 13"/>
          <p:cNvSpPr txBox="1"/>
          <p:nvPr/>
        </p:nvSpPr>
        <p:spPr>
          <a:xfrm>
            <a:off x="1980000" y="3243555"/>
            <a:ext cx="1728000" cy="369332"/>
          </a:xfrm>
          <a:prstGeom prst="rect">
            <a:avLst/>
          </a:prstGeom>
          <a:solidFill>
            <a:schemeClr val="bg1"/>
          </a:solidFill>
        </p:spPr>
        <p:txBody>
          <a:bodyPr wrap="square" rtlCol="0">
            <a:spAutoFit/>
          </a:bodyPr>
          <a:lstStyle/>
          <a:p>
            <a:pPr algn="ctr"/>
            <a:r>
              <a:rPr lang="en-US" altLang="ja-JP" dirty="0">
                <a:solidFill>
                  <a:schemeClr val="accent3">
                    <a:lumMod val="50000"/>
                  </a:schemeClr>
                </a:solidFill>
              </a:rPr>
              <a:t>6</a:t>
            </a:r>
            <a:r>
              <a:rPr lang="en-US" altLang="ja-JP" dirty="0" smtClean="0">
                <a:solidFill>
                  <a:schemeClr val="accent3">
                    <a:lumMod val="50000"/>
                  </a:schemeClr>
                </a:solidFill>
              </a:rPr>
              <a:t>50</a:t>
            </a:r>
            <a:r>
              <a:rPr lang="ja-JP" altLang="en-US" dirty="0" smtClean="0">
                <a:solidFill>
                  <a:schemeClr val="accent3">
                    <a:lumMod val="50000"/>
                  </a:schemeClr>
                </a:solidFill>
              </a:rPr>
              <a:t>回引用</a:t>
            </a:r>
            <a:endParaRPr kumimoji="1" lang="ja-JP" altLang="en-US" dirty="0">
              <a:solidFill>
                <a:schemeClr val="accent3">
                  <a:lumMod val="50000"/>
                </a:schemeClr>
              </a:solidFill>
            </a:endParaRPr>
          </a:p>
        </p:txBody>
      </p:sp>
      <p:sp>
        <p:nvSpPr>
          <p:cNvPr id="20" name="テキスト ボックス 19"/>
          <p:cNvSpPr txBox="1"/>
          <p:nvPr/>
        </p:nvSpPr>
        <p:spPr>
          <a:xfrm>
            <a:off x="252000" y="3243555"/>
            <a:ext cx="1728000" cy="369332"/>
          </a:xfrm>
          <a:prstGeom prst="rect">
            <a:avLst/>
          </a:prstGeom>
          <a:solidFill>
            <a:schemeClr val="bg1"/>
          </a:solidFill>
        </p:spPr>
        <p:txBody>
          <a:bodyPr wrap="square" rtlCol="0">
            <a:spAutoFit/>
          </a:bodyPr>
          <a:lstStyle/>
          <a:p>
            <a:pPr algn="ctr"/>
            <a:r>
              <a:rPr lang="en-US" altLang="ja-JP" dirty="0">
                <a:solidFill>
                  <a:schemeClr val="accent3">
                    <a:lumMod val="50000"/>
                  </a:schemeClr>
                </a:solidFill>
              </a:rPr>
              <a:t>6</a:t>
            </a:r>
            <a:r>
              <a:rPr lang="en-US" altLang="ja-JP" dirty="0" smtClean="0">
                <a:solidFill>
                  <a:schemeClr val="accent3">
                    <a:lumMod val="50000"/>
                  </a:schemeClr>
                </a:solidFill>
              </a:rPr>
              <a:t>00</a:t>
            </a:r>
            <a:r>
              <a:rPr lang="ja-JP" altLang="en-US" dirty="0" smtClean="0">
                <a:solidFill>
                  <a:schemeClr val="accent3">
                    <a:lumMod val="50000"/>
                  </a:schemeClr>
                </a:solidFill>
              </a:rPr>
              <a:t>回引用</a:t>
            </a:r>
            <a:endParaRPr kumimoji="1" lang="ja-JP" altLang="en-US" dirty="0">
              <a:solidFill>
                <a:schemeClr val="accent3">
                  <a:lumMod val="50000"/>
                </a:schemeClr>
              </a:solidFill>
            </a:endParaRPr>
          </a:p>
        </p:txBody>
      </p:sp>
      <p:cxnSp>
        <p:nvCxnSpPr>
          <p:cNvPr id="38" name="直線コネクタ 37"/>
          <p:cNvCxnSpPr/>
          <p:nvPr/>
        </p:nvCxnSpPr>
        <p:spPr>
          <a:xfrm flipV="1">
            <a:off x="7915702" y="4876034"/>
            <a:ext cx="0" cy="1183572"/>
          </a:xfrm>
          <a:prstGeom prst="line">
            <a:avLst/>
          </a:prstGeom>
          <a:ln w="12700" cap="sq">
            <a:solidFill>
              <a:srgbClr val="C00000"/>
            </a:solidFill>
            <a:headEnd type="none"/>
            <a:tailEnd type="oval" w="lg" len="lg"/>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p:nvPr/>
        </p:nvCxnSpPr>
        <p:spPr>
          <a:xfrm flipH="1">
            <a:off x="5940000" y="6059606"/>
            <a:ext cx="1975702" cy="0"/>
          </a:xfrm>
          <a:prstGeom prst="straightConnector1">
            <a:avLst/>
          </a:prstGeom>
          <a:ln w="12700" cap="sq">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3" name="正方形/長方形 52"/>
          <p:cNvSpPr/>
          <p:nvPr/>
        </p:nvSpPr>
        <p:spPr>
          <a:xfrm>
            <a:off x="1980000" y="3243555"/>
            <a:ext cx="3456000" cy="137234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6" name="Picture 3" descr="C:\Users\staff\Downloads\シンプルな署名契約アイコン.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0000" y="3659729"/>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3" descr="C:\Users\staff\Downloads\シンプルな署名契約アイコン.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0000" y="3659729"/>
            <a:ext cx="540000"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0571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640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accent3">
                    <a:lumMod val="50000"/>
                  </a:schemeClr>
                </a:solidFill>
              </a:rPr>
              <a:t>https://</a:t>
            </a:r>
            <a:r>
              <a:rPr lang="en-US" altLang="ja-JP" dirty="0" smtClean="0">
                <a:solidFill>
                  <a:schemeClr val="accent3">
                    <a:lumMod val="50000"/>
                  </a:schemeClr>
                </a:solidFill>
              </a:rPr>
              <a:t>jcr.incites.thomsonreuters.com</a:t>
            </a:r>
          </a:p>
        </p:txBody>
      </p:sp>
      <p:pic>
        <p:nvPicPr>
          <p:cNvPr id="307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0" y="2939334"/>
            <a:ext cx="4248000" cy="326565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インパクトファクター</a:t>
            </a:r>
            <a:r>
              <a:rPr lang="ja-JP" altLang="en-US" sz="2400" dirty="0">
                <a:solidFill>
                  <a:schemeClr val="bg1">
                    <a:lumMod val="95000"/>
                  </a:schemeClr>
                </a:solidFill>
              </a:rPr>
              <a:t>を</a:t>
            </a:r>
            <a:r>
              <a:rPr lang="ja-JP" altLang="en-US" sz="2400" dirty="0" smtClean="0">
                <a:solidFill>
                  <a:schemeClr val="bg1">
                    <a:lumMod val="95000"/>
                  </a:schemeClr>
                </a:solidFill>
              </a:rPr>
              <a:t>調べる（１）</a:t>
            </a:r>
            <a:endParaRPr lang="en-US" altLang="ja-JP" sz="2400" dirty="0" smtClean="0">
              <a:solidFill>
                <a:schemeClr val="bg1">
                  <a:lumMod val="95000"/>
                </a:schemeClr>
              </a:solidFill>
            </a:endParaRPr>
          </a:p>
          <a:p>
            <a:r>
              <a:rPr lang="ja-JP" altLang="en-US" sz="2400" dirty="0" smtClean="0">
                <a:solidFill>
                  <a:schemeClr val="bg1">
                    <a:lumMod val="95000"/>
                  </a:schemeClr>
                </a:solidFill>
              </a:rPr>
              <a:t>直接</a:t>
            </a:r>
            <a:r>
              <a:rPr lang="en-US" altLang="ja-JP" sz="2400" dirty="0" smtClean="0">
                <a:solidFill>
                  <a:schemeClr val="bg1">
                    <a:lumMod val="95000"/>
                  </a:schemeClr>
                </a:solidFill>
              </a:rPr>
              <a:t>JCR</a:t>
            </a:r>
            <a:r>
              <a:rPr lang="ja-JP" altLang="en-US" sz="2400" dirty="0" smtClean="0">
                <a:solidFill>
                  <a:schemeClr val="bg1">
                    <a:lumMod val="95000"/>
                  </a:schemeClr>
                </a:solidFill>
              </a:rPr>
              <a:t>で（調べたいジャーナルがわかっているとき）</a:t>
            </a:r>
            <a:endParaRPr lang="en-US" altLang="ja-JP"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5</a:t>
            </a:fld>
            <a:endParaRPr kumimoji="1" lang="ja-JP" altLang="en-US" dirty="0"/>
          </a:p>
        </p:txBody>
      </p:sp>
      <p:sp>
        <p:nvSpPr>
          <p:cNvPr id="10" name="テキスト ボックス 9"/>
          <p:cNvSpPr txBox="1"/>
          <p:nvPr/>
        </p:nvSpPr>
        <p:spPr>
          <a:xfrm>
            <a:off x="252000" y="5042435"/>
            <a:ext cx="4121217" cy="307777"/>
          </a:xfrm>
          <a:prstGeom prst="rect">
            <a:avLst/>
          </a:prstGeom>
          <a:noFill/>
        </p:spPr>
        <p:txBody>
          <a:bodyPr wrap="square" rtlCol="0">
            <a:spAutoFit/>
          </a:bodyPr>
          <a:lstStyle/>
          <a:p>
            <a:r>
              <a:rPr kumimoji="1" lang="ja-JP" altLang="en-US" sz="1400" dirty="0" smtClean="0">
                <a:solidFill>
                  <a:schemeClr val="accent3">
                    <a:lumMod val="50000"/>
                  </a:schemeClr>
                </a:solidFill>
              </a:rPr>
              <a:t>ジャーナルタイトルもしくは</a:t>
            </a:r>
            <a:r>
              <a:rPr kumimoji="1" lang="en-US" altLang="ja-JP" sz="1400" dirty="0" smtClean="0">
                <a:solidFill>
                  <a:schemeClr val="accent3">
                    <a:lumMod val="50000"/>
                  </a:schemeClr>
                </a:solidFill>
              </a:rPr>
              <a:t>ISSN</a:t>
            </a:r>
            <a:r>
              <a:rPr kumimoji="1" lang="ja-JP" altLang="en-US" sz="1400" dirty="0" smtClean="0">
                <a:solidFill>
                  <a:schemeClr val="accent3">
                    <a:lumMod val="50000"/>
                  </a:schemeClr>
                </a:solidFill>
              </a:rPr>
              <a:t>を入力・検索</a:t>
            </a:r>
            <a:endParaRPr kumimoji="1" lang="ja-JP" altLang="en-US" sz="1400" dirty="0">
              <a:solidFill>
                <a:schemeClr val="accent3">
                  <a:lumMod val="50000"/>
                </a:schemeClr>
              </a:solidFill>
            </a:endParaRPr>
          </a:p>
        </p:txBody>
      </p:sp>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12" name="直線矢印コネクタ 11"/>
          <p:cNvCxnSpPr/>
          <p:nvPr/>
        </p:nvCxnSpPr>
        <p:spPr>
          <a:xfrm>
            <a:off x="3938494" y="3368621"/>
            <a:ext cx="1043796" cy="437426"/>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正方形/長方形 14"/>
          <p:cNvSpPr/>
          <p:nvPr/>
        </p:nvSpPr>
        <p:spPr>
          <a:xfrm>
            <a:off x="5160017" y="4596065"/>
            <a:ext cx="436775" cy="142261"/>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1390615" y="2797603"/>
            <a:ext cx="1962185" cy="281928"/>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4644000" y="1281600"/>
            <a:ext cx="3312000" cy="648000"/>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accent3">
                    <a:lumMod val="50000"/>
                  </a:schemeClr>
                </a:solidFill>
              </a:rPr>
              <a:t>「</a:t>
            </a:r>
            <a:r>
              <a:rPr lang="en-US" altLang="ja-JP" dirty="0" smtClean="0">
                <a:solidFill>
                  <a:schemeClr val="accent3">
                    <a:lumMod val="50000"/>
                  </a:schemeClr>
                </a:solidFill>
              </a:rPr>
              <a:t>journal </a:t>
            </a:r>
            <a:r>
              <a:rPr lang="en-US" altLang="ja-JP" dirty="0">
                <a:solidFill>
                  <a:schemeClr val="accent3">
                    <a:lumMod val="50000"/>
                  </a:schemeClr>
                </a:solidFill>
              </a:rPr>
              <a:t>c</a:t>
            </a:r>
            <a:r>
              <a:rPr lang="en-US" altLang="ja-JP" dirty="0" smtClean="0">
                <a:solidFill>
                  <a:schemeClr val="accent3">
                    <a:lumMod val="50000"/>
                  </a:schemeClr>
                </a:solidFill>
              </a:rPr>
              <a:t>itation reports</a:t>
            </a:r>
            <a:r>
              <a:rPr lang="ja-JP" altLang="en-US" dirty="0" smtClean="0">
                <a:solidFill>
                  <a:schemeClr val="accent3">
                    <a:lumMod val="50000"/>
                  </a:schemeClr>
                </a:solidFill>
              </a:rPr>
              <a:t>」で</a:t>
            </a:r>
            <a:endParaRPr lang="en-US" altLang="ja-JP" dirty="0" smtClean="0">
              <a:solidFill>
                <a:schemeClr val="accent3">
                  <a:lumMod val="50000"/>
                </a:schemeClr>
              </a:solidFill>
            </a:endParaRPr>
          </a:p>
          <a:p>
            <a:pPr algn="r"/>
            <a:r>
              <a:rPr lang="ja-JP" altLang="en-US" dirty="0" smtClean="0">
                <a:solidFill>
                  <a:schemeClr val="accent3">
                    <a:lumMod val="50000"/>
                  </a:schemeClr>
                </a:solidFill>
              </a:rPr>
              <a:t>グーグル検索</a:t>
            </a:r>
            <a:endParaRPr lang="en-US" altLang="ja-JP" dirty="0" smtClean="0">
              <a:solidFill>
                <a:schemeClr val="accent3">
                  <a:lumMod val="50000"/>
                </a:schemeClr>
              </a:solidFill>
            </a:endParaRPr>
          </a:p>
        </p:txBody>
      </p:sp>
      <p:sp>
        <p:nvSpPr>
          <p:cNvPr id="16" name="テキスト ボックス 15"/>
          <p:cNvSpPr txBox="1"/>
          <p:nvPr/>
        </p:nvSpPr>
        <p:spPr>
          <a:xfrm>
            <a:off x="252000" y="5846400"/>
            <a:ext cx="3686494" cy="369332"/>
          </a:xfrm>
          <a:prstGeom prst="rect">
            <a:avLst/>
          </a:prstGeom>
          <a:noFill/>
        </p:spPr>
        <p:txBody>
          <a:bodyPr wrap="square" rtlCol="0">
            <a:spAutoFit/>
          </a:bodyPr>
          <a:lstStyle/>
          <a:p>
            <a:r>
              <a:rPr kumimoji="1" lang="en-US" altLang="ja-JP" dirty="0" smtClean="0">
                <a:solidFill>
                  <a:srgbClr val="C00000"/>
                </a:solidFill>
              </a:rPr>
              <a:t>Journal Profile (</a:t>
            </a:r>
            <a:r>
              <a:rPr lang="en-US" altLang="ja-JP" dirty="0" smtClean="0">
                <a:solidFill>
                  <a:srgbClr val="C00000"/>
                </a:solidFill>
              </a:rPr>
              <a:t>Current year</a:t>
            </a:r>
            <a:r>
              <a:rPr kumimoji="1" lang="en-US" altLang="ja-JP" dirty="0" smtClean="0">
                <a:solidFill>
                  <a:srgbClr val="C00000"/>
                </a:solidFill>
              </a:rPr>
              <a:t>)</a:t>
            </a:r>
            <a:r>
              <a:rPr kumimoji="1" lang="ja-JP" altLang="en-US" dirty="0" smtClean="0">
                <a:solidFill>
                  <a:srgbClr val="C00000"/>
                </a:solidFill>
              </a:rPr>
              <a:t>へ</a:t>
            </a:r>
            <a:endParaRPr kumimoji="1" lang="ja-JP" altLang="en-US" dirty="0">
              <a:solidFill>
                <a:srgbClr val="C00000"/>
              </a:solidFill>
            </a:endParaRPr>
          </a:p>
        </p:txBody>
      </p:sp>
      <p:cxnSp>
        <p:nvCxnSpPr>
          <p:cNvPr id="17" name="直線矢印コネクタ 16"/>
          <p:cNvCxnSpPr>
            <a:stCxn id="15" idx="2"/>
          </p:cNvCxnSpPr>
          <p:nvPr/>
        </p:nvCxnSpPr>
        <p:spPr>
          <a:xfrm flipH="1">
            <a:off x="3345181" y="4738326"/>
            <a:ext cx="2033224" cy="1108074"/>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41082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589"/>
            <a:ext cx="5040000" cy="38745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正方形/長方形 6"/>
          <p:cNvSpPr/>
          <p:nvPr/>
        </p:nvSpPr>
        <p:spPr>
          <a:xfrm>
            <a:off x="-566057" y="0"/>
            <a:ext cx="10406743" cy="90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61929"/>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chemeClr val="accent3">
                    <a:lumMod val="50000"/>
                  </a:schemeClr>
                </a:solidFill>
              </a:rPr>
              <a:t>Journal Profile (Current year)</a:t>
            </a: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bg1">
                    <a:lumMod val="95000"/>
                  </a:schemeClr>
                </a:solidFill>
              </a:rPr>
              <a:t>インパクトファクターを調べる（１）</a:t>
            </a:r>
            <a:endParaRPr lang="en-US" altLang="ja-JP" sz="2400" dirty="0">
              <a:solidFill>
                <a:schemeClr val="bg1">
                  <a:lumMod val="95000"/>
                </a:schemeClr>
              </a:solidFill>
            </a:endParaRPr>
          </a:p>
          <a:p>
            <a:r>
              <a:rPr lang="ja-JP" altLang="en-US" sz="2400" dirty="0">
                <a:solidFill>
                  <a:schemeClr val="bg1">
                    <a:lumMod val="95000"/>
                  </a:schemeClr>
                </a:solidFill>
              </a:rPr>
              <a:t>直接</a:t>
            </a:r>
            <a:r>
              <a:rPr lang="en-US" altLang="ja-JP" sz="2400" dirty="0">
                <a:solidFill>
                  <a:schemeClr val="bg1">
                    <a:lumMod val="95000"/>
                  </a:schemeClr>
                </a:solidFill>
              </a:rPr>
              <a:t>JCR</a:t>
            </a:r>
            <a:r>
              <a:rPr lang="ja-JP" altLang="en-US" sz="2400" dirty="0">
                <a:solidFill>
                  <a:schemeClr val="bg1">
                    <a:lumMod val="95000"/>
                  </a:schemeClr>
                </a:solidFill>
              </a:rPr>
              <a:t>で（調べたいジャーナルがわかっているとき）</a:t>
            </a:r>
            <a:endParaRPr lang="en-US" altLang="ja-JP"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6</a:t>
            </a:fld>
            <a:endParaRPr kumimoji="1" lang="ja-JP" altLang="en-US" dirty="0"/>
          </a:p>
        </p:txBody>
      </p:sp>
      <p:sp>
        <p:nvSpPr>
          <p:cNvPr id="11" name="テキスト ボックス 10"/>
          <p:cNvSpPr txBox="1"/>
          <p:nvPr/>
        </p:nvSpPr>
        <p:spPr>
          <a:xfrm>
            <a:off x="252000" y="5846400"/>
            <a:ext cx="3317818" cy="360000"/>
          </a:xfrm>
          <a:prstGeom prst="rect">
            <a:avLst/>
          </a:prstGeom>
          <a:noFill/>
        </p:spPr>
        <p:txBody>
          <a:bodyPr wrap="square" rtlCol="0">
            <a:spAutoFit/>
          </a:bodyPr>
          <a:lstStyle/>
          <a:p>
            <a:r>
              <a:rPr kumimoji="1" lang="ja-JP" altLang="en-US" dirty="0" smtClean="0">
                <a:solidFill>
                  <a:srgbClr val="C00000"/>
                </a:solidFill>
              </a:rPr>
              <a:t>インパクトファクター</a:t>
            </a:r>
            <a:endParaRPr kumimoji="1" lang="ja-JP" altLang="en-US" dirty="0">
              <a:solidFill>
                <a:srgbClr val="C00000"/>
              </a:solidFill>
            </a:endParaRPr>
          </a:p>
        </p:txBody>
      </p:sp>
      <p:sp>
        <p:nvSpPr>
          <p:cNvPr id="6" name="正方形/長方形 5"/>
          <p:cNvSpPr/>
          <p:nvPr/>
        </p:nvSpPr>
        <p:spPr>
          <a:xfrm>
            <a:off x="821179" y="4651385"/>
            <a:ext cx="732703" cy="291156"/>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1122063" y="3909796"/>
            <a:ext cx="360040" cy="172083"/>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矢印コネクタ 14"/>
          <p:cNvCxnSpPr>
            <a:stCxn id="14" idx="3"/>
          </p:cNvCxnSpPr>
          <p:nvPr/>
        </p:nvCxnSpPr>
        <p:spPr>
          <a:xfrm>
            <a:off x="1482103" y="3995838"/>
            <a:ext cx="4327026" cy="1850562"/>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5652000" y="5846400"/>
            <a:ext cx="3240000" cy="360000"/>
          </a:xfrm>
          <a:prstGeom prst="rect">
            <a:avLst/>
          </a:prstGeom>
          <a:noFill/>
        </p:spPr>
        <p:txBody>
          <a:bodyPr wrap="square" rtlCol="0">
            <a:spAutoFit/>
          </a:bodyPr>
          <a:lstStyle/>
          <a:p>
            <a:pPr algn="r"/>
            <a:r>
              <a:rPr kumimoji="1" lang="en-US" altLang="ja-JP" dirty="0" smtClean="0">
                <a:solidFill>
                  <a:srgbClr val="C00000"/>
                </a:solidFill>
              </a:rPr>
              <a:t>Journal Profile (All years)</a:t>
            </a:r>
            <a:r>
              <a:rPr kumimoji="1" lang="ja-JP" altLang="en-US" dirty="0" smtClean="0">
                <a:solidFill>
                  <a:srgbClr val="C00000"/>
                </a:solidFill>
              </a:rPr>
              <a:t>へ</a:t>
            </a:r>
            <a:endParaRPr kumimoji="1" lang="ja-JP" altLang="en-US" dirty="0">
              <a:solidFill>
                <a:srgbClr val="C00000"/>
              </a:solidFill>
            </a:endParaRPr>
          </a:p>
        </p:txBody>
      </p:sp>
      <p:cxnSp>
        <p:nvCxnSpPr>
          <p:cNvPr id="19" name="直線矢印コネクタ 18"/>
          <p:cNvCxnSpPr/>
          <p:nvPr/>
        </p:nvCxnSpPr>
        <p:spPr>
          <a:xfrm flipV="1">
            <a:off x="724205" y="4942541"/>
            <a:ext cx="247396" cy="903860"/>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06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0" y="2939334"/>
            <a:ext cx="4248000" cy="3265650"/>
          </a:xfrm>
          <a:prstGeom prst="rect">
            <a:avLst/>
          </a:prstGeom>
          <a:noFill/>
          <a:ln w="3175">
            <a:solidFill>
              <a:schemeClr val="accent3">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7" name="正方形/長方形 6"/>
          <p:cNvSpPr/>
          <p:nvPr/>
        </p:nvSpPr>
        <p:spPr>
          <a:xfrm>
            <a:off x="-566057" y="0"/>
            <a:ext cx="10406743" cy="90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640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chemeClr val="accent3">
                    <a:lumMod val="50000"/>
                  </a:schemeClr>
                </a:solidFill>
              </a:rPr>
              <a:t>Journal Profile (All years)</a:t>
            </a: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bg1">
                    <a:lumMod val="95000"/>
                  </a:schemeClr>
                </a:solidFill>
              </a:rPr>
              <a:t>インパクトファクターを調べる（１）</a:t>
            </a:r>
            <a:endParaRPr lang="en-US" altLang="ja-JP" sz="2400" dirty="0">
              <a:solidFill>
                <a:schemeClr val="bg1">
                  <a:lumMod val="95000"/>
                </a:schemeClr>
              </a:solidFill>
            </a:endParaRPr>
          </a:p>
          <a:p>
            <a:r>
              <a:rPr lang="ja-JP" altLang="en-US" sz="2400" dirty="0">
                <a:solidFill>
                  <a:schemeClr val="bg1">
                    <a:lumMod val="95000"/>
                  </a:schemeClr>
                </a:solidFill>
              </a:rPr>
              <a:t>直接</a:t>
            </a:r>
            <a:r>
              <a:rPr lang="en-US" altLang="ja-JP" sz="2400" dirty="0">
                <a:solidFill>
                  <a:schemeClr val="bg1">
                    <a:lumMod val="95000"/>
                  </a:schemeClr>
                </a:solidFill>
              </a:rPr>
              <a:t>JCR</a:t>
            </a:r>
            <a:r>
              <a:rPr lang="ja-JP" altLang="en-US" sz="2400" dirty="0">
                <a:solidFill>
                  <a:schemeClr val="bg1">
                    <a:lumMod val="95000"/>
                  </a:schemeClr>
                </a:solidFill>
              </a:rPr>
              <a:t>で（調べたいジャーナルがわかっているとき）</a:t>
            </a:r>
            <a:endParaRPr lang="en-US" altLang="ja-JP"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7</a:t>
            </a:fld>
            <a:endParaRPr kumimoji="1" lang="ja-JP" altLang="en-US" dirty="0"/>
          </a:p>
        </p:txBody>
      </p:sp>
      <p:cxnSp>
        <p:nvCxnSpPr>
          <p:cNvPr id="8" name="直線矢印コネクタ 7"/>
          <p:cNvCxnSpPr/>
          <p:nvPr/>
        </p:nvCxnSpPr>
        <p:spPr>
          <a:xfrm>
            <a:off x="4370381" y="3491645"/>
            <a:ext cx="0" cy="736557"/>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252000" y="5040000"/>
            <a:ext cx="4248000" cy="307777"/>
          </a:xfrm>
          <a:prstGeom prst="rect">
            <a:avLst/>
          </a:prstGeom>
          <a:noFill/>
        </p:spPr>
        <p:txBody>
          <a:bodyPr wrap="square" rtlCol="0">
            <a:spAutoFit/>
          </a:bodyPr>
          <a:lstStyle/>
          <a:p>
            <a:r>
              <a:rPr lang="ja-JP" altLang="en-US" sz="1400" dirty="0">
                <a:solidFill>
                  <a:schemeClr val="accent3">
                    <a:lumMod val="50000"/>
                  </a:schemeClr>
                </a:solidFill>
              </a:rPr>
              <a:t>これまでの</a:t>
            </a:r>
            <a:r>
              <a:rPr kumimoji="1" lang="ja-JP" altLang="en-US" sz="1400" dirty="0" smtClean="0">
                <a:solidFill>
                  <a:schemeClr val="accent3">
                    <a:lumMod val="50000"/>
                  </a:schemeClr>
                </a:solidFill>
              </a:rPr>
              <a:t>インパクトファクターの</a:t>
            </a:r>
            <a:r>
              <a:rPr lang="ja-JP" altLang="en-US" sz="1400" dirty="0">
                <a:solidFill>
                  <a:schemeClr val="accent3">
                    <a:lumMod val="50000"/>
                  </a:schemeClr>
                </a:solidFill>
              </a:rPr>
              <a:t>変化</a:t>
            </a:r>
            <a:r>
              <a:rPr kumimoji="1" lang="ja-JP" altLang="en-US" sz="1400" dirty="0" smtClean="0">
                <a:solidFill>
                  <a:schemeClr val="accent3">
                    <a:lumMod val="50000"/>
                  </a:schemeClr>
                </a:solidFill>
              </a:rPr>
              <a:t>がわかる。</a:t>
            </a:r>
            <a:endParaRPr kumimoji="1" lang="ja-JP" altLang="en-US" sz="1400" dirty="0">
              <a:solidFill>
                <a:schemeClr val="accent3">
                  <a:lumMod val="50000"/>
                </a:schemeClr>
              </a:solidFill>
            </a:endParaRPr>
          </a:p>
        </p:txBody>
      </p:sp>
      <p:sp>
        <p:nvSpPr>
          <p:cNvPr id="12" name="正方形/長方形 11"/>
          <p:cNvSpPr/>
          <p:nvPr/>
        </p:nvSpPr>
        <p:spPr>
          <a:xfrm>
            <a:off x="5112589" y="4019908"/>
            <a:ext cx="201283" cy="138024"/>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3" name="テキスト ボックス 12"/>
          <p:cNvSpPr txBox="1"/>
          <p:nvPr/>
        </p:nvSpPr>
        <p:spPr>
          <a:xfrm>
            <a:off x="4644000" y="1641600"/>
            <a:ext cx="4248000" cy="1384995"/>
          </a:xfrm>
          <a:prstGeom prst="rect">
            <a:avLst/>
          </a:prstGeom>
          <a:noFill/>
        </p:spPr>
        <p:txBody>
          <a:bodyPr wrap="square" rtlCol="0">
            <a:spAutoFit/>
          </a:bodyPr>
          <a:lstStyle/>
          <a:p>
            <a:r>
              <a:rPr lang="ja-JP" altLang="en-US" sz="1400" dirty="0" smtClean="0">
                <a:solidFill>
                  <a:schemeClr val="accent3">
                    <a:lumMod val="50000"/>
                  </a:schemeClr>
                </a:solidFill>
              </a:rPr>
              <a:t>「</a:t>
            </a:r>
            <a:r>
              <a:rPr lang="en-US" altLang="ja-JP" sz="1400" dirty="0" smtClean="0">
                <a:solidFill>
                  <a:schemeClr val="accent3">
                    <a:lumMod val="50000"/>
                  </a:schemeClr>
                </a:solidFill>
              </a:rPr>
              <a:t>Rank</a:t>
            </a:r>
            <a:r>
              <a:rPr lang="ja-JP" altLang="en-US" sz="1400" dirty="0" smtClean="0">
                <a:solidFill>
                  <a:schemeClr val="accent3">
                    <a:lumMod val="50000"/>
                  </a:schemeClr>
                </a:solidFill>
              </a:rPr>
              <a:t>」で</a:t>
            </a:r>
            <a:endParaRPr lang="en-US" altLang="ja-JP" sz="1400" dirty="0" smtClean="0">
              <a:solidFill>
                <a:schemeClr val="accent3">
                  <a:lumMod val="50000"/>
                </a:schemeClr>
              </a:solidFill>
            </a:endParaRPr>
          </a:p>
          <a:p>
            <a:r>
              <a:rPr kumimoji="1" lang="ja-JP" altLang="en-US" sz="1400" dirty="0" smtClean="0">
                <a:solidFill>
                  <a:schemeClr val="accent3">
                    <a:lumMod val="50000"/>
                  </a:schemeClr>
                </a:solidFill>
              </a:rPr>
              <a:t>研究分野内でのジャーナルの位置</a:t>
            </a:r>
            <a:r>
              <a:rPr lang="ja-JP" altLang="en-US" sz="1400" dirty="0" smtClean="0">
                <a:solidFill>
                  <a:schemeClr val="accent3">
                    <a:lumMod val="50000"/>
                  </a:schemeClr>
                </a:solidFill>
              </a:rPr>
              <a:t>がわかる。</a:t>
            </a:r>
            <a:endParaRPr lang="en-US" altLang="ja-JP" sz="1400" dirty="0" smtClean="0">
              <a:solidFill>
                <a:schemeClr val="accent3">
                  <a:lumMod val="50000"/>
                </a:schemeClr>
              </a:solidFill>
            </a:endParaRPr>
          </a:p>
          <a:p>
            <a:r>
              <a:rPr lang="en-US" altLang="ja-JP" sz="1400" dirty="0" smtClean="0">
                <a:solidFill>
                  <a:schemeClr val="accent3">
                    <a:lumMod val="50000"/>
                  </a:schemeClr>
                </a:solidFill>
              </a:rPr>
              <a:t>Q1</a:t>
            </a:r>
            <a:r>
              <a:rPr lang="ja-JP" altLang="en-US" sz="1400" dirty="0" smtClean="0">
                <a:solidFill>
                  <a:schemeClr val="accent3">
                    <a:lumMod val="50000"/>
                  </a:schemeClr>
                </a:solidFill>
              </a:rPr>
              <a:t>：上位</a:t>
            </a:r>
            <a:r>
              <a:rPr lang="en-US" altLang="ja-JP" sz="1400" dirty="0" smtClean="0">
                <a:solidFill>
                  <a:schemeClr val="accent3">
                    <a:lumMod val="50000"/>
                  </a:schemeClr>
                </a:solidFill>
              </a:rPr>
              <a:t>25%</a:t>
            </a:r>
            <a:r>
              <a:rPr lang="ja-JP" altLang="en-US" sz="1400" dirty="0" smtClean="0">
                <a:solidFill>
                  <a:schemeClr val="accent3">
                    <a:lumMod val="50000"/>
                  </a:schemeClr>
                </a:solidFill>
              </a:rPr>
              <a:t>以内</a:t>
            </a:r>
            <a:endParaRPr lang="en-US" altLang="ja-JP" sz="1400" dirty="0" smtClean="0">
              <a:solidFill>
                <a:schemeClr val="accent3">
                  <a:lumMod val="50000"/>
                </a:schemeClr>
              </a:solidFill>
            </a:endParaRPr>
          </a:p>
          <a:p>
            <a:r>
              <a:rPr lang="en-US" altLang="ja-JP" sz="1400" dirty="0" smtClean="0">
                <a:solidFill>
                  <a:schemeClr val="accent3">
                    <a:lumMod val="50000"/>
                  </a:schemeClr>
                </a:solidFill>
              </a:rPr>
              <a:t>Q2</a:t>
            </a:r>
            <a:r>
              <a:rPr lang="ja-JP" altLang="en-US" sz="1400" dirty="0" smtClean="0">
                <a:solidFill>
                  <a:schemeClr val="accent3">
                    <a:lumMod val="50000"/>
                  </a:schemeClr>
                </a:solidFill>
              </a:rPr>
              <a:t>：上位</a:t>
            </a:r>
            <a:r>
              <a:rPr lang="en-US" altLang="ja-JP" sz="1400" dirty="0" smtClean="0">
                <a:solidFill>
                  <a:schemeClr val="accent3">
                    <a:lumMod val="50000"/>
                  </a:schemeClr>
                </a:solidFill>
              </a:rPr>
              <a:t>25%</a:t>
            </a:r>
            <a:r>
              <a:rPr lang="ja-JP" altLang="en-US" sz="1400" dirty="0" err="1" smtClean="0">
                <a:solidFill>
                  <a:schemeClr val="accent3">
                    <a:lumMod val="50000"/>
                  </a:schemeClr>
                </a:solidFill>
              </a:rPr>
              <a:t>には</a:t>
            </a:r>
            <a:r>
              <a:rPr lang="ja-JP" altLang="en-US" sz="1400" dirty="0" smtClean="0">
                <a:solidFill>
                  <a:schemeClr val="accent3">
                    <a:lumMod val="50000"/>
                  </a:schemeClr>
                </a:solidFill>
              </a:rPr>
              <a:t>入らないが</a:t>
            </a:r>
            <a:r>
              <a:rPr lang="en-US" altLang="ja-JP" sz="1400" dirty="0" smtClean="0">
                <a:solidFill>
                  <a:schemeClr val="accent3">
                    <a:lumMod val="50000"/>
                  </a:schemeClr>
                </a:solidFill>
              </a:rPr>
              <a:t>50%</a:t>
            </a:r>
            <a:r>
              <a:rPr lang="ja-JP" altLang="en-US" sz="1400" dirty="0">
                <a:solidFill>
                  <a:schemeClr val="accent3">
                    <a:lumMod val="50000"/>
                  </a:schemeClr>
                </a:solidFill>
              </a:rPr>
              <a:t>以内</a:t>
            </a:r>
            <a:endParaRPr lang="en-US" altLang="ja-JP" sz="1400" dirty="0" smtClean="0">
              <a:solidFill>
                <a:schemeClr val="accent3">
                  <a:lumMod val="50000"/>
                </a:schemeClr>
              </a:solidFill>
            </a:endParaRPr>
          </a:p>
          <a:p>
            <a:r>
              <a:rPr lang="en-US" altLang="ja-JP" sz="1400" dirty="0" smtClean="0">
                <a:solidFill>
                  <a:schemeClr val="accent3">
                    <a:lumMod val="50000"/>
                  </a:schemeClr>
                </a:solidFill>
              </a:rPr>
              <a:t>Q3</a:t>
            </a:r>
            <a:r>
              <a:rPr lang="ja-JP" altLang="en-US" sz="1400" dirty="0" smtClean="0">
                <a:solidFill>
                  <a:schemeClr val="accent3">
                    <a:lumMod val="50000"/>
                  </a:schemeClr>
                </a:solidFill>
              </a:rPr>
              <a:t>：上位</a:t>
            </a:r>
            <a:r>
              <a:rPr lang="en-US" altLang="ja-JP" sz="1400" dirty="0" smtClean="0">
                <a:solidFill>
                  <a:schemeClr val="accent3">
                    <a:lumMod val="50000"/>
                  </a:schemeClr>
                </a:solidFill>
              </a:rPr>
              <a:t>50%</a:t>
            </a:r>
            <a:r>
              <a:rPr lang="ja-JP" altLang="en-US" sz="1400" dirty="0" err="1" smtClean="0">
                <a:solidFill>
                  <a:schemeClr val="accent3">
                    <a:lumMod val="50000"/>
                  </a:schemeClr>
                </a:solidFill>
              </a:rPr>
              <a:t>には</a:t>
            </a:r>
            <a:r>
              <a:rPr lang="ja-JP" altLang="en-US" sz="1400" dirty="0" smtClean="0">
                <a:solidFill>
                  <a:schemeClr val="accent3">
                    <a:lumMod val="50000"/>
                  </a:schemeClr>
                </a:solidFill>
              </a:rPr>
              <a:t>入らないが</a:t>
            </a:r>
            <a:r>
              <a:rPr lang="en-US" altLang="ja-JP" sz="1400" dirty="0" smtClean="0">
                <a:solidFill>
                  <a:schemeClr val="accent3">
                    <a:lumMod val="50000"/>
                  </a:schemeClr>
                </a:solidFill>
              </a:rPr>
              <a:t>75%</a:t>
            </a:r>
            <a:r>
              <a:rPr lang="ja-JP" altLang="en-US" sz="1400" dirty="0" smtClean="0">
                <a:solidFill>
                  <a:schemeClr val="accent3">
                    <a:lumMod val="50000"/>
                  </a:schemeClr>
                </a:solidFill>
              </a:rPr>
              <a:t>以内</a:t>
            </a:r>
            <a:endParaRPr lang="en-US" altLang="ja-JP" sz="1400" dirty="0" smtClean="0">
              <a:solidFill>
                <a:schemeClr val="accent3">
                  <a:lumMod val="50000"/>
                </a:schemeClr>
              </a:solidFill>
            </a:endParaRPr>
          </a:p>
          <a:p>
            <a:r>
              <a:rPr lang="en-US" altLang="ja-JP" sz="1400" dirty="0" smtClean="0">
                <a:solidFill>
                  <a:schemeClr val="accent3">
                    <a:lumMod val="50000"/>
                  </a:schemeClr>
                </a:solidFill>
              </a:rPr>
              <a:t>Q4</a:t>
            </a:r>
            <a:r>
              <a:rPr lang="ja-JP" altLang="en-US" sz="1400" dirty="0" smtClean="0">
                <a:solidFill>
                  <a:schemeClr val="accent3">
                    <a:lumMod val="50000"/>
                  </a:schemeClr>
                </a:solidFill>
              </a:rPr>
              <a:t>：上位</a:t>
            </a:r>
            <a:r>
              <a:rPr lang="en-US" altLang="ja-JP" sz="1400" dirty="0" smtClean="0">
                <a:solidFill>
                  <a:schemeClr val="accent3">
                    <a:lumMod val="50000"/>
                  </a:schemeClr>
                </a:solidFill>
              </a:rPr>
              <a:t>75%</a:t>
            </a:r>
            <a:r>
              <a:rPr lang="ja-JP" altLang="en-US" sz="1400" dirty="0" smtClean="0">
                <a:solidFill>
                  <a:schemeClr val="accent3">
                    <a:lumMod val="50000"/>
                  </a:schemeClr>
                </a:solidFill>
              </a:rPr>
              <a:t>に入らない</a:t>
            </a:r>
            <a:endParaRPr lang="en-US" altLang="ja-JP" sz="1400" dirty="0" smtClean="0">
              <a:solidFill>
                <a:schemeClr val="accent3">
                  <a:lumMod val="50000"/>
                </a:schemeClr>
              </a:solidFill>
            </a:endParaRPr>
          </a:p>
        </p:txBody>
      </p:sp>
      <p:cxnSp>
        <p:nvCxnSpPr>
          <p:cNvPr id="9" name="直線矢印コネクタ 8"/>
          <p:cNvCxnSpPr/>
          <p:nvPr/>
        </p:nvCxnSpPr>
        <p:spPr>
          <a:xfrm>
            <a:off x="4370381" y="3859923"/>
            <a:ext cx="422748" cy="179864"/>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p:nvPr/>
        </p:nvCxnSpPr>
        <p:spPr>
          <a:xfrm>
            <a:off x="4370381" y="3006324"/>
            <a:ext cx="0" cy="736557"/>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正方形/長方形 14"/>
          <p:cNvSpPr/>
          <p:nvPr/>
        </p:nvSpPr>
        <p:spPr>
          <a:xfrm>
            <a:off x="5991282" y="4073200"/>
            <a:ext cx="2397142" cy="219896"/>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1225176" y="3854823"/>
            <a:ext cx="239059" cy="1033929"/>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矢印コネクタ 16"/>
          <p:cNvCxnSpPr>
            <a:stCxn id="12" idx="3"/>
          </p:cNvCxnSpPr>
          <p:nvPr/>
        </p:nvCxnSpPr>
        <p:spPr>
          <a:xfrm>
            <a:off x="5313872" y="4088920"/>
            <a:ext cx="542363" cy="69012"/>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2815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0" y="29412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14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252000" y="1641600"/>
            <a:ext cx="4248000" cy="326565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正方形/長方形 6"/>
          <p:cNvSpPr/>
          <p:nvPr/>
        </p:nvSpPr>
        <p:spPr>
          <a:xfrm>
            <a:off x="-566057" y="0"/>
            <a:ext cx="10406743" cy="90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accent3">
                    <a:lumMod val="50000"/>
                  </a:schemeClr>
                </a:solidFill>
              </a:rPr>
              <a:t>http://webofknowledge.com/WOS</a:t>
            </a:r>
            <a:endParaRPr lang="en-US" altLang="ja-JP" dirty="0" smtClean="0">
              <a:solidFill>
                <a:schemeClr val="accent3">
                  <a:lumMod val="50000"/>
                </a:schemeClr>
              </a:solidFill>
            </a:endParaRPr>
          </a:p>
        </p:txBody>
      </p:sp>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インパクトファクターを調べる（</a:t>
            </a:r>
            <a:r>
              <a:rPr lang="ja-JP" altLang="en-US" sz="2400" dirty="0">
                <a:solidFill>
                  <a:schemeClr val="bg1">
                    <a:lumMod val="95000"/>
                  </a:schemeClr>
                </a:solidFill>
              </a:rPr>
              <a:t>２</a:t>
            </a:r>
            <a:r>
              <a:rPr lang="ja-JP" altLang="en-US" sz="2400" dirty="0" smtClean="0">
                <a:solidFill>
                  <a:schemeClr val="bg1">
                    <a:lumMod val="95000"/>
                  </a:schemeClr>
                </a:solidFill>
              </a:rPr>
              <a:t>）</a:t>
            </a:r>
            <a:endParaRPr lang="en-US" altLang="ja-JP" sz="2400" dirty="0" smtClean="0">
              <a:solidFill>
                <a:schemeClr val="bg1">
                  <a:lumMod val="95000"/>
                </a:schemeClr>
              </a:solidFill>
            </a:endParaRPr>
          </a:p>
          <a:p>
            <a:r>
              <a:rPr lang="en-US" altLang="ja-JP" sz="2400" dirty="0" err="1" smtClean="0">
                <a:solidFill>
                  <a:schemeClr val="bg1">
                    <a:lumMod val="95000"/>
                  </a:schemeClr>
                </a:solidFill>
              </a:rPr>
              <a:t>WoS</a:t>
            </a:r>
            <a:r>
              <a:rPr lang="ja-JP" altLang="en-US" sz="2400" dirty="0" smtClean="0">
                <a:solidFill>
                  <a:schemeClr val="bg1">
                    <a:lumMod val="95000"/>
                  </a:schemeClr>
                </a:solidFill>
              </a:rPr>
              <a:t>で（参照論文や執筆論文の掲載ジャーナルを調べる）</a:t>
            </a:r>
            <a:endParaRPr lang="en-US" altLang="ja-JP" sz="2400" dirty="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8</a:t>
            </a:fld>
            <a:endParaRPr kumimoji="1" lang="ja-JP" altLang="en-US" dirty="0"/>
          </a:p>
        </p:txBody>
      </p:sp>
      <p:sp>
        <p:nvSpPr>
          <p:cNvPr id="8" name="正方形/長方形 7"/>
          <p:cNvSpPr/>
          <p:nvPr/>
        </p:nvSpPr>
        <p:spPr>
          <a:xfrm>
            <a:off x="397017" y="3429000"/>
            <a:ext cx="732535" cy="10208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フリーフォーム 27"/>
          <p:cNvSpPr/>
          <p:nvPr/>
        </p:nvSpPr>
        <p:spPr>
          <a:xfrm>
            <a:off x="4853763" y="4098851"/>
            <a:ext cx="568842" cy="287079"/>
          </a:xfrm>
          <a:custGeom>
            <a:avLst/>
            <a:gdLst>
              <a:gd name="connsiteX0" fmla="*/ 0 w 568842"/>
              <a:gd name="connsiteY0" fmla="*/ 0 h 287079"/>
              <a:gd name="connsiteX1" fmla="*/ 260498 w 568842"/>
              <a:gd name="connsiteY1" fmla="*/ 0 h 287079"/>
              <a:gd name="connsiteX2" fmla="*/ 260498 w 568842"/>
              <a:gd name="connsiteY2" fmla="*/ 1549 h 287079"/>
              <a:gd name="connsiteX3" fmla="*/ 568842 w 568842"/>
              <a:gd name="connsiteY3" fmla="*/ 1549 h 287079"/>
              <a:gd name="connsiteX4" fmla="*/ 568842 w 568842"/>
              <a:gd name="connsiteY4" fmla="*/ 106326 h 287079"/>
              <a:gd name="connsiteX5" fmla="*/ 260498 w 568842"/>
              <a:gd name="connsiteY5" fmla="*/ 106326 h 287079"/>
              <a:gd name="connsiteX6" fmla="*/ 260498 w 568842"/>
              <a:gd name="connsiteY6" fmla="*/ 287079 h 287079"/>
              <a:gd name="connsiteX7" fmla="*/ 0 w 568842"/>
              <a:gd name="connsiteY7" fmla="*/ 287079 h 287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842" h="287079">
                <a:moveTo>
                  <a:pt x="0" y="0"/>
                </a:moveTo>
                <a:lnTo>
                  <a:pt x="260498" y="0"/>
                </a:lnTo>
                <a:lnTo>
                  <a:pt x="260498" y="1549"/>
                </a:lnTo>
                <a:lnTo>
                  <a:pt x="568842" y="1549"/>
                </a:lnTo>
                <a:lnTo>
                  <a:pt x="568842" y="106326"/>
                </a:lnTo>
                <a:lnTo>
                  <a:pt x="260498" y="106326"/>
                </a:lnTo>
                <a:lnTo>
                  <a:pt x="260498" y="287079"/>
                </a:lnTo>
                <a:lnTo>
                  <a:pt x="0" y="287079"/>
                </a:lnTo>
                <a:close/>
              </a:path>
            </a:pathLst>
          </a:cu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4" name="正方形/長方形 13"/>
          <p:cNvSpPr/>
          <p:nvPr/>
        </p:nvSpPr>
        <p:spPr>
          <a:xfrm>
            <a:off x="5278983" y="5059374"/>
            <a:ext cx="512217" cy="146507"/>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252000" y="5846400"/>
            <a:ext cx="3317818" cy="360000"/>
          </a:xfrm>
          <a:prstGeom prst="rect">
            <a:avLst/>
          </a:prstGeom>
          <a:noFill/>
        </p:spPr>
        <p:txBody>
          <a:bodyPr wrap="square" rtlCol="0">
            <a:spAutoFit/>
          </a:bodyPr>
          <a:lstStyle/>
          <a:p>
            <a:r>
              <a:rPr kumimoji="1" lang="en-US" altLang="ja-JP" dirty="0" smtClean="0">
                <a:solidFill>
                  <a:srgbClr val="C00000"/>
                </a:solidFill>
              </a:rPr>
              <a:t>Journal Profile (All years)</a:t>
            </a:r>
            <a:r>
              <a:rPr kumimoji="1" lang="ja-JP" altLang="en-US" dirty="0" smtClean="0">
                <a:solidFill>
                  <a:srgbClr val="C00000"/>
                </a:solidFill>
              </a:rPr>
              <a:t>へ</a:t>
            </a:r>
            <a:endParaRPr kumimoji="1" lang="ja-JP" altLang="en-US" dirty="0">
              <a:solidFill>
                <a:srgbClr val="C00000"/>
              </a:solidFill>
            </a:endParaRPr>
          </a:p>
        </p:txBody>
      </p:sp>
      <p:cxnSp>
        <p:nvCxnSpPr>
          <p:cNvPr id="9" name="直線矢印コネクタ 8"/>
          <p:cNvCxnSpPr>
            <a:stCxn id="8" idx="3"/>
          </p:cNvCxnSpPr>
          <p:nvPr/>
        </p:nvCxnSpPr>
        <p:spPr>
          <a:xfrm>
            <a:off x="1129552" y="3480040"/>
            <a:ext cx="3640703" cy="764233"/>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直線矢印コネクタ 16"/>
          <p:cNvCxnSpPr>
            <a:stCxn id="14" idx="1"/>
          </p:cNvCxnSpPr>
          <p:nvPr/>
        </p:nvCxnSpPr>
        <p:spPr>
          <a:xfrm flipH="1">
            <a:off x="3345180" y="5132628"/>
            <a:ext cx="1933803" cy="713772"/>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正方形/長方形 19"/>
          <p:cNvSpPr/>
          <p:nvPr/>
        </p:nvSpPr>
        <p:spPr>
          <a:xfrm>
            <a:off x="4644000" y="1281600"/>
            <a:ext cx="2484000" cy="648000"/>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smtClean="0">
                <a:solidFill>
                  <a:schemeClr val="accent3">
                    <a:lumMod val="50000"/>
                  </a:schemeClr>
                </a:solidFill>
              </a:rPr>
              <a:t>「</a:t>
            </a:r>
            <a:r>
              <a:rPr lang="en-US" altLang="ja-JP" dirty="0" smtClean="0">
                <a:solidFill>
                  <a:schemeClr val="accent3">
                    <a:lumMod val="50000"/>
                  </a:schemeClr>
                </a:solidFill>
              </a:rPr>
              <a:t>web of science</a:t>
            </a:r>
            <a:r>
              <a:rPr lang="ja-JP" altLang="en-US" dirty="0" smtClean="0">
                <a:solidFill>
                  <a:schemeClr val="accent3">
                    <a:lumMod val="50000"/>
                  </a:schemeClr>
                </a:solidFill>
              </a:rPr>
              <a:t>」で</a:t>
            </a:r>
            <a:endParaRPr lang="en-US" altLang="ja-JP" dirty="0" smtClean="0">
              <a:solidFill>
                <a:schemeClr val="accent3">
                  <a:lumMod val="50000"/>
                </a:schemeClr>
              </a:solidFill>
            </a:endParaRPr>
          </a:p>
          <a:p>
            <a:pPr algn="r"/>
            <a:r>
              <a:rPr lang="ja-JP" altLang="en-US" dirty="0" smtClean="0">
                <a:solidFill>
                  <a:schemeClr val="accent3">
                    <a:lumMod val="50000"/>
                  </a:schemeClr>
                </a:solidFill>
              </a:rPr>
              <a:t>グーグル検索</a:t>
            </a:r>
            <a:endParaRPr lang="en-US" altLang="ja-JP" dirty="0" smtClean="0">
              <a:solidFill>
                <a:schemeClr val="accent3">
                  <a:lumMod val="50000"/>
                </a:schemeClr>
              </a:solidFill>
            </a:endParaRPr>
          </a:p>
        </p:txBody>
      </p:sp>
      <p:sp>
        <p:nvSpPr>
          <p:cNvPr id="23" name="テキスト ボックス 22"/>
          <p:cNvSpPr txBox="1"/>
          <p:nvPr/>
        </p:nvSpPr>
        <p:spPr>
          <a:xfrm>
            <a:off x="4644000" y="2520000"/>
            <a:ext cx="3317818" cy="369332"/>
          </a:xfrm>
          <a:prstGeom prst="rect">
            <a:avLst/>
          </a:prstGeom>
          <a:noFill/>
        </p:spPr>
        <p:txBody>
          <a:bodyPr wrap="square" rtlCol="0">
            <a:spAutoFit/>
          </a:bodyPr>
          <a:lstStyle/>
          <a:p>
            <a:r>
              <a:rPr kumimoji="1" lang="ja-JP" altLang="en-US" dirty="0" smtClean="0">
                <a:solidFill>
                  <a:srgbClr val="C00000"/>
                </a:solidFill>
              </a:rPr>
              <a:t>インパクトファクター</a:t>
            </a:r>
            <a:endParaRPr kumimoji="1" lang="ja-JP" altLang="en-US" dirty="0">
              <a:solidFill>
                <a:srgbClr val="C00000"/>
              </a:solidFill>
            </a:endParaRPr>
          </a:p>
        </p:txBody>
      </p:sp>
      <p:cxnSp>
        <p:nvCxnSpPr>
          <p:cNvPr id="24" name="直線矢印コネクタ 23"/>
          <p:cNvCxnSpPr>
            <a:endCxn id="28" idx="1"/>
          </p:cNvCxnSpPr>
          <p:nvPr/>
        </p:nvCxnSpPr>
        <p:spPr>
          <a:xfrm flipH="1">
            <a:off x="5114261" y="2838704"/>
            <a:ext cx="420831" cy="1260147"/>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652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66057" y="0"/>
            <a:ext cx="10406743" cy="90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3200" dirty="0">
              <a:solidFill>
                <a:schemeClr val="accent3">
                  <a:lumMod val="50000"/>
                </a:schemeClr>
              </a:solidFill>
            </a:endParaRPr>
          </a:p>
        </p:txBody>
      </p:sp>
      <p:sp>
        <p:nvSpPr>
          <p:cNvPr id="4" name="正方形/長方形 3"/>
          <p:cNvSpPr/>
          <p:nvPr/>
        </p:nvSpPr>
        <p:spPr>
          <a:xfrm>
            <a:off x="252000" y="1281600"/>
            <a:ext cx="8892000" cy="44071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smtClean="0">
                <a:solidFill>
                  <a:schemeClr val="accent3">
                    <a:lumMod val="50000"/>
                  </a:schemeClr>
                </a:solidFill>
              </a:rPr>
              <a:t>Journal Profile (All years)</a:t>
            </a: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000" y="1641600"/>
            <a:ext cx="5040000" cy="387450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正方形/長方形 4"/>
          <p:cNvSpPr/>
          <p:nvPr/>
        </p:nvSpPr>
        <p:spPr>
          <a:xfrm>
            <a:off x="252000" y="0"/>
            <a:ext cx="8640000"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bg1">
                    <a:lumMod val="95000"/>
                  </a:schemeClr>
                </a:solidFill>
              </a:rPr>
              <a:t>インパクトファクター</a:t>
            </a:r>
            <a:r>
              <a:rPr lang="ja-JP" altLang="en-US" sz="2400" dirty="0">
                <a:solidFill>
                  <a:schemeClr val="bg1">
                    <a:lumMod val="95000"/>
                  </a:schemeClr>
                </a:solidFill>
              </a:rPr>
              <a:t>で</a:t>
            </a:r>
            <a:r>
              <a:rPr lang="ja-JP" altLang="en-US" sz="2400" dirty="0" smtClean="0">
                <a:solidFill>
                  <a:schemeClr val="bg1">
                    <a:lumMod val="95000"/>
                  </a:schemeClr>
                </a:solidFill>
              </a:rPr>
              <a:t>ジャーナル</a:t>
            </a:r>
            <a:r>
              <a:rPr lang="ja-JP" altLang="en-US" sz="2400" dirty="0">
                <a:solidFill>
                  <a:schemeClr val="bg1">
                    <a:lumMod val="95000"/>
                  </a:schemeClr>
                </a:solidFill>
              </a:rPr>
              <a:t>を</a:t>
            </a:r>
            <a:r>
              <a:rPr lang="ja-JP" altLang="en-US" sz="2400" dirty="0" smtClean="0">
                <a:solidFill>
                  <a:schemeClr val="bg1">
                    <a:lumMod val="95000"/>
                  </a:schemeClr>
                </a:solidFill>
              </a:rPr>
              <a:t>比較する</a:t>
            </a:r>
            <a:endParaRPr lang="en-US" altLang="ja-JP" sz="2400" dirty="0" smtClean="0">
              <a:solidFill>
                <a:schemeClr val="bg1">
                  <a:lumMod val="95000"/>
                </a:schemeClr>
              </a:solidFill>
            </a:endParaRPr>
          </a:p>
        </p:txBody>
      </p:sp>
      <p:sp>
        <p:nvSpPr>
          <p:cNvPr id="2" name="スライド番号プレースホルダー 1"/>
          <p:cNvSpPr>
            <a:spLocks noGrp="1"/>
          </p:cNvSpPr>
          <p:nvPr>
            <p:ph type="sldNum" sz="quarter" idx="12"/>
          </p:nvPr>
        </p:nvSpPr>
        <p:spPr/>
        <p:txBody>
          <a:bodyPr/>
          <a:lstStyle/>
          <a:p>
            <a:fld id="{B38103FB-E565-4A26-9303-508A391003B3}" type="slidenum">
              <a:rPr kumimoji="1" lang="ja-JP" altLang="en-US" smtClean="0"/>
              <a:t>9</a:t>
            </a:fld>
            <a:endParaRPr kumimoji="1" lang="ja-JP" altLang="en-US" dirty="0"/>
          </a:p>
        </p:txBody>
      </p:sp>
      <p:sp>
        <p:nvSpPr>
          <p:cNvPr id="8" name="正方形/長方形 7"/>
          <p:cNvSpPr/>
          <p:nvPr/>
        </p:nvSpPr>
        <p:spPr>
          <a:xfrm>
            <a:off x="3770490" y="2952838"/>
            <a:ext cx="881023" cy="512676"/>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400000" y="1641600"/>
            <a:ext cx="3492000" cy="1169551"/>
          </a:xfrm>
          <a:prstGeom prst="rect">
            <a:avLst/>
          </a:prstGeom>
          <a:noFill/>
        </p:spPr>
        <p:txBody>
          <a:bodyPr wrap="square" rtlCol="0">
            <a:spAutoFit/>
          </a:bodyPr>
          <a:lstStyle/>
          <a:p>
            <a:r>
              <a:rPr lang="ja-JP" altLang="en-US" sz="1400" dirty="0" smtClean="0">
                <a:solidFill>
                  <a:schemeClr val="accent3">
                    <a:lumMod val="50000"/>
                  </a:schemeClr>
                </a:solidFill>
              </a:rPr>
              <a:t>最新版（</a:t>
            </a:r>
            <a:r>
              <a:rPr lang="en-US" altLang="ja-JP" sz="1400" dirty="0" smtClean="0">
                <a:solidFill>
                  <a:schemeClr val="accent3">
                    <a:lumMod val="50000"/>
                  </a:schemeClr>
                </a:solidFill>
              </a:rPr>
              <a:t>JIF2017</a:t>
            </a:r>
            <a:r>
              <a:rPr lang="ja-JP" altLang="en-US" sz="1400" dirty="0" smtClean="0">
                <a:solidFill>
                  <a:schemeClr val="accent3">
                    <a:lumMod val="50000"/>
                  </a:schemeClr>
                </a:solidFill>
              </a:rPr>
              <a:t>）では</a:t>
            </a:r>
            <a:r>
              <a:rPr kumimoji="1" lang="en-US" altLang="ja-JP" sz="1400" dirty="0" smtClean="0">
                <a:solidFill>
                  <a:schemeClr val="accent3">
                    <a:lumMod val="50000"/>
                  </a:schemeClr>
                </a:solidFill>
              </a:rPr>
              <a:t>JCR</a:t>
            </a:r>
            <a:r>
              <a:rPr kumimoji="1" lang="ja-JP" altLang="en-US" sz="1400" dirty="0" smtClean="0">
                <a:solidFill>
                  <a:schemeClr val="accent3">
                    <a:lumMod val="50000"/>
                  </a:schemeClr>
                </a:solidFill>
              </a:rPr>
              <a:t>は</a:t>
            </a:r>
            <a:endParaRPr kumimoji="1" lang="en-US" altLang="ja-JP" sz="1400" dirty="0" smtClean="0">
              <a:solidFill>
                <a:schemeClr val="accent3">
                  <a:lumMod val="50000"/>
                </a:schemeClr>
              </a:solidFill>
            </a:endParaRPr>
          </a:p>
          <a:p>
            <a:r>
              <a:rPr kumimoji="1" lang="ja-JP" altLang="en-US" sz="1400" dirty="0" smtClean="0">
                <a:solidFill>
                  <a:schemeClr val="accent3">
                    <a:lumMod val="50000"/>
                  </a:schemeClr>
                </a:solidFill>
              </a:rPr>
              <a:t>研究分野を</a:t>
            </a:r>
            <a:r>
              <a:rPr kumimoji="1" lang="en-US" altLang="ja-JP" sz="1400" dirty="0" smtClean="0">
                <a:solidFill>
                  <a:schemeClr val="accent3">
                    <a:lumMod val="50000"/>
                  </a:schemeClr>
                </a:solidFill>
              </a:rPr>
              <a:t>234</a:t>
            </a:r>
            <a:r>
              <a:rPr kumimoji="1" lang="ja-JP" altLang="en-US" sz="1400" dirty="0" smtClean="0">
                <a:solidFill>
                  <a:schemeClr val="accent3">
                    <a:lumMod val="50000"/>
                  </a:schemeClr>
                </a:solidFill>
              </a:rPr>
              <a:t>カテゴリーに分けている。</a:t>
            </a:r>
            <a:endParaRPr kumimoji="1" lang="en-US" altLang="ja-JP" sz="1400" dirty="0" smtClean="0">
              <a:solidFill>
                <a:schemeClr val="accent3">
                  <a:lumMod val="50000"/>
                </a:schemeClr>
              </a:solidFill>
            </a:endParaRPr>
          </a:p>
          <a:p>
            <a:endParaRPr lang="en-US" altLang="ja-JP" sz="1400" dirty="0" smtClean="0">
              <a:solidFill>
                <a:schemeClr val="accent3">
                  <a:lumMod val="50000"/>
                </a:schemeClr>
              </a:solidFill>
            </a:endParaRPr>
          </a:p>
          <a:p>
            <a:r>
              <a:rPr lang="en-US" altLang="ja-JP" sz="1400" dirty="0" smtClean="0">
                <a:solidFill>
                  <a:schemeClr val="accent3">
                    <a:lumMod val="50000"/>
                  </a:schemeClr>
                </a:solidFill>
              </a:rPr>
              <a:t>※</a:t>
            </a:r>
            <a:r>
              <a:rPr lang="ja-JP" altLang="en-US" sz="1400" dirty="0" smtClean="0">
                <a:solidFill>
                  <a:schemeClr val="accent3">
                    <a:lumMod val="50000"/>
                  </a:schemeClr>
                </a:solidFill>
              </a:rPr>
              <a:t>複数のカテゴリーに</a:t>
            </a:r>
            <a:endParaRPr lang="en-US" altLang="ja-JP" sz="1400" dirty="0" smtClean="0">
              <a:solidFill>
                <a:schemeClr val="accent3">
                  <a:lumMod val="50000"/>
                </a:schemeClr>
              </a:solidFill>
            </a:endParaRPr>
          </a:p>
          <a:p>
            <a:r>
              <a:rPr lang="ja-JP" altLang="en-US" sz="1400" dirty="0">
                <a:solidFill>
                  <a:schemeClr val="accent3">
                    <a:lumMod val="50000"/>
                  </a:schemeClr>
                </a:solidFill>
              </a:rPr>
              <a:t>　</a:t>
            </a:r>
            <a:r>
              <a:rPr lang="ja-JP" altLang="en-US" sz="1400" dirty="0" smtClean="0">
                <a:solidFill>
                  <a:schemeClr val="accent3">
                    <a:lumMod val="50000"/>
                  </a:schemeClr>
                </a:solidFill>
              </a:rPr>
              <a:t>またがるジャーナルもある。</a:t>
            </a:r>
            <a:endParaRPr lang="en-US" altLang="ja-JP" sz="1400" dirty="0" smtClean="0">
              <a:solidFill>
                <a:schemeClr val="accent3">
                  <a:lumMod val="50000"/>
                </a:schemeClr>
              </a:solidFill>
            </a:endParaRPr>
          </a:p>
        </p:txBody>
      </p:sp>
      <p:sp>
        <p:nvSpPr>
          <p:cNvPr id="10" name="正方形/長方形 9"/>
          <p:cNvSpPr/>
          <p:nvPr/>
        </p:nvSpPr>
        <p:spPr>
          <a:xfrm>
            <a:off x="3809664" y="3119230"/>
            <a:ext cx="757365" cy="140805"/>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252000" y="5724000"/>
            <a:ext cx="7522893" cy="523220"/>
          </a:xfrm>
          <a:prstGeom prst="rect">
            <a:avLst/>
          </a:prstGeom>
          <a:noFill/>
        </p:spPr>
        <p:txBody>
          <a:bodyPr wrap="square" rtlCol="0">
            <a:spAutoFit/>
          </a:bodyPr>
          <a:lstStyle/>
          <a:p>
            <a:r>
              <a:rPr lang="ja-JP" altLang="en-US" sz="1400" dirty="0" smtClean="0">
                <a:solidFill>
                  <a:schemeClr val="accent3">
                    <a:lumMod val="50000"/>
                  </a:schemeClr>
                </a:solidFill>
              </a:rPr>
              <a:t>「</a:t>
            </a:r>
            <a:r>
              <a:rPr lang="en-US" altLang="ja-JP" sz="1400" dirty="0" smtClean="0">
                <a:solidFill>
                  <a:schemeClr val="accent3">
                    <a:lumMod val="50000"/>
                  </a:schemeClr>
                </a:solidFill>
              </a:rPr>
              <a:t>Categories</a:t>
            </a:r>
            <a:r>
              <a:rPr lang="ja-JP" altLang="en-US" sz="1400" dirty="0" smtClean="0">
                <a:solidFill>
                  <a:schemeClr val="accent3">
                    <a:lumMod val="50000"/>
                  </a:schemeClr>
                </a:solidFill>
              </a:rPr>
              <a:t>」から</a:t>
            </a:r>
            <a:endParaRPr lang="en-US" altLang="ja-JP" sz="1400" dirty="0" smtClean="0">
              <a:solidFill>
                <a:schemeClr val="accent3">
                  <a:lumMod val="50000"/>
                </a:schemeClr>
              </a:solidFill>
            </a:endParaRPr>
          </a:p>
          <a:p>
            <a:r>
              <a:rPr lang="ja-JP" altLang="en-US" sz="1400" dirty="0" smtClean="0">
                <a:solidFill>
                  <a:schemeClr val="accent3">
                    <a:lumMod val="50000"/>
                  </a:schemeClr>
                </a:solidFill>
              </a:rPr>
              <a:t>自分の研究分野にマッチするものをクリックすると</a:t>
            </a:r>
            <a:r>
              <a:rPr lang="ja-JP" altLang="en-US" sz="1400" dirty="0">
                <a:solidFill>
                  <a:schemeClr val="accent3">
                    <a:lumMod val="50000"/>
                  </a:schemeClr>
                </a:solidFill>
              </a:rPr>
              <a:t>、</a:t>
            </a:r>
            <a:r>
              <a:rPr lang="ja-JP" altLang="en-US" sz="1400" dirty="0" smtClean="0">
                <a:solidFill>
                  <a:schemeClr val="accent3">
                    <a:lumMod val="50000"/>
                  </a:schemeClr>
                </a:solidFill>
              </a:rPr>
              <a:t>そのランキングが表示される。</a:t>
            </a:r>
            <a:endParaRPr kumimoji="1" lang="en-US" altLang="ja-JP" sz="1400" dirty="0" smtClean="0">
              <a:solidFill>
                <a:schemeClr val="accent3">
                  <a:lumMod val="50000"/>
                </a:schemeClr>
              </a:solidFill>
            </a:endParaRPr>
          </a:p>
        </p:txBody>
      </p:sp>
      <p:cxnSp>
        <p:nvCxnSpPr>
          <p:cNvPr id="12" name="直線矢印コネクタ 11"/>
          <p:cNvCxnSpPr>
            <a:endCxn id="8" idx="1"/>
          </p:cNvCxnSpPr>
          <p:nvPr/>
        </p:nvCxnSpPr>
        <p:spPr>
          <a:xfrm flipV="1">
            <a:off x="744583" y="3209176"/>
            <a:ext cx="3025907" cy="2479592"/>
          </a:xfrm>
          <a:prstGeom prst="straightConnector1">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35157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2（游ゴシック）">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8873</TotalTime>
  <Words>1493</Words>
  <Application>Microsoft Office PowerPoint</Application>
  <PresentationFormat>画面に合わせる (4:3)</PresentationFormat>
  <Paragraphs>338</Paragraphs>
  <Slides>28</Slides>
  <Notes>27</Notes>
  <HiddenSlides>0</HiddenSlides>
  <MMClips>0</MMClips>
  <ScaleCrop>false</ScaleCrop>
  <HeadingPairs>
    <vt:vector size="4" baseType="variant">
      <vt:variant>
        <vt:lpstr>テーマ</vt:lpstr>
      </vt:variant>
      <vt:variant>
        <vt:i4>1</vt:i4>
      </vt:variant>
      <vt:variant>
        <vt:lpstr>スライド タイトル</vt:lpstr>
      </vt:variant>
      <vt:variant>
        <vt:i4>28</vt:i4>
      </vt:variant>
    </vt:vector>
  </HeadingPairs>
  <TitlesOfParts>
    <vt:vector size="29" baseType="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editor</dc:creator>
  <cp:lastModifiedBy>staff</cp:lastModifiedBy>
  <cp:revision>525</cp:revision>
  <cp:lastPrinted>2018-07-23T01:08:59Z</cp:lastPrinted>
  <dcterms:created xsi:type="dcterms:W3CDTF">2017-10-30T15:01:00Z</dcterms:created>
  <dcterms:modified xsi:type="dcterms:W3CDTF">2018-07-23T03:22:00Z</dcterms:modified>
</cp:coreProperties>
</file>