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765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266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8921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23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5860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895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689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2018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749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49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58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直線コネクタ 49"/>
          <p:cNvCxnSpPr/>
          <p:nvPr/>
        </p:nvCxnSpPr>
        <p:spPr>
          <a:xfrm>
            <a:off x="3546274" y="3226264"/>
            <a:ext cx="3092" cy="5643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/>
          <p:cNvSpPr/>
          <p:nvPr/>
        </p:nvSpPr>
        <p:spPr>
          <a:xfrm>
            <a:off x="4995094" y="1302480"/>
            <a:ext cx="2300630" cy="7818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24251" y="85692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105178" y="1443293"/>
            <a:ext cx="20649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Random assignment</a:t>
            </a:r>
          </a:p>
          <a:p>
            <a:pPr algn="ctr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(n = 37)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3541636" y="2103785"/>
            <a:ext cx="5162843" cy="561871"/>
            <a:chOff x="2602523" y="1300590"/>
            <a:chExt cx="5162843" cy="561871"/>
          </a:xfrm>
        </p:grpSpPr>
        <p:cxnSp>
          <p:nvCxnSpPr>
            <p:cNvPr id="20" name="直線コネクタ 19"/>
            <p:cNvCxnSpPr/>
            <p:nvPr/>
          </p:nvCxnSpPr>
          <p:spPr>
            <a:xfrm>
              <a:off x="2602523" y="1494356"/>
              <a:ext cx="5162843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/>
            <p:cNvCxnSpPr/>
            <p:nvPr/>
          </p:nvCxnSpPr>
          <p:spPr>
            <a:xfrm>
              <a:off x="2602523" y="1494356"/>
              <a:ext cx="1546" cy="36810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/>
            <p:cNvCxnSpPr/>
            <p:nvPr/>
          </p:nvCxnSpPr>
          <p:spPr>
            <a:xfrm flipH="1">
              <a:off x="5183944" y="1300590"/>
              <a:ext cx="1547" cy="19376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コネクタ 29"/>
            <p:cNvCxnSpPr/>
            <p:nvPr/>
          </p:nvCxnSpPr>
          <p:spPr>
            <a:xfrm>
              <a:off x="7760729" y="1494355"/>
              <a:ext cx="1546" cy="36810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5" name="表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03100"/>
              </p:ext>
            </p:extLst>
          </p:nvPr>
        </p:nvGraphicFramePr>
        <p:xfrm>
          <a:off x="1549560" y="2849915"/>
          <a:ext cx="3653655" cy="506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2211">
                  <a:extLst>
                    <a:ext uri="{9D8B030D-6E8A-4147-A177-3AD203B41FA5}">
                      <a16:colId xmlns:a16="http://schemas.microsoft.com/office/drawing/2014/main" val="1008286940"/>
                    </a:ext>
                  </a:extLst>
                </a:gridCol>
                <a:gridCol w="991444">
                  <a:extLst>
                    <a:ext uri="{9D8B030D-6E8A-4147-A177-3AD203B41FA5}">
                      <a16:colId xmlns:a16="http://schemas.microsoft.com/office/drawing/2014/main" val="920112823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Allocated to erlotinib</a:t>
                      </a:r>
                      <a:endParaRPr lang="en-US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19)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617100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5451182"/>
                  </a:ext>
                </a:extLst>
              </a:tr>
            </a:tbl>
          </a:graphicData>
        </a:graphic>
      </p:graphicFrame>
      <p:graphicFrame>
        <p:nvGraphicFramePr>
          <p:cNvPr id="36" name="表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259292"/>
              </p:ext>
            </p:extLst>
          </p:nvPr>
        </p:nvGraphicFramePr>
        <p:xfrm>
          <a:off x="6588472" y="2846424"/>
          <a:ext cx="3452862" cy="253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77489">
                  <a:extLst>
                    <a:ext uri="{9D8B030D-6E8A-4147-A177-3AD203B41FA5}">
                      <a16:colId xmlns:a16="http://schemas.microsoft.com/office/drawing/2014/main" val="1128888367"/>
                    </a:ext>
                  </a:extLst>
                </a:gridCol>
                <a:gridCol w="875373">
                  <a:extLst>
                    <a:ext uri="{9D8B030D-6E8A-4147-A177-3AD203B41FA5}">
                      <a16:colId xmlns:a16="http://schemas.microsoft.com/office/drawing/2014/main" val="4008335614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Allocated to S-1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18)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807506"/>
                  </a:ext>
                </a:extLst>
              </a:tr>
            </a:tbl>
          </a:graphicData>
        </a:graphic>
      </p:graphicFrame>
      <p:graphicFrame>
        <p:nvGraphicFramePr>
          <p:cNvPr id="37" name="表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983852"/>
              </p:ext>
            </p:extLst>
          </p:nvPr>
        </p:nvGraphicFramePr>
        <p:xfrm>
          <a:off x="1549560" y="3856000"/>
          <a:ext cx="3653655" cy="1266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2211">
                  <a:extLst>
                    <a:ext uri="{9D8B030D-6E8A-4147-A177-3AD203B41FA5}">
                      <a16:colId xmlns:a16="http://schemas.microsoft.com/office/drawing/2014/main" val="929856004"/>
                    </a:ext>
                  </a:extLst>
                </a:gridCol>
                <a:gridCol w="991444">
                  <a:extLst>
                    <a:ext uri="{9D8B030D-6E8A-4147-A177-3AD203B41FA5}">
                      <a16:colId xmlns:a16="http://schemas.microsoft.com/office/drawing/2014/main" val="1202841111"/>
                    </a:ext>
                  </a:extLst>
                </a:gridCol>
              </a:tblGrid>
              <a:tr h="2444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Discontinued erlotinib</a:t>
                      </a:r>
                      <a:endParaRPr lang="en-US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19)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445304"/>
                  </a:ext>
                </a:extLst>
              </a:tr>
              <a:tr h="2444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Disease progression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16)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3564542"/>
                  </a:ext>
                </a:extLst>
              </a:tr>
              <a:tr h="2444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Adverse events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2)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9428701"/>
                  </a:ext>
                </a:extLst>
              </a:tr>
              <a:tr h="2444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Others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1)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283325"/>
                  </a:ext>
                </a:extLst>
              </a:tr>
              <a:tr h="244478"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2491617"/>
                  </a:ext>
                </a:extLst>
              </a:tr>
            </a:tbl>
          </a:graphicData>
        </a:graphic>
      </p:graphicFrame>
      <p:graphicFrame>
        <p:nvGraphicFramePr>
          <p:cNvPr id="38" name="表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932287"/>
              </p:ext>
            </p:extLst>
          </p:nvPr>
        </p:nvGraphicFramePr>
        <p:xfrm>
          <a:off x="6633717" y="3818553"/>
          <a:ext cx="3345474" cy="1013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7326">
                  <a:extLst>
                    <a:ext uri="{9D8B030D-6E8A-4147-A177-3AD203B41FA5}">
                      <a16:colId xmlns:a16="http://schemas.microsoft.com/office/drawing/2014/main" val="64880099"/>
                    </a:ext>
                  </a:extLst>
                </a:gridCol>
                <a:gridCol w="848148">
                  <a:extLst>
                    <a:ext uri="{9D8B030D-6E8A-4147-A177-3AD203B41FA5}">
                      <a16:colId xmlns:a16="http://schemas.microsoft.com/office/drawing/2014/main" val="714837157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Discontinued S-1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18)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713379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Disease progression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9)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873111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Adverse events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5)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040075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Others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4)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3977949"/>
                  </a:ext>
                </a:extLst>
              </a:tr>
            </a:tbl>
          </a:graphicData>
        </a:graphic>
      </p:graphicFrame>
      <p:graphicFrame>
        <p:nvGraphicFramePr>
          <p:cNvPr id="39" name="表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022671"/>
              </p:ext>
            </p:extLst>
          </p:nvPr>
        </p:nvGraphicFramePr>
        <p:xfrm>
          <a:off x="1570512" y="5428650"/>
          <a:ext cx="3653655" cy="7600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2211">
                  <a:extLst>
                    <a:ext uri="{9D8B030D-6E8A-4147-A177-3AD203B41FA5}">
                      <a16:colId xmlns:a16="http://schemas.microsoft.com/office/drawing/2014/main" val="1754106041"/>
                    </a:ext>
                  </a:extLst>
                </a:gridCol>
                <a:gridCol w="991444">
                  <a:extLst>
                    <a:ext uri="{9D8B030D-6E8A-4147-A177-3AD203B41FA5}">
                      <a16:colId xmlns:a16="http://schemas.microsoft.com/office/drawing/2014/main" val="1684548637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Evaluable for PFS and OS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19)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37138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Evaluable for response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19)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85330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Evaluable for safety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19)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5360870"/>
                  </a:ext>
                </a:extLst>
              </a:tr>
            </a:tbl>
          </a:graphicData>
        </a:graphic>
      </p:graphicFrame>
      <p:graphicFrame>
        <p:nvGraphicFramePr>
          <p:cNvPr id="40" name="表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852823"/>
              </p:ext>
            </p:extLst>
          </p:nvPr>
        </p:nvGraphicFramePr>
        <p:xfrm>
          <a:off x="6637982" y="5428650"/>
          <a:ext cx="3384509" cy="7600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6100">
                  <a:extLst>
                    <a:ext uri="{9D8B030D-6E8A-4147-A177-3AD203B41FA5}">
                      <a16:colId xmlns:a16="http://schemas.microsoft.com/office/drawing/2014/main" val="3931382598"/>
                    </a:ext>
                  </a:extLst>
                </a:gridCol>
                <a:gridCol w="918409">
                  <a:extLst>
                    <a:ext uri="{9D8B030D-6E8A-4147-A177-3AD203B41FA5}">
                      <a16:colId xmlns:a16="http://schemas.microsoft.com/office/drawing/2014/main" val="3775833392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Evaluable for PFS and OS</a:t>
                      </a:r>
                      <a:endParaRPr lang="en-US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19)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531778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Evaluable for response</a:t>
                      </a:r>
                      <a:endParaRPr lang="en-US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16)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00027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Evaluable for safety</a:t>
                      </a:r>
                      <a:endParaRPr lang="en-US" sz="16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 = 19)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1821287"/>
                  </a:ext>
                </a:extLst>
              </a:tr>
            </a:tbl>
          </a:graphicData>
        </a:graphic>
      </p:graphicFrame>
      <p:sp>
        <p:nvSpPr>
          <p:cNvPr id="43" name="正方形/長方形 42"/>
          <p:cNvSpPr/>
          <p:nvPr/>
        </p:nvSpPr>
        <p:spPr>
          <a:xfrm>
            <a:off x="1447691" y="2665655"/>
            <a:ext cx="3894609" cy="5523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1447690" y="3800312"/>
            <a:ext cx="3894609" cy="10671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1447691" y="5428650"/>
            <a:ext cx="3915560" cy="8143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6493252" y="2665655"/>
            <a:ext cx="3632066" cy="5513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7" name="正方形/長方形 46"/>
          <p:cNvSpPr/>
          <p:nvPr/>
        </p:nvSpPr>
        <p:spPr>
          <a:xfrm>
            <a:off x="6493251" y="3787403"/>
            <a:ext cx="3632067" cy="10801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8" name="正方形/長方形 47"/>
          <p:cNvSpPr/>
          <p:nvPr/>
        </p:nvSpPr>
        <p:spPr>
          <a:xfrm>
            <a:off x="6493251" y="5428650"/>
            <a:ext cx="3669917" cy="8143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49" name="直線コネクタ 48"/>
          <p:cNvCxnSpPr>
            <a:cxnSpLocks/>
          </p:cNvCxnSpPr>
          <p:nvPr/>
        </p:nvCxnSpPr>
        <p:spPr>
          <a:xfrm flipH="1">
            <a:off x="8720532" y="4872178"/>
            <a:ext cx="261" cy="5564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/>
          <p:cNvCxnSpPr/>
          <p:nvPr/>
        </p:nvCxnSpPr>
        <p:spPr>
          <a:xfrm>
            <a:off x="8704479" y="3226264"/>
            <a:ext cx="3092" cy="5643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>
            <a:off x="3559496" y="4872178"/>
            <a:ext cx="0" cy="5564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917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138</Words>
  <Application>Microsoft Office PowerPoint</Application>
  <PresentationFormat>ワイド画面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池澤靖元</dc:creator>
  <cp:lastModifiedBy>池澤靖元</cp:lastModifiedBy>
  <cp:revision>23</cp:revision>
  <dcterms:created xsi:type="dcterms:W3CDTF">2016-05-21T11:37:00Z</dcterms:created>
  <dcterms:modified xsi:type="dcterms:W3CDTF">2017-07-24T06:44:56Z</dcterms:modified>
</cp:coreProperties>
</file>