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9144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26" autoAdjust="0"/>
  </p:normalViewPr>
  <p:slideViewPr>
    <p:cSldViewPr>
      <p:cViewPr>
        <p:scale>
          <a:sx n="94" d="100"/>
          <a:sy n="94" d="100"/>
        </p:scale>
        <p:origin x="-1116" y="-54"/>
      </p:cViewPr>
      <p:guideLst>
        <p:guide orient="horz"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MurakamiK\Google%20&#12489;&#12521;&#12452;&#12502;\0_&#21407;&#31295;&#12394;&#12393;\H28&#20013;&#24029;&#12375;&#12411;&#12398;\Fig.%20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trendline>
            <c:spPr>
              <a:ln w="635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4.5706602666837778E-2"/>
                  <c:y val="-0.38808641581297715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ja-JP"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ja-JP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Sheet1!$K$3:$K$9</c:f>
              <c:numCache>
                <c:formatCode>@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xVal>
          <c:yVal>
            <c:numRef>
              <c:f>Sheet1!$O$3:$O$9</c:f>
              <c:numCache>
                <c:formatCode>#,##0.00_);[Red]\(#,##0.00\)</c:formatCode>
                <c:ptCount val="7"/>
                <c:pt idx="0">
                  <c:v>33.415699999999994</c:v>
                </c:pt>
                <c:pt idx="1">
                  <c:v>30.72456</c:v>
                </c:pt>
                <c:pt idx="2">
                  <c:v>27.911359999999998</c:v>
                </c:pt>
                <c:pt idx="3">
                  <c:v>24.404036666666666</c:v>
                </c:pt>
                <c:pt idx="4">
                  <c:v>21.085466666666665</c:v>
                </c:pt>
                <c:pt idx="5">
                  <c:v>17.542243333333332</c:v>
                </c:pt>
                <c:pt idx="6">
                  <c:v>14.265336666666668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7EF-4052-88C2-63A0E7FE1A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195904"/>
        <c:axId val="33197440"/>
      </c:scatterChart>
      <c:valAx>
        <c:axId val="33195904"/>
        <c:scaling>
          <c:orientation val="minMax"/>
          <c:max val="8"/>
        </c:scaling>
        <c:delete val="0"/>
        <c:axPos val="b"/>
        <c:numFmt formatCode="@" sourceLinked="1"/>
        <c:majorTickMark val="out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33197440"/>
        <c:crosses val="autoZero"/>
        <c:crossBetween val="midCat"/>
        <c:majorUnit val="1"/>
      </c:valAx>
      <c:valAx>
        <c:axId val="33197440"/>
        <c:scaling>
          <c:orientation val="minMax"/>
          <c:max val="40"/>
          <c:min val="5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33195904"/>
        <c:crosses val="autoZero"/>
        <c:crossBetween val="midCat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1A2CB-6942-4D7C-8CC6-D1D290F63D9E}" type="datetimeFigureOut">
              <a:rPr kumimoji="1" lang="ja-JP" altLang="en-US" smtClean="0"/>
              <a:t>2018/9/12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025D1-5263-4C3E-B53B-B883E9C7E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8456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840569"/>
            <a:ext cx="10363200" cy="1960033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5181600"/>
            <a:ext cx="85344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399" y="488951"/>
            <a:ext cx="2057401" cy="10401300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488951"/>
            <a:ext cx="5969001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5875867"/>
            <a:ext cx="10363200" cy="1816100"/>
          </a:xfrm>
        </p:spPr>
        <p:txBody>
          <a:bodyPr anchor="t"/>
          <a:lstStyle>
            <a:lvl1pPr algn="l">
              <a:defRPr sz="7111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3875619"/>
            <a:ext cx="10363200" cy="2000249"/>
          </a:xfrm>
        </p:spPr>
        <p:txBody>
          <a:bodyPr anchor="b"/>
          <a:lstStyle>
            <a:lvl1pPr marL="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2844801"/>
            <a:ext cx="4013200" cy="8045451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73601" y="2844801"/>
            <a:ext cx="4013200" cy="8045451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366184"/>
            <a:ext cx="109728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1" y="2046817"/>
            <a:ext cx="5386917" cy="853016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1" y="2899833"/>
            <a:ext cx="5386917" cy="5268384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2046817"/>
            <a:ext cx="5389033" cy="853016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899833"/>
            <a:ext cx="5389033" cy="5268384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364067"/>
            <a:ext cx="4011084" cy="1549400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364068"/>
            <a:ext cx="6815668" cy="7804151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913468"/>
            <a:ext cx="4011084" cy="6254751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6400801"/>
            <a:ext cx="7315200" cy="755651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817033"/>
            <a:ext cx="7315200" cy="5486400"/>
          </a:xfrm>
        </p:spPr>
        <p:txBody>
          <a:bodyPr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7156452"/>
            <a:ext cx="7315200" cy="1073149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2133602"/>
            <a:ext cx="109728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8475135"/>
            <a:ext cx="284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7DBFB-8C8C-4013-8056-A814F02B652E}" type="datetimeFigureOut">
              <a:rPr kumimoji="1" lang="ja-JP" altLang="en-US" smtClean="0"/>
              <a:pPr/>
              <a:t>2018/9/12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8475135"/>
            <a:ext cx="3860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8475135"/>
            <a:ext cx="284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9D906-E0E1-4330-8F50-4C43EAA4E3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25620" rtl="0" eaLnBrk="1" latinLnBrk="0" hangingPunct="1">
        <a:spcBef>
          <a:spcPct val="0"/>
        </a:spcBef>
        <a:buNone/>
        <a:defRPr kumimoji="1"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608" indent="-609608" algn="l" defTabSz="1625620" rtl="0" eaLnBrk="1" latinLnBrk="0" hangingPunct="1">
        <a:spcBef>
          <a:spcPct val="20000"/>
        </a:spcBef>
        <a:buFont typeface="Arial" pitchFamily="34" charset="0"/>
        <a:buChar char="•"/>
        <a:defRPr kumimoji="1"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320817" indent="-508006" algn="l" defTabSz="1625620" rtl="0" eaLnBrk="1" latinLnBrk="0" hangingPunct="1">
        <a:spcBef>
          <a:spcPct val="20000"/>
        </a:spcBef>
        <a:buFont typeface="Arial" pitchFamily="34" charset="0"/>
        <a:buChar char="–"/>
        <a:defRPr kumimoji="1" sz="4978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spcBef>
          <a:spcPct val="20000"/>
        </a:spcBef>
        <a:buFont typeface="Arial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spcBef>
          <a:spcPct val="20000"/>
        </a:spcBef>
        <a:buFont typeface="Arial" pitchFamily="34" charset="0"/>
        <a:buChar char="–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spcBef>
          <a:spcPct val="20000"/>
        </a:spcBef>
        <a:buFont typeface="Arial" pitchFamily="34" charset="0"/>
        <a:buChar char="»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spcBef>
          <a:spcPct val="20000"/>
        </a:spcBef>
        <a:buFont typeface="Arial" pitchFamily="34" charset="0"/>
        <a:buChar char="•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spcBef>
          <a:spcPct val="20000"/>
        </a:spcBef>
        <a:buFont typeface="Arial" pitchFamily="34" charset="0"/>
        <a:buChar char="•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spcBef>
          <a:spcPct val="20000"/>
        </a:spcBef>
        <a:buFont typeface="Arial" pitchFamily="34" charset="0"/>
        <a:buChar char="•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spcBef>
          <a:spcPct val="20000"/>
        </a:spcBef>
        <a:buFont typeface="Arial" pitchFamily="34" charset="0"/>
        <a:buChar char="•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B87ADB40-3D6D-40EC-8CAB-8E70526E254F}"/>
              </a:ext>
            </a:extLst>
          </p:cNvPr>
          <p:cNvSpPr txBox="1"/>
          <p:nvPr/>
        </p:nvSpPr>
        <p:spPr>
          <a:xfrm>
            <a:off x="176304" y="867645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Fig. supplement 1 Nakagawa et al</a:t>
            </a:r>
            <a:endParaRPr kumimoji="1" lang="ja-JP" altLang="en-US" dirty="0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xmlns="" id="{4B2C180F-CF12-418B-9600-02D5E8B10C2B}"/>
              </a:ext>
            </a:extLst>
          </p:cNvPr>
          <p:cNvGrpSpPr/>
          <p:nvPr/>
        </p:nvGrpSpPr>
        <p:grpSpPr>
          <a:xfrm>
            <a:off x="208691" y="1403648"/>
            <a:ext cx="12000656" cy="5755422"/>
            <a:chOff x="208691" y="1403648"/>
            <a:chExt cx="12000656" cy="5755422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xmlns="" id="{25B42233-5FC8-45F8-BF67-0584E0E889D5}"/>
                </a:ext>
              </a:extLst>
            </p:cNvPr>
            <p:cNvSpPr/>
            <p:nvPr/>
          </p:nvSpPr>
          <p:spPr>
            <a:xfrm>
              <a:off x="208691" y="1403648"/>
              <a:ext cx="12000656" cy="5755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IU119(GI) 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207: ACTGCCAGCAGTCTCTAGGCTCCCCAGTTGACCCAAATCCAACCTTCCGCCTCATTCAAA 266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IU128(GI)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207: ACTGCCAGCAGTCTCCAGGCTCCCCAGTTGACCCAAATTCAACCTTCCGCCTCATTCAAA 266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IU130(GI)</a:t>
              </a:r>
              <a:r>
                <a:rPr lang="en-US" altLang="ja-JP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207: ACTGCCAGCAGTCTCCAGGCTCCCCAGTTGACCCAAATTCAACCTTCCGCCTCATTCAAA 266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IU144(GII)    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207: ACTGCCAGCAGTCTCCAGGCTCCCCAATTGACCAGAACTCAACCTTCCGCCTCATTTAAA 266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FeLV3281(GIII) 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207: GCTGCCAGCAGTCTCCAGGCTCCCCAGTTGACCAGGGTTCGACCTTCCGCCTCATTTAAA 266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Glasgow-1(GIII) 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207: GCTGCCAGCAGTCTCCAGGCTCCCCAGTTGACCAGAGTTCGACCTTCCGCCTCATTTAAA 266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U3_exo_R(2)         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              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IU119(GI)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267: CTAACCAATCCCCACGCCTCTCGCTTCTGTACCCGCGCTTTTTGCTATAAAACGAGCCAC 326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IU128(GI)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267: CTAACCAATCCCCACGCCTCTCGCTTCTGTACCCGCGCTTTTTGCTATAAAACGAGCCAC 326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IU130(GI) 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267: CTAACCAATCCCCACGCCTCTCGCTTCTGTACCCGCGCTTTTTGGTATAAAACGAGCCAC 326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IU144(GII) 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267: CTAACCAATCCCCACGCTTCTCGCTTCTGTACGCGCGCTTTCTGCTATAAAACGAGCCAT 326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FeLV3281(GIII)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267: CTAACCAATCCCCACGCCTCTCGCTTCTGTGCGCGCGCTTTCTGCTATAAAACGAGCCAT 326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Glasgow-1(GIII)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267: CTAACCAATCCCCACGCTTCTCGCTTCTGTGCGCGCGCTTTCTGCTATAAAACGAGCCAT 326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U3_exo_R(2)</a:t>
              </a:r>
              <a:r>
                <a:rPr lang="en-US" altLang="ja-JP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	                                    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CCCGCGCTTTTTGCTATAA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IU119(GI)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327: AAAACCTCGCCAGGC  341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IU128(GI)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327: CAGACCTCGCCAGGC  341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IU130(GI)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327: CAGACCTCGCCAGGC  341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IU144(GII)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327: CAGCCCTCATCGGGC  341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FeLV3281(GIII)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327: CAGCCCCCAAC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‒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GGC  340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Glasgow-1(GIII)</a:t>
              </a:r>
              <a:r>
                <a:rPr lang="en-US" altLang="ja-JP" sz="1600" dirty="0">
                  <a:latin typeface="Courier New" panose="02070309020205020404" pitchFamily="49" charset="0"/>
                  <a:ea typeface="Segoe UI Historic" panose="020B0502040204020203" pitchFamily="34" charset="0"/>
                  <a:cs typeface="Courier New" panose="02070309020205020404" pitchFamily="49" charset="0"/>
                </a:rPr>
                <a:t>	</a:t>
              </a:r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327: CAGCCCCCAACGGGC  341</a:t>
              </a:r>
            </a:p>
            <a:p>
              <a:pPr defTabSz="2247900"/>
              <a:r>
                <a:rPr lang="ja-JP" alt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U3_exo_R(2)       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xmlns="" id="{8994FDDA-FA6A-4E87-9002-A1488E43E535}"/>
                </a:ext>
              </a:extLst>
            </p:cNvPr>
            <p:cNvSpPr/>
            <p:nvPr/>
          </p:nvSpPr>
          <p:spPr>
            <a:xfrm>
              <a:off x="7058300" y="3358497"/>
              <a:ext cx="136663" cy="151216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xmlns="" id="{048677AC-08B2-48D6-805A-D5F785CBAF04}"/>
                </a:ext>
              </a:extLst>
            </p:cNvPr>
            <p:cNvSpPr/>
            <p:nvPr/>
          </p:nvSpPr>
          <p:spPr>
            <a:xfrm>
              <a:off x="8152333" y="3369130"/>
              <a:ext cx="136663" cy="151216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659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xmlns="" id="{718A8138-817F-4519-9D2E-6A5165E81C06}"/>
              </a:ext>
            </a:extLst>
          </p:cNvPr>
          <p:cNvSpPr txBox="1"/>
          <p:nvPr/>
        </p:nvSpPr>
        <p:spPr>
          <a:xfrm>
            <a:off x="280653" y="8604448"/>
            <a:ext cx="3323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Fig. supplement 2 Nakagawa et al</a:t>
            </a:r>
            <a:endParaRPr kumimoji="1" lang="ja-JP" altLang="en-US" dirty="0"/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xmlns="" id="{DC18E1D3-0091-46C4-88D4-C1F0CB110A16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55640" y="2195736"/>
          <a:ext cx="6109183" cy="4950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6BE59E45-9396-4ACF-A436-3D9BCD714A08}"/>
              </a:ext>
            </a:extLst>
          </p:cNvPr>
          <p:cNvSpPr txBox="1"/>
          <p:nvPr/>
        </p:nvSpPr>
        <p:spPr>
          <a:xfrm rot="16200000">
            <a:off x="1279160" y="4371945"/>
            <a:ext cx="2666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Threshold cycle value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7CC269A2-33CA-44E1-A2AB-3DB9C1568C93}"/>
              </a:ext>
            </a:extLst>
          </p:cNvPr>
          <p:cNvSpPr txBox="1"/>
          <p:nvPr/>
        </p:nvSpPr>
        <p:spPr>
          <a:xfrm>
            <a:off x="3647728" y="714640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Standard plasmid copy number (Log</a:t>
            </a:r>
            <a:r>
              <a:rPr kumimoji="1" lang="en-US" altLang="ja-JP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485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28</Words>
  <Application>Microsoft Office PowerPoint</Application>
  <PresentationFormat>ユーザー設定</PresentationFormat>
  <Paragraphs>27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yuu</dc:creator>
  <cp:lastModifiedBy>staff</cp:lastModifiedBy>
  <cp:revision>59</cp:revision>
  <cp:lastPrinted>2017-10-22T09:41:28Z</cp:lastPrinted>
  <dcterms:created xsi:type="dcterms:W3CDTF">2014-08-20T08:57:05Z</dcterms:created>
  <dcterms:modified xsi:type="dcterms:W3CDTF">2018-09-12T06:08:53Z</dcterms:modified>
</cp:coreProperties>
</file>