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6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\Desktop\&#12450;&#12463;&#12488;&#12473;&#12501;&#12457;&#12471;&#12540;&#12460;&#20316;&#26989;\20180126&#12450;&#12463;&#12488;&#12473;&#12501;&#12457;&#12471;&#12540;&#12460;&#65288;&#20316;&#26989;&#29992;&#6528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\Desktop\&#12450;&#12463;&#12488;&#12473;&#12501;&#12457;&#12471;&#12540;&#12460;&#20316;&#26989;\20180126&#12450;&#12463;&#12488;&#12473;&#12501;&#12457;&#12471;&#12540;&#12460;&#65288;&#20316;&#26989;&#29992;&#6528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\Desktop\20180828&#12450;&#12463;&#12488;&#12473;&#12501;&#12457;&#12471;&#12540;&#12460;&#65288;&#20316;&#26989;&#29992;&#6528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\Desktop\20180131&#12450;&#12463;&#12488;&#12473;&#12501;&#12457;&#12471;&#12540;&#12460;&#12288;&#32676;&#21029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切替!$EC$1</c:f>
              <c:strCache>
                <c:ptCount val="1"/>
                <c:pt idx="0">
                  <c:v>BW24W-0W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切替!$DS$2:$DS$39</c:f>
              <c:numCache>
                <c:formatCode>General</c:formatCode>
                <c:ptCount val="38"/>
                <c:pt idx="0">
                  <c:v>0.60000000000000053</c:v>
                </c:pt>
                <c:pt idx="1">
                  <c:v>-0.10000000000000142</c:v>
                </c:pt>
                <c:pt idx="2">
                  <c:v>9.9999999999999645E-2</c:v>
                </c:pt>
                <c:pt idx="3">
                  <c:v>0.20000000000000018</c:v>
                </c:pt>
                <c:pt idx="4">
                  <c:v>0</c:v>
                </c:pt>
                <c:pt idx="5">
                  <c:v>0.59999999999999964</c:v>
                </c:pt>
                <c:pt idx="6">
                  <c:v>0.40000000000000036</c:v>
                </c:pt>
                <c:pt idx="7">
                  <c:v>-9.9999999999999645E-2</c:v>
                </c:pt>
                <c:pt idx="8">
                  <c:v>0.29999999999999982</c:v>
                </c:pt>
                <c:pt idx="9">
                  <c:v>-0.40000000000000036</c:v>
                </c:pt>
                <c:pt idx="10">
                  <c:v>0.39999999999999947</c:v>
                </c:pt>
                <c:pt idx="11">
                  <c:v>0.69999999999999929</c:v>
                </c:pt>
                <c:pt idx="12">
                  <c:v>-0.5</c:v>
                </c:pt>
                <c:pt idx="13">
                  <c:v>0.20000000000000018</c:v>
                </c:pt>
                <c:pt idx="14">
                  <c:v>-0.19999999999999929</c:v>
                </c:pt>
                <c:pt idx="15">
                  <c:v>-0.5</c:v>
                </c:pt>
                <c:pt idx="16">
                  <c:v>0.39999999999999947</c:v>
                </c:pt>
                <c:pt idx="17">
                  <c:v>0.40000000000000036</c:v>
                </c:pt>
                <c:pt idx="18">
                  <c:v>-0.20000000000000107</c:v>
                </c:pt>
                <c:pt idx="19">
                  <c:v>1.6999999999999993</c:v>
                </c:pt>
                <c:pt idx="20">
                  <c:v>0.39999999999999947</c:v>
                </c:pt>
                <c:pt idx="21">
                  <c:v>-0.5</c:v>
                </c:pt>
                <c:pt idx="22">
                  <c:v>-0.29999999999999982</c:v>
                </c:pt>
                <c:pt idx="23">
                  <c:v>-0.70000000000000018</c:v>
                </c:pt>
                <c:pt idx="24">
                  <c:v>-0.60000000000000053</c:v>
                </c:pt>
                <c:pt idx="25">
                  <c:v>0</c:v>
                </c:pt>
                <c:pt idx="26">
                  <c:v>0.70000000000000018</c:v>
                </c:pt>
                <c:pt idx="27">
                  <c:v>1.2000000000000002</c:v>
                </c:pt>
                <c:pt idx="28">
                  <c:v>0.40000000000000036</c:v>
                </c:pt>
                <c:pt idx="29">
                  <c:v>-9.9999999999999645E-2</c:v>
                </c:pt>
                <c:pt idx="30">
                  <c:v>0.70000000000000018</c:v>
                </c:pt>
                <c:pt idx="31">
                  <c:v>0.20000000000000107</c:v>
                </c:pt>
                <c:pt idx="32">
                  <c:v>0.40000000000000036</c:v>
                </c:pt>
                <c:pt idx="33">
                  <c:v>0.20000000000000018</c:v>
                </c:pt>
                <c:pt idx="34">
                  <c:v>0.10000000000000053</c:v>
                </c:pt>
                <c:pt idx="35">
                  <c:v>9.9999999999999645E-2</c:v>
                </c:pt>
              </c:numCache>
            </c:numRef>
          </c:xVal>
          <c:yVal>
            <c:numRef>
              <c:f>切替!$EC$2:$EC$39</c:f>
              <c:numCache>
                <c:formatCode>General</c:formatCode>
                <c:ptCount val="38"/>
                <c:pt idx="0">
                  <c:v>-5</c:v>
                </c:pt>
                <c:pt idx="1">
                  <c:v>-6.2000000000000028</c:v>
                </c:pt>
                <c:pt idx="2">
                  <c:v>9.9999999999994302E-2</c:v>
                </c:pt>
                <c:pt idx="3">
                  <c:v>-8</c:v>
                </c:pt>
                <c:pt idx="4">
                  <c:v>-5</c:v>
                </c:pt>
                <c:pt idx="5">
                  <c:v>-2.7000000000000028</c:v>
                </c:pt>
                <c:pt idx="6">
                  <c:v>-3.5999999999999943</c:v>
                </c:pt>
                <c:pt idx="7">
                  <c:v>-4.3000000000000043</c:v>
                </c:pt>
                <c:pt idx="8">
                  <c:v>-6.8000000000000043</c:v>
                </c:pt>
                <c:pt idx="9">
                  <c:v>-5</c:v>
                </c:pt>
                <c:pt idx="10">
                  <c:v>-6.3999999999999915</c:v>
                </c:pt>
                <c:pt idx="11">
                  <c:v>3.5</c:v>
                </c:pt>
                <c:pt idx="12">
                  <c:v>-2.5999999999999943</c:v>
                </c:pt>
                <c:pt idx="13">
                  <c:v>-3.5</c:v>
                </c:pt>
                <c:pt idx="14">
                  <c:v>-1.7000000000000028</c:v>
                </c:pt>
                <c:pt idx="15">
                  <c:v>-5.2999999999999972</c:v>
                </c:pt>
                <c:pt idx="16">
                  <c:v>-3</c:v>
                </c:pt>
                <c:pt idx="17">
                  <c:v>-3.2000000000000028</c:v>
                </c:pt>
                <c:pt idx="18">
                  <c:v>-8.2999999999999972</c:v>
                </c:pt>
                <c:pt idx="19">
                  <c:v>-4.4000000000000057</c:v>
                </c:pt>
                <c:pt idx="20">
                  <c:v>0.20000000000000284</c:v>
                </c:pt>
                <c:pt idx="21">
                  <c:v>8.0999999999999943</c:v>
                </c:pt>
                <c:pt idx="22">
                  <c:v>-7</c:v>
                </c:pt>
                <c:pt idx="23">
                  <c:v>-3.8999999999999915</c:v>
                </c:pt>
                <c:pt idx="24">
                  <c:v>-6.2000000000000028</c:v>
                </c:pt>
                <c:pt idx="25">
                  <c:v>-6.3999999999999915</c:v>
                </c:pt>
                <c:pt idx="26">
                  <c:v>-2.6999999999999957</c:v>
                </c:pt>
                <c:pt idx="27">
                  <c:v>0.4</c:v>
                </c:pt>
                <c:pt idx="28">
                  <c:v>-4.7000000000000028</c:v>
                </c:pt>
                <c:pt idx="29">
                  <c:v>-5</c:v>
                </c:pt>
                <c:pt idx="30">
                  <c:v>-6.9000000000000057</c:v>
                </c:pt>
                <c:pt idx="31">
                  <c:v>-4.6999999999999886</c:v>
                </c:pt>
                <c:pt idx="32">
                  <c:v>-4.8999999999999986</c:v>
                </c:pt>
                <c:pt idx="33">
                  <c:v>-3.0999999999999943</c:v>
                </c:pt>
                <c:pt idx="34">
                  <c:v>-6</c:v>
                </c:pt>
                <c:pt idx="35">
                  <c:v>-1.5999999999999943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AD9-471C-9216-B0180B14AD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351720"/>
        <c:axId val="104353288"/>
      </c:scatterChart>
      <c:valAx>
        <c:axId val="104351720"/>
        <c:scaling>
          <c:orientation val="minMax"/>
          <c:min val="-1"/>
        </c:scaling>
        <c:delete val="0"/>
        <c:axPos val="b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04353288"/>
        <c:crosses val="autoZero"/>
        <c:crossBetween val="midCat"/>
        <c:majorUnit val="1"/>
      </c:valAx>
      <c:valAx>
        <c:axId val="104353288"/>
        <c:scaling>
          <c:orientation val="minMax"/>
        </c:scaling>
        <c:delete val="0"/>
        <c:axPos val="l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04351720"/>
        <c:crosses val="autoZero"/>
        <c:crossBetween val="midCat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継続!$EC$1</c:f>
              <c:strCache>
                <c:ptCount val="1"/>
                <c:pt idx="0">
                  <c:v>BW24W-0W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継続!$DS$2:$DS$38</c:f>
              <c:numCache>
                <c:formatCode>General</c:formatCode>
                <c:ptCount val="37"/>
                <c:pt idx="0">
                  <c:v>0.5</c:v>
                </c:pt>
                <c:pt idx="1">
                  <c:v>0.20000000000000018</c:v>
                </c:pt>
                <c:pt idx="2">
                  <c:v>0.39999999999999947</c:v>
                </c:pt>
                <c:pt idx="3">
                  <c:v>0.70000000000000018</c:v>
                </c:pt>
                <c:pt idx="4">
                  <c:v>0.89999999999999947</c:v>
                </c:pt>
                <c:pt idx="5">
                  <c:v>-9.9999999999999645E-2</c:v>
                </c:pt>
                <c:pt idx="6">
                  <c:v>0.5</c:v>
                </c:pt>
                <c:pt idx="7">
                  <c:v>0</c:v>
                </c:pt>
                <c:pt idx="8">
                  <c:v>-0.59999999999999964</c:v>
                </c:pt>
                <c:pt idx="9">
                  <c:v>-0.19999999999999929</c:v>
                </c:pt>
                <c:pt idx="10">
                  <c:v>0.20000000000000018</c:v>
                </c:pt>
                <c:pt idx="11">
                  <c:v>1.7000000000000002</c:v>
                </c:pt>
                <c:pt idx="12">
                  <c:v>-0.39999999999999947</c:v>
                </c:pt>
                <c:pt idx="13">
                  <c:v>-0.10000000000000053</c:v>
                </c:pt>
                <c:pt idx="14">
                  <c:v>0.29999999999999982</c:v>
                </c:pt>
                <c:pt idx="15">
                  <c:v>0.40000000000000036</c:v>
                </c:pt>
                <c:pt idx="16">
                  <c:v>0</c:v>
                </c:pt>
                <c:pt idx="17">
                  <c:v>0.29999999999999982</c:v>
                </c:pt>
                <c:pt idx="18">
                  <c:v>-0.40000000000000036</c:v>
                </c:pt>
                <c:pt idx="19">
                  <c:v>-0.19999999999999929</c:v>
                </c:pt>
                <c:pt idx="20">
                  <c:v>0.39999999999999947</c:v>
                </c:pt>
                <c:pt idx="21">
                  <c:v>0.69999999999999929</c:v>
                </c:pt>
                <c:pt idx="22">
                  <c:v>-0.30000000000000071</c:v>
                </c:pt>
                <c:pt idx="23">
                  <c:v>0.59999999999999964</c:v>
                </c:pt>
                <c:pt idx="24">
                  <c:v>0.10000000000000053</c:v>
                </c:pt>
                <c:pt idx="25">
                  <c:v>-0.10000000000000053</c:v>
                </c:pt>
                <c:pt idx="26">
                  <c:v>9.9999999999999645E-2</c:v>
                </c:pt>
                <c:pt idx="27">
                  <c:v>0.79999999999999982</c:v>
                </c:pt>
                <c:pt idx="28">
                  <c:v>0.5</c:v>
                </c:pt>
                <c:pt idx="29">
                  <c:v>-0.29999999999999982</c:v>
                </c:pt>
                <c:pt idx="30">
                  <c:v>0.20000000000000018</c:v>
                </c:pt>
                <c:pt idx="31">
                  <c:v>0.20000000000000018</c:v>
                </c:pt>
                <c:pt idx="32">
                  <c:v>0</c:v>
                </c:pt>
                <c:pt idx="33">
                  <c:v>0.20000000000000018</c:v>
                </c:pt>
                <c:pt idx="34">
                  <c:v>0.70000000000000018</c:v>
                </c:pt>
              </c:numCache>
            </c:numRef>
          </c:xVal>
          <c:yVal>
            <c:numRef>
              <c:f>継続!$EC$2:$EC$38</c:f>
              <c:numCache>
                <c:formatCode>General</c:formatCode>
                <c:ptCount val="37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6.0999999999999943</c:v>
                </c:pt>
                <c:pt idx="4">
                  <c:v>-1.2999999999999972</c:v>
                </c:pt>
                <c:pt idx="5">
                  <c:v>0.39999999999999147</c:v>
                </c:pt>
                <c:pt idx="6">
                  <c:v>1.5</c:v>
                </c:pt>
                <c:pt idx="7">
                  <c:v>1</c:v>
                </c:pt>
                <c:pt idx="8">
                  <c:v>-1.7999999999999972</c:v>
                </c:pt>
                <c:pt idx="9">
                  <c:v>-2</c:v>
                </c:pt>
                <c:pt idx="11">
                  <c:v>1.6000000000000085</c:v>
                </c:pt>
                <c:pt idx="12">
                  <c:v>-6.5</c:v>
                </c:pt>
                <c:pt idx="13">
                  <c:v>9.9999999999994316E-2</c:v>
                </c:pt>
                <c:pt idx="14">
                  <c:v>1.5</c:v>
                </c:pt>
                <c:pt idx="15">
                  <c:v>1.1000000000000014</c:v>
                </c:pt>
                <c:pt idx="16">
                  <c:v>-0.60000000000000853</c:v>
                </c:pt>
                <c:pt idx="17">
                  <c:v>1.7999999999999972</c:v>
                </c:pt>
                <c:pt idx="18">
                  <c:v>-1</c:v>
                </c:pt>
                <c:pt idx="19">
                  <c:v>1.7000000000000028</c:v>
                </c:pt>
                <c:pt idx="20">
                  <c:v>1.7000000000000028</c:v>
                </c:pt>
                <c:pt idx="21">
                  <c:v>2.5</c:v>
                </c:pt>
                <c:pt idx="22">
                  <c:v>-0.59999999999999432</c:v>
                </c:pt>
                <c:pt idx="23">
                  <c:v>-0.39999999999999147</c:v>
                </c:pt>
                <c:pt idx="24">
                  <c:v>0.69999999999998863</c:v>
                </c:pt>
                <c:pt idx="25">
                  <c:v>1.2000000000000028</c:v>
                </c:pt>
                <c:pt idx="26">
                  <c:v>1.3000000000000043</c:v>
                </c:pt>
                <c:pt idx="27">
                  <c:v>0.5</c:v>
                </c:pt>
                <c:pt idx="28">
                  <c:v>-9.9999999999994316E-2</c:v>
                </c:pt>
                <c:pt idx="29">
                  <c:v>-5.7000000000000028</c:v>
                </c:pt>
                <c:pt idx="30">
                  <c:v>1.7999999999999972</c:v>
                </c:pt>
                <c:pt idx="31">
                  <c:v>-0.39999999999999858</c:v>
                </c:pt>
                <c:pt idx="32">
                  <c:v>2.2999999999999972</c:v>
                </c:pt>
                <c:pt idx="33">
                  <c:v>1.2000000000000028</c:v>
                </c:pt>
                <c:pt idx="34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F35-4CA3-9C8D-DEB93AEFD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350544"/>
        <c:axId val="104353680"/>
      </c:scatterChart>
      <c:valAx>
        <c:axId val="104350544"/>
        <c:scaling>
          <c:orientation val="minMax"/>
          <c:min val="-1"/>
        </c:scaling>
        <c:delete val="0"/>
        <c:axPos val="b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04353680"/>
        <c:crosses val="autoZero"/>
        <c:crossBetween val="midCat"/>
        <c:majorUnit val="1"/>
      </c:valAx>
      <c:valAx>
        <c:axId val="104353680"/>
        <c:scaling>
          <c:orientation val="minMax"/>
          <c:max val="10"/>
          <c:min val="-10"/>
        </c:scaling>
        <c:delete val="0"/>
        <c:axPos val="l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04350544"/>
        <c:crosses val="autoZero"/>
        <c:crossBetween val="midCat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Sheet3!$C$1</c:f>
              <c:strCache>
                <c:ptCount val="1"/>
                <c:pt idx="0">
                  <c:v>NTproBNP24W-0W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Sheet3!$B$2:$B$38</c:f>
              <c:numCache>
                <c:formatCode>General</c:formatCode>
                <c:ptCount val="37"/>
                <c:pt idx="0">
                  <c:v>0.96848294855393513</c:v>
                </c:pt>
                <c:pt idx="1">
                  <c:v>1.4471580313422192</c:v>
                </c:pt>
                <c:pt idx="2">
                  <c:v>1.7481880270062005</c:v>
                </c:pt>
                <c:pt idx="3">
                  <c:v>1.7481880270062005</c:v>
                </c:pt>
                <c:pt idx="4">
                  <c:v>0.44715803134221921</c:v>
                </c:pt>
                <c:pt idx="5">
                  <c:v>0.50514997831990605</c:v>
                </c:pt>
                <c:pt idx="6">
                  <c:v>1.4345689040341987</c:v>
                </c:pt>
                <c:pt idx="7">
                  <c:v>1.3384564936046048</c:v>
                </c:pt>
                <c:pt idx="8">
                  <c:v>1.481442628502305</c:v>
                </c:pt>
                <c:pt idx="9">
                  <c:v>2.3626709297256672</c:v>
                </c:pt>
                <c:pt idx="10">
                  <c:v>0.59106460702649921</c:v>
                </c:pt>
                <c:pt idx="11">
                  <c:v>2.8350561017201161</c:v>
                </c:pt>
                <c:pt idx="12">
                  <c:v>1.0969100130080565</c:v>
                </c:pt>
                <c:pt idx="13">
                  <c:v>1.173186268412274</c:v>
                </c:pt>
                <c:pt idx="14">
                  <c:v>0.98677173426624487</c:v>
                </c:pt>
                <c:pt idx="15">
                  <c:v>0.55630250076728727</c:v>
                </c:pt>
                <c:pt idx="16">
                  <c:v>0.64345267648618742</c:v>
                </c:pt>
                <c:pt idx="17">
                  <c:v>2.3102683666324477</c:v>
                </c:pt>
                <c:pt idx="18">
                  <c:v>0.9956351945975499</c:v>
                </c:pt>
                <c:pt idx="19">
                  <c:v>1.4471580313422192</c:v>
                </c:pt>
                <c:pt idx="20">
                  <c:v>1.0211892990699381</c:v>
                </c:pt>
                <c:pt idx="21">
                  <c:v>2.35237549500052</c:v>
                </c:pt>
                <c:pt idx="22">
                  <c:v>2.3617278360175931</c:v>
                </c:pt>
                <c:pt idx="23">
                  <c:v>1.4099331233312946</c:v>
                </c:pt>
                <c:pt idx="24">
                  <c:v>1.3961993470957363</c:v>
                </c:pt>
                <c:pt idx="25">
                  <c:v>1.4456042032735976</c:v>
                </c:pt>
                <c:pt idx="26">
                  <c:v>1.3263358609287514</c:v>
                </c:pt>
                <c:pt idx="27">
                  <c:v>0.90848501887864974</c:v>
                </c:pt>
                <c:pt idx="28">
                  <c:v>1.3502480183341627</c:v>
                </c:pt>
                <c:pt idx="29">
                  <c:v>1.503790683057181</c:v>
                </c:pt>
                <c:pt idx="30">
                  <c:v>1.5010592622177514</c:v>
                </c:pt>
                <c:pt idx="31">
                  <c:v>1.5211380837040362</c:v>
                </c:pt>
                <c:pt idx="32">
                  <c:v>0.80617997398388719</c:v>
                </c:pt>
                <c:pt idx="33">
                  <c:v>0.94448267215016868</c:v>
                </c:pt>
                <c:pt idx="34">
                  <c:v>0.65321251377534373</c:v>
                </c:pt>
                <c:pt idx="35">
                  <c:v>0.70757017609793638</c:v>
                </c:pt>
                <c:pt idx="36">
                  <c:v>2.7323133274712426</c:v>
                </c:pt>
              </c:numCache>
            </c:numRef>
          </c:xVal>
          <c:yVal>
            <c:numRef>
              <c:f>Sheet3!$C$2:$C$38</c:f>
              <c:numCache>
                <c:formatCode>General</c:formatCode>
                <c:ptCount val="37"/>
                <c:pt idx="0">
                  <c:v>3</c:v>
                </c:pt>
                <c:pt idx="1">
                  <c:v>-15</c:v>
                </c:pt>
                <c:pt idx="2">
                  <c:v>34</c:v>
                </c:pt>
                <c:pt idx="3">
                  <c:v>-13</c:v>
                </c:pt>
                <c:pt idx="4">
                  <c:v>-5</c:v>
                </c:pt>
                <c:pt idx="5">
                  <c:v>-26</c:v>
                </c:pt>
                <c:pt idx="6">
                  <c:v>-12</c:v>
                </c:pt>
                <c:pt idx="7">
                  <c:v>-14</c:v>
                </c:pt>
                <c:pt idx="8">
                  <c:v>-15</c:v>
                </c:pt>
                <c:pt idx="9">
                  <c:v>-79</c:v>
                </c:pt>
                <c:pt idx="10">
                  <c:v>-14</c:v>
                </c:pt>
                <c:pt idx="11">
                  <c:v>-472</c:v>
                </c:pt>
                <c:pt idx="12">
                  <c:v>-16</c:v>
                </c:pt>
                <c:pt idx="13">
                  <c:v>5</c:v>
                </c:pt>
                <c:pt idx="14">
                  <c:v>-9</c:v>
                </c:pt>
                <c:pt idx="15">
                  <c:v>-20</c:v>
                </c:pt>
                <c:pt idx="16">
                  <c:v>-6</c:v>
                </c:pt>
                <c:pt idx="17">
                  <c:v>-2</c:v>
                </c:pt>
                <c:pt idx="18">
                  <c:v>0</c:v>
                </c:pt>
                <c:pt idx="19">
                  <c:v>-65</c:v>
                </c:pt>
                <c:pt idx="20">
                  <c:v>-119.9</c:v>
                </c:pt>
                <c:pt idx="21">
                  <c:v>7</c:v>
                </c:pt>
                <c:pt idx="22">
                  <c:v>-76</c:v>
                </c:pt>
                <c:pt idx="23">
                  <c:v>13</c:v>
                </c:pt>
                <c:pt idx="24">
                  <c:v>-13</c:v>
                </c:pt>
                <c:pt idx="25">
                  <c:v>2</c:v>
                </c:pt>
                <c:pt idx="26">
                  <c:v>-24</c:v>
                </c:pt>
                <c:pt idx="27">
                  <c:v>24</c:v>
                </c:pt>
                <c:pt idx="28">
                  <c:v>-142</c:v>
                </c:pt>
                <c:pt idx="29">
                  <c:v>-6</c:v>
                </c:pt>
                <c:pt idx="30">
                  <c:v>-91</c:v>
                </c:pt>
                <c:pt idx="31">
                  <c:v>-65</c:v>
                </c:pt>
                <c:pt idx="32">
                  <c:v>0</c:v>
                </c:pt>
                <c:pt idx="33">
                  <c:v>9</c:v>
                </c:pt>
                <c:pt idx="34">
                  <c:v>18</c:v>
                </c:pt>
                <c:pt idx="35">
                  <c:v>-22</c:v>
                </c:pt>
                <c:pt idx="36">
                  <c:v>-15.600000000000001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8BE-4A18-8D74-FAB718019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1182912"/>
        <c:axId val="559309968"/>
      </c:scatterChart>
      <c:valAx>
        <c:axId val="371182912"/>
        <c:scaling>
          <c:orientation val="minMax"/>
        </c:scaling>
        <c:delete val="0"/>
        <c:axPos val="b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59309968"/>
        <c:crosses val="autoZero"/>
        <c:crossBetween val="midCat"/>
        <c:majorUnit val="1"/>
      </c:valAx>
      <c:valAx>
        <c:axId val="559309968"/>
        <c:scaling>
          <c:orientation val="minMax"/>
          <c:max val="150"/>
          <c:min val="-200"/>
        </c:scaling>
        <c:delete val="0"/>
        <c:axPos val="l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371182912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Sheet1!$IO$1</c:f>
              <c:strCache>
                <c:ptCount val="1"/>
                <c:pt idx="0">
                  <c:v>NTproBNP24W-0W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Sheet1!$IL$2:$IL$37</c:f>
              <c:numCache>
                <c:formatCode>General</c:formatCode>
                <c:ptCount val="36"/>
                <c:pt idx="0">
                  <c:v>21</c:v>
                </c:pt>
                <c:pt idx="1">
                  <c:v>28</c:v>
                </c:pt>
                <c:pt idx="2">
                  <c:v>33</c:v>
                </c:pt>
                <c:pt idx="3">
                  <c:v>93</c:v>
                </c:pt>
                <c:pt idx="4">
                  <c:v>106</c:v>
                </c:pt>
                <c:pt idx="5">
                  <c:v>36</c:v>
                </c:pt>
                <c:pt idx="6">
                  <c:v>35</c:v>
                </c:pt>
                <c:pt idx="7">
                  <c:v>16</c:v>
                </c:pt>
                <c:pt idx="8">
                  <c:v>44</c:v>
                </c:pt>
                <c:pt idx="9">
                  <c:v>57</c:v>
                </c:pt>
                <c:pt idx="10">
                  <c:v>5</c:v>
                </c:pt>
                <c:pt idx="11">
                  <c:v>9</c:v>
                </c:pt>
                <c:pt idx="12">
                  <c:v>49</c:v>
                </c:pt>
                <c:pt idx="13">
                  <c:v>36</c:v>
                </c:pt>
                <c:pt idx="14">
                  <c:v>8</c:v>
                </c:pt>
                <c:pt idx="15">
                  <c:v>29</c:v>
                </c:pt>
                <c:pt idx="16">
                  <c:v>37</c:v>
                </c:pt>
                <c:pt idx="17">
                  <c:v>26</c:v>
                </c:pt>
                <c:pt idx="18">
                  <c:v>241</c:v>
                </c:pt>
                <c:pt idx="19">
                  <c:v>52</c:v>
                </c:pt>
                <c:pt idx="20">
                  <c:v>133</c:v>
                </c:pt>
                <c:pt idx="21">
                  <c:v>46</c:v>
                </c:pt>
                <c:pt idx="22">
                  <c:v>881</c:v>
                </c:pt>
                <c:pt idx="23">
                  <c:v>58</c:v>
                </c:pt>
                <c:pt idx="24">
                  <c:v>5</c:v>
                </c:pt>
                <c:pt idx="25">
                  <c:v>5</c:v>
                </c:pt>
                <c:pt idx="26">
                  <c:v>82</c:v>
                </c:pt>
                <c:pt idx="27">
                  <c:v>15</c:v>
                </c:pt>
                <c:pt idx="28">
                  <c:v>29</c:v>
                </c:pt>
                <c:pt idx="29">
                  <c:v>35</c:v>
                </c:pt>
                <c:pt idx="30">
                  <c:v>15</c:v>
                </c:pt>
                <c:pt idx="31">
                  <c:v>66</c:v>
                </c:pt>
                <c:pt idx="32">
                  <c:v>53</c:v>
                </c:pt>
                <c:pt idx="33">
                  <c:v>36</c:v>
                </c:pt>
                <c:pt idx="34">
                  <c:v>64</c:v>
                </c:pt>
                <c:pt idx="35">
                  <c:v>12</c:v>
                </c:pt>
              </c:numCache>
            </c:numRef>
          </c:xVal>
          <c:yVal>
            <c:numRef>
              <c:f>Sheet1!$IO$2:$IO$37</c:f>
              <c:numCache>
                <c:formatCode>General</c:formatCode>
                <c:ptCount val="36"/>
                <c:pt idx="0">
                  <c:v>3</c:v>
                </c:pt>
                <c:pt idx="1">
                  <c:v>-15</c:v>
                </c:pt>
                <c:pt idx="2">
                  <c:v>5</c:v>
                </c:pt>
                <c:pt idx="3">
                  <c:v>-63</c:v>
                </c:pt>
                <c:pt idx="4">
                  <c:v>34</c:v>
                </c:pt>
                <c:pt idx="5">
                  <c:v>-28</c:v>
                </c:pt>
                <c:pt idx="6">
                  <c:v>-13</c:v>
                </c:pt>
                <c:pt idx="7">
                  <c:v>-5</c:v>
                </c:pt>
                <c:pt idx="8">
                  <c:v>106</c:v>
                </c:pt>
                <c:pt idx="9">
                  <c:v>-26</c:v>
                </c:pt>
                <c:pt idx="10">
                  <c:v>5</c:v>
                </c:pt>
                <c:pt idx="11">
                  <c:v>9</c:v>
                </c:pt>
                <c:pt idx="12">
                  <c:v>-17</c:v>
                </c:pt>
                <c:pt idx="13">
                  <c:v>-36</c:v>
                </c:pt>
                <c:pt idx="14">
                  <c:v>12</c:v>
                </c:pt>
                <c:pt idx="15">
                  <c:v>-20</c:v>
                </c:pt>
                <c:pt idx="16">
                  <c:v>-12</c:v>
                </c:pt>
                <c:pt idx="17">
                  <c:v>-14</c:v>
                </c:pt>
                <c:pt idx="18">
                  <c:v>13</c:v>
                </c:pt>
                <c:pt idx="19">
                  <c:v>-15</c:v>
                </c:pt>
                <c:pt idx="20">
                  <c:v>-79</c:v>
                </c:pt>
                <c:pt idx="21">
                  <c:v>-14</c:v>
                </c:pt>
                <c:pt idx="22">
                  <c:v>-472</c:v>
                </c:pt>
                <c:pt idx="23">
                  <c:v>-16</c:v>
                </c:pt>
                <c:pt idx="24">
                  <c:v>0</c:v>
                </c:pt>
                <c:pt idx="25">
                  <c:v>5</c:v>
                </c:pt>
                <c:pt idx="26">
                  <c:v>15</c:v>
                </c:pt>
                <c:pt idx="27">
                  <c:v>-9</c:v>
                </c:pt>
                <c:pt idx="28">
                  <c:v>-20</c:v>
                </c:pt>
                <c:pt idx="29">
                  <c:v>-11</c:v>
                </c:pt>
                <c:pt idx="30">
                  <c:v>26</c:v>
                </c:pt>
                <c:pt idx="31">
                  <c:v>12</c:v>
                </c:pt>
                <c:pt idx="32">
                  <c:v>-6</c:v>
                </c:pt>
                <c:pt idx="33">
                  <c:v>-2</c:v>
                </c:pt>
                <c:pt idx="34">
                  <c:v>-12</c:v>
                </c:pt>
                <c:pt idx="3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663-41A3-AF20-0F0011A88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1984896"/>
        <c:axId val="451985288"/>
      </c:scatterChart>
      <c:valAx>
        <c:axId val="451984896"/>
        <c:scaling>
          <c:orientation val="minMax"/>
          <c:max val="250"/>
          <c:min val="0"/>
        </c:scaling>
        <c:delete val="0"/>
        <c:axPos val="b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451985288"/>
        <c:crosses val="autoZero"/>
        <c:crossBetween val="midCat"/>
        <c:majorUnit val="100"/>
      </c:valAx>
      <c:valAx>
        <c:axId val="451985288"/>
        <c:scaling>
          <c:orientation val="minMax"/>
          <c:max val="150"/>
          <c:min val="-200"/>
        </c:scaling>
        <c:delete val="0"/>
        <c:axPos val="l"/>
        <c:numFmt formatCode="#,##0.0_ 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451984896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83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77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48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85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3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98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12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77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07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53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E34A5-B444-4B8F-A37F-B91C653DB1CE}" type="datetimeFigureOut">
              <a:rPr kumimoji="1" lang="ja-JP" altLang="en-US" smtClean="0"/>
              <a:t>2018/9/29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05948-8B9B-4134-894A-83ADF269CC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2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75502D3-3720-4E40-892D-05ED4854A141}"/>
              </a:ext>
            </a:extLst>
          </p:cNvPr>
          <p:cNvSpPr/>
          <p:nvPr/>
        </p:nvSpPr>
        <p:spPr>
          <a:xfrm>
            <a:off x="4219692" y="1287620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Assessed for eligibility (n=71)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C3E58C-16B4-4BF0-B06F-E654126AF5D1}"/>
              </a:ext>
            </a:extLst>
          </p:cNvPr>
          <p:cNvSpPr/>
          <p:nvPr/>
        </p:nvSpPr>
        <p:spPr>
          <a:xfrm>
            <a:off x="4219693" y="2006561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(n=71)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ED6583-66E5-479F-ABA7-4F3B2132B40C}"/>
              </a:ext>
            </a:extLst>
          </p:cNvPr>
          <p:cNvSpPr/>
          <p:nvPr/>
        </p:nvSpPr>
        <p:spPr>
          <a:xfrm>
            <a:off x="2175154" y="2727114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Allocated to 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Dapagliflozin (n=36)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FA94B11-7682-40E2-898B-44B6229F0EC1}"/>
              </a:ext>
            </a:extLst>
          </p:cNvPr>
          <p:cNvSpPr/>
          <p:nvPr/>
        </p:nvSpPr>
        <p:spPr>
          <a:xfrm>
            <a:off x="6258297" y="2725502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Allocated to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Pioglitazone (n=35)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C38B23A-F2A7-465F-8818-04D126A447DB}"/>
              </a:ext>
            </a:extLst>
          </p:cNvPr>
          <p:cNvSpPr/>
          <p:nvPr/>
        </p:nvSpPr>
        <p:spPr>
          <a:xfrm>
            <a:off x="2175153" y="3446055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lost to follow up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Adverse events (n=2)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C0E5702-892B-4F93-9974-CD1042F95176}"/>
              </a:ext>
            </a:extLst>
          </p:cNvPr>
          <p:cNvSpPr/>
          <p:nvPr/>
        </p:nvSpPr>
        <p:spPr>
          <a:xfrm>
            <a:off x="6258296" y="3444443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lost to follow up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Adverse events (n=1)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008D98-4C76-46AC-B51B-A0D15FB59784}"/>
              </a:ext>
            </a:extLst>
          </p:cNvPr>
          <p:cNvSpPr/>
          <p:nvPr/>
        </p:nvSpPr>
        <p:spPr>
          <a:xfrm>
            <a:off x="2175152" y="4887122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completed 24 week 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follow-up observation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CD2C2B6-F6D3-4817-8479-66A45B3DC569}"/>
              </a:ext>
            </a:extLst>
          </p:cNvPr>
          <p:cNvSpPr/>
          <p:nvPr/>
        </p:nvSpPr>
        <p:spPr>
          <a:xfrm>
            <a:off x="6258295" y="4887121"/>
            <a:ext cx="2632359" cy="4393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completed 24 week 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follow-up observation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C17ABB8-C2CA-4267-8693-795A62580264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5535872" y="1727007"/>
            <a:ext cx="1" cy="2795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コネクタ: カギ線 19">
            <a:extLst>
              <a:ext uri="{FF2B5EF4-FFF2-40B4-BE49-F238E27FC236}">
                <a16:creationId xmlns:a16="http://schemas.microsoft.com/office/drawing/2014/main" id="{081C79D8-D911-412B-9680-29CA43E7CFAB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5400000">
            <a:off x="4373021" y="1564262"/>
            <a:ext cx="281166" cy="2044539"/>
          </a:xfrm>
          <a:prstGeom prst="bentConnector3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452535CE-0CE8-4682-A2B9-58D7D99B5476}"/>
              </a:ext>
            </a:extLst>
          </p:cNvPr>
          <p:cNvCxnSpPr>
            <a:cxnSpLocks/>
          </p:cNvCxnSpPr>
          <p:nvPr/>
        </p:nvCxnSpPr>
        <p:spPr>
          <a:xfrm>
            <a:off x="3491330" y="3164889"/>
            <a:ext cx="1" cy="2795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E81D4728-AFD8-4C83-A085-4CDBA4C91F2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5064821" y="2584919"/>
            <a:ext cx="2509656" cy="14058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AFF90D1C-4D38-4BBA-90DE-652874CDF522}"/>
              </a:ext>
            </a:extLst>
          </p:cNvPr>
          <p:cNvCxnSpPr>
            <a:cxnSpLocks/>
          </p:cNvCxnSpPr>
          <p:nvPr/>
        </p:nvCxnSpPr>
        <p:spPr>
          <a:xfrm>
            <a:off x="7584360" y="3164889"/>
            <a:ext cx="1" cy="27955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90E67885-C165-4E1F-8F2E-C9B436CE5FB6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flipH="1">
            <a:off x="3491332" y="3885442"/>
            <a:ext cx="1" cy="10016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7900F996-0960-4373-99AC-A07BFD246F8A}"/>
              </a:ext>
            </a:extLst>
          </p:cNvPr>
          <p:cNvCxnSpPr>
            <a:cxnSpLocks/>
          </p:cNvCxnSpPr>
          <p:nvPr/>
        </p:nvCxnSpPr>
        <p:spPr>
          <a:xfrm>
            <a:off x="7584358" y="3882217"/>
            <a:ext cx="2" cy="10049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EEF254C7-F3BA-496C-AB28-195638D55E37}"/>
              </a:ext>
            </a:extLst>
          </p:cNvPr>
          <p:cNvSpPr/>
          <p:nvPr/>
        </p:nvSpPr>
        <p:spPr>
          <a:xfrm>
            <a:off x="118754" y="1287640"/>
            <a:ext cx="1591293" cy="437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Enrollment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4EA1B25F-6F95-4423-B6BB-6A65194A4312}"/>
              </a:ext>
            </a:extLst>
          </p:cNvPr>
          <p:cNvSpPr/>
          <p:nvPr/>
        </p:nvSpPr>
        <p:spPr>
          <a:xfrm>
            <a:off x="136551" y="2725502"/>
            <a:ext cx="1591293" cy="437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Allocation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B4E25857-469F-4168-8C33-6AEF438FEAB8}"/>
              </a:ext>
            </a:extLst>
          </p:cNvPr>
          <p:cNvSpPr/>
          <p:nvPr/>
        </p:nvSpPr>
        <p:spPr>
          <a:xfrm>
            <a:off x="136550" y="3445239"/>
            <a:ext cx="1591293" cy="437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Follow-Up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331356FB-AE50-411E-AA7F-6D54D5AE85CE}"/>
              </a:ext>
            </a:extLst>
          </p:cNvPr>
          <p:cNvSpPr/>
          <p:nvPr/>
        </p:nvSpPr>
        <p:spPr>
          <a:xfrm>
            <a:off x="118754" y="4883101"/>
            <a:ext cx="1591293" cy="437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kumimoji="1" lang="ja-JP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569011D9-37DE-4F1D-B66C-E47A51359093}"/>
              </a:ext>
            </a:extLst>
          </p:cNvPr>
          <p:cNvSpPr txBox="1">
            <a:spLocks/>
          </p:cNvSpPr>
          <p:nvPr/>
        </p:nvSpPr>
        <p:spPr>
          <a:xfrm>
            <a:off x="457729" y="156680"/>
            <a:ext cx="3440830" cy="3494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364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F91244-7489-44BF-9FBA-AA56C40C8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55" y="0"/>
            <a:ext cx="7886700" cy="292900"/>
          </a:xfrm>
        </p:spPr>
        <p:txBody>
          <a:bodyPr>
            <a:norm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9A65B646-5BB6-427A-B175-DB9470D47A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139014"/>
              </p:ext>
            </p:extLst>
          </p:nvPr>
        </p:nvGraphicFramePr>
        <p:xfrm>
          <a:off x="0" y="433699"/>
          <a:ext cx="4572000" cy="545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8B78DD61-70F2-4900-B3CF-E42D538D34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387307"/>
              </p:ext>
            </p:extLst>
          </p:nvPr>
        </p:nvGraphicFramePr>
        <p:xfrm>
          <a:off x="4572000" y="433699"/>
          <a:ext cx="4572000" cy="545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CEEFB7-F6B2-42B9-8085-00F6FA3A65A4}"/>
              </a:ext>
            </a:extLst>
          </p:cNvPr>
          <p:cNvSpPr txBox="1"/>
          <p:nvPr/>
        </p:nvSpPr>
        <p:spPr>
          <a:xfrm>
            <a:off x="7469597" y="521291"/>
            <a:ext cx="11496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>
                <a:latin typeface="Symbol" panose="05050102010706020507" pitchFamily="18" charset="2"/>
              </a:rPr>
              <a:t>r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0.43, p &lt; 0.05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45142D-266C-4B21-A077-414C97765660}"/>
              </a:ext>
            </a:extLst>
          </p:cNvPr>
          <p:cNvSpPr txBox="1"/>
          <p:nvPr/>
        </p:nvSpPr>
        <p:spPr>
          <a:xfrm>
            <a:off x="3049425" y="521292"/>
            <a:ext cx="11496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>
                <a:latin typeface="Symbol" panose="05050102010706020507" pitchFamily="18" charset="2"/>
              </a:rPr>
              <a:t>r</a:t>
            </a:r>
            <a:r>
              <a:rPr kumimoji="1" lang="en-US" altLang="ja-JP" sz="10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0.16, p = 0.35</a:t>
            </a:r>
            <a:endParaRPr kumimoji="1" lang="ja-JP" altLang="en-US" sz="10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8A7ECD0-6889-4948-9CDE-4D853558611F}"/>
              </a:ext>
            </a:extLst>
          </p:cNvPr>
          <p:cNvSpPr/>
          <p:nvPr/>
        </p:nvSpPr>
        <p:spPr>
          <a:xfrm>
            <a:off x="693292" y="187478"/>
            <a:ext cx="130195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(kg) </a:t>
            </a:r>
            <a:endParaRPr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EECBDED-C7EE-4A8B-BCD0-693BFF7BF7F2}"/>
              </a:ext>
            </a:extLst>
          </p:cNvPr>
          <p:cNvSpPr/>
          <p:nvPr/>
        </p:nvSpPr>
        <p:spPr>
          <a:xfrm>
            <a:off x="3629113" y="2839133"/>
            <a:ext cx="97815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HbA1c (%) </a:t>
            </a:r>
            <a:endParaRPr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FFB55D5-D03D-4892-AA8C-F0A4520EA4BA}"/>
              </a:ext>
            </a:extLst>
          </p:cNvPr>
          <p:cNvSpPr/>
          <p:nvPr/>
        </p:nvSpPr>
        <p:spPr>
          <a:xfrm>
            <a:off x="5265292" y="187478"/>
            <a:ext cx="130195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(kg) </a:t>
            </a:r>
            <a:endParaRPr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229D55B-449C-4F31-9658-64B37D52FA98}"/>
              </a:ext>
            </a:extLst>
          </p:cNvPr>
          <p:cNvSpPr/>
          <p:nvPr/>
        </p:nvSpPr>
        <p:spPr>
          <a:xfrm>
            <a:off x="8276068" y="2839133"/>
            <a:ext cx="97815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HbA1c (%) </a:t>
            </a:r>
            <a:endParaRPr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FB52854-2743-420F-BB43-DAC789CEBF56}"/>
              </a:ext>
            </a:extLst>
          </p:cNvPr>
          <p:cNvSpPr txBox="1"/>
          <p:nvPr/>
        </p:nvSpPr>
        <p:spPr>
          <a:xfrm>
            <a:off x="1695133" y="5918798"/>
            <a:ext cx="92204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Dapagliflozin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9D0D7C9-52A4-42AD-BC22-049A0C251C72}"/>
              </a:ext>
            </a:extLst>
          </p:cNvPr>
          <p:cNvSpPr txBox="1"/>
          <p:nvPr/>
        </p:nvSpPr>
        <p:spPr>
          <a:xfrm>
            <a:off x="6316826" y="5918798"/>
            <a:ext cx="85472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Pioglitazone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63C644A5-29A5-4EB5-BF7A-8D267ED6BEF1}"/>
              </a:ext>
            </a:extLst>
          </p:cNvPr>
          <p:cNvCxnSpPr>
            <a:cxnSpLocks/>
          </p:cNvCxnSpPr>
          <p:nvPr/>
        </p:nvCxnSpPr>
        <p:spPr>
          <a:xfrm flipV="1">
            <a:off x="4905286" y="2503918"/>
            <a:ext cx="3999432" cy="1333144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79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DC8144D1-37C1-48BE-9F17-F39E12BDCC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39157"/>
              </p:ext>
            </p:extLst>
          </p:nvPr>
        </p:nvGraphicFramePr>
        <p:xfrm>
          <a:off x="4449288" y="1325177"/>
          <a:ext cx="4572000" cy="4264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8278B0C5-315D-4E11-9809-66EDE59441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9270926"/>
              </p:ext>
            </p:extLst>
          </p:nvPr>
        </p:nvGraphicFramePr>
        <p:xfrm>
          <a:off x="122712" y="1268659"/>
          <a:ext cx="4449288" cy="4308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508A64-95FE-4712-BFCF-3358E4DDF2CF}"/>
              </a:ext>
            </a:extLst>
          </p:cNvPr>
          <p:cNvSpPr txBox="1"/>
          <p:nvPr/>
        </p:nvSpPr>
        <p:spPr>
          <a:xfrm>
            <a:off x="2806208" y="1256445"/>
            <a:ext cx="12618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>
                <a:latin typeface="Symbol" panose="05050102010706020507" pitchFamily="18" charset="2"/>
              </a:rPr>
              <a:t>r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- 0.68, p &lt; 0.01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E26F1F8-42B4-4341-84DC-B3E4BA505CAA}"/>
              </a:ext>
            </a:extLst>
          </p:cNvPr>
          <p:cNvSpPr txBox="1"/>
          <p:nvPr/>
        </p:nvSpPr>
        <p:spPr>
          <a:xfrm>
            <a:off x="0" y="991870"/>
            <a:ext cx="1407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NT-</a:t>
            </a:r>
            <a:r>
              <a:rPr kumimoji="1"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1"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/mL)</a:t>
            </a:r>
            <a:endParaRPr kumimoji="1"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5AB496E-31F5-432C-AD6A-5FE8C088D3E1}"/>
              </a:ext>
            </a:extLst>
          </p:cNvPr>
          <p:cNvSpPr txBox="1"/>
          <p:nvPr/>
        </p:nvSpPr>
        <p:spPr>
          <a:xfrm>
            <a:off x="2386247" y="2904504"/>
            <a:ext cx="18181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Baseline 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NT-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kumimoji="1"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kumimoji="1"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/mL)</a:t>
            </a:r>
            <a:endParaRPr kumimoji="1"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85C0E997-8E0B-4723-AAA5-94BF8F108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80" y="273590"/>
            <a:ext cx="7886700" cy="344175"/>
          </a:xfrm>
        </p:spPr>
        <p:txBody>
          <a:bodyPr>
            <a:normAutofit fontScale="90000"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3.</a:t>
            </a:r>
            <a:b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ja-JP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                                     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D6F4312-FE6F-44FA-B55D-19DFAF4B4493}"/>
              </a:ext>
            </a:extLst>
          </p:cNvPr>
          <p:cNvSpPr txBox="1"/>
          <p:nvPr/>
        </p:nvSpPr>
        <p:spPr>
          <a:xfrm>
            <a:off x="7535998" y="1242805"/>
            <a:ext cx="12618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>
                <a:latin typeface="Symbol" panose="05050102010706020507" pitchFamily="18" charset="2"/>
              </a:rPr>
              <a:t>r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- 0.36, p &lt; 0.05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06EAF01-4D39-421E-B998-736E3F00A560}"/>
              </a:ext>
            </a:extLst>
          </p:cNvPr>
          <p:cNvSpPr txBox="1"/>
          <p:nvPr/>
        </p:nvSpPr>
        <p:spPr>
          <a:xfrm>
            <a:off x="4572000" y="990347"/>
            <a:ext cx="14670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⊿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NT-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1" lang="en-US" altLang="ja-JP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/mL)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F0C4515-AFF9-4A76-96A7-18403D089B3E}"/>
              </a:ext>
            </a:extLst>
          </p:cNvPr>
          <p:cNvSpPr txBox="1"/>
          <p:nvPr/>
        </p:nvSpPr>
        <p:spPr>
          <a:xfrm>
            <a:off x="7262473" y="2615964"/>
            <a:ext cx="175881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Baseline log converted ACR </a:t>
            </a:r>
          </a:p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(log mg/g)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E93F4EC-0878-43A1-B05C-0CD7F2CD9ADD}"/>
              </a:ext>
            </a:extLst>
          </p:cNvPr>
          <p:cNvCxnSpPr/>
          <p:nvPr/>
        </p:nvCxnSpPr>
        <p:spPr>
          <a:xfrm>
            <a:off x="696036" y="2932897"/>
            <a:ext cx="3508337" cy="1449132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FD142E53-15C0-40D4-8A06-DB031C5162EA}"/>
              </a:ext>
            </a:extLst>
          </p:cNvPr>
          <p:cNvCxnSpPr>
            <a:cxnSpLocks/>
          </p:cNvCxnSpPr>
          <p:nvPr/>
        </p:nvCxnSpPr>
        <p:spPr>
          <a:xfrm>
            <a:off x="5042475" y="2673585"/>
            <a:ext cx="3488474" cy="182120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325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10537</TotalTime>
  <Words>144</Words>
  <Application>Microsoft Office PowerPoint</Application>
  <PresentationFormat>画面に合わせる (4:3)</PresentationFormat>
  <Paragraphs>36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游ゴシック</vt:lpstr>
      <vt:lpstr>游ゴシック Light</vt:lpstr>
      <vt:lpstr>Arial</vt:lpstr>
      <vt:lpstr>Calibri</vt:lpstr>
      <vt:lpstr>Calibri Light</vt:lpstr>
      <vt:lpstr>Symbol</vt:lpstr>
      <vt:lpstr>Times New Roman</vt:lpstr>
      <vt:lpstr>Office テーマ</vt:lpstr>
      <vt:lpstr>PowerPoint プレゼンテーション</vt:lpstr>
      <vt:lpstr>Supplemental Figure 2. </vt:lpstr>
      <vt:lpstr>Supplemental Figure 3.           A                                        　　　　　　　　　　　　　　　　　　　　　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曺圭龍</dc:creator>
  <cp:lastModifiedBy>Hideaki Miyoshi</cp:lastModifiedBy>
  <cp:revision>47</cp:revision>
  <cp:lastPrinted>2018-01-29T08:04:35Z</cp:lastPrinted>
  <dcterms:created xsi:type="dcterms:W3CDTF">2018-01-24T11:00:26Z</dcterms:created>
  <dcterms:modified xsi:type="dcterms:W3CDTF">2018-09-29T06:18:48Z</dcterms:modified>
</cp:coreProperties>
</file>