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74" r:id="rId11"/>
    <p:sldId id="269" r:id="rId12"/>
    <p:sldId id="275" r:id="rId13"/>
    <p:sldId id="270" r:id="rId14"/>
    <p:sldId id="272" r:id="rId15"/>
    <p:sldId id="273" r:id="rId16"/>
  </p:sldIdLst>
  <p:sldSz cx="10691813" cy="7559675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95" d="100"/>
          <a:sy n="95" d="100"/>
        </p:scale>
        <p:origin x="1524" y="90"/>
      </p:cViewPr>
      <p:guideLst>
        <p:guide orient="horz" pos="2381"/>
        <p:guide pos="33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8" d="100"/>
          <a:sy n="78" d="100"/>
        </p:scale>
        <p:origin x="399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4BE0A9A8-D204-44CA-BAA5-D7AA0B940A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9204614-C998-4711-A442-F49321C0B3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F56A285-08DB-407C-B8E6-6E206FFEB2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B60CC6C-9313-456C-929B-96F6EA404A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0626067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014413" y="1233488"/>
            <a:ext cx="47069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651639-37D3-4C21-AA8E-717D196785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89625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336477" y="1237197"/>
            <a:ext cx="8018860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B9CA9-E267-44EE-B3D6-890E9BADBACC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0041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10093-C25C-4644-BEE9-578D92E11CD6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7249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710226" y="444481"/>
            <a:ext cx="2021421" cy="706094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44572" y="444481"/>
            <a:ext cx="5932007" cy="706094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5D4B2-4C45-4078-A8CB-ABF211B7698F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4404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800"/>
            </a:lvl3pPr>
          </a:lstStyle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FB686-7778-49F5-8DFA-243FE319AA2D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5799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9493" y="1884670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9493" y="5059034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36DDF0-B5A0-4E99-A49A-50AA17C661F9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781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44572" y="2218905"/>
            <a:ext cx="3976018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54238" y="2218905"/>
            <a:ext cx="3977410" cy="52865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B02FB-D2BC-4E6C-AAE6-4BA140217132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3368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402483"/>
            <a:ext cx="9221689" cy="14611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36455" y="1853171"/>
            <a:ext cx="4523138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36455" y="2761381"/>
            <a:ext cx="4523138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12730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12730" y="2761381"/>
            <a:ext cx="4545413" cy="406157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03074-8BAE-457C-BE18-89FE05A282B3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5629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056A0-B277-4E5A-A0B1-A90EAB271E72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2073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FC5E-1DEF-47C6-B65B-4658BE7FA2B5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352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3BD37-D24C-438F-B4D8-6B167E125060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0232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45413" y="1088454"/>
            <a:ext cx="5412730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004C8-40C3-43B1-9874-6601DDD578BC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150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/>
          <p:cNvSpPr/>
          <p:nvPr userDrawn="1"/>
        </p:nvSpPr>
        <p:spPr>
          <a:xfrm>
            <a:off x="0" y="6479674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-94" y="0"/>
            <a:ext cx="10692000" cy="1080000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05906" y="0"/>
            <a:ext cx="10080000" cy="1080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05906" y="1259837"/>
            <a:ext cx="100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735062" y="7006699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B5747-DE44-45FB-AD76-B015662BEFED}" type="datetime1">
              <a:rPr kumimoji="1" lang="ja-JP" altLang="en-US" smtClean="0"/>
              <a:t>2019/4/22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541663" y="7006699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225906" y="6479675"/>
            <a:ext cx="2160000" cy="108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fld id="{E552C9B2-7834-4B25-9061-54396F6F5536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2092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kumimoji="1"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kumimoji="1"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北キャンパス図書室 オンデマンドガイダンス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0" indent="0">
              <a:buNone/>
            </a:pPr>
            <a:r>
              <a:rPr lang="ja-JP" altLang="en-US" dirty="0"/>
              <a:t>北キャンパス図書室とその他のリソースの利用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  <p:sp>
        <p:nvSpPr>
          <p:cNvPr id="5" name="コンテンツ プレースホルダー 2"/>
          <p:cNvSpPr txBox="1">
            <a:spLocks/>
          </p:cNvSpPr>
          <p:nvPr/>
        </p:nvSpPr>
        <p:spPr>
          <a:xfrm>
            <a:off x="305906" y="3780000"/>
            <a:ext cx="10079206" cy="2520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kumimoji="1"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ja-JP" altLang="en-US" dirty="0"/>
              <a:t>北海道大学 北キャンパス図書室</a:t>
            </a:r>
            <a:endParaRPr lang="en-US" altLang="ja-JP" dirty="0"/>
          </a:p>
          <a:p>
            <a:pPr marL="0" indent="0" algn="r">
              <a:buFont typeface="Arial" panose="020B0604020202020204" pitchFamily="34" charset="0"/>
              <a:buNone/>
            </a:pPr>
            <a:r>
              <a:rPr lang="en-US" altLang="ja-JP" dirty="0"/>
              <a:t>2019</a:t>
            </a:r>
            <a:r>
              <a:rPr lang="ja-JP" altLang="en-US" dirty="0"/>
              <a:t>年</a:t>
            </a:r>
            <a:r>
              <a:rPr lang="en-US" altLang="ja-JP" dirty="0"/>
              <a:t>4</a:t>
            </a:r>
            <a:r>
              <a:rPr lang="ja-JP" altLang="en-US" dirty="0"/>
              <a:t>月</a:t>
            </a:r>
            <a:endParaRPr lang="en-US" altLang="ja-JP" dirty="0"/>
          </a:p>
          <a:p>
            <a:pPr marL="0" indent="0" algn="r">
              <a:buFont typeface="Arial" panose="020B0604020202020204" pitchFamily="34" charset="0"/>
              <a:buNone/>
            </a:pPr>
            <a:endParaRPr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2" y="2527291"/>
            <a:ext cx="3780000" cy="3772627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3952" y="5713667"/>
            <a:ext cx="1675363" cy="58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1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２）その他のリソース</a:t>
            </a:r>
            <a:br>
              <a:rPr lang="en-US" altLang="ja-JP" dirty="0"/>
            </a:br>
            <a:r>
              <a:rPr lang="ja-JP" altLang="en-US" dirty="0"/>
              <a:t>　・オープンアクセス論文，</a:t>
            </a:r>
            <a:r>
              <a:rPr lang="en-US" altLang="ja-JP" dirty="0"/>
              <a:t>Google Books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10</a:t>
            </a:fld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2"/>
          <a:srcRect t="11451" b="3832"/>
          <a:stretch/>
        </p:blipFill>
        <p:spPr>
          <a:xfrm>
            <a:off x="305906" y="1259845"/>
            <a:ext cx="4320000" cy="43194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図 12"/>
          <p:cNvPicPr>
            <a:picLocks noChangeAspect="1"/>
          </p:cNvPicPr>
          <p:nvPr/>
        </p:nvPicPr>
        <p:blipFill rotWithShape="1">
          <a:blip r:embed="rId3"/>
          <a:srcRect t="10000" b="1111"/>
          <a:stretch/>
        </p:blipFill>
        <p:spPr>
          <a:xfrm>
            <a:off x="1386000" y="4409837"/>
            <a:ext cx="3780000" cy="189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9" name="図 18"/>
          <p:cNvPicPr>
            <a:picLocks noChangeAspect="1"/>
          </p:cNvPicPr>
          <p:nvPr/>
        </p:nvPicPr>
        <p:blipFill rotWithShape="1">
          <a:blip r:embed="rId4"/>
          <a:srcRect t="11403" b="8545"/>
          <a:stretch/>
        </p:blipFill>
        <p:spPr>
          <a:xfrm>
            <a:off x="5524790" y="1439837"/>
            <a:ext cx="4861116" cy="486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正方形/長方形 8"/>
          <p:cNvSpPr/>
          <p:nvPr/>
        </p:nvSpPr>
        <p:spPr>
          <a:xfrm>
            <a:off x="377998" y="1332000"/>
            <a:ext cx="5940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kumimoji="1" lang="ja-JP" altLang="en-US" sz="2800" dirty="0">
                <a:solidFill>
                  <a:schemeClr val="tx1"/>
                </a:solidFill>
              </a:rPr>
              <a:t>北海道大学で</a:t>
            </a:r>
            <a:r>
              <a:rPr lang="ja-JP" altLang="en-US" sz="2800" dirty="0">
                <a:solidFill>
                  <a:schemeClr val="tx1"/>
                </a:solidFill>
              </a:rPr>
              <a:t>は読めない論文や図書</a:t>
            </a:r>
            <a:endParaRPr kumimoji="1" lang="ja-JP" altLang="en-US" sz="2800" dirty="0">
              <a:solidFill>
                <a:schemeClr val="tx1"/>
              </a:solidFill>
            </a:endParaRPr>
          </a:p>
        </p:txBody>
      </p:sp>
      <p:sp>
        <p:nvSpPr>
          <p:cNvPr id="6" name="円/楕円 5"/>
          <p:cNvSpPr/>
          <p:nvPr/>
        </p:nvSpPr>
        <p:spPr>
          <a:xfrm>
            <a:off x="241200" y="4994837"/>
            <a:ext cx="720000" cy="7200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4032000" y="2520000"/>
            <a:ext cx="720000" cy="720000"/>
          </a:xfrm>
          <a:prstGeom prst="ellipse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4" name="直線矢印コネクタ 13"/>
          <p:cNvCxnSpPr>
            <a:stCxn id="12" idx="4"/>
          </p:cNvCxnSpPr>
          <p:nvPr/>
        </p:nvCxnSpPr>
        <p:spPr>
          <a:xfrm>
            <a:off x="4392000" y="3240000"/>
            <a:ext cx="0" cy="167687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矢印コネクタ 14"/>
          <p:cNvCxnSpPr>
            <a:stCxn id="6" idx="6"/>
          </p:cNvCxnSpPr>
          <p:nvPr/>
        </p:nvCxnSpPr>
        <p:spPr>
          <a:xfrm>
            <a:off x="961200" y="5354837"/>
            <a:ext cx="108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正方形/長方形 22"/>
          <p:cNvSpPr/>
          <p:nvPr/>
        </p:nvSpPr>
        <p:spPr>
          <a:xfrm>
            <a:off x="377998" y="3420000"/>
            <a:ext cx="3888000" cy="92333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chemeClr val="bg1"/>
                </a:solidFill>
              </a:rPr>
              <a:t>著者版等のオープンアクセス論文を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ja-JP" altLang="en-US" dirty="0">
                <a:solidFill>
                  <a:schemeClr val="bg1"/>
                </a:solidFill>
              </a:rPr>
              <a:t>見つけるブラウザ・プラグイン</a:t>
            </a:r>
            <a:endParaRPr lang="en-US" altLang="ja-JP" dirty="0">
              <a:solidFill>
                <a:schemeClr val="bg1"/>
              </a:solidFill>
            </a:endParaRPr>
          </a:p>
          <a:p>
            <a:r>
              <a:rPr lang="en-US" altLang="ja-JP" dirty="0" err="1">
                <a:solidFill>
                  <a:schemeClr val="bg1"/>
                </a:solidFill>
              </a:rPr>
              <a:t>Unpaywall</a:t>
            </a:r>
            <a:r>
              <a:rPr lang="ja-JP" altLang="en-US" dirty="0" err="1">
                <a:solidFill>
                  <a:schemeClr val="bg1"/>
                </a:solidFill>
              </a:rPr>
              <a:t>，</a:t>
            </a:r>
            <a:r>
              <a:rPr lang="en-US" altLang="ja-JP" dirty="0" err="1">
                <a:solidFill>
                  <a:schemeClr val="bg1"/>
                </a:solidFill>
              </a:rPr>
              <a:t>Kopernio</a:t>
            </a:r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6534000" y="5767200"/>
            <a:ext cx="3780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https://books.google.co.jp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08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２）その他のリソース</a:t>
            </a:r>
            <a:br>
              <a:rPr kumimoji="1" lang="en-US" altLang="ja-JP" dirty="0"/>
            </a:br>
            <a:r>
              <a:rPr kumimoji="1" lang="ja-JP" altLang="en-US" dirty="0"/>
              <a:t>　</a:t>
            </a:r>
            <a:r>
              <a:rPr lang="ja-JP" altLang="en-US" dirty="0"/>
              <a:t>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lang="ja-JP" altLang="en-US" dirty="0">
                <a:solidFill>
                  <a:srgbClr val="C00000"/>
                </a:solidFill>
              </a:rPr>
              <a:t>有料</a:t>
            </a:r>
            <a:r>
              <a:rPr lang="en-US" altLang="ja-JP" dirty="0">
                <a:solidFill>
                  <a:srgbClr val="C00000"/>
                </a:solidFill>
              </a:rPr>
              <a:t>]</a:t>
            </a:r>
            <a:r>
              <a:rPr lang="ja-JP" altLang="en-US" dirty="0"/>
              <a:t>他大学の資料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/>
              <a:t>１）コピーや現物の取り寄せ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kumimoji="1" lang="ja-JP" altLang="en-US" dirty="0"/>
              <a:t>私費や研究費で支払可能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一般運営財源であれば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学内の図書館</a:t>
            </a:r>
            <a:r>
              <a:rPr lang="en-US" altLang="ja-JP" dirty="0"/>
              <a:t>/</a:t>
            </a:r>
            <a:r>
              <a:rPr lang="ja-JP" altLang="en-US" dirty="0"/>
              <a:t>室の資料を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　</a:t>
            </a:r>
            <a:r>
              <a:rPr lang="en-US" altLang="ja-JP" dirty="0"/>
              <a:t>PDF</a:t>
            </a:r>
            <a:r>
              <a:rPr lang="ja-JP" altLang="en-US" dirty="0"/>
              <a:t>で入手可能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２）他大学の図書館を</a:t>
            </a:r>
            <a:r>
              <a:rPr kumimoji="1" lang="ja-JP" altLang="en-US" dirty="0"/>
              <a:t>訪問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必要に応じて</a:t>
            </a:r>
            <a:r>
              <a:rPr kumimoji="1" lang="ja-JP" altLang="en-US" dirty="0"/>
              <a:t>紹介状を発行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もちろん発行は無料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11</a:t>
            </a:fld>
            <a:endParaRPr kumimoji="1" lang="ja-JP" altLang="en-US"/>
          </a:p>
        </p:txBody>
      </p:sp>
      <p:pic>
        <p:nvPicPr>
          <p:cNvPr id="8" name="図 7"/>
          <p:cNvPicPr>
            <a:picLocks noChangeAspect="1"/>
          </p:cNvPicPr>
          <p:nvPr/>
        </p:nvPicPr>
        <p:blipFill rotWithShape="1">
          <a:blip r:embed="rId2"/>
          <a:srcRect t="11331" b="1807"/>
          <a:stretch/>
        </p:blipFill>
        <p:spPr>
          <a:xfrm>
            <a:off x="5345906" y="1259838"/>
            <a:ext cx="504082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正方形/長方形 5"/>
          <p:cNvSpPr/>
          <p:nvPr/>
        </p:nvSpPr>
        <p:spPr>
          <a:xfrm>
            <a:off x="6210000" y="5767200"/>
            <a:ext cx="4104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https://www.lib.hokudai.ac.jp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sp>
        <p:nvSpPr>
          <p:cNvPr id="10" name="フリーフォーム 9"/>
          <p:cNvSpPr/>
          <p:nvPr/>
        </p:nvSpPr>
        <p:spPr>
          <a:xfrm>
            <a:off x="6282000" y="1980162"/>
            <a:ext cx="1014412" cy="2584900"/>
          </a:xfrm>
          <a:custGeom>
            <a:avLst/>
            <a:gdLst>
              <a:gd name="connsiteX0" fmla="*/ 0 w 1014412"/>
              <a:gd name="connsiteY0" fmla="*/ 0 h 2584900"/>
              <a:gd name="connsiteX1" fmla="*/ 475988 w 1014412"/>
              <a:gd name="connsiteY1" fmla="*/ 0 h 2584900"/>
              <a:gd name="connsiteX2" fmla="*/ 475988 w 1014412"/>
              <a:gd name="connsiteY2" fmla="*/ 179838 h 2584900"/>
              <a:gd name="connsiteX3" fmla="*/ 1014412 w 1014412"/>
              <a:gd name="connsiteY3" fmla="*/ 179838 h 2584900"/>
              <a:gd name="connsiteX4" fmla="*/ 1014412 w 1014412"/>
              <a:gd name="connsiteY4" fmla="*/ 2584900 h 2584900"/>
              <a:gd name="connsiteX5" fmla="*/ 0 w 1014412"/>
              <a:gd name="connsiteY5" fmla="*/ 2584900 h 2584900"/>
              <a:gd name="connsiteX6" fmla="*/ 0 w 1014412"/>
              <a:gd name="connsiteY6" fmla="*/ 2405062 h 2584900"/>
              <a:gd name="connsiteX7" fmla="*/ 0 w 1014412"/>
              <a:gd name="connsiteY7" fmla="*/ 179838 h 258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14412" h="2584900">
                <a:moveTo>
                  <a:pt x="0" y="0"/>
                </a:moveTo>
                <a:lnTo>
                  <a:pt x="475988" y="0"/>
                </a:lnTo>
                <a:lnTo>
                  <a:pt x="475988" y="179838"/>
                </a:lnTo>
                <a:lnTo>
                  <a:pt x="1014412" y="179838"/>
                </a:lnTo>
                <a:lnTo>
                  <a:pt x="1014412" y="2584900"/>
                </a:lnTo>
                <a:lnTo>
                  <a:pt x="0" y="2584900"/>
                </a:lnTo>
                <a:lnTo>
                  <a:pt x="0" y="2405062"/>
                </a:lnTo>
                <a:lnTo>
                  <a:pt x="0" y="179838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5453953" y="4265234"/>
            <a:ext cx="720000" cy="720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259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2"/>
          <a:srcRect l="102" t="11189" r="102" b="1665"/>
          <a:stretch/>
        </p:blipFill>
        <p:spPr>
          <a:xfrm>
            <a:off x="5345906" y="1259837"/>
            <a:ext cx="504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２）その他のリソース</a:t>
            </a:r>
            <a:br>
              <a:rPr kumimoji="1" lang="en-US" altLang="ja-JP" dirty="0"/>
            </a:br>
            <a:r>
              <a:rPr kumimoji="1" lang="ja-JP" altLang="en-US" dirty="0"/>
              <a:t>　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lang="ja-JP" altLang="en-US" dirty="0">
                <a:solidFill>
                  <a:srgbClr val="C00000"/>
                </a:solidFill>
              </a:rPr>
              <a:t>有料</a:t>
            </a:r>
            <a:r>
              <a:rPr lang="en-US" altLang="ja-JP" dirty="0">
                <a:solidFill>
                  <a:srgbClr val="C00000"/>
                </a:solidFill>
              </a:rPr>
              <a:t>]</a:t>
            </a:r>
            <a:r>
              <a:rPr lang="ja-JP" altLang="en-US" dirty="0"/>
              <a:t>文献・資料の購入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05083" y="1259837"/>
            <a:ext cx="5040030" cy="5040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/>
              <a:t>研究費での資料の購入</a:t>
            </a:r>
            <a:endParaRPr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コーポレートカード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（後日研究費と精算）による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文献</a:t>
            </a:r>
            <a:r>
              <a:rPr kumimoji="1" lang="en-US" altLang="ja-JP" dirty="0"/>
              <a:t>PDF</a:t>
            </a:r>
            <a:r>
              <a:rPr kumimoji="1" lang="ja-JP" altLang="en-US" dirty="0"/>
              <a:t>の購入も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12</a:t>
            </a:fld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305083" y="3870000"/>
            <a:ext cx="4860000" cy="2430000"/>
            <a:chOff x="5525906" y="3869837"/>
            <a:chExt cx="4860000" cy="2430000"/>
          </a:xfrm>
        </p:grpSpPr>
        <p:pic>
          <p:nvPicPr>
            <p:cNvPr id="6" name="図 5"/>
            <p:cNvPicPr>
              <a:picLocks noChangeAspect="1"/>
            </p:cNvPicPr>
            <p:nvPr/>
          </p:nvPicPr>
          <p:blipFill rotWithShape="1">
            <a:blip r:embed="rId3"/>
            <a:srcRect t="10000" b="1111"/>
            <a:stretch/>
          </p:blipFill>
          <p:spPr>
            <a:xfrm>
              <a:off x="5525906" y="3869837"/>
              <a:ext cx="4860000" cy="2430000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sp>
          <p:nvSpPr>
            <p:cNvPr id="13" name="正方形/長方形 12"/>
            <p:cNvSpPr/>
            <p:nvPr/>
          </p:nvSpPr>
          <p:spPr>
            <a:xfrm>
              <a:off x="6048000" y="4680001"/>
              <a:ext cx="1009417" cy="1331694"/>
            </a:xfrm>
            <a:prstGeom prst="rect">
              <a:avLst/>
            </a:prstGeom>
            <a:noFill/>
            <a:ln w="762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9" name="フリーフォーム 8"/>
          <p:cNvSpPr/>
          <p:nvPr/>
        </p:nvSpPr>
        <p:spPr>
          <a:xfrm>
            <a:off x="6713174" y="1999156"/>
            <a:ext cx="1037320" cy="2339984"/>
          </a:xfrm>
          <a:custGeom>
            <a:avLst/>
            <a:gdLst>
              <a:gd name="connsiteX0" fmla="*/ 0 w 985172"/>
              <a:gd name="connsiteY0" fmla="*/ 0 h 2242869"/>
              <a:gd name="connsiteX1" fmla="*/ 743633 w 985172"/>
              <a:gd name="connsiteY1" fmla="*/ 0 h 2242869"/>
              <a:gd name="connsiteX2" fmla="*/ 743633 w 985172"/>
              <a:gd name="connsiteY2" fmla="*/ 143774 h 2242869"/>
              <a:gd name="connsiteX3" fmla="*/ 985172 w 985172"/>
              <a:gd name="connsiteY3" fmla="*/ 143774 h 2242869"/>
              <a:gd name="connsiteX4" fmla="*/ 985172 w 985172"/>
              <a:gd name="connsiteY4" fmla="*/ 2242869 h 2242869"/>
              <a:gd name="connsiteX5" fmla="*/ 0 w 985172"/>
              <a:gd name="connsiteY5" fmla="*/ 2242869 h 2242869"/>
              <a:gd name="connsiteX6" fmla="*/ 0 w 985172"/>
              <a:gd name="connsiteY6" fmla="*/ 2099095 h 2242869"/>
              <a:gd name="connsiteX7" fmla="*/ 0 w 985172"/>
              <a:gd name="connsiteY7" fmla="*/ 143774 h 22428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85172" h="2242869">
                <a:moveTo>
                  <a:pt x="0" y="0"/>
                </a:moveTo>
                <a:lnTo>
                  <a:pt x="743633" y="0"/>
                </a:lnTo>
                <a:lnTo>
                  <a:pt x="743633" y="143774"/>
                </a:lnTo>
                <a:lnTo>
                  <a:pt x="985172" y="143774"/>
                </a:lnTo>
                <a:lnTo>
                  <a:pt x="985172" y="2242869"/>
                </a:lnTo>
                <a:lnTo>
                  <a:pt x="0" y="2242869"/>
                </a:lnTo>
                <a:lnTo>
                  <a:pt x="0" y="2099095"/>
                </a:lnTo>
                <a:lnTo>
                  <a:pt x="0" y="143774"/>
                </a:lnTo>
                <a:close/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/>
          <p:nvPr/>
        </p:nvCxnSpPr>
        <p:spPr>
          <a:xfrm flipH="1" flipV="1">
            <a:off x="7837689" y="4192571"/>
            <a:ext cx="900000" cy="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/>
          <p:cNvSpPr/>
          <p:nvPr/>
        </p:nvSpPr>
        <p:spPr>
          <a:xfrm>
            <a:off x="6102000" y="5029200"/>
            <a:ext cx="4212000" cy="1200329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https://www.lib.hokudai.ac.jp/web/book-order-help</a:t>
            </a:r>
          </a:p>
          <a:p>
            <a:r>
              <a:rPr kumimoji="1" lang="en-US" altLang="ja-JP" sz="2400" dirty="0">
                <a:solidFill>
                  <a:schemeClr val="bg1"/>
                </a:solidFill>
              </a:rPr>
              <a:t>※</a:t>
            </a:r>
            <a:r>
              <a:rPr kumimoji="1" lang="ja-JP" altLang="en-US" sz="2400" dirty="0">
                <a:solidFill>
                  <a:schemeClr val="bg1"/>
                </a:solidFill>
              </a:rPr>
              <a:t>学内</a:t>
            </a:r>
            <a:r>
              <a:rPr lang="ja-JP" altLang="en-US" sz="2400" dirty="0">
                <a:solidFill>
                  <a:schemeClr val="bg1"/>
                </a:solidFill>
              </a:rPr>
              <a:t>アクセス限定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6111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２）その他のリソース</a:t>
            </a:r>
            <a:br>
              <a:rPr lang="ja-JP" altLang="en-US" dirty="0"/>
            </a:br>
            <a:r>
              <a:rPr lang="ja-JP" altLang="en-US" dirty="0"/>
              <a:t>　・責任著者への依頼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/>
              <a:t>出版社の許諾の範囲内で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閲覧限定の</a:t>
            </a:r>
            <a:r>
              <a:rPr kumimoji="1" lang="en-US" altLang="ja-JP" dirty="0"/>
              <a:t>URL</a:t>
            </a:r>
            <a:r>
              <a:rPr lang="ja-JP" altLang="en-US" dirty="0"/>
              <a:t>の配布を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著者に認めているケースも</a:t>
            </a: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・</a:t>
            </a:r>
            <a:r>
              <a:rPr kumimoji="1" lang="en-US" altLang="ja-JP" dirty="0" err="1"/>
              <a:t>SharedIt</a:t>
            </a:r>
            <a:r>
              <a:rPr kumimoji="1" lang="ja-JP" altLang="en-US" dirty="0"/>
              <a:t>（</a:t>
            </a:r>
            <a:r>
              <a:rPr kumimoji="1" lang="en-US" altLang="ja-JP" dirty="0" err="1"/>
              <a:t>SpringerNature</a:t>
            </a:r>
            <a:r>
              <a:rPr kumimoji="1" lang="ja-JP" altLang="en-US" dirty="0"/>
              <a:t>社）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他に研究者向け</a:t>
            </a:r>
            <a:r>
              <a:rPr lang="en-US" altLang="ja-JP" dirty="0"/>
              <a:t>SNS</a:t>
            </a:r>
            <a:r>
              <a:rPr lang="ja-JP" altLang="en-US" dirty="0"/>
              <a:t>経由でも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</a:t>
            </a:r>
            <a:r>
              <a:rPr lang="en-US" altLang="ja-JP" dirty="0" err="1"/>
              <a:t>ResearchGate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・</a:t>
            </a:r>
            <a:r>
              <a:rPr lang="en-US" altLang="ja-JP" dirty="0"/>
              <a:t>Academia.edu</a:t>
            </a:r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l="16071" t="10159" r="33929" b="952"/>
          <a:stretch/>
        </p:blipFill>
        <p:spPr>
          <a:xfrm>
            <a:off x="5345113" y="1259837"/>
            <a:ext cx="504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7225693" y="2604152"/>
            <a:ext cx="286934" cy="28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9199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-1" y="1080000"/>
            <a:ext cx="612000" cy="5400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北キャンパス図書室とその他のリソースの利用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dirty="0"/>
              <a:t>１）北キャンパス図書室のリソース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・新着雑誌，新聞，電子リソース（</a:t>
            </a:r>
            <a:r>
              <a:rPr lang="en-US" altLang="ja-JP" dirty="0"/>
              <a:t>HINES-WLAN</a:t>
            </a:r>
            <a:r>
              <a:rPr lang="ja-JP" altLang="en-US" dirty="0"/>
              <a:t>）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/>
              <a:t>21,000</a:t>
            </a:r>
            <a:r>
              <a:rPr lang="ja-JP" altLang="en-US" dirty="0"/>
              <a:t>冊の蔵書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・図書室スタッフ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２）その他のリソース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・北海道大学の図書館</a:t>
            </a:r>
            <a:r>
              <a:rPr lang="en-US" altLang="ja-JP" dirty="0"/>
              <a:t>/</a:t>
            </a:r>
            <a:r>
              <a:rPr lang="ja-JP" altLang="en-US" dirty="0"/>
              <a:t>室の資料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・オープンアクセス論文，</a:t>
            </a:r>
            <a:r>
              <a:rPr lang="en-US" altLang="ja-JP" dirty="0"/>
              <a:t>Google</a:t>
            </a:r>
            <a:r>
              <a:rPr lang="ja-JP" altLang="en-US" dirty="0"/>
              <a:t> </a:t>
            </a:r>
            <a:r>
              <a:rPr lang="en-US" altLang="ja-JP" dirty="0"/>
              <a:t>Books</a:t>
            </a:r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lang="ja-JP" altLang="en-US" dirty="0">
                <a:solidFill>
                  <a:srgbClr val="C00000"/>
                </a:solidFill>
              </a:rPr>
              <a:t>有料</a:t>
            </a:r>
            <a:r>
              <a:rPr lang="en-US" altLang="ja-JP" dirty="0">
                <a:solidFill>
                  <a:srgbClr val="C00000"/>
                </a:solidFill>
              </a:rPr>
              <a:t>]</a:t>
            </a:r>
            <a:r>
              <a:rPr lang="ja-JP" altLang="en-US" dirty="0"/>
              <a:t>他大学の資料の取り寄せ・訪問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lang="ja-JP" altLang="en-US" dirty="0">
                <a:solidFill>
                  <a:srgbClr val="C00000"/>
                </a:solidFill>
              </a:rPr>
              <a:t>有料</a:t>
            </a:r>
            <a:r>
              <a:rPr lang="en-US" altLang="ja-JP" dirty="0">
                <a:solidFill>
                  <a:srgbClr val="C00000"/>
                </a:solidFill>
              </a:rPr>
              <a:t>]</a:t>
            </a:r>
            <a:r>
              <a:rPr lang="ja-JP" altLang="en-US" dirty="0"/>
              <a:t>文献の購入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・責任著者への依頼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3599813" y="1080000"/>
            <a:ext cx="7092000" cy="5400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612000" y="1079999"/>
            <a:ext cx="2988000" cy="1476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>
          <a:xfrm>
            <a:off x="611812" y="3023675"/>
            <a:ext cx="2988000" cy="3456000"/>
          </a:xfrm>
          <a:prstGeom prst="rect">
            <a:avLst/>
          </a:prstGeom>
          <a:solidFill>
            <a:srgbClr val="0000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43601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-94" y="1079837"/>
            <a:ext cx="10692000" cy="5400000"/>
          </a:xfrm>
          <a:solidFill>
            <a:srgbClr val="000080"/>
          </a:solidFill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TRY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LATER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AND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ASK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ME</a:t>
            </a:r>
          </a:p>
          <a:p>
            <a:pPr marL="0" indent="0" algn="ctr">
              <a:buNone/>
            </a:pPr>
            <a:r>
              <a:rPr lang="en-US" altLang="ja-JP" sz="5600" dirty="0">
                <a:solidFill>
                  <a:schemeClr val="bg1"/>
                </a:solidFill>
              </a:rPr>
              <a:t>ANYTIME:</a:t>
            </a:r>
          </a:p>
          <a:p>
            <a:pPr marL="0" indent="0" algn="ctr">
              <a:buNone/>
            </a:pPr>
            <a:r>
              <a:rPr lang="en-US" altLang="ja-JP" dirty="0">
                <a:solidFill>
                  <a:schemeClr val="bg1"/>
                </a:solidFill>
              </a:rPr>
              <a:t>kitacam@lib.hokudai.ac.jp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64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北キャンパス図書室とその他のリソースの利用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ja-JP" altLang="en-US" dirty="0"/>
              <a:t>１）北キャンパス図書室のリソース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・新着雑誌，新聞，電子リソース（</a:t>
            </a:r>
            <a:r>
              <a:rPr lang="en-US" altLang="ja-JP" dirty="0"/>
              <a:t>HINES-WLAN</a:t>
            </a:r>
            <a:r>
              <a:rPr lang="ja-JP" altLang="en-US" dirty="0"/>
              <a:t>）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/>
              <a:t>21,000</a:t>
            </a:r>
            <a:r>
              <a:rPr lang="ja-JP" altLang="en-US" dirty="0"/>
              <a:t>冊の蔵書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・図書室スタッフ</a:t>
            </a:r>
            <a:endParaRPr kumimoji="1"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kumimoji="1" lang="ja-JP" altLang="en-US" dirty="0"/>
              <a:t>２）その他のリソース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・北海道大学の図書館</a:t>
            </a:r>
            <a:r>
              <a:rPr lang="en-US" altLang="ja-JP" dirty="0"/>
              <a:t>/</a:t>
            </a:r>
            <a:r>
              <a:rPr lang="ja-JP" altLang="en-US" dirty="0"/>
              <a:t>室の資料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・オープンアクセス論文，</a:t>
            </a:r>
            <a:r>
              <a:rPr lang="en-US" altLang="ja-JP" dirty="0"/>
              <a:t>Google</a:t>
            </a:r>
            <a:r>
              <a:rPr lang="ja-JP" altLang="en-US" dirty="0"/>
              <a:t> </a:t>
            </a:r>
            <a:r>
              <a:rPr lang="en-US" altLang="ja-JP" dirty="0"/>
              <a:t>Books</a:t>
            </a:r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kumimoji="1" lang="ja-JP" altLang="en-US" dirty="0">
                <a:solidFill>
                  <a:srgbClr val="C00000"/>
                </a:solidFill>
              </a:rPr>
              <a:t>有料</a:t>
            </a:r>
            <a:r>
              <a:rPr kumimoji="1" lang="en-US" altLang="ja-JP" dirty="0">
                <a:solidFill>
                  <a:srgbClr val="C00000"/>
                </a:solidFill>
              </a:rPr>
              <a:t>]</a:t>
            </a:r>
            <a:r>
              <a:rPr kumimoji="1" lang="ja-JP" altLang="en-US" dirty="0"/>
              <a:t>他大学の資料の取り寄せ・訪問</a:t>
            </a: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　・</a:t>
            </a:r>
            <a:r>
              <a:rPr lang="en-US" altLang="ja-JP" dirty="0">
                <a:solidFill>
                  <a:srgbClr val="C00000"/>
                </a:solidFill>
              </a:rPr>
              <a:t>[</a:t>
            </a:r>
            <a:r>
              <a:rPr lang="ja-JP" altLang="en-US" dirty="0">
                <a:solidFill>
                  <a:srgbClr val="C00000"/>
                </a:solidFill>
              </a:rPr>
              <a:t>有料</a:t>
            </a:r>
            <a:r>
              <a:rPr lang="en-US" altLang="ja-JP" dirty="0">
                <a:solidFill>
                  <a:srgbClr val="C00000"/>
                </a:solidFill>
              </a:rPr>
              <a:t>]</a:t>
            </a:r>
            <a:r>
              <a:rPr kumimoji="1" lang="ja-JP" altLang="en-US" dirty="0"/>
              <a:t>文献の購入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・責任著者への依頼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715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7" r="7143"/>
          <a:stretch/>
        </p:blipFill>
        <p:spPr>
          <a:xfrm rot="5400000">
            <a:off x="5345798" y="1259946"/>
            <a:ext cx="5040217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</a:t>
            </a:r>
            <a:r>
              <a:rPr kumimoji="1" lang="ja-JP" altLang="en-US" dirty="0"/>
              <a:t>北キャンパス図書室のリソース</a:t>
            </a:r>
            <a:br>
              <a:rPr kumimoji="1" lang="en-US" altLang="ja-JP" dirty="0"/>
            </a:b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開室時間と入室方法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開室：平日</a:t>
            </a:r>
            <a:r>
              <a:rPr lang="en-US" altLang="ja-JP" dirty="0"/>
              <a:t>9-17</a:t>
            </a:r>
            <a:r>
              <a:rPr lang="ja-JP" altLang="en-US" dirty="0"/>
              <a:t>時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/>
              <a:t>※</a:t>
            </a:r>
            <a:r>
              <a:rPr lang="ja-JP" altLang="en-US" dirty="0"/>
              <a:t>スタッフ休暇時は</a:t>
            </a:r>
            <a:r>
              <a:rPr lang="en-US" altLang="ja-JP" dirty="0"/>
              <a:t>13-17</a:t>
            </a:r>
            <a:r>
              <a:rPr lang="ja-JP" altLang="en-US" dirty="0"/>
              <a:t>時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創成研究機構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電子科学研究所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触媒科学研究所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北極域研究センターの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学生，教職員は</a:t>
            </a:r>
            <a:endParaRPr lang="en-US" altLang="ja-JP" dirty="0"/>
          </a:p>
          <a:p>
            <a:pPr marL="0" indent="0">
              <a:buNone/>
            </a:pPr>
            <a:r>
              <a:rPr lang="en-US" altLang="ja-JP" dirty="0">
                <a:solidFill>
                  <a:srgbClr val="C00000"/>
                </a:solidFill>
              </a:rPr>
              <a:t>IC</a:t>
            </a:r>
            <a:r>
              <a:rPr lang="ja-JP" altLang="en-US" dirty="0">
                <a:solidFill>
                  <a:srgbClr val="C00000"/>
                </a:solidFill>
              </a:rPr>
              <a:t>カード</a:t>
            </a:r>
            <a:r>
              <a:rPr lang="ja-JP" altLang="en-US" dirty="0"/>
              <a:t>で入室可能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7" name="正方形/長方形 6"/>
          <p:cNvSpPr/>
          <p:nvPr/>
        </p:nvSpPr>
        <p:spPr>
          <a:xfrm>
            <a:off x="9413907" y="3455838"/>
            <a:ext cx="648000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56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4" r="2936" b="-187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05905" y="0"/>
            <a:ext cx="10080001" cy="1080000"/>
          </a:xfrm>
        </p:spPr>
        <p:txBody>
          <a:bodyPr>
            <a:normAutofit/>
          </a:bodyPr>
          <a:lstStyle/>
          <a:p>
            <a:r>
              <a:rPr lang="ja-JP" altLang="en-US" dirty="0"/>
              <a:t>１）北キャンパス図書室のリソース</a:t>
            </a:r>
            <a:br>
              <a:rPr lang="en-US" altLang="ja-JP" dirty="0"/>
            </a:br>
            <a:r>
              <a:rPr lang="ja-JP" altLang="en-US" dirty="0"/>
              <a:t>　・新着雑誌，新聞，電子リソース（</a:t>
            </a:r>
            <a:r>
              <a:rPr lang="en-US" altLang="ja-JP" dirty="0"/>
              <a:t>HINES-WLAN</a:t>
            </a:r>
            <a:r>
              <a:rPr lang="ja-JP" altLang="en-US" dirty="0"/>
              <a:t>）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1201156" y="4849019"/>
            <a:ext cx="115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新着雑誌</a:t>
            </a:r>
          </a:p>
        </p:txBody>
      </p:sp>
      <p:sp>
        <p:nvSpPr>
          <p:cNvPr id="7" name="正方形/長方形 6"/>
          <p:cNvSpPr/>
          <p:nvPr/>
        </p:nvSpPr>
        <p:spPr>
          <a:xfrm>
            <a:off x="1777156" y="4148856"/>
            <a:ext cx="1620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パンフレット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635906" y="3855761"/>
            <a:ext cx="2736000" cy="92333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新聞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朝日，読売，道新，日経</a:t>
            </a:r>
            <a:endParaRPr kumimoji="1"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日刊工業，日本農業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271471" y="4248000"/>
            <a:ext cx="230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蔵書検索端末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dirty="0">
                <a:solidFill>
                  <a:sysClr val="windowText" lastClr="000000"/>
                </a:solidFill>
              </a:rPr>
              <a:t>※</a:t>
            </a:r>
            <a:r>
              <a:rPr kumimoji="1" lang="ja-JP" altLang="en-US" dirty="0">
                <a:solidFill>
                  <a:sysClr val="windowText" lastClr="000000"/>
                </a:solidFill>
              </a:rPr>
              <a:t>インターネット可</a:t>
            </a:r>
          </a:p>
        </p:txBody>
      </p:sp>
      <p:sp>
        <p:nvSpPr>
          <p:cNvPr id="10" name="正方形/長方形 9"/>
          <p:cNvSpPr/>
          <p:nvPr/>
        </p:nvSpPr>
        <p:spPr>
          <a:xfrm>
            <a:off x="8262000" y="5040000"/>
            <a:ext cx="2052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コピー機</a:t>
            </a:r>
            <a:endParaRPr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dirty="0">
                <a:solidFill>
                  <a:sysClr val="windowText" lastClr="000000"/>
                </a:solidFill>
              </a:rPr>
              <a:t>※</a:t>
            </a:r>
            <a:r>
              <a:rPr lang="ja-JP" altLang="en-US" dirty="0">
                <a:solidFill>
                  <a:sysClr val="windowText" lastClr="000000"/>
                </a:solidFill>
              </a:rPr>
              <a:t>要</a:t>
            </a:r>
            <a:r>
              <a:rPr lang="en-US" altLang="ja-JP" dirty="0">
                <a:solidFill>
                  <a:sysClr val="windowText" lastClr="000000"/>
                </a:solidFill>
              </a:rPr>
              <a:t>RICOH</a:t>
            </a:r>
            <a:r>
              <a:rPr lang="ja-JP" altLang="en-US" dirty="0">
                <a:solidFill>
                  <a:sysClr val="windowText" lastClr="000000"/>
                </a:solidFill>
              </a:rPr>
              <a:t>カード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3923906" y="1548000"/>
            <a:ext cx="2844000" cy="830997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kumimoji="1" lang="en-US" altLang="ja-JP" sz="2400" dirty="0">
                <a:solidFill>
                  <a:srgbClr val="C00000"/>
                </a:solidFill>
              </a:rPr>
              <a:t>HINES-WLAN</a:t>
            </a:r>
          </a:p>
          <a:p>
            <a:pPr algn="ctr"/>
            <a:r>
              <a:rPr lang="en-US" altLang="ja-JP" sz="2400" dirty="0">
                <a:solidFill>
                  <a:srgbClr val="C00000"/>
                </a:solidFill>
              </a:rPr>
              <a:t>ID/PW=</a:t>
            </a:r>
            <a:r>
              <a:rPr lang="ja-JP" altLang="en-US" sz="2400" u="sng" dirty="0">
                <a:solidFill>
                  <a:srgbClr val="C00000"/>
                </a:solidFill>
              </a:rPr>
              <a:t>＿＿＿＿＿</a:t>
            </a:r>
            <a:endParaRPr kumimoji="1" lang="ja-JP" altLang="en-US" sz="2400" dirty="0">
              <a:solidFill>
                <a:srgbClr val="C00000"/>
              </a:solidFill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5490000" y="2700000"/>
            <a:ext cx="4824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ja-JP" altLang="en-US" dirty="0">
                <a:solidFill>
                  <a:srgbClr val="C00000"/>
                </a:solidFill>
              </a:rPr>
              <a:t>北海道大学で契約している</a:t>
            </a:r>
            <a:endParaRPr lang="en-US" altLang="ja-JP" dirty="0">
              <a:solidFill>
                <a:srgbClr val="C00000"/>
              </a:solidFill>
            </a:endParaRPr>
          </a:p>
          <a:p>
            <a:pPr algn="ctr"/>
            <a:r>
              <a:rPr lang="ja-JP" altLang="en-US" dirty="0">
                <a:solidFill>
                  <a:srgbClr val="C00000"/>
                </a:solidFill>
              </a:rPr>
              <a:t>電子ジャーナル，</a:t>
            </a:r>
            <a:r>
              <a:rPr kumimoji="1" lang="ja-JP" altLang="en-US" dirty="0">
                <a:solidFill>
                  <a:srgbClr val="C00000"/>
                </a:solidFill>
              </a:rPr>
              <a:t>電子ブック，</a:t>
            </a:r>
            <a:r>
              <a:rPr lang="ja-JP" altLang="en-US" dirty="0">
                <a:solidFill>
                  <a:srgbClr val="C00000"/>
                </a:solidFill>
              </a:rPr>
              <a:t>データベース</a:t>
            </a:r>
            <a:endParaRPr kumimoji="1" lang="ja-JP" altLang="en-US" dirty="0">
              <a:solidFill>
                <a:srgbClr val="C00000"/>
              </a:solidFill>
            </a:endParaRPr>
          </a:p>
        </p:txBody>
      </p:sp>
      <p:cxnSp>
        <p:nvCxnSpPr>
          <p:cNvPr id="15" name="直線コネクタ 14"/>
          <p:cNvCxnSpPr>
            <a:stCxn id="11" idx="3"/>
          </p:cNvCxnSpPr>
          <p:nvPr/>
        </p:nvCxnSpPr>
        <p:spPr>
          <a:xfrm>
            <a:off x="6767906" y="1963499"/>
            <a:ext cx="1134094" cy="73650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437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7" t="513" r="8531" b="513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１）北キャンパス図書室のリソース</a:t>
            </a:r>
            <a:br>
              <a:rPr lang="en-US" altLang="ja-JP" dirty="0"/>
            </a:br>
            <a:r>
              <a:rPr lang="ja-JP" altLang="en-US" dirty="0"/>
              <a:t>　・</a:t>
            </a:r>
            <a:r>
              <a:rPr lang="en-US" altLang="ja-JP" dirty="0"/>
              <a:t>21,000</a:t>
            </a:r>
            <a:r>
              <a:rPr lang="ja-JP" altLang="en-US" dirty="0"/>
              <a:t>冊の蔵書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6" name="正方形/長方形 5"/>
          <p:cNvSpPr/>
          <p:nvPr/>
        </p:nvSpPr>
        <p:spPr>
          <a:xfrm>
            <a:off x="4347000" y="3402812"/>
            <a:ext cx="756000" cy="377026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sz="1050" dirty="0">
                <a:solidFill>
                  <a:sysClr val="windowText" lastClr="000000"/>
                </a:solidFill>
              </a:rPr>
              <a:t>欧文雑誌</a:t>
            </a:r>
            <a:endParaRPr lang="en-US" altLang="ja-JP" sz="105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en-US" altLang="ja-JP" sz="800" dirty="0">
                <a:solidFill>
                  <a:sysClr val="windowText" lastClr="000000"/>
                </a:solidFill>
              </a:rPr>
              <a:t>A-Z</a:t>
            </a:r>
            <a:endParaRPr kumimoji="1" lang="ja-JP" altLang="en-US" sz="800" dirty="0">
              <a:solidFill>
                <a:sysClr val="windowText" lastClr="00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554000" y="3021777"/>
            <a:ext cx="684000" cy="32316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sz="900" dirty="0">
                <a:solidFill>
                  <a:sysClr val="windowText" lastClr="000000"/>
                </a:solidFill>
              </a:rPr>
              <a:t>露文雑誌</a:t>
            </a:r>
            <a:endParaRPr lang="en-US" altLang="ja-JP" sz="90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en-US" altLang="ja-JP" sz="600" dirty="0">
                <a:solidFill>
                  <a:sysClr val="windowText" lastClr="000000"/>
                </a:solidFill>
              </a:rPr>
              <a:t>А-Я</a:t>
            </a:r>
            <a:endParaRPr kumimoji="1" lang="ja-JP" altLang="en-US" sz="600" dirty="0">
              <a:solidFill>
                <a:sysClr val="windowText" lastClr="000000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980000" y="3780000"/>
            <a:ext cx="792000" cy="553998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kumimoji="1" lang="ja-JP" altLang="en-US" dirty="0">
                <a:solidFill>
                  <a:sysClr val="windowText" lastClr="000000"/>
                </a:solidFill>
              </a:rPr>
              <a:t>図書</a:t>
            </a:r>
            <a:endParaRPr kumimoji="1" lang="en-US" altLang="ja-JP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sz="1200" dirty="0">
                <a:solidFill>
                  <a:sysClr val="windowText" lastClr="000000"/>
                </a:solidFill>
              </a:rPr>
              <a:t>000-999</a:t>
            </a:r>
            <a:endParaRPr kumimoji="1" lang="ja-JP" altLang="en-US" sz="1200" dirty="0">
              <a:solidFill>
                <a:sysClr val="windowText" lastClr="00000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7281120" y="3872333"/>
            <a:ext cx="11520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dirty="0">
                <a:solidFill>
                  <a:sysClr val="windowText" lastClr="000000"/>
                </a:solidFill>
              </a:rPr>
              <a:t>参考図書</a:t>
            </a:r>
            <a:endParaRPr kumimoji="1" lang="ja-JP" altLang="en-US" dirty="0">
              <a:solidFill>
                <a:sysClr val="windowText" lastClr="000000"/>
              </a:solidFill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4032000" y="3837708"/>
            <a:ext cx="864000" cy="438582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kumimoji="1" lang="ja-JP" altLang="en-US" sz="1200" dirty="0">
                <a:solidFill>
                  <a:sysClr val="windowText" lastClr="000000"/>
                </a:solidFill>
              </a:rPr>
              <a:t>和文雑誌</a:t>
            </a:r>
            <a:endParaRPr kumimoji="1" lang="en-US" altLang="ja-JP" sz="1200" dirty="0">
              <a:solidFill>
                <a:sysClr val="windowText" lastClr="000000"/>
              </a:solidFill>
            </a:endParaRPr>
          </a:p>
          <a:p>
            <a:pPr algn="ctr"/>
            <a:r>
              <a:rPr lang="en-US" altLang="ja-JP" sz="1000" dirty="0">
                <a:solidFill>
                  <a:sysClr val="windowText" lastClr="000000"/>
                </a:solidFill>
              </a:rPr>
              <a:t>A-Z</a:t>
            </a:r>
            <a:endParaRPr kumimoji="1" lang="ja-JP" altLang="en-US" sz="1000" dirty="0">
              <a:solidFill>
                <a:sysClr val="windowText" lastClr="000000"/>
              </a:solidFill>
            </a:endParaRPr>
          </a:p>
        </p:txBody>
      </p:sp>
      <p:sp>
        <p:nvSpPr>
          <p:cNvPr id="11" name="正方形/長方形 10"/>
          <p:cNvSpPr/>
          <p:nvPr/>
        </p:nvSpPr>
        <p:spPr>
          <a:xfrm>
            <a:off x="5220005" y="4333998"/>
            <a:ext cx="1008000" cy="523220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/>
            <a:r>
              <a:rPr lang="ja-JP" altLang="en-US" sz="1600" dirty="0">
                <a:solidFill>
                  <a:sysClr val="windowText" lastClr="000000"/>
                </a:solidFill>
              </a:rPr>
              <a:t>新聞</a:t>
            </a:r>
            <a:endParaRPr lang="en-US" altLang="ja-JP" sz="1600" dirty="0">
              <a:solidFill>
                <a:sysClr val="windowText" lastClr="000000"/>
              </a:solidFill>
            </a:endParaRPr>
          </a:p>
          <a:p>
            <a:pPr algn="ctr"/>
            <a:r>
              <a:rPr kumimoji="1" lang="ja-JP" altLang="en-US" sz="1100" dirty="0">
                <a:solidFill>
                  <a:sysClr val="windowText" lastClr="000000"/>
                </a:solidFill>
              </a:rPr>
              <a:t>過去</a:t>
            </a:r>
            <a:r>
              <a:rPr kumimoji="1" lang="en-US" altLang="ja-JP" sz="1100" dirty="0">
                <a:solidFill>
                  <a:sysClr val="windowText" lastClr="000000"/>
                </a:solidFill>
              </a:rPr>
              <a:t>3</a:t>
            </a:r>
            <a:r>
              <a:rPr kumimoji="1" lang="ja-JP" altLang="en-US" sz="1100" dirty="0">
                <a:solidFill>
                  <a:sysClr val="windowText" lastClr="000000"/>
                </a:solidFill>
              </a:rPr>
              <a:t>か月分</a:t>
            </a:r>
          </a:p>
        </p:txBody>
      </p:sp>
    </p:spTree>
    <p:extLst>
      <p:ext uri="{BB962C8B-B14F-4D97-AF65-F5344CB8AC3E}">
        <p14:creationId xmlns:p14="http://schemas.microsoft.com/office/powerpoint/2010/main" val="3488357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11250" t="10336" r="38750" b="-4454"/>
          <a:stretch/>
        </p:blipFill>
        <p:spPr>
          <a:xfrm>
            <a:off x="305906" y="1259837"/>
            <a:ext cx="4860000" cy="486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１）北キャンパス図書室のリソース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蔵書検索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6</a:t>
            </a:fld>
            <a:endParaRPr kumimoji="1" lang="ja-JP" altLang="en-US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t="10336" r="50000" b="-4454"/>
          <a:stretch/>
        </p:blipFill>
        <p:spPr>
          <a:xfrm>
            <a:off x="5525906" y="1439837"/>
            <a:ext cx="4860000" cy="4860000"/>
          </a:xfrm>
          <a:prstGeom prst="rect">
            <a:avLst/>
          </a:prstGeom>
          <a:ln w="12700">
            <a:solidFill>
              <a:srgbClr val="000000"/>
            </a:solidFill>
          </a:ln>
        </p:spPr>
      </p:pic>
      <p:sp>
        <p:nvSpPr>
          <p:cNvPr id="8" name="正方形/長方形 7"/>
          <p:cNvSpPr/>
          <p:nvPr/>
        </p:nvSpPr>
        <p:spPr>
          <a:xfrm>
            <a:off x="378000" y="5587200"/>
            <a:ext cx="4104000" cy="461665"/>
          </a:xfrm>
          <a:prstGeom prst="rect">
            <a:avLst/>
          </a:prstGeom>
          <a:solidFill>
            <a:srgbClr val="0000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</a:rPr>
              <a:t>https://www.lib.hokudai.ac.jp</a:t>
            </a:r>
            <a:endParaRPr kumimoji="1" lang="ja-JP" altLang="en-US" sz="2400" dirty="0">
              <a:solidFill>
                <a:schemeClr val="bg1"/>
              </a:solidFill>
            </a:endParaRPr>
          </a:p>
        </p:txBody>
      </p:sp>
      <p:cxnSp>
        <p:nvCxnSpPr>
          <p:cNvPr id="5" name="直線矢印コネクタ 4"/>
          <p:cNvCxnSpPr>
            <a:stCxn id="10" idx="3"/>
          </p:cNvCxnSpPr>
          <p:nvPr/>
        </p:nvCxnSpPr>
        <p:spPr>
          <a:xfrm>
            <a:off x="1471749" y="2755784"/>
            <a:ext cx="4396314" cy="146635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7955906" y="4358691"/>
            <a:ext cx="2356936" cy="15332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967749" y="2585487"/>
            <a:ext cx="504000" cy="34059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996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t="10000" b="1111"/>
          <a:stretch/>
        </p:blipFill>
        <p:spPr>
          <a:xfrm>
            <a:off x="305906" y="1259837"/>
            <a:ext cx="10080000" cy="5040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１）北キャンパス図書室のリソース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蔵書検索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7</a:t>
            </a:fld>
            <a:endParaRPr kumimoji="1" lang="ja-JP" altLang="en-US"/>
          </a:p>
        </p:txBody>
      </p:sp>
      <p:pic>
        <p:nvPicPr>
          <p:cNvPr id="7" name="Picture 4" descr="C:\Users\staff\Desktop\IMG_80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7" t="20001" r="312" b="30000"/>
          <a:stretch/>
        </p:blipFill>
        <p:spPr bwMode="auto">
          <a:xfrm>
            <a:off x="6714000" y="1332000"/>
            <a:ext cx="3600000" cy="180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staff\Desktop\IMG_80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81" b="1851"/>
          <a:stretch/>
        </p:blipFill>
        <p:spPr bwMode="auto">
          <a:xfrm>
            <a:off x="6714000" y="4428000"/>
            <a:ext cx="3600000" cy="180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6629175" y="5544163"/>
            <a:ext cx="3756731" cy="53858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9305906" y="1397681"/>
            <a:ext cx="930302" cy="660638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4463520" y="5130000"/>
            <a:ext cx="768438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2844000" y="5130000"/>
            <a:ext cx="1332000" cy="64800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矢印コネクタ 12"/>
          <p:cNvCxnSpPr>
            <a:stCxn id="11" idx="0"/>
            <a:endCxn id="10" idx="1"/>
          </p:cNvCxnSpPr>
          <p:nvPr/>
        </p:nvCxnSpPr>
        <p:spPr>
          <a:xfrm flipV="1">
            <a:off x="4847739" y="1728000"/>
            <a:ext cx="4458167" cy="340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/>
          <p:cNvCxnSpPr>
            <a:stCxn id="10" idx="2"/>
            <a:endCxn id="9" idx="0"/>
          </p:cNvCxnSpPr>
          <p:nvPr/>
        </p:nvCxnSpPr>
        <p:spPr>
          <a:xfrm flipH="1">
            <a:off x="8507541" y="2058319"/>
            <a:ext cx="1263516" cy="3485844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78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１）北キャンパス図書室のリソース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lang="en-US" altLang="ja-JP" dirty="0"/>
              <a:t>※</a:t>
            </a:r>
            <a:r>
              <a:rPr lang="ja-JP" altLang="en-US" dirty="0"/>
              <a:t>貸出（</a:t>
            </a:r>
            <a:r>
              <a:rPr lang="en-US" altLang="ja-JP" dirty="0"/>
              <a:t>3</a:t>
            </a:r>
            <a:r>
              <a:rPr lang="ja-JP" altLang="en-US" dirty="0"/>
              <a:t>冊・</a:t>
            </a:r>
            <a:r>
              <a:rPr lang="en-US" altLang="ja-JP" dirty="0"/>
              <a:t>3</a:t>
            </a:r>
            <a:r>
              <a:rPr lang="ja-JP" altLang="en-US" dirty="0"/>
              <a:t>週間まで）と返却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１）スタッフ在室時→いずれも窓口へ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２）スタッフ不在時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　貸出</a:t>
            </a:r>
            <a:r>
              <a:rPr lang="en-US" altLang="ja-JP" dirty="0"/>
              <a:t>						</a:t>
            </a:r>
            <a:r>
              <a:rPr lang="ja-JP" altLang="en-US" dirty="0"/>
              <a:t>  返却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8</a:t>
            </a:fld>
            <a:endParaRPr kumimoji="1" lang="ja-JP" altLang="en-US"/>
          </a:p>
        </p:txBody>
      </p:sp>
      <p:pic>
        <p:nvPicPr>
          <p:cNvPr id="5" name="Picture 3" descr="C:\Users\staff\Desktop\IMG_75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r="12499"/>
          <a:stretch/>
        </p:blipFill>
        <p:spPr bwMode="auto">
          <a:xfrm>
            <a:off x="792000" y="2880173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staff\Desktop\IMG_752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99" r="12499"/>
          <a:stretch/>
        </p:blipFill>
        <p:spPr bwMode="auto">
          <a:xfrm>
            <a:off x="4614475" y="4139837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staff\Desktop\IMG_809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2" r="14165"/>
          <a:stretch/>
        </p:blipFill>
        <p:spPr bwMode="auto">
          <a:xfrm>
            <a:off x="7740000" y="4139837"/>
            <a:ext cx="2160000" cy="2160000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>
          <a:xfrm>
            <a:off x="1957503" y="3419838"/>
            <a:ext cx="709372" cy="71999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>
            <a:stCxn id="8" idx="3"/>
          </p:cNvCxnSpPr>
          <p:nvPr/>
        </p:nvCxnSpPr>
        <p:spPr>
          <a:xfrm>
            <a:off x="2666875" y="3779838"/>
            <a:ext cx="3213463" cy="0"/>
          </a:xfrm>
          <a:prstGeom prst="line">
            <a:avLst/>
          </a:prstGeom>
          <a:ln w="762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正方形/長方形 8"/>
          <p:cNvSpPr/>
          <p:nvPr/>
        </p:nvSpPr>
        <p:spPr>
          <a:xfrm>
            <a:off x="3207237" y="3419838"/>
            <a:ext cx="1152000" cy="1200329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lang="ja-JP" altLang="en-US" dirty="0">
                <a:solidFill>
                  <a:srgbClr val="C00000"/>
                </a:solidFill>
              </a:rPr>
              <a:t>・</a:t>
            </a:r>
            <a:r>
              <a:rPr kumimoji="1" lang="ja-JP" altLang="en-US" dirty="0">
                <a:solidFill>
                  <a:srgbClr val="C00000"/>
                </a:solidFill>
              </a:rPr>
              <a:t>所属</a:t>
            </a:r>
            <a:endParaRPr kumimoji="1" lang="en-US" altLang="ja-JP" dirty="0">
              <a:solidFill>
                <a:srgbClr val="C00000"/>
              </a:solidFill>
            </a:endParaRPr>
          </a:p>
          <a:p>
            <a:r>
              <a:rPr lang="ja-JP" altLang="en-US" dirty="0">
                <a:solidFill>
                  <a:srgbClr val="C00000"/>
                </a:solidFill>
              </a:rPr>
              <a:t>・</a:t>
            </a:r>
            <a:r>
              <a:rPr kumimoji="1" lang="ja-JP" altLang="en-US" dirty="0">
                <a:solidFill>
                  <a:srgbClr val="C00000"/>
                </a:solidFill>
              </a:rPr>
              <a:t>氏名</a:t>
            </a:r>
            <a:endParaRPr lang="en-US" altLang="ja-JP" dirty="0">
              <a:solidFill>
                <a:srgbClr val="C00000"/>
              </a:solidFill>
            </a:endParaRPr>
          </a:p>
          <a:p>
            <a:r>
              <a:rPr kumimoji="1" lang="ja-JP" altLang="en-US" dirty="0">
                <a:solidFill>
                  <a:srgbClr val="C00000"/>
                </a:solidFill>
              </a:rPr>
              <a:t>・貸出日</a:t>
            </a:r>
            <a:endParaRPr kumimoji="1" lang="en-US" altLang="ja-JP" dirty="0">
              <a:solidFill>
                <a:srgbClr val="C00000"/>
              </a:solidFill>
            </a:endParaRPr>
          </a:p>
          <a:p>
            <a:r>
              <a:rPr kumimoji="1" lang="ja-JP" altLang="en-US" dirty="0">
                <a:solidFill>
                  <a:srgbClr val="C00000"/>
                </a:solidFill>
              </a:rPr>
              <a:t>　を記入</a:t>
            </a:r>
          </a:p>
        </p:txBody>
      </p:sp>
      <p:cxnSp>
        <p:nvCxnSpPr>
          <p:cNvPr id="13" name="直線矢印コネクタ 12"/>
          <p:cNvCxnSpPr/>
          <p:nvPr/>
        </p:nvCxnSpPr>
        <p:spPr>
          <a:xfrm>
            <a:off x="5695200" y="3600000"/>
            <a:ext cx="0" cy="97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正方形/長方形 11"/>
          <p:cNvSpPr/>
          <p:nvPr/>
        </p:nvSpPr>
        <p:spPr>
          <a:xfrm>
            <a:off x="5118475" y="3585224"/>
            <a:ext cx="1152000" cy="369332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kumimoji="1" lang="ja-JP" altLang="en-US" dirty="0">
                <a:solidFill>
                  <a:srgbClr val="C00000"/>
                </a:solidFill>
              </a:rPr>
              <a:t>窓口右端</a:t>
            </a:r>
          </a:p>
        </p:txBody>
      </p:sp>
      <p:cxnSp>
        <p:nvCxnSpPr>
          <p:cNvPr id="17" name="直線コネクタ 16"/>
          <p:cNvCxnSpPr/>
          <p:nvPr/>
        </p:nvCxnSpPr>
        <p:spPr>
          <a:xfrm>
            <a:off x="7236000" y="2340000"/>
            <a:ext cx="0" cy="396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8820000" y="3600000"/>
            <a:ext cx="0" cy="972000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8244000" y="3545990"/>
            <a:ext cx="1152000" cy="369332"/>
          </a:xfrm>
          <a:prstGeom prst="rect">
            <a:avLst/>
          </a:prstGeom>
          <a:solidFill>
            <a:schemeClr val="bg1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r>
              <a:rPr kumimoji="1" lang="ja-JP" altLang="en-US" dirty="0">
                <a:solidFill>
                  <a:srgbClr val="C00000"/>
                </a:solidFill>
              </a:rPr>
              <a:t>窓口</a:t>
            </a:r>
            <a:r>
              <a:rPr lang="ja-JP" altLang="en-US" dirty="0">
                <a:solidFill>
                  <a:srgbClr val="C00000"/>
                </a:solidFill>
              </a:rPr>
              <a:t>左</a:t>
            </a:r>
            <a:r>
              <a:rPr kumimoji="1" lang="ja-JP" altLang="en-US" dirty="0">
                <a:solidFill>
                  <a:srgbClr val="C00000"/>
                </a:solidFill>
              </a:rPr>
              <a:t>端</a:t>
            </a:r>
          </a:p>
        </p:txBody>
      </p:sp>
    </p:spTree>
    <p:extLst>
      <p:ext uri="{BB962C8B-B14F-4D97-AF65-F5344CB8AC3E}">
        <p14:creationId xmlns:p14="http://schemas.microsoft.com/office/powerpoint/2010/main" val="2424126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２）その他のリソース</a:t>
            </a:r>
            <a:br>
              <a:rPr kumimoji="1" lang="en-US" altLang="ja-JP" dirty="0"/>
            </a:br>
            <a:r>
              <a:rPr lang="ja-JP" altLang="en-US" dirty="0"/>
              <a:t>　・北海道大学の図書館</a:t>
            </a:r>
            <a:r>
              <a:rPr lang="en-US" altLang="ja-JP" dirty="0"/>
              <a:t>/</a:t>
            </a:r>
            <a:r>
              <a:rPr lang="ja-JP" altLang="en-US" dirty="0"/>
              <a:t>室の資料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学生，教職員は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どの図書館</a:t>
            </a:r>
            <a:r>
              <a:rPr kumimoji="1" lang="en-US" altLang="ja-JP" dirty="0"/>
              <a:t>/</a:t>
            </a:r>
            <a:r>
              <a:rPr kumimoji="1" lang="ja-JP" altLang="en-US" dirty="0"/>
              <a:t>室も利用可能</a:t>
            </a:r>
            <a:endParaRPr kumimoji="1" lang="en-US" altLang="ja-JP" dirty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/>
              <a:t>貸出冊数の上限は別カウント</a:t>
            </a:r>
            <a:endParaRPr lang="en-US" altLang="ja-JP" dirty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水産学部図書室（函館キャンパス）の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資料を除いて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北キャンパス図書室での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貸出・返却は不可</a:t>
            </a:r>
            <a:endParaRPr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2C9B2-7834-4B25-9061-54396F6F5536}" type="slidenum">
              <a:rPr kumimoji="1" lang="ja-JP" altLang="en-US" smtClean="0"/>
              <a:t>9</a:t>
            </a:fld>
            <a:endParaRPr kumimoji="1" lang="ja-JP" altLang="en-US"/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56" y="4862647"/>
            <a:ext cx="1440000" cy="143719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256" y="1259837"/>
            <a:ext cx="2652650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40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2">
      <a:majorFont>
        <a:latin typeface="Segoe UI"/>
        <a:ea typeface="游ゴシック"/>
        <a:cs typeface=""/>
      </a:majorFont>
      <a:minorFont>
        <a:latin typeface="Segoe UI"/>
        <a:ea typeface="游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1361</TotalTime>
  <Words>437</Words>
  <Application>Microsoft Office PowerPoint</Application>
  <PresentationFormat>ユーザー設定</PresentationFormat>
  <Paragraphs>144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1" baseType="lpstr">
      <vt:lpstr>ＭＳ Ｐゴシック</vt:lpstr>
      <vt:lpstr>游ゴシック</vt:lpstr>
      <vt:lpstr>Arial</vt:lpstr>
      <vt:lpstr>Calibri</vt:lpstr>
      <vt:lpstr>Segoe UI</vt:lpstr>
      <vt:lpstr>Office テーマ</vt:lpstr>
      <vt:lpstr>北キャンパス図書室 オンデマンドガイダンス</vt:lpstr>
      <vt:lpstr>北キャンパス図書室とその他のリソースの利用</vt:lpstr>
      <vt:lpstr>１）北キャンパス図書室のリソース 　※開室時間と入室方法</vt:lpstr>
      <vt:lpstr>１）北キャンパス図書室のリソース 　・新着雑誌，新聞，電子リソース（HINES-WLAN）</vt:lpstr>
      <vt:lpstr>１）北キャンパス図書室のリソース 　・21,000冊の蔵書</vt:lpstr>
      <vt:lpstr>１）北キャンパス図書室のリソース 　※蔵書検索</vt:lpstr>
      <vt:lpstr>１）北キャンパス図書室のリソース 　※蔵書検索</vt:lpstr>
      <vt:lpstr>１）北キャンパス図書室のリソース 　※貸出（3冊・3週間まで）と返却</vt:lpstr>
      <vt:lpstr>２）その他のリソース 　・北海道大学の図書館/室の資料</vt:lpstr>
      <vt:lpstr>２）その他のリソース 　・オープンアクセス論文，Google Books</vt:lpstr>
      <vt:lpstr>２）その他のリソース 　・[有料]他大学の資料</vt:lpstr>
      <vt:lpstr>２）その他のリソース 　・[有料]文献・資料の購入</vt:lpstr>
      <vt:lpstr>２）その他のリソース 　・責任著者への依頼</vt:lpstr>
      <vt:lpstr>北キャンパス図書室とその他のリソースの利用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editor</dc:creator>
  <cp:lastModifiedBy>千葉浩之</cp:lastModifiedBy>
  <cp:revision>98</cp:revision>
  <cp:lastPrinted>2019-04-22T00:56:14Z</cp:lastPrinted>
  <dcterms:created xsi:type="dcterms:W3CDTF">2019-03-18T12:25:30Z</dcterms:created>
  <dcterms:modified xsi:type="dcterms:W3CDTF">2019-04-22T01:24:23Z</dcterms:modified>
</cp:coreProperties>
</file>