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9" r:id="rId2"/>
    <p:sldId id="260" r:id="rId3"/>
    <p:sldId id="265" r:id="rId4"/>
    <p:sldId id="266" r:id="rId5"/>
    <p:sldId id="267" r:id="rId6"/>
    <p:sldId id="269" r:id="rId7"/>
    <p:sldId id="270" r:id="rId8"/>
    <p:sldId id="272" r:id="rId9"/>
    <p:sldId id="273" r:id="rId10"/>
    <p:sldId id="262" r:id="rId11"/>
    <p:sldId id="263" r:id="rId12"/>
    <p:sldId id="275" r:id="rId13"/>
    <p:sldId id="277" r:id="rId14"/>
    <p:sldId id="278" r:id="rId15"/>
    <p:sldId id="288" r:id="rId16"/>
    <p:sldId id="280" r:id="rId17"/>
    <p:sldId id="281" r:id="rId18"/>
    <p:sldId id="282" r:id="rId19"/>
    <p:sldId id="283" r:id="rId20"/>
    <p:sldId id="284" r:id="rId21"/>
    <p:sldId id="285" r:id="rId22"/>
    <p:sldId id="289" r:id="rId23"/>
    <p:sldId id="290" r:id="rId24"/>
    <p:sldId id="287" r:id="rId25"/>
    <p:sldId id="286" r:id="rId26"/>
    <p:sldId id="261" r:id="rId27"/>
  </p:sldIdLst>
  <p:sldSz cx="10691813" cy="7559675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5" d="100"/>
          <a:sy n="95" d="100"/>
        </p:scale>
        <p:origin x="804" y="90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1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A1B64C03-17F4-46BB-B6F4-FC0B12F3A2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A22358A-3AB2-4347-AC3E-E2D09EDBFE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B99FAFE-A800-4E2E-8757-7BD6E2952D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8D1F809-887F-4DAC-9016-5154EF7A7A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564367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3488"/>
            <a:ext cx="47069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51639-37D3-4C21-AA8E-717D196785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89625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2D85C42-1E50-4DBB-AF31-F1A46A7B592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921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D77883-A55D-4203-A0C8-CB11DD4E1CC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254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CCA82F-F853-46D5-843B-29DDEC45BBA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141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F4A399-77CB-4972-9F59-FED9C6E73CE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106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36477" y="1237197"/>
            <a:ext cx="801886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B9CA9-E267-44EE-B3D6-890E9BADBACC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04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10093-C25C-4644-BEE9-578D92E11CD6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24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0226" y="444481"/>
            <a:ext cx="2021421" cy="706094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4572" y="444481"/>
            <a:ext cx="5932007" cy="706094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5D4B2-4C45-4078-A8CB-ABF211B7698F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4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B686-7778-49F5-8DFA-243FE319AA2D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799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9493" y="1884670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9493" y="5059034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DDF0-B5A0-4E99-A49A-50AA17C661F9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781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4572" y="2218905"/>
            <a:ext cx="3976018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54238" y="2218905"/>
            <a:ext cx="3977410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B02FB-D2BC-4E6C-AAE6-4BA140217132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6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074-8BAE-457C-BE18-89FE05A282B3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62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6A0-B277-4E5A-A0B1-A90EAB271E72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073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FC5E-1DEF-47C6-B65B-4658BE7FA2B5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35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BD37-D24C-438F-B4D8-6B167E125060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23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04C8-40C3-43B1-9874-6601DDD578BC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15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0" y="6479675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-94" y="0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5906" y="0"/>
            <a:ext cx="10080000" cy="108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05906" y="1259837"/>
            <a:ext cx="100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735062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B5747-DE44-45FB-AD76-B015662BEFED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41663" y="7006699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225906" y="6479675"/>
            <a:ext cx="2160000" cy="10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fld id="{E552C9B2-7834-4B25-9061-54396F6F553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092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北キャンパス図書室 オンデマンドガイダンス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ja-JP" altLang="en-US" dirty="0"/>
              <a:t>文献管理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EndNote basic</a:t>
            </a:r>
            <a:r>
              <a:rPr lang="ja-JP" altLang="en-US" dirty="0" err="1"/>
              <a:t>，</a:t>
            </a:r>
            <a:r>
              <a:rPr lang="en-US" altLang="ja-JP" dirty="0" err="1"/>
              <a:t>Mendeley</a:t>
            </a:r>
            <a:r>
              <a:rPr lang="ja-JP" altLang="en-US" dirty="0" err="1"/>
              <a:t>，</a:t>
            </a:r>
            <a:r>
              <a:rPr lang="en-US" altLang="ja-JP" dirty="0" err="1"/>
              <a:t>Zotero</a:t>
            </a: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305906" y="3780000"/>
            <a:ext cx="10079206" cy="252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ja-JP" altLang="en-US" dirty="0"/>
              <a:t>北海道大学 北キャンパス図書室</a:t>
            </a:r>
            <a:endParaRPr lang="en-US" altLang="ja-JP" dirty="0"/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altLang="ja-JP" dirty="0"/>
              <a:t>2019</a:t>
            </a:r>
            <a:r>
              <a:rPr lang="ja-JP" altLang="en-US" dirty="0"/>
              <a:t>年</a:t>
            </a:r>
            <a:r>
              <a:rPr lang="en-US" altLang="ja-JP" dirty="0"/>
              <a:t>4</a:t>
            </a:r>
            <a:r>
              <a:rPr lang="ja-JP" altLang="en-US" dirty="0"/>
              <a:t>月</a:t>
            </a:r>
            <a:endParaRPr lang="en-US" altLang="ja-JP" dirty="0"/>
          </a:p>
          <a:p>
            <a:pPr marL="0" indent="0" algn="r">
              <a:buFont typeface="Arial" panose="020B0604020202020204" pitchFamily="34" charset="0"/>
              <a:buNone/>
            </a:pPr>
            <a:endParaRPr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2" y="2706857"/>
            <a:ext cx="3600000" cy="359298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952" y="5713667"/>
            <a:ext cx="1675363" cy="58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</a:t>
            </a:r>
            <a:r>
              <a:rPr lang="en-US" altLang="ja-JP" dirty="0"/>
              <a:t>EndNote basic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4643113" y="1618119"/>
            <a:ext cx="1136714" cy="42904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598825" y="4534191"/>
            <a:ext cx="3713867" cy="68607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5742000" y="3780000"/>
            <a:ext cx="45720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Web of Science</a:t>
            </a:r>
            <a:r>
              <a:rPr lang="ja-JP" altLang="en-US" dirty="0">
                <a:solidFill>
                  <a:srgbClr val="C00000"/>
                </a:solidFill>
              </a:rPr>
              <a:t>と連携して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タイトルと抄録，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レファレンスに用いた文献データをもとに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投稿先の候補をサジェスト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49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３）</a:t>
            </a:r>
            <a:r>
              <a:rPr lang="en-US" altLang="ja-JP" dirty="0" err="1"/>
              <a:t>Mendeley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11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72" t="11285" r="172" b="7760"/>
          <a:stretch/>
        </p:blipFill>
        <p:spPr>
          <a:xfrm>
            <a:off x="6894000" y="2808000"/>
            <a:ext cx="3420000" cy="3420000"/>
          </a:xfrm>
          <a:prstGeom prst="rect">
            <a:avLst/>
          </a:prstGeom>
          <a:ln w="76200">
            <a:solidFill>
              <a:srgbClr val="000080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6966000" y="5756400"/>
            <a:ext cx="3276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https://www.mendeley.com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3929030" y="3779837"/>
            <a:ext cx="786093" cy="7126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4" idx="1"/>
          </p:cNvCxnSpPr>
          <p:nvPr/>
        </p:nvCxnSpPr>
        <p:spPr>
          <a:xfrm flipH="1" flipV="1">
            <a:off x="8309113" y="2568271"/>
            <a:ext cx="1383527" cy="37430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9692640" y="2808000"/>
            <a:ext cx="549360" cy="26915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5832000" y="3779837"/>
            <a:ext cx="786093" cy="7126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" name="直線矢印コネクタ 17"/>
          <p:cNvCxnSpPr/>
          <p:nvPr/>
        </p:nvCxnSpPr>
        <p:spPr>
          <a:xfrm>
            <a:off x="3356709" y="6057523"/>
            <a:ext cx="72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8986031" y="3077155"/>
            <a:ext cx="637953" cy="0"/>
          </a:xfrm>
          <a:prstGeom prst="line">
            <a:avLst/>
          </a:prstGeom>
          <a:ln w="76200">
            <a:solidFill>
              <a:srgbClr val="0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3780000" y="1598213"/>
            <a:ext cx="3021277" cy="169955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8478000" y="3204000"/>
            <a:ext cx="18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000080"/>
                </a:solidFill>
              </a:rPr>
              <a:t>アカウント作成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541046" y="4614134"/>
            <a:ext cx="136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出力ツール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3590609" y="4614134"/>
            <a:ext cx="136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取込ツール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966000" y="1617536"/>
            <a:ext cx="18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デスクトップ版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1908000" y="5858668"/>
            <a:ext cx="136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モバイル版</a:t>
            </a:r>
          </a:p>
        </p:txBody>
      </p:sp>
    </p:spTree>
    <p:extLst>
      <p:ext uri="{BB962C8B-B14F-4D97-AF65-F5344CB8AC3E}">
        <p14:creationId xmlns:p14="http://schemas.microsoft.com/office/powerpoint/2010/main" val="149110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17" grpId="0" animBg="1"/>
      <p:bldP spid="10" grpId="0" animBg="1"/>
      <p:bldP spid="15" grpId="0" animBg="1"/>
      <p:bldP spid="16" grpId="0" animBg="1"/>
      <p:bldP spid="19" grpId="0" animBg="1"/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３）</a:t>
            </a:r>
            <a:r>
              <a:rPr lang="en-US" altLang="ja-JP" dirty="0" err="1"/>
              <a:t>Mendeley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12</a:t>
            </a:fld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171" t="474" r="171" b="19523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3"/>
          <a:srcRect l="289" t="236" r="289" b="3093"/>
          <a:stretch/>
        </p:blipFill>
        <p:spPr>
          <a:xfrm>
            <a:off x="5525906" y="14392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正方形/長方形 14"/>
          <p:cNvSpPr/>
          <p:nvPr/>
        </p:nvSpPr>
        <p:spPr>
          <a:xfrm>
            <a:off x="4137444" y="1548713"/>
            <a:ext cx="360000" cy="360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/>
          <p:cNvCxnSpPr>
            <a:stCxn id="15" idx="2"/>
          </p:cNvCxnSpPr>
          <p:nvPr/>
        </p:nvCxnSpPr>
        <p:spPr>
          <a:xfrm>
            <a:off x="4317444" y="1908713"/>
            <a:ext cx="0" cy="43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 flipV="1">
            <a:off x="7201406" y="3960000"/>
            <a:ext cx="360000" cy="3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flipV="1">
            <a:off x="7200000" y="2880000"/>
            <a:ext cx="360000" cy="3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4320000"/>
            <a:ext cx="721406" cy="720000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3240000"/>
            <a:ext cx="720000" cy="71859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正方形/長方形 11"/>
          <p:cNvSpPr/>
          <p:nvPr/>
        </p:nvSpPr>
        <p:spPr>
          <a:xfrm>
            <a:off x="378000" y="5400000"/>
            <a:ext cx="4572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取込ツールから複数のデータの取込が可能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も入手できれば同時に取込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958000" y="5302800"/>
            <a:ext cx="4356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デスクトップ版では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の入ったフォルダごと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ドラッグ・アンド・ドロップで取込可能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430667" y="1344061"/>
            <a:ext cx="1098922" cy="360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02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13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３）</a:t>
            </a:r>
            <a:r>
              <a:rPr lang="en-US" altLang="ja-JP" dirty="0" err="1"/>
              <a:t>Mendeley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423" y="2496708"/>
            <a:ext cx="3916966" cy="3256979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cxnSp>
        <p:nvCxnSpPr>
          <p:cNvPr id="9" name="直線矢印コネクタ 8"/>
          <p:cNvCxnSpPr/>
          <p:nvPr/>
        </p:nvCxnSpPr>
        <p:spPr>
          <a:xfrm>
            <a:off x="2209800" y="2389909"/>
            <a:ext cx="1043479" cy="21158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3435927" y="2885677"/>
            <a:ext cx="3699164" cy="51561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4338000" y="1332000"/>
            <a:ext cx="5976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は自分のコンピュータにも保存可能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※</a:t>
            </a:r>
            <a:r>
              <a:rPr lang="en-US" altLang="ja-JP" dirty="0" err="1">
                <a:solidFill>
                  <a:srgbClr val="C00000"/>
                </a:solidFill>
              </a:rPr>
              <a:t>Mendeley</a:t>
            </a:r>
            <a:r>
              <a:rPr lang="ja-JP" altLang="en-US" dirty="0">
                <a:solidFill>
                  <a:srgbClr val="C00000"/>
                </a:solidFill>
              </a:rPr>
              <a:t>で文献データを削除すると</a:t>
            </a:r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 err="1">
                <a:solidFill>
                  <a:srgbClr val="C00000"/>
                </a:solidFill>
              </a:rPr>
              <a:t>も削</a:t>
            </a:r>
            <a:r>
              <a:rPr lang="ja-JP" altLang="en-US" dirty="0">
                <a:solidFill>
                  <a:srgbClr val="C00000"/>
                </a:solidFill>
              </a:rPr>
              <a:t>除される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16000" y="1224000"/>
            <a:ext cx="1116000" cy="252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216000" y="1547999"/>
            <a:ext cx="504000" cy="39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216000" y="2885677"/>
            <a:ext cx="1908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000080"/>
                </a:solidFill>
              </a:rPr>
              <a:t>RIS</a:t>
            </a:r>
            <a:r>
              <a:rPr lang="ja-JP" altLang="en-US" sz="1400" dirty="0">
                <a:solidFill>
                  <a:srgbClr val="000080"/>
                </a:solidFill>
              </a:rPr>
              <a:t>ファイル等の取込</a:t>
            </a:r>
          </a:p>
        </p:txBody>
      </p:sp>
      <p:cxnSp>
        <p:nvCxnSpPr>
          <p:cNvPr id="15" name="直線矢印コネクタ 14"/>
          <p:cNvCxnSpPr>
            <a:stCxn id="14" idx="0"/>
            <a:endCxn id="13" idx="2"/>
          </p:cNvCxnSpPr>
          <p:nvPr/>
        </p:nvCxnSpPr>
        <p:spPr>
          <a:xfrm flipH="1" flipV="1">
            <a:off x="468000" y="1943999"/>
            <a:ext cx="702000" cy="941678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50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３）</a:t>
            </a:r>
            <a:r>
              <a:rPr lang="en-US" altLang="ja-JP" dirty="0" err="1"/>
              <a:t>Mendeley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556000" y="1581665"/>
            <a:ext cx="450357" cy="612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 flipH="1" flipV="1">
            <a:off x="3091009" y="2283195"/>
            <a:ext cx="1879288" cy="171099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>
            <a:stCxn id="9" idx="3"/>
          </p:cNvCxnSpPr>
          <p:nvPr/>
        </p:nvCxnSpPr>
        <p:spPr>
          <a:xfrm>
            <a:off x="3006357" y="1887665"/>
            <a:ext cx="2567507" cy="86934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5148000" y="4044779"/>
            <a:ext cx="0" cy="1800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5735478" y="2559292"/>
            <a:ext cx="2941200" cy="14508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7276554" y="3641697"/>
            <a:ext cx="680400" cy="27826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2934000" y="1357181"/>
            <a:ext cx="736979" cy="28215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378000" y="5029200"/>
            <a:ext cx="60120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出力ツールがインストールされた</a:t>
            </a:r>
            <a:r>
              <a:rPr lang="en-US" altLang="ja-JP" dirty="0">
                <a:solidFill>
                  <a:srgbClr val="C00000"/>
                </a:solidFill>
              </a:rPr>
              <a:t>Word</a:t>
            </a:r>
            <a:r>
              <a:rPr lang="ja-JP" altLang="en-US" dirty="0">
                <a:solidFill>
                  <a:srgbClr val="C00000"/>
                </a:solidFill>
              </a:rPr>
              <a:t>で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「参考資料」タブを開き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引用を挿入したい場所で「</a:t>
            </a:r>
            <a:r>
              <a:rPr lang="en-US" altLang="ja-JP" dirty="0">
                <a:solidFill>
                  <a:srgbClr val="C00000"/>
                </a:solidFill>
              </a:rPr>
              <a:t>Insert Citation</a:t>
            </a:r>
            <a:r>
              <a:rPr lang="ja-JP" altLang="en-US" dirty="0">
                <a:solidFill>
                  <a:srgbClr val="C00000"/>
                </a:solidFill>
              </a:rPr>
              <a:t>」をクリックし</a:t>
            </a:r>
            <a:r>
              <a:rPr lang="en-US" altLang="ja-JP" dirty="0">
                <a:solidFill>
                  <a:srgbClr val="C00000"/>
                </a:solidFill>
              </a:rPr>
              <a:t> </a:t>
            </a:r>
          </a:p>
          <a:p>
            <a:r>
              <a:rPr lang="ja-JP" altLang="en-US" dirty="0">
                <a:solidFill>
                  <a:srgbClr val="C00000"/>
                </a:solidFill>
              </a:rPr>
              <a:t>挿入したい文献を</a:t>
            </a:r>
            <a:r>
              <a:rPr lang="en-US" altLang="ja-JP" dirty="0" err="1">
                <a:solidFill>
                  <a:srgbClr val="C00000"/>
                </a:solidFill>
              </a:rPr>
              <a:t>Mendeley</a:t>
            </a:r>
            <a:r>
              <a:rPr lang="ja-JP" altLang="en-US" dirty="0">
                <a:solidFill>
                  <a:srgbClr val="C00000"/>
                </a:solidFill>
              </a:rPr>
              <a:t>から検索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20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３）</a:t>
            </a:r>
            <a:r>
              <a:rPr lang="en-US" altLang="ja-JP" dirty="0" err="1"/>
              <a:t>Mendeley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r="25000" b="33333"/>
          <a:stretch/>
        </p:blipFill>
        <p:spPr>
          <a:xfrm>
            <a:off x="306000" y="1260000"/>
            <a:ext cx="4860000" cy="243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r="25000" b="33333"/>
          <a:stretch/>
        </p:blipFill>
        <p:spPr>
          <a:xfrm>
            <a:off x="5525906" y="1260000"/>
            <a:ext cx="4860000" cy="243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r="25000" b="33333"/>
          <a:stretch/>
        </p:blipFill>
        <p:spPr>
          <a:xfrm>
            <a:off x="5525906" y="3869675"/>
            <a:ext cx="4860000" cy="243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3312000" y="2268000"/>
            <a:ext cx="1440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7272000" y="3239432"/>
            <a:ext cx="2988353" cy="414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8532000" y="2268000"/>
            <a:ext cx="1440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8532000" y="4878000"/>
            <a:ext cx="14400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7272000" y="5814000"/>
            <a:ext cx="2988353" cy="414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7603915" y="1440000"/>
            <a:ext cx="79398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7603915" y="4248000"/>
            <a:ext cx="93600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noFill/>
            </a:endParaRPr>
          </a:p>
        </p:txBody>
      </p:sp>
      <p:cxnSp>
        <p:nvCxnSpPr>
          <p:cNvPr id="15" name="直線矢印コネクタ 14"/>
          <p:cNvCxnSpPr>
            <a:stCxn id="13" idx="2"/>
          </p:cNvCxnSpPr>
          <p:nvPr/>
        </p:nvCxnSpPr>
        <p:spPr>
          <a:xfrm>
            <a:off x="8000905" y="1656000"/>
            <a:ext cx="0" cy="1548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>
            <a:stCxn id="14" idx="2"/>
          </p:cNvCxnSpPr>
          <p:nvPr/>
        </p:nvCxnSpPr>
        <p:spPr>
          <a:xfrm>
            <a:off x="8071915" y="4464000"/>
            <a:ext cx="0" cy="1314000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stCxn id="14" idx="2"/>
          </p:cNvCxnSpPr>
          <p:nvPr/>
        </p:nvCxnSpPr>
        <p:spPr>
          <a:xfrm>
            <a:off x="8071915" y="4464000"/>
            <a:ext cx="415737" cy="366052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378000" y="3247200"/>
            <a:ext cx="320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文中に引用番号が挿入される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2358000" y="3779838"/>
            <a:ext cx="2988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文献リストを挿入するには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「</a:t>
            </a:r>
            <a:r>
              <a:rPr lang="en-US" altLang="ja-JP" dirty="0">
                <a:solidFill>
                  <a:srgbClr val="C00000"/>
                </a:solidFill>
              </a:rPr>
              <a:t>Insert Bibliography</a:t>
            </a:r>
            <a:r>
              <a:rPr lang="ja-JP" altLang="en-US" dirty="0">
                <a:solidFill>
                  <a:srgbClr val="C00000"/>
                </a:solidFill>
              </a:rPr>
              <a:t>」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3042000" y="5653344"/>
            <a:ext cx="2304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000080"/>
                </a:solidFill>
              </a:rPr>
              <a:t>引用スタイルは</a:t>
            </a:r>
            <a:endParaRPr lang="en-US" altLang="ja-JP" dirty="0">
              <a:solidFill>
                <a:srgbClr val="000080"/>
              </a:solidFill>
            </a:endParaRPr>
          </a:p>
          <a:p>
            <a:r>
              <a:rPr lang="ja-JP" altLang="en-US" dirty="0">
                <a:solidFill>
                  <a:srgbClr val="000080"/>
                </a:solidFill>
              </a:rPr>
              <a:t>「</a:t>
            </a:r>
            <a:r>
              <a:rPr lang="en-US" altLang="ja-JP" dirty="0">
                <a:solidFill>
                  <a:srgbClr val="000080"/>
                </a:solidFill>
              </a:rPr>
              <a:t>Style</a:t>
            </a:r>
            <a:r>
              <a:rPr lang="ja-JP" altLang="en-US" dirty="0">
                <a:solidFill>
                  <a:srgbClr val="000080"/>
                </a:solidFill>
              </a:rPr>
              <a:t>」で変更可能</a:t>
            </a:r>
            <a:endParaRPr lang="en-US" altLang="ja-JP" dirty="0">
              <a:solidFill>
                <a:srgbClr val="000080"/>
              </a:solidFill>
            </a:endParaRPr>
          </a:p>
        </p:txBody>
      </p:sp>
      <p:cxnSp>
        <p:nvCxnSpPr>
          <p:cNvPr id="24" name="直線矢印コネクタ 23"/>
          <p:cNvCxnSpPr/>
          <p:nvPr/>
        </p:nvCxnSpPr>
        <p:spPr>
          <a:xfrm flipV="1">
            <a:off x="5346000" y="3059838"/>
            <a:ext cx="720000" cy="72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56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1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３）</a:t>
            </a:r>
            <a:r>
              <a:rPr lang="en-US" altLang="ja-JP" dirty="0" err="1"/>
              <a:t>Mendeley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289" t="236" r="289" b="3093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73" t="11427" r="173" b="8569"/>
          <a:stretch/>
        </p:blipFill>
        <p:spPr>
          <a:xfrm>
            <a:off x="5526000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フリーフォーム 13"/>
          <p:cNvSpPr/>
          <p:nvPr/>
        </p:nvSpPr>
        <p:spPr>
          <a:xfrm>
            <a:off x="643606" y="3987608"/>
            <a:ext cx="3021945" cy="735468"/>
          </a:xfrm>
          <a:custGeom>
            <a:avLst/>
            <a:gdLst>
              <a:gd name="connsiteX0" fmla="*/ 0 w 3021945"/>
              <a:gd name="connsiteY0" fmla="*/ 0 h 735468"/>
              <a:gd name="connsiteX1" fmla="*/ 2012129 w 3021945"/>
              <a:gd name="connsiteY1" fmla="*/ 0 h 735468"/>
              <a:gd name="connsiteX2" fmla="*/ 2012129 w 3021945"/>
              <a:gd name="connsiteY2" fmla="*/ 170924 h 735468"/>
              <a:gd name="connsiteX3" fmla="*/ 3021945 w 3021945"/>
              <a:gd name="connsiteY3" fmla="*/ 170924 h 735468"/>
              <a:gd name="connsiteX4" fmla="*/ 3021945 w 3021945"/>
              <a:gd name="connsiteY4" fmla="*/ 735468 h 735468"/>
              <a:gd name="connsiteX5" fmla="*/ 1717931 w 3021945"/>
              <a:gd name="connsiteY5" fmla="*/ 735468 h 735468"/>
              <a:gd name="connsiteX6" fmla="*/ 1717931 w 3021945"/>
              <a:gd name="connsiteY6" fmla="*/ 488976 h 735468"/>
              <a:gd name="connsiteX7" fmla="*/ 0 w 3021945"/>
              <a:gd name="connsiteY7" fmla="*/ 488976 h 73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21945" h="735468">
                <a:moveTo>
                  <a:pt x="0" y="0"/>
                </a:moveTo>
                <a:lnTo>
                  <a:pt x="2012129" y="0"/>
                </a:lnTo>
                <a:lnTo>
                  <a:pt x="2012129" y="170924"/>
                </a:lnTo>
                <a:lnTo>
                  <a:pt x="3021945" y="170924"/>
                </a:lnTo>
                <a:lnTo>
                  <a:pt x="3021945" y="735468"/>
                </a:lnTo>
                <a:lnTo>
                  <a:pt x="1717931" y="735468"/>
                </a:lnTo>
                <a:lnTo>
                  <a:pt x="1717931" y="488976"/>
                </a:lnTo>
                <a:lnTo>
                  <a:pt x="0" y="488976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5804452" y="1790261"/>
            <a:ext cx="2421454" cy="432973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8359139" y="1790262"/>
            <a:ext cx="1635651" cy="131869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8012387" y="1516571"/>
            <a:ext cx="966952" cy="16910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78000" y="5122800"/>
            <a:ext cx="1836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を読み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注釈を付けて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グループで共有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7578000" y="3240000"/>
            <a:ext cx="27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他のユーザーをフォロー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7578000" y="5580000"/>
            <a:ext cx="27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その他，様々なサービス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3" name="円弧 2"/>
          <p:cNvSpPr/>
          <p:nvPr/>
        </p:nvSpPr>
        <p:spPr>
          <a:xfrm>
            <a:off x="6477339" y="1532345"/>
            <a:ext cx="2124000" cy="4248000"/>
          </a:xfrm>
          <a:prstGeom prst="arc">
            <a:avLst>
              <a:gd name="adj1" fmla="val 5434196"/>
              <a:gd name="adj2" fmla="val 16582933"/>
            </a:avLst>
          </a:prstGeom>
          <a:ln w="76200"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6894000" y="3780000"/>
            <a:ext cx="3420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取り込んだ文献データに応じて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関連文献をサジェスト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62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2" grpId="0" animBg="1"/>
      <p:bldP spid="18" grpId="0" animBg="1"/>
      <p:bldP spid="19" grpId="0" animBg="1"/>
      <p:bldP spid="3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４）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正方形/長方形 10"/>
          <p:cNvSpPr/>
          <p:nvPr/>
        </p:nvSpPr>
        <p:spPr>
          <a:xfrm>
            <a:off x="5669270" y="2842619"/>
            <a:ext cx="1486904" cy="118578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72" t="11285" r="172" b="7760"/>
          <a:stretch/>
        </p:blipFill>
        <p:spPr>
          <a:xfrm>
            <a:off x="6894000" y="2808000"/>
            <a:ext cx="3420000" cy="3420000"/>
          </a:xfrm>
          <a:prstGeom prst="rect">
            <a:avLst/>
          </a:prstGeom>
          <a:ln w="76200">
            <a:solidFill>
              <a:srgbClr val="000080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7434000" y="5756400"/>
            <a:ext cx="2808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https://www.zotero.org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8022866" y="4946778"/>
            <a:ext cx="1057524" cy="48396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578086" y="2837136"/>
            <a:ext cx="1932167" cy="121007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0" idx="1"/>
          </p:cNvCxnSpPr>
          <p:nvPr/>
        </p:nvCxnSpPr>
        <p:spPr>
          <a:xfrm flipH="1" flipV="1">
            <a:off x="6480313" y="4452730"/>
            <a:ext cx="1542553" cy="73603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4"/>
          <a:srcRect l="172" t="11427" r="172" b="7617"/>
          <a:stretch/>
        </p:blipFill>
        <p:spPr>
          <a:xfrm>
            <a:off x="378000" y="3348000"/>
            <a:ext cx="2880000" cy="288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21" name="直線コネクタ 20"/>
          <p:cNvCxnSpPr/>
          <p:nvPr/>
        </p:nvCxnSpPr>
        <p:spPr>
          <a:xfrm>
            <a:off x="5130000" y="5054536"/>
            <a:ext cx="504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H="1" flipV="1">
            <a:off x="2947382" y="4579952"/>
            <a:ext cx="2133501" cy="37371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13750" y="4269851"/>
            <a:ext cx="2369207" cy="42142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413750" y="4869870"/>
            <a:ext cx="136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出力ツール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5670000" y="1836000"/>
            <a:ext cx="136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取込ツール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578086" y="1836000"/>
            <a:ext cx="18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デスクトップ版</a:t>
            </a:r>
          </a:p>
        </p:txBody>
      </p:sp>
    </p:spTree>
    <p:extLst>
      <p:ext uri="{BB962C8B-B14F-4D97-AF65-F5344CB8AC3E}">
        <p14:creationId xmlns:p14="http://schemas.microsoft.com/office/powerpoint/2010/main" val="387928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  <p:bldP spid="12" grpId="0" animBg="1"/>
      <p:bldP spid="23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４）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18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25893" t="10001" r="25893" b="4284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49" t="235" r="149" b="4998"/>
          <a:stretch/>
        </p:blipFill>
        <p:spPr>
          <a:xfrm>
            <a:off x="5525906" y="1440000"/>
            <a:ext cx="4860000" cy="486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5770" y="3463287"/>
            <a:ext cx="4357878" cy="2656713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378000" y="5648400"/>
            <a:ext cx="4320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https://www.zotero.org/user/register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7380000" y="2662060"/>
            <a:ext cx="2736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作成したアカウントを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デスクトップ版にも設定</a:t>
            </a:r>
          </a:p>
        </p:txBody>
      </p:sp>
      <p:cxnSp>
        <p:nvCxnSpPr>
          <p:cNvPr id="11" name="直線矢印コネクタ 10"/>
          <p:cNvCxnSpPr/>
          <p:nvPr/>
        </p:nvCxnSpPr>
        <p:spPr>
          <a:xfrm flipH="1">
            <a:off x="6809874" y="3188368"/>
            <a:ext cx="0" cy="12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378000" y="5205600"/>
            <a:ext cx="18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000080"/>
                </a:solidFill>
              </a:rPr>
              <a:t>アカウント作成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1908000" y="2703352"/>
            <a:ext cx="1616225" cy="2322248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４）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19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257" t="474" r="257" b="9046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16" y="3520934"/>
            <a:ext cx="4488180" cy="243459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l="84" t="474" r="84" b="5236"/>
          <a:stretch/>
        </p:blipFill>
        <p:spPr>
          <a:xfrm>
            <a:off x="5525906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4238610" y="1523999"/>
            <a:ext cx="360000" cy="360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4320701"/>
            <a:ext cx="720000" cy="718598"/>
          </a:xfrm>
          <a:prstGeom prst="rect">
            <a:avLst/>
          </a:prstGeom>
        </p:spPr>
      </p:pic>
      <p:sp>
        <p:nvSpPr>
          <p:cNvPr id="12" name="正方形/長方形 11"/>
          <p:cNvSpPr/>
          <p:nvPr/>
        </p:nvSpPr>
        <p:spPr>
          <a:xfrm>
            <a:off x="378000" y="4860000"/>
            <a:ext cx="4608779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取込ツールから複数のデータの取込が可能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も入手できれば同時に取込</a:t>
            </a:r>
            <a:endParaRPr lang="en-US" altLang="ja-JP" dirty="0">
              <a:solidFill>
                <a:srgbClr val="C00000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V="1">
            <a:off x="7560000" y="3960000"/>
            <a:ext cx="360000" cy="3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346000" y="5580000"/>
            <a:ext cx="4968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デスクトップ版では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をドラッグ・アンド・ドロップで取込可能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4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文献管理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ja-JP" altLang="en-US" dirty="0"/>
              <a:t>１）文献管理ソフト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２）</a:t>
            </a:r>
            <a:r>
              <a:rPr lang="en-US" altLang="ja-JP" dirty="0"/>
              <a:t>EndNote basic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３）</a:t>
            </a:r>
            <a:r>
              <a:rPr lang="en-US" altLang="ja-JP" dirty="0" err="1"/>
              <a:t>Mendeley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４</a:t>
            </a:r>
            <a:r>
              <a:rPr lang="ja-JP" altLang="en-US" dirty="0"/>
              <a:t>）</a:t>
            </a:r>
            <a:r>
              <a:rPr lang="en-US" altLang="ja-JP" dirty="0" err="1"/>
              <a:t>Zotero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５）情報源と注意点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715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４）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20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1013" y="4644000"/>
            <a:ext cx="4723200" cy="578593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11" name="正方形/長方形 10"/>
          <p:cNvSpPr/>
          <p:nvPr/>
        </p:nvSpPr>
        <p:spPr>
          <a:xfrm>
            <a:off x="324000" y="1581665"/>
            <a:ext cx="450357" cy="612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/>
          <p:nvPr/>
        </p:nvCxnSpPr>
        <p:spPr>
          <a:xfrm flipH="1" flipV="1">
            <a:off x="940526" y="2246811"/>
            <a:ext cx="4029771" cy="17473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stCxn id="11" idx="3"/>
          </p:cNvCxnSpPr>
          <p:nvPr/>
        </p:nvCxnSpPr>
        <p:spPr>
          <a:xfrm>
            <a:off x="774357" y="1887665"/>
            <a:ext cx="3634357" cy="35914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5148000" y="4044779"/>
            <a:ext cx="0" cy="1800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094000" y="1357181"/>
            <a:ext cx="736979" cy="28215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4510799" y="2023200"/>
            <a:ext cx="4806000" cy="1130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矢印コネクタ 20"/>
          <p:cNvCxnSpPr>
            <a:stCxn id="17" idx="2"/>
            <a:endCxn id="6" idx="0"/>
          </p:cNvCxnSpPr>
          <p:nvPr/>
        </p:nvCxnSpPr>
        <p:spPr>
          <a:xfrm flipH="1">
            <a:off x="6912613" y="3153600"/>
            <a:ext cx="1186" cy="1404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377999" y="5029200"/>
            <a:ext cx="63360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出力ツールがインストールされた</a:t>
            </a:r>
            <a:r>
              <a:rPr lang="en-US" altLang="ja-JP" dirty="0">
                <a:solidFill>
                  <a:srgbClr val="C00000"/>
                </a:solidFill>
              </a:rPr>
              <a:t>Word</a:t>
            </a:r>
            <a:r>
              <a:rPr lang="ja-JP" altLang="en-US" dirty="0">
                <a:solidFill>
                  <a:srgbClr val="C00000"/>
                </a:solidFill>
              </a:rPr>
              <a:t>で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「</a:t>
            </a:r>
            <a:r>
              <a:rPr lang="en-US" altLang="ja-JP" dirty="0">
                <a:solidFill>
                  <a:srgbClr val="C00000"/>
                </a:solidFill>
              </a:rPr>
              <a:t>ZOTERO</a:t>
            </a:r>
            <a:r>
              <a:rPr lang="ja-JP" altLang="en-US" dirty="0">
                <a:solidFill>
                  <a:srgbClr val="C00000"/>
                </a:solidFill>
              </a:rPr>
              <a:t>」タブを開き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引用を挿入したい場所で「</a:t>
            </a:r>
            <a:r>
              <a:rPr lang="en-US" altLang="ja-JP" dirty="0">
                <a:solidFill>
                  <a:srgbClr val="C00000"/>
                </a:solidFill>
              </a:rPr>
              <a:t>Add/Edit Citation</a:t>
            </a:r>
            <a:r>
              <a:rPr lang="ja-JP" altLang="en-US" dirty="0">
                <a:solidFill>
                  <a:srgbClr val="C00000"/>
                </a:solidFill>
              </a:rPr>
              <a:t>」をクリックし</a:t>
            </a:r>
            <a:r>
              <a:rPr lang="en-US" altLang="ja-JP" dirty="0">
                <a:solidFill>
                  <a:srgbClr val="C00000"/>
                </a:solidFill>
              </a:rPr>
              <a:t> </a:t>
            </a:r>
          </a:p>
          <a:p>
            <a:r>
              <a:rPr lang="ja-JP" altLang="en-US" dirty="0">
                <a:solidFill>
                  <a:srgbClr val="C00000"/>
                </a:solidFill>
              </a:rPr>
              <a:t>挿入したい文献を</a:t>
            </a:r>
            <a:r>
              <a:rPr lang="en-US" altLang="ja-JP" dirty="0" err="1">
                <a:solidFill>
                  <a:srgbClr val="C00000"/>
                </a:solidFill>
              </a:rPr>
              <a:t>Zotero</a:t>
            </a:r>
            <a:r>
              <a:rPr lang="ja-JP" altLang="en-US" dirty="0">
                <a:solidFill>
                  <a:srgbClr val="C00000"/>
                </a:solidFill>
              </a:rPr>
              <a:t>から検索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6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４）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21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r="25000" b="33333"/>
          <a:stretch/>
        </p:blipFill>
        <p:spPr>
          <a:xfrm>
            <a:off x="305906" y="1260000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r="25000" b="33333"/>
          <a:stretch/>
        </p:blipFill>
        <p:spPr>
          <a:xfrm>
            <a:off x="5525906" y="1260000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r="25000" b="33333"/>
          <a:stretch/>
        </p:blipFill>
        <p:spPr>
          <a:xfrm>
            <a:off x="305906" y="3869837"/>
            <a:ext cx="4860000" cy="243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/>
          <a:srcRect b="31070"/>
          <a:stretch/>
        </p:blipFill>
        <p:spPr>
          <a:xfrm>
            <a:off x="378000" y="4499675"/>
            <a:ext cx="2430000" cy="1800000"/>
          </a:xfrm>
          <a:prstGeom prst="rect">
            <a:avLst/>
          </a:prstGeom>
          <a:ln w="12700">
            <a:solidFill>
              <a:srgbClr val="000080"/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6"/>
          <a:srcRect r="25000" b="33333"/>
          <a:stretch/>
        </p:blipFill>
        <p:spPr>
          <a:xfrm>
            <a:off x="5525906" y="3869675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正方形/長方形 11"/>
          <p:cNvSpPr/>
          <p:nvPr/>
        </p:nvSpPr>
        <p:spPr>
          <a:xfrm>
            <a:off x="3333625" y="2265361"/>
            <a:ext cx="180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5762694" y="1447377"/>
            <a:ext cx="482595" cy="46228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8553600" y="2264400"/>
            <a:ext cx="180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>
            <a:stCxn id="5" idx="3"/>
          </p:cNvCxnSpPr>
          <p:nvPr/>
        </p:nvCxnSpPr>
        <p:spPr>
          <a:xfrm>
            <a:off x="5165906" y="2475000"/>
            <a:ext cx="961196" cy="54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stCxn id="13" idx="2"/>
          </p:cNvCxnSpPr>
          <p:nvPr/>
        </p:nvCxnSpPr>
        <p:spPr>
          <a:xfrm>
            <a:off x="6003992" y="1909665"/>
            <a:ext cx="1385853" cy="108235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7389844" y="3125008"/>
            <a:ext cx="2817845" cy="35979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7389844" y="5747657"/>
            <a:ext cx="2817845" cy="422987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8553600" y="4857055"/>
            <a:ext cx="100731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5165906" y="5067655"/>
            <a:ext cx="961196" cy="5400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/>
          <p:cNvSpPr/>
          <p:nvPr/>
        </p:nvSpPr>
        <p:spPr>
          <a:xfrm>
            <a:off x="900000" y="4050000"/>
            <a:ext cx="93600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矢印コネクタ 26"/>
          <p:cNvCxnSpPr>
            <a:stCxn id="26" idx="3"/>
          </p:cNvCxnSpPr>
          <p:nvPr/>
        </p:nvCxnSpPr>
        <p:spPr>
          <a:xfrm>
            <a:off x="1836000" y="4158000"/>
            <a:ext cx="405176" cy="125959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/>
          <p:cNvCxnSpPr/>
          <p:nvPr/>
        </p:nvCxnSpPr>
        <p:spPr>
          <a:xfrm flipH="1">
            <a:off x="1069788" y="5348941"/>
            <a:ext cx="3263153" cy="770965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378000" y="3308400"/>
            <a:ext cx="2556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sz="1400" dirty="0">
                <a:solidFill>
                  <a:srgbClr val="C00000"/>
                </a:solidFill>
              </a:rPr>
              <a:t>文中に引用番号が挿入される</a:t>
            </a:r>
            <a:endParaRPr lang="en-US" altLang="ja-JP" sz="1400" dirty="0">
              <a:solidFill>
                <a:srgbClr val="C00000"/>
              </a:solidFill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7938000" y="1332000"/>
            <a:ext cx="2376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sz="1400" dirty="0">
                <a:solidFill>
                  <a:srgbClr val="C00000"/>
                </a:solidFill>
              </a:rPr>
              <a:t>文献リストを挿入するには</a:t>
            </a:r>
            <a:endParaRPr lang="en-US" altLang="ja-JP" sz="1400" dirty="0">
              <a:solidFill>
                <a:srgbClr val="C00000"/>
              </a:solidFill>
            </a:endParaRPr>
          </a:p>
          <a:p>
            <a:r>
              <a:rPr lang="ja-JP" altLang="en-US" sz="1400" dirty="0">
                <a:solidFill>
                  <a:srgbClr val="C00000"/>
                </a:solidFill>
              </a:rPr>
              <a:t>「</a:t>
            </a:r>
            <a:r>
              <a:rPr lang="en-US" altLang="ja-JP" sz="1400" dirty="0">
                <a:solidFill>
                  <a:srgbClr val="C00000"/>
                </a:solidFill>
              </a:rPr>
              <a:t>Add/Edit Bibliography</a:t>
            </a:r>
            <a:r>
              <a:rPr lang="ja-JP" altLang="en-US" sz="1400" dirty="0">
                <a:solidFill>
                  <a:srgbClr val="C00000"/>
                </a:solidFill>
              </a:rPr>
              <a:t>」</a:t>
            </a:r>
            <a:endParaRPr lang="en-US" altLang="ja-JP" sz="1400" dirty="0">
              <a:solidFill>
                <a:srgbClr val="C00000"/>
              </a:solidFill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2538000" y="3942000"/>
            <a:ext cx="2556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sz="1400" dirty="0">
                <a:solidFill>
                  <a:srgbClr val="000080"/>
                </a:solidFill>
              </a:rPr>
              <a:t>引用スタイルを変更するには</a:t>
            </a:r>
            <a:endParaRPr lang="en-US" altLang="ja-JP" sz="1400" dirty="0">
              <a:solidFill>
                <a:srgbClr val="000080"/>
              </a:solidFill>
            </a:endParaRPr>
          </a:p>
          <a:p>
            <a:r>
              <a:rPr lang="ja-JP" altLang="en-US" sz="1400" dirty="0">
                <a:solidFill>
                  <a:srgbClr val="000080"/>
                </a:solidFill>
              </a:rPr>
              <a:t>「</a:t>
            </a:r>
            <a:r>
              <a:rPr lang="en-US" altLang="ja-JP" sz="1400" dirty="0">
                <a:solidFill>
                  <a:srgbClr val="000080"/>
                </a:solidFill>
              </a:rPr>
              <a:t>Document Preferences</a:t>
            </a:r>
            <a:r>
              <a:rPr lang="ja-JP" altLang="en-US" sz="1400" dirty="0">
                <a:solidFill>
                  <a:srgbClr val="000080"/>
                </a:solidFill>
              </a:rPr>
              <a:t>」</a:t>
            </a:r>
            <a:endParaRPr lang="en-US" altLang="ja-JP" sz="1400" dirty="0">
              <a:solidFill>
                <a:srgbClr val="0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52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2" grpId="0" animBg="1"/>
      <p:bldP spid="23" grpId="0" animBg="1"/>
      <p:bldP spid="24" grpId="0" animBg="1"/>
      <p:bldP spid="26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４）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22</a:t>
            </a:fld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06" y="1259837"/>
            <a:ext cx="4225738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5113" y="1259838"/>
            <a:ext cx="4225738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383241" y="3274458"/>
            <a:ext cx="4061538" cy="146451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78000" y="5029200"/>
            <a:ext cx="41040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 err="1">
                <a:solidFill>
                  <a:srgbClr val="C00000"/>
                </a:solidFill>
              </a:rPr>
              <a:t>Zotero</a:t>
            </a:r>
            <a:r>
              <a:rPr lang="ja-JP" altLang="en-US" dirty="0">
                <a:solidFill>
                  <a:srgbClr val="C00000"/>
                </a:solidFill>
              </a:rPr>
              <a:t>のストレージ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（無料は</a:t>
            </a:r>
            <a:r>
              <a:rPr lang="en-US" altLang="ja-JP" dirty="0">
                <a:solidFill>
                  <a:srgbClr val="C00000"/>
                </a:solidFill>
              </a:rPr>
              <a:t>300MB</a:t>
            </a:r>
            <a:r>
              <a:rPr lang="ja-JP" altLang="en-US" dirty="0">
                <a:solidFill>
                  <a:srgbClr val="C00000"/>
                </a:solidFill>
              </a:rPr>
              <a:t>まで）を使わずに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WebDAV</a:t>
            </a:r>
            <a:r>
              <a:rPr lang="ja-JP" altLang="en-US" dirty="0">
                <a:solidFill>
                  <a:srgbClr val="C00000"/>
                </a:solidFill>
              </a:rPr>
              <a:t>対応のストレージに保存可能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※</a:t>
            </a:r>
            <a:r>
              <a:rPr lang="ja-JP" altLang="en-US" dirty="0">
                <a:solidFill>
                  <a:srgbClr val="C00000"/>
                </a:solidFill>
              </a:rPr>
              <a:t>デスクトップ版 </a:t>
            </a:r>
            <a:r>
              <a:rPr lang="en-US" altLang="ja-JP" dirty="0">
                <a:solidFill>
                  <a:srgbClr val="C00000"/>
                </a:solidFill>
              </a:rPr>
              <a:t>/ </a:t>
            </a:r>
            <a:r>
              <a:rPr lang="ja-JP" altLang="en-US" dirty="0">
                <a:solidFill>
                  <a:srgbClr val="C00000"/>
                </a:solidFill>
              </a:rPr>
              <a:t>編集</a:t>
            </a:r>
            <a:r>
              <a:rPr lang="en-US" altLang="ja-JP" dirty="0">
                <a:solidFill>
                  <a:srgbClr val="C00000"/>
                </a:solidFill>
              </a:rPr>
              <a:t> /</a:t>
            </a:r>
            <a:r>
              <a:rPr lang="ja-JP" altLang="en-US" dirty="0">
                <a:solidFill>
                  <a:srgbClr val="C00000"/>
                </a:solidFill>
              </a:rPr>
              <a:t> 設定 </a:t>
            </a:r>
            <a:r>
              <a:rPr lang="en-US" altLang="ja-JP" dirty="0">
                <a:solidFill>
                  <a:srgbClr val="C00000"/>
                </a:solidFill>
              </a:rPr>
              <a:t>/ </a:t>
            </a:r>
            <a:r>
              <a:rPr lang="ja-JP" altLang="en-US" dirty="0">
                <a:solidFill>
                  <a:srgbClr val="C00000"/>
                </a:solidFill>
              </a:rPr>
              <a:t>同期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27213" y="2989691"/>
            <a:ext cx="4061538" cy="79014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246000" y="5302800"/>
            <a:ext cx="4068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ローカルコンピュータの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文献データ，</a:t>
            </a:r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の同期先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※</a:t>
            </a:r>
            <a:r>
              <a:rPr lang="ja-JP" altLang="en-US" dirty="0">
                <a:solidFill>
                  <a:srgbClr val="C00000"/>
                </a:solidFill>
              </a:rPr>
              <a:t>デスクトップ版 </a:t>
            </a:r>
            <a:r>
              <a:rPr lang="en-US" altLang="ja-JP" dirty="0">
                <a:solidFill>
                  <a:srgbClr val="C00000"/>
                </a:solidFill>
              </a:rPr>
              <a:t>/ </a:t>
            </a:r>
            <a:r>
              <a:rPr lang="ja-JP" altLang="en-US" dirty="0">
                <a:solidFill>
                  <a:srgbClr val="C00000"/>
                </a:solidFill>
              </a:rPr>
              <a:t>編集</a:t>
            </a:r>
            <a:r>
              <a:rPr lang="en-US" altLang="ja-JP" dirty="0">
                <a:solidFill>
                  <a:srgbClr val="C00000"/>
                </a:solidFill>
              </a:rPr>
              <a:t> /</a:t>
            </a:r>
            <a:r>
              <a:rPr lang="ja-JP" altLang="en-US" dirty="0">
                <a:solidFill>
                  <a:srgbClr val="C00000"/>
                </a:solidFill>
              </a:rPr>
              <a:t> 設定 </a:t>
            </a:r>
            <a:r>
              <a:rPr lang="en-US" altLang="ja-JP" dirty="0">
                <a:solidFill>
                  <a:srgbClr val="C00000"/>
                </a:solidFill>
              </a:rPr>
              <a:t>/ </a:t>
            </a:r>
            <a:r>
              <a:rPr lang="ja-JP" altLang="en-US" dirty="0">
                <a:solidFill>
                  <a:srgbClr val="C00000"/>
                </a:solidFill>
              </a:rPr>
              <a:t>詳細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12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４）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23</a:t>
            </a:fld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06" y="1259838"/>
            <a:ext cx="4225738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正方形/長方形 12"/>
          <p:cNvSpPr/>
          <p:nvPr/>
        </p:nvSpPr>
        <p:spPr>
          <a:xfrm>
            <a:off x="383241" y="2886324"/>
            <a:ext cx="4061538" cy="75537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t="-32" b="11143"/>
          <a:stretch/>
        </p:blipFill>
        <p:spPr>
          <a:xfrm>
            <a:off x="4085906" y="1440000"/>
            <a:ext cx="6300000" cy="315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/>
          <a:srcRect l="2875" t="11427" r="257" b="475"/>
          <a:stretch/>
        </p:blipFill>
        <p:spPr>
          <a:xfrm>
            <a:off x="6426000" y="2519838"/>
            <a:ext cx="3780000" cy="378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2" name="直線矢印コネクタ 11"/>
          <p:cNvCxnSpPr/>
          <p:nvPr/>
        </p:nvCxnSpPr>
        <p:spPr>
          <a:xfrm flipV="1">
            <a:off x="3077155" y="2410693"/>
            <a:ext cx="2267958" cy="92731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V="1">
            <a:off x="7005099" y="1699492"/>
            <a:ext cx="1690305" cy="5586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 flipH="1">
            <a:off x="8038770" y="1991485"/>
            <a:ext cx="835959" cy="134652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378000" y="4474800"/>
            <a:ext cx="6732000" cy="175432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北海道大学のリンク・リゾルバ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（ </a:t>
            </a:r>
            <a:r>
              <a:rPr lang="en-US" altLang="ja-JP" dirty="0">
                <a:solidFill>
                  <a:srgbClr val="C00000"/>
                </a:solidFill>
              </a:rPr>
              <a:t>https://jg8gn6xr5x.search.serialssolutions.com/ </a:t>
            </a:r>
            <a:r>
              <a:rPr lang="ja-JP" altLang="en-US" dirty="0">
                <a:solidFill>
                  <a:srgbClr val="C00000"/>
                </a:solidFill>
              </a:rPr>
              <a:t>）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を設定すると，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>
                <a:solidFill>
                  <a:srgbClr val="C00000"/>
                </a:solidFill>
              </a:rPr>
              <a:t>を取り込んでいないデータでも</a:t>
            </a:r>
            <a:r>
              <a:rPr lang="en-US" altLang="ja-JP" dirty="0">
                <a:solidFill>
                  <a:srgbClr val="C00000"/>
                </a:solidFill>
              </a:rPr>
              <a:t>DOI</a:t>
            </a:r>
            <a:r>
              <a:rPr lang="ja-JP" altLang="en-US" dirty="0">
                <a:solidFill>
                  <a:srgbClr val="C00000"/>
                </a:solidFill>
              </a:rPr>
              <a:t>等がセットされていれば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「所在確認」から本文の入手方法を提示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※</a:t>
            </a:r>
            <a:r>
              <a:rPr lang="ja-JP" altLang="en-US" dirty="0">
                <a:solidFill>
                  <a:srgbClr val="C00000"/>
                </a:solidFill>
              </a:rPr>
              <a:t>デスクトップ版 </a:t>
            </a:r>
            <a:r>
              <a:rPr lang="en-US" altLang="ja-JP" dirty="0">
                <a:solidFill>
                  <a:srgbClr val="C00000"/>
                </a:solidFill>
              </a:rPr>
              <a:t>/ </a:t>
            </a:r>
            <a:r>
              <a:rPr lang="ja-JP" altLang="en-US" dirty="0">
                <a:solidFill>
                  <a:srgbClr val="C00000"/>
                </a:solidFill>
              </a:rPr>
              <a:t>編集</a:t>
            </a:r>
            <a:r>
              <a:rPr lang="en-US" altLang="ja-JP" dirty="0">
                <a:solidFill>
                  <a:srgbClr val="C00000"/>
                </a:solidFill>
              </a:rPr>
              <a:t> /</a:t>
            </a:r>
            <a:r>
              <a:rPr lang="ja-JP" altLang="en-US" dirty="0">
                <a:solidFill>
                  <a:srgbClr val="C00000"/>
                </a:solidFill>
              </a:rPr>
              <a:t> 設定 </a:t>
            </a:r>
            <a:r>
              <a:rPr lang="en-US" altLang="ja-JP" dirty="0">
                <a:solidFill>
                  <a:srgbClr val="C00000"/>
                </a:solidFill>
              </a:rPr>
              <a:t>/ </a:t>
            </a:r>
            <a:r>
              <a:rPr lang="ja-JP" altLang="en-US" dirty="0">
                <a:solidFill>
                  <a:srgbClr val="C00000"/>
                </a:solidFill>
              </a:rPr>
              <a:t>詳細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36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５）情報源と注意点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F21605-6C6C-4EC9-A374-3F54A3FED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dirty="0"/>
              <a:t>EndNote basic</a:t>
            </a:r>
          </a:p>
          <a:p>
            <a:pPr marL="0" indent="0">
              <a:buNone/>
            </a:pPr>
            <a:r>
              <a:rPr lang="en-US" altLang="ja-JP" sz="1800" dirty="0"/>
              <a:t>https://clarivate.jp/wp-content/uploads/2017/10/enw_qrc_jp.pdf</a:t>
            </a:r>
            <a:r>
              <a:rPr lang="ja-JP" altLang="en-US" sz="1800" dirty="0"/>
              <a:t> </a:t>
            </a:r>
            <a:r>
              <a:rPr lang="en-US" altLang="ja-JP" sz="1800" dirty="0"/>
              <a:t>[</a:t>
            </a:r>
            <a:r>
              <a:rPr lang="ja-JP" altLang="en-US" sz="1800" dirty="0"/>
              <a:t>日本語</a:t>
            </a:r>
            <a:r>
              <a:rPr lang="en-US" altLang="ja-JP" sz="1800" dirty="0"/>
              <a:t> PDF]</a:t>
            </a:r>
          </a:p>
          <a:p>
            <a:pPr marL="0" indent="0">
              <a:buNone/>
            </a:pPr>
            <a:r>
              <a:rPr lang="en-US" altLang="ja-JP" sz="1800" dirty="0"/>
              <a:t>https://clarivate.libguides.com/endnote_training/endnote_online</a:t>
            </a:r>
            <a:r>
              <a:rPr lang="ja-JP" altLang="en-US" sz="1800" dirty="0"/>
              <a:t> </a:t>
            </a:r>
            <a:r>
              <a:rPr lang="en-US" altLang="ja-JP" sz="1800" dirty="0"/>
              <a:t>[</a:t>
            </a:r>
            <a:r>
              <a:rPr lang="ja-JP" altLang="en-US" sz="1800" dirty="0"/>
              <a:t>英語</a:t>
            </a:r>
            <a:r>
              <a:rPr lang="en-US" altLang="ja-JP" sz="1800" dirty="0"/>
              <a:t>]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 err="1"/>
              <a:t>Mendeley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sz="1800" dirty="0"/>
              <a:t>https://www.elsevier.com/ja-jp/solutions/mendeley/mendeley-guide</a:t>
            </a:r>
            <a:r>
              <a:rPr lang="ja-JP" altLang="en-US" sz="1800" dirty="0"/>
              <a:t> </a:t>
            </a:r>
            <a:r>
              <a:rPr lang="en-US" altLang="ja-JP" sz="1800" dirty="0"/>
              <a:t>[</a:t>
            </a:r>
            <a:r>
              <a:rPr lang="ja-JP" altLang="en-US" sz="1800" dirty="0"/>
              <a:t>日本語</a:t>
            </a:r>
            <a:r>
              <a:rPr lang="en-US" altLang="ja-JP" sz="1800" dirty="0"/>
              <a:t>]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 err="1"/>
              <a:t>Zotero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sz="1800" dirty="0"/>
              <a:t>https://www.zotero.org/support/ja/start</a:t>
            </a:r>
            <a:r>
              <a:rPr lang="ja-JP" altLang="en-US" sz="1800" dirty="0"/>
              <a:t> </a:t>
            </a:r>
            <a:r>
              <a:rPr lang="en-US" altLang="ja-JP" sz="1800" dirty="0"/>
              <a:t>[</a:t>
            </a:r>
            <a:r>
              <a:rPr lang="ja-JP" altLang="en-US" sz="1800" dirty="0"/>
              <a:t>日本語</a:t>
            </a:r>
            <a:r>
              <a:rPr lang="en-US" altLang="ja-JP" sz="1800" dirty="0"/>
              <a:t>]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使用するソフトを変更する際は</a:t>
            </a:r>
            <a:r>
              <a:rPr lang="en-US" altLang="ja-JP" dirty="0">
                <a:solidFill>
                  <a:srgbClr val="C00000"/>
                </a:solidFill>
              </a:rPr>
              <a:t>PDF</a:t>
            </a:r>
            <a:r>
              <a:rPr lang="ja-JP" altLang="en-US" dirty="0"/>
              <a:t>の移し忘れに注意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62639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５）情報源と注意点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25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229" t="236" r="229" b="236"/>
          <a:stretch/>
        </p:blipFill>
        <p:spPr>
          <a:xfrm>
            <a:off x="305906" y="1259838"/>
            <a:ext cx="7017416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l="242" t="236" r="242" b="236"/>
          <a:stretch/>
        </p:blipFill>
        <p:spPr>
          <a:xfrm>
            <a:off x="6493206" y="2624400"/>
            <a:ext cx="3892700" cy="36158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5490000" y="1332000"/>
            <a:ext cx="48240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複数の出力ツールをインストールしていると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それらがコンフリクトすることがあるため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使わないものは無効化する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※Word</a:t>
            </a:r>
            <a:r>
              <a:rPr lang="ja-JP" altLang="en-US" dirty="0">
                <a:solidFill>
                  <a:srgbClr val="C00000"/>
                </a:solidFill>
              </a:rPr>
              <a:t> </a:t>
            </a:r>
            <a:r>
              <a:rPr lang="en-US" altLang="ja-JP" dirty="0">
                <a:solidFill>
                  <a:srgbClr val="C00000"/>
                </a:solidFill>
              </a:rPr>
              <a:t>/ </a:t>
            </a:r>
            <a:r>
              <a:rPr lang="ja-JP" altLang="en-US" dirty="0">
                <a:solidFill>
                  <a:srgbClr val="C00000"/>
                </a:solidFill>
              </a:rPr>
              <a:t>ファイル</a:t>
            </a:r>
            <a:r>
              <a:rPr lang="en-US" altLang="ja-JP" dirty="0">
                <a:solidFill>
                  <a:srgbClr val="C00000"/>
                </a:solidFill>
              </a:rPr>
              <a:t> /</a:t>
            </a:r>
            <a:r>
              <a:rPr lang="ja-JP" altLang="en-US" dirty="0">
                <a:solidFill>
                  <a:srgbClr val="C00000"/>
                </a:solidFill>
              </a:rPr>
              <a:t> オプション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471759" y="5677231"/>
            <a:ext cx="2220786" cy="34985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570681" y="3937222"/>
            <a:ext cx="3743319" cy="150942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16000" y="3293606"/>
            <a:ext cx="1315766" cy="34985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0" idx="3"/>
          </p:cNvCxnSpPr>
          <p:nvPr/>
        </p:nvCxnSpPr>
        <p:spPr>
          <a:xfrm flipV="1">
            <a:off x="3692545" y="4793942"/>
            <a:ext cx="3356325" cy="105821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2" idx="2"/>
          </p:cNvCxnSpPr>
          <p:nvPr/>
        </p:nvCxnSpPr>
        <p:spPr>
          <a:xfrm>
            <a:off x="873883" y="3643463"/>
            <a:ext cx="1318901" cy="187844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365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94" y="1079837"/>
            <a:ext cx="10692000" cy="5400000"/>
          </a:xfrm>
          <a:solidFill>
            <a:srgbClr val="000080"/>
          </a:solidFill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TRY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LATER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AND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ASK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ME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ANYTIME: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kitacam@lib.hokudai.ac.jp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98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１）文献管理ソフト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/>
              <a:t>主な機能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6" name="コンテンツ プレースホルダ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576" y="1872000"/>
            <a:ext cx="1620000" cy="161684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36" y="1872000"/>
            <a:ext cx="1620000" cy="1616847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06" y="1872008"/>
            <a:ext cx="1620000" cy="1616830"/>
          </a:xfrm>
          <a:prstGeom prst="rect">
            <a:avLst/>
          </a:prstGeom>
        </p:spPr>
      </p:pic>
      <p:grpSp>
        <p:nvGrpSpPr>
          <p:cNvPr id="18" name="グループ化 17"/>
          <p:cNvGrpSpPr/>
          <p:nvPr/>
        </p:nvGrpSpPr>
        <p:grpSpPr>
          <a:xfrm>
            <a:off x="305906" y="3780000"/>
            <a:ext cx="10080000" cy="1354217"/>
            <a:chOff x="305906" y="3614758"/>
            <a:chExt cx="10080000" cy="1354217"/>
          </a:xfrm>
        </p:grpSpPr>
        <p:sp>
          <p:nvSpPr>
            <p:cNvPr id="14" name="正方形/長方形 13"/>
            <p:cNvSpPr/>
            <p:nvPr/>
          </p:nvSpPr>
          <p:spPr>
            <a:xfrm>
              <a:off x="305906" y="3614758"/>
              <a:ext cx="2736000" cy="135421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altLang="ja-JP" sz="900" b="1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sz="2800" b="1" dirty="0">
                  <a:solidFill>
                    <a:schemeClr val="tx1"/>
                  </a:solidFill>
                </a:rPr>
                <a:t>取込</a:t>
              </a:r>
              <a:endParaRPr lang="en-US" altLang="ja-JP" sz="2800" b="1" dirty="0">
                <a:solidFill>
                  <a:schemeClr val="tx1"/>
                </a:solidFill>
              </a:endParaRPr>
            </a:p>
            <a:p>
              <a:pPr algn="ctr"/>
              <a:endParaRPr lang="en-US" altLang="ja-JP" sz="900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本文</a:t>
              </a:r>
              <a:r>
                <a:rPr lang="en-US" altLang="ja-JP" dirty="0">
                  <a:solidFill>
                    <a:schemeClr val="tx1"/>
                  </a:solidFill>
                </a:rPr>
                <a:t>PDF</a:t>
              </a:r>
              <a:r>
                <a:rPr lang="ja-JP" altLang="en-US" dirty="0">
                  <a:solidFill>
                    <a:schemeClr val="tx1"/>
                  </a:solidFill>
                </a:rPr>
                <a:t>を含む</a:t>
              </a:r>
              <a:endParaRPr lang="en-US" altLang="ja-JP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文献データの取込</a:t>
              </a:r>
              <a:endParaRPr lang="en-US" altLang="ja-JP" dirty="0">
                <a:solidFill>
                  <a:schemeClr val="tx1"/>
                </a:solidFill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3977906" y="3614758"/>
              <a:ext cx="2736000" cy="135421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altLang="ja-JP" sz="900" b="1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sz="2800" b="1" dirty="0">
                  <a:solidFill>
                    <a:schemeClr val="tx1"/>
                  </a:solidFill>
                </a:rPr>
                <a:t>管理</a:t>
              </a:r>
              <a:endParaRPr lang="en-US" altLang="ja-JP" sz="2800" b="1" dirty="0">
                <a:solidFill>
                  <a:schemeClr val="tx1"/>
                </a:solidFill>
              </a:endParaRPr>
            </a:p>
            <a:p>
              <a:pPr algn="ctr"/>
              <a:endParaRPr lang="en-US" altLang="ja-JP" sz="900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文献データの保存や</a:t>
              </a:r>
              <a:endParaRPr lang="en-US" altLang="ja-JP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研究者間での共有</a:t>
              </a:r>
              <a:endParaRPr lang="en-US" altLang="ja-JP" dirty="0">
                <a:solidFill>
                  <a:schemeClr val="tx1"/>
                </a:solidFill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7649906" y="3614758"/>
              <a:ext cx="2736000" cy="1354217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altLang="ja-JP" sz="900" b="1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sz="2800" b="1" dirty="0">
                  <a:solidFill>
                    <a:schemeClr val="tx1"/>
                  </a:solidFill>
                </a:rPr>
                <a:t>出力</a:t>
              </a:r>
              <a:endParaRPr lang="en-US" altLang="ja-JP" b="1" dirty="0">
                <a:solidFill>
                  <a:schemeClr val="tx1"/>
                </a:solidFill>
              </a:endParaRPr>
            </a:p>
            <a:p>
              <a:pPr algn="ctr"/>
              <a:endParaRPr lang="en-US" altLang="ja-JP" sz="900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文書作成ソフト上で</a:t>
              </a:r>
              <a:endParaRPr lang="en-US" altLang="ja-JP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引用や文献リストを作成</a:t>
              </a:r>
              <a:endParaRPr lang="en-US" altLang="ja-JP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正方形/長方形 16"/>
          <p:cNvSpPr/>
          <p:nvPr/>
        </p:nvSpPr>
        <p:spPr>
          <a:xfrm>
            <a:off x="305354" y="5346000"/>
            <a:ext cx="10079518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spAutoFit/>
          </a:bodyPr>
          <a:lstStyle/>
          <a:p>
            <a:r>
              <a:rPr lang="ja-JP" altLang="en-US" sz="2800" dirty="0">
                <a:solidFill>
                  <a:schemeClr val="tx1"/>
                </a:solidFill>
              </a:rPr>
              <a:t>代表的なソフトとして</a:t>
            </a:r>
            <a:endParaRPr lang="en-US" altLang="ja-JP" sz="2800" dirty="0">
              <a:solidFill>
                <a:schemeClr val="tx1"/>
              </a:solidFill>
            </a:endParaRPr>
          </a:p>
          <a:p>
            <a:r>
              <a:rPr lang="en-US" altLang="ja-JP" sz="2800" dirty="0">
                <a:solidFill>
                  <a:schemeClr val="tx1"/>
                </a:solidFill>
              </a:rPr>
              <a:t>EndNote basic</a:t>
            </a:r>
            <a:r>
              <a:rPr lang="ja-JP" altLang="en-US" sz="2800" dirty="0" err="1">
                <a:solidFill>
                  <a:schemeClr val="tx1"/>
                </a:solidFill>
              </a:rPr>
              <a:t>，</a:t>
            </a:r>
            <a:r>
              <a:rPr lang="en-US" altLang="ja-JP" sz="2800" dirty="0" err="1">
                <a:solidFill>
                  <a:schemeClr val="tx1"/>
                </a:solidFill>
              </a:rPr>
              <a:t>Mendeley</a:t>
            </a:r>
            <a:r>
              <a:rPr lang="ja-JP" altLang="en-US" sz="2800" dirty="0" err="1">
                <a:solidFill>
                  <a:schemeClr val="tx1"/>
                </a:solidFill>
              </a:rPr>
              <a:t>，</a:t>
            </a:r>
            <a:r>
              <a:rPr lang="en-US" altLang="ja-JP" sz="2800" dirty="0" err="1">
                <a:solidFill>
                  <a:schemeClr val="tx1"/>
                </a:solidFill>
              </a:rPr>
              <a:t>Zotero</a:t>
            </a:r>
            <a:r>
              <a:rPr lang="ja-JP" altLang="en-US" sz="2800" dirty="0">
                <a:solidFill>
                  <a:schemeClr val="tx1"/>
                </a:solidFill>
              </a:rPr>
              <a:t>を紹介</a:t>
            </a:r>
          </a:p>
        </p:txBody>
      </p:sp>
      <p:cxnSp>
        <p:nvCxnSpPr>
          <p:cNvPr id="20" name="直線矢印コネクタ 19"/>
          <p:cNvCxnSpPr/>
          <p:nvPr/>
        </p:nvCxnSpPr>
        <p:spPr>
          <a:xfrm>
            <a:off x="6822000" y="2682000"/>
            <a:ext cx="7200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>
            <a:off x="3150000" y="2682000"/>
            <a:ext cx="7200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07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１）文献管理ソフト</a:t>
            </a: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62937"/>
              </p:ext>
            </p:extLst>
          </p:nvPr>
        </p:nvGraphicFramePr>
        <p:xfrm>
          <a:off x="306388" y="1260475"/>
          <a:ext cx="10079036" cy="41554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519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9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9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9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26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600" dirty="0"/>
                        <a:t>EndNote basic</a:t>
                      </a:r>
                      <a:endParaRPr kumimoji="1" lang="ja-JP" altLang="en-US" sz="2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600" dirty="0" err="1"/>
                        <a:t>Mendeley</a:t>
                      </a:r>
                      <a:endParaRPr kumimoji="1" lang="ja-JP" altLang="en-US" sz="2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600" dirty="0" err="1"/>
                        <a:t>Zotero</a:t>
                      </a:r>
                      <a:endParaRPr kumimoji="1" lang="ja-JP" altLang="en-US" sz="2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b="1" dirty="0"/>
                        <a:t>提供元（開発元）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err="1"/>
                        <a:t>Clarivate</a:t>
                      </a:r>
                      <a:r>
                        <a:rPr kumimoji="1" lang="en-US" altLang="ja-JP" sz="1400" baseline="0" dirty="0"/>
                        <a:t> Analytics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Elsevier</a:t>
                      </a:r>
                      <a:endParaRPr kumimoji="1" lang="ja-JP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Roy </a:t>
                      </a:r>
                      <a:r>
                        <a:rPr kumimoji="1" lang="en-US" altLang="ja-JP" sz="1400" dirty="0" err="1"/>
                        <a:t>Rosenzweig</a:t>
                      </a:r>
                      <a:r>
                        <a:rPr kumimoji="1" lang="en-US" altLang="ja-JP" sz="1400" dirty="0"/>
                        <a:t> Center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for History and New Media</a:t>
                      </a:r>
                    </a:p>
                    <a:p>
                      <a:pPr algn="ctr"/>
                      <a:r>
                        <a:rPr kumimoji="1" lang="ja-JP" altLang="en-US" sz="1400" dirty="0"/>
                        <a:t>（ジョージ・メイソン大学）</a:t>
                      </a: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b="1" dirty="0"/>
                        <a:t>バージョン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ブラウザ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[</a:t>
                      </a:r>
                      <a:r>
                        <a:rPr kumimoji="1" lang="ja-JP" altLang="en-US" sz="1400" dirty="0">
                          <a:solidFill>
                            <a:srgbClr val="C00000"/>
                          </a:solidFill>
                        </a:rPr>
                        <a:t>有料</a:t>
                      </a:r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]</a:t>
                      </a:r>
                      <a:r>
                        <a:rPr kumimoji="1" lang="ja-JP" altLang="en-US" sz="1400" dirty="0"/>
                        <a:t>デスクトップ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ブラウザ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ja-JP" altLang="en-US" sz="1400" dirty="0"/>
                        <a:t>デスクトップ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ja-JP" altLang="en-US" sz="1400" dirty="0"/>
                        <a:t>モバイル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ブラウザ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ja-JP" altLang="en-US" sz="1400" dirty="0"/>
                        <a:t>デスクトップ</a:t>
                      </a: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b="1" dirty="0"/>
                        <a:t>取込（</a:t>
                      </a:r>
                      <a:r>
                        <a:rPr kumimoji="1" lang="en-US" altLang="ja-JP" sz="1800" b="1" dirty="0"/>
                        <a:t>PDF</a:t>
                      </a:r>
                      <a:r>
                        <a:rPr kumimoji="1" lang="ja-JP" altLang="en-US" sz="1800" b="1" dirty="0"/>
                        <a:t>）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後から個別に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直接・フォルダごと可能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直接可能</a:t>
                      </a: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b="1" dirty="0"/>
                        <a:t>管理（容量）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2GB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100GB</a:t>
                      </a:r>
                      <a:r>
                        <a:rPr kumimoji="1" lang="ja-JP" altLang="en-US" sz="1400" dirty="0">
                          <a:solidFill>
                            <a:srgbClr val="C00000"/>
                          </a:solidFill>
                        </a:rPr>
                        <a:t>（個人用）</a:t>
                      </a:r>
                      <a:endParaRPr kumimoji="1" lang="en-US" altLang="ja-JP" sz="1400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100GB</a:t>
                      </a:r>
                      <a:r>
                        <a:rPr kumimoji="1" lang="ja-JP" altLang="en-US" sz="1100" dirty="0">
                          <a:solidFill>
                            <a:srgbClr val="C00000"/>
                          </a:solidFill>
                        </a:rPr>
                        <a:t>（無制限に作成できる</a:t>
                      </a:r>
                      <a:r>
                        <a:rPr kumimoji="1" lang="en-US" altLang="ja-JP" sz="1100" dirty="0">
                          <a:solidFill>
                            <a:srgbClr val="C00000"/>
                          </a:solidFill>
                        </a:rPr>
                        <a:t>100</a:t>
                      </a:r>
                      <a:r>
                        <a:rPr kumimoji="1" lang="ja-JP" altLang="en-US" sz="1100" dirty="0">
                          <a:solidFill>
                            <a:srgbClr val="C00000"/>
                          </a:solidFill>
                        </a:rPr>
                        <a:t>名までのプライベートグループ用）</a:t>
                      </a:r>
                      <a:endParaRPr kumimoji="1" lang="en-US" altLang="ja-JP" sz="11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300MB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[</a:t>
                      </a:r>
                      <a:r>
                        <a:rPr kumimoji="1" lang="ja-JP" altLang="en-US" sz="1400" dirty="0">
                          <a:solidFill>
                            <a:srgbClr val="C00000"/>
                          </a:solidFill>
                        </a:rPr>
                        <a:t>有料</a:t>
                      </a:r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]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2G</a:t>
                      </a:r>
                      <a:r>
                        <a:rPr kumimoji="1" lang="ja-JP" altLang="en-US" sz="1400" baseline="0" dirty="0" err="1">
                          <a:solidFill>
                            <a:schemeClr val="tx1"/>
                          </a:solidFill>
                        </a:rPr>
                        <a:t>，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</a:rPr>
                        <a:t>6G</a:t>
                      </a:r>
                      <a:r>
                        <a:rPr kumimoji="1" lang="ja-JP" altLang="en-US" sz="1400" baseline="0" dirty="0" err="1">
                          <a:solidFill>
                            <a:schemeClr val="tx1"/>
                          </a:solidFill>
                        </a:rPr>
                        <a:t>，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</a:rPr>
                        <a:t>Unlimited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1400" dirty="0"/>
                        <a:t>※</a:t>
                      </a:r>
                      <a:r>
                        <a:rPr kumimoji="1" lang="ja-JP" altLang="en-US" sz="1400" dirty="0"/>
                        <a:t>外部ストレージを利用可能</a:t>
                      </a: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b="1" dirty="0"/>
                        <a:t>出力（引用スタイル）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4,000</a:t>
                      </a:r>
                      <a:r>
                        <a:rPr kumimoji="1" lang="ja-JP" altLang="en-US" sz="1400" dirty="0">
                          <a:solidFill>
                            <a:srgbClr val="C00000"/>
                          </a:solidFill>
                        </a:rPr>
                        <a:t>弱</a:t>
                      </a:r>
                      <a:endParaRPr kumimoji="1" lang="ja-JP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</a:rPr>
                        <a:t>7,000</a:t>
                      </a:r>
                      <a:r>
                        <a:rPr kumimoji="1" lang="ja-JP" altLang="en-US" sz="1400" baseline="0" dirty="0">
                          <a:solidFill>
                            <a:schemeClr val="tx1"/>
                          </a:solidFill>
                        </a:rPr>
                        <a:t>以上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9,000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</a:rPr>
                        <a:t>以上</a:t>
                      </a: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b="1" dirty="0"/>
                        <a:t>その他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aseline="0" dirty="0"/>
                        <a:t>　</a:t>
                      </a:r>
                      <a:r>
                        <a:rPr kumimoji="1" lang="ja-JP" altLang="en-US" sz="1400" dirty="0"/>
                        <a:t>・</a:t>
                      </a:r>
                      <a:r>
                        <a:rPr kumimoji="1" lang="en-US" altLang="ja-JP" sz="1400" dirty="0"/>
                        <a:t>Web of Science</a:t>
                      </a:r>
                      <a:r>
                        <a:rPr kumimoji="1" lang="ja-JP" altLang="en-US" sz="1400" dirty="0"/>
                        <a:t>との連携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baseline="0" dirty="0"/>
                        <a:t>　</a:t>
                      </a:r>
                      <a:r>
                        <a:rPr kumimoji="1" lang="ja-JP" altLang="en-US" sz="1400" dirty="0"/>
                        <a:t>・投稿先のレコメンド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/>
                      <a:r>
                        <a:rPr kumimoji="1" lang="ja-JP" altLang="en-US" sz="1400" dirty="0"/>
                        <a:t>　・関連文献のレコメンド</a:t>
                      </a:r>
                      <a:endParaRPr kumimoji="1" lang="en-US" altLang="ja-JP" sz="1400" dirty="0"/>
                    </a:p>
                    <a:p>
                      <a:pPr lvl="0" algn="l"/>
                      <a:r>
                        <a:rPr kumimoji="1" lang="ja-JP" altLang="en-US" sz="1400" dirty="0"/>
                        <a:t>　・</a:t>
                      </a:r>
                      <a:r>
                        <a:rPr kumimoji="1" lang="en-US" altLang="ja-JP" sz="1400" dirty="0"/>
                        <a:t>PDF</a:t>
                      </a:r>
                      <a:r>
                        <a:rPr kumimoji="1" lang="ja-JP" altLang="en-US" sz="1400" dirty="0"/>
                        <a:t>の注釈付与・共有</a:t>
                      </a:r>
                      <a:endParaRPr kumimoji="1" lang="en-US" altLang="ja-JP" sz="1400" dirty="0"/>
                    </a:p>
                    <a:p>
                      <a:pPr lvl="0" algn="l"/>
                      <a:r>
                        <a:rPr kumimoji="1" lang="ja-JP" altLang="en-US" sz="1400" dirty="0"/>
                        <a:t>　・多くの関連サービス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・オープンソースのため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様々な拡張機能を利用可能</a:t>
                      </a: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05354" y="5624629"/>
            <a:ext cx="10079518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spAutoFit/>
          </a:bodyPr>
          <a:lstStyle/>
          <a:p>
            <a:r>
              <a:rPr lang="en-US" altLang="ja-JP" dirty="0">
                <a:solidFill>
                  <a:schemeClr val="tx1"/>
                </a:solidFill>
              </a:rPr>
              <a:t>EndNote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basic</a:t>
            </a:r>
            <a:r>
              <a:rPr lang="ja-JP" altLang="en-US" dirty="0">
                <a:solidFill>
                  <a:schemeClr val="tx1"/>
                </a:solidFill>
              </a:rPr>
              <a:t>と</a:t>
            </a:r>
            <a:r>
              <a:rPr lang="en-US" altLang="ja-JP" dirty="0" err="1">
                <a:solidFill>
                  <a:schemeClr val="tx1"/>
                </a:solidFill>
              </a:rPr>
              <a:t>Mendeley</a:t>
            </a:r>
            <a:r>
              <a:rPr lang="ja-JP" altLang="en-US" dirty="0">
                <a:solidFill>
                  <a:schemeClr val="tx1"/>
                </a:solidFill>
              </a:rPr>
              <a:t>は北海道大学の学生，教職員向けに</a:t>
            </a:r>
            <a:r>
              <a:rPr lang="ja-JP" altLang="en-US" dirty="0">
                <a:solidFill>
                  <a:srgbClr val="C00000"/>
                </a:solidFill>
              </a:rPr>
              <a:t>機能が強化</a:t>
            </a:r>
            <a:r>
              <a:rPr lang="ja-JP" altLang="en-US" dirty="0">
                <a:solidFill>
                  <a:schemeClr val="tx1"/>
                </a:solidFill>
              </a:rPr>
              <a:t>されている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学内からアクセスするたびに</a:t>
            </a:r>
            <a:r>
              <a:rPr lang="en-US" altLang="ja-JP" dirty="0">
                <a:solidFill>
                  <a:schemeClr val="tx1"/>
                </a:solidFill>
              </a:rPr>
              <a:t>1</a:t>
            </a:r>
            <a:r>
              <a:rPr lang="ja-JP" altLang="en-US" dirty="0">
                <a:solidFill>
                  <a:schemeClr val="tx1"/>
                </a:solidFill>
              </a:rPr>
              <a:t>年間，強化された機能を利用できる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2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</a:t>
            </a:r>
            <a:r>
              <a:rPr lang="en-US" altLang="ja-JP" dirty="0"/>
              <a:t>EndNote basic</a:t>
            </a:r>
            <a:endParaRPr kumimoji="1" lang="ja-JP" altLang="en-US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674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25000" t="10000" r="25000" b="1111"/>
          <a:stretch/>
        </p:blipFill>
        <p:spPr>
          <a:xfrm>
            <a:off x="6894000" y="2808000"/>
            <a:ext cx="3420000" cy="3420000"/>
          </a:xfrm>
          <a:prstGeom prst="rect">
            <a:avLst/>
          </a:prstGeom>
          <a:ln w="76200">
            <a:solidFill>
              <a:srgbClr val="000080"/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7434000" y="5756400"/>
            <a:ext cx="2808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http://my.endnote.com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7148223" y="1631084"/>
            <a:ext cx="890546" cy="5171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786939" y="2501993"/>
            <a:ext cx="2035774" cy="30600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20793" y="2501993"/>
            <a:ext cx="2137816" cy="30600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 flipH="1" flipV="1">
            <a:off x="7617350" y="2345635"/>
            <a:ext cx="238540" cy="62020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3590609" y="5580000"/>
            <a:ext cx="3168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000080"/>
                </a:solidFill>
              </a:rPr>
              <a:t>Web of Science</a:t>
            </a:r>
            <a:r>
              <a:rPr lang="ja-JP" altLang="en-US" dirty="0">
                <a:solidFill>
                  <a:srgbClr val="000080"/>
                </a:solidFill>
              </a:rPr>
              <a:t>のアカウント</a:t>
            </a:r>
            <a:endParaRPr lang="en-US" altLang="ja-JP" dirty="0">
              <a:solidFill>
                <a:srgbClr val="000080"/>
              </a:solidFill>
            </a:endParaRPr>
          </a:p>
          <a:p>
            <a:r>
              <a:rPr lang="ja-JP" altLang="en-US" dirty="0">
                <a:solidFill>
                  <a:srgbClr val="000080"/>
                </a:solidFill>
              </a:rPr>
              <a:t>もしくは新規作成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786939" y="2965838"/>
            <a:ext cx="1332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出力ツール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3338609" y="2965838"/>
            <a:ext cx="3420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取込ツール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en-US" altLang="ja-JP" dirty="0">
                <a:solidFill>
                  <a:srgbClr val="C00000"/>
                </a:solidFill>
              </a:rPr>
              <a:t>※</a:t>
            </a:r>
            <a:r>
              <a:rPr lang="ja-JP" altLang="en-US" dirty="0">
                <a:solidFill>
                  <a:srgbClr val="C00000"/>
                </a:solidFill>
              </a:rPr>
              <a:t>ブックマークバーに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　ドラッグ・アンド・ドロップ</a:t>
            </a:r>
          </a:p>
        </p:txBody>
      </p:sp>
    </p:spTree>
    <p:extLst>
      <p:ext uri="{BB962C8B-B14F-4D97-AF65-F5344CB8AC3E}">
        <p14:creationId xmlns:p14="http://schemas.microsoft.com/office/powerpoint/2010/main" val="290923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</a:t>
            </a:r>
            <a:r>
              <a:rPr lang="en-US" altLang="ja-JP" dirty="0"/>
              <a:t>EndNote basic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2"/>
          <a:srcRect l="156" r="156" b="19996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3"/>
          <a:srcRect l="32143" t="10000" r="42857" b="45556"/>
          <a:stretch/>
        </p:blipFill>
        <p:spPr>
          <a:xfrm>
            <a:off x="5525906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324000" y="1872000"/>
            <a:ext cx="1290115" cy="39228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1105989" y="2264282"/>
            <a:ext cx="620539" cy="5503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7020325" y="2845225"/>
            <a:ext cx="406194" cy="229131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8357468" y="2456936"/>
            <a:ext cx="1494197" cy="38828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/>
          <p:cNvCxnSpPr>
            <a:stCxn id="13" idx="3"/>
          </p:cNvCxnSpPr>
          <p:nvPr/>
        </p:nvCxnSpPr>
        <p:spPr>
          <a:xfrm flipV="1">
            <a:off x="7426519" y="2973788"/>
            <a:ext cx="1160890" cy="10170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378000" y="5400000"/>
            <a:ext cx="3888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文献のウェブサイトから１件ずつ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「レファレンスを取り込み」が可能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5598000" y="5580000"/>
            <a:ext cx="2916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Web of Science</a:t>
            </a:r>
            <a:r>
              <a:rPr lang="ja-JP" altLang="en-US" dirty="0">
                <a:solidFill>
                  <a:srgbClr val="C00000"/>
                </a:solidFill>
              </a:rPr>
              <a:t>の画面から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複数の文献の取込が可能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68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5" grpId="0" animBg="1"/>
      <p:bldP spid="18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</a:t>
            </a:r>
            <a:r>
              <a:rPr lang="en-US" altLang="ja-JP" dirty="0"/>
              <a:t>EndNote basic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2477369" y="1606371"/>
            <a:ext cx="644772" cy="420137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/>
          <p:cNvCxnSpPr>
            <a:stCxn id="17" idx="3"/>
          </p:cNvCxnSpPr>
          <p:nvPr/>
        </p:nvCxnSpPr>
        <p:spPr>
          <a:xfrm flipV="1">
            <a:off x="3017369" y="4950909"/>
            <a:ext cx="1502380" cy="95225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H="1">
            <a:off x="7992000" y="3960933"/>
            <a:ext cx="540000" cy="1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487931" y="3277192"/>
            <a:ext cx="1299680" cy="101849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4608534" y="4620323"/>
            <a:ext cx="324000" cy="324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/>
          <p:nvPr/>
        </p:nvCxnSpPr>
        <p:spPr>
          <a:xfrm flipH="1">
            <a:off x="7992000" y="4644000"/>
            <a:ext cx="540000" cy="1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>
            <a:off x="7992000" y="5292000"/>
            <a:ext cx="540000" cy="1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2477369" y="2154777"/>
            <a:ext cx="1908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000080"/>
                </a:solidFill>
              </a:rPr>
              <a:t>RIS</a:t>
            </a:r>
            <a:r>
              <a:rPr lang="ja-JP" altLang="en-US" sz="1400" dirty="0">
                <a:solidFill>
                  <a:srgbClr val="000080"/>
                </a:solidFill>
              </a:rPr>
              <a:t>ファイル等の取込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497369" y="4412991"/>
            <a:ext cx="1476000" cy="73866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sz="1400" dirty="0">
                <a:solidFill>
                  <a:srgbClr val="C00000"/>
                </a:solidFill>
              </a:rPr>
              <a:t>文献データの</a:t>
            </a:r>
            <a:endParaRPr lang="en-US" altLang="ja-JP" sz="1400" dirty="0">
              <a:solidFill>
                <a:srgbClr val="C00000"/>
              </a:solidFill>
            </a:endParaRPr>
          </a:p>
          <a:p>
            <a:r>
              <a:rPr lang="ja-JP" altLang="en-US" sz="1400" dirty="0">
                <a:solidFill>
                  <a:srgbClr val="C00000"/>
                </a:solidFill>
              </a:rPr>
              <a:t>フォルダ管理や</a:t>
            </a:r>
            <a:endParaRPr lang="en-US" altLang="ja-JP" sz="1400" dirty="0">
              <a:solidFill>
                <a:srgbClr val="C00000"/>
              </a:solidFill>
            </a:endParaRPr>
          </a:p>
          <a:p>
            <a:r>
              <a:rPr lang="ja-JP" altLang="en-US" sz="1400" dirty="0">
                <a:solidFill>
                  <a:srgbClr val="C00000"/>
                </a:solidFill>
              </a:rPr>
              <a:t>グループで共有</a:t>
            </a:r>
            <a:endParaRPr lang="en-US" altLang="ja-JP" sz="1400" dirty="0">
              <a:solidFill>
                <a:srgbClr val="C00000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97369" y="5641555"/>
            <a:ext cx="2520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C00000"/>
                </a:solidFill>
              </a:rPr>
              <a:t>PDF</a:t>
            </a:r>
            <a:r>
              <a:rPr lang="ja-JP" altLang="en-US" sz="1400" dirty="0">
                <a:solidFill>
                  <a:srgbClr val="C00000"/>
                </a:solidFill>
              </a:rPr>
              <a:t>はここからアップロード</a:t>
            </a:r>
            <a:endParaRPr lang="en-US" altLang="ja-JP" sz="1400" dirty="0">
              <a:solidFill>
                <a:srgbClr val="C00000"/>
              </a:solidFill>
            </a:endParaRPr>
          </a:p>
          <a:p>
            <a:r>
              <a:rPr lang="en-US" altLang="ja-JP" sz="1400" dirty="0">
                <a:solidFill>
                  <a:srgbClr val="C00000"/>
                </a:solidFill>
              </a:rPr>
              <a:t>※</a:t>
            </a:r>
            <a:r>
              <a:rPr lang="ja-JP" altLang="en-US" sz="1400" dirty="0">
                <a:solidFill>
                  <a:srgbClr val="C00000"/>
                </a:solidFill>
              </a:rPr>
              <a:t>グループでの共有は不可</a:t>
            </a:r>
            <a:endParaRPr lang="en-US" altLang="ja-JP" sz="1400" dirty="0">
              <a:solidFill>
                <a:srgbClr val="C00000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570000" y="3240000"/>
            <a:ext cx="3744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C00000"/>
                </a:solidFill>
              </a:rPr>
              <a:t>Web of Science</a:t>
            </a:r>
            <a:r>
              <a:rPr lang="ja-JP" altLang="en-US" sz="1400" dirty="0">
                <a:solidFill>
                  <a:srgbClr val="C00000"/>
                </a:solidFill>
              </a:rPr>
              <a:t>から取り込んだデータには</a:t>
            </a:r>
            <a:endParaRPr lang="en-US" altLang="ja-JP" sz="1400" dirty="0">
              <a:solidFill>
                <a:srgbClr val="C00000"/>
              </a:solidFill>
            </a:endParaRPr>
          </a:p>
          <a:p>
            <a:r>
              <a:rPr lang="en-US" altLang="ja-JP" sz="1400" dirty="0">
                <a:solidFill>
                  <a:srgbClr val="C00000"/>
                </a:solidFill>
              </a:rPr>
              <a:t>Web of Science</a:t>
            </a:r>
            <a:r>
              <a:rPr lang="ja-JP" altLang="en-US" sz="1400" dirty="0" err="1">
                <a:solidFill>
                  <a:srgbClr val="C00000"/>
                </a:solidFill>
              </a:rPr>
              <a:t>への</a:t>
            </a:r>
            <a:r>
              <a:rPr lang="ja-JP" altLang="en-US" sz="1400" dirty="0">
                <a:solidFill>
                  <a:srgbClr val="C00000"/>
                </a:solidFill>
              </a:rPr>
              <a:t>リンクや被引用数を表示</a:t>
            </a:r>
            <a:endParaRPr lang="en-US" altLang="ja-JP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93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</a:t>
            </a:r>
            <a:r>
              <a:rPr lang="en-US" altLang="ja-JP" dirty="0"/>
              <a:t>EndNote basic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24000" y="1581665"/>
            <a:ext cx="450357" cy="6590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6053416" y="1935891"/>
            <a:ext cx="2456270" cy="30480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>
            <a:stCxn id="6" idx="3"/>
          </p:cNvCxnSpPr>
          <p:nvPr/>
        </p:nvCxnSpPr>
        <p:spPr>
          <a:xfrm>
            <a:off x="774357" y="1911179"/>
            <a:ext cx="518983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5148000" y="4044779"/>
            <a:ext cx="0" cy="1800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7281551" y="4666734"/>
            <a:ext cx="690546" cy="30480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5602406" y="1357181"/>
            <a:ext cx="736979" cy="28215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矢印コネクタ 22"/>
          <p:cNvCxnSpPr/>
          <p:nvPr/>
        </p:nvCxnSpPr>
        <p:spPr>
          <a:xfrm flipH="1" flipV="1">
            <a:off x="940526" y="2246811"/>
            <a:ext cx="4029771" cy="17473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78000" y="5029200"/>
            <a:ext cx="60840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出力ツールがインストールされた</a:t>
            </a:r>
            <a:r>
              <a:rPr lang="en-US" altLang="ja-JP" dirty="0">
                <a:solidFill>
                  <a:srgbClr val="C00000"/>
                </a:solidFill>
              </a:rPr>
              <a:t>Word</a:t>
            </a:r>
            <a:r>
              <a:rPr lang="ja-JP" altLang="en-US" dirty="0">
                <a:solidFill>
                  <a:srgbClr val="C00000"/>
                </a:solidFill>
              </a:rPr>
              <a:t>で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「</a:t>
            </a:r>
            <a:r>
              <a:rPr lang="en-US" altLang="ja-JP" dirty="0">
                <a:solidFill>
                  <a:srgbClr val="C00000"/>
                </a:solidFill>
              </a:rPr>
              <a:t>EndNote</a:t>
            </a:r>
            <a:r>
              <a:rPr lang="ja-JP" altLang="en-US" dirty="0">
                <a:solidFill>
                  <a:srgbClr val="C00000"/>
                </a:solidFill>
              </a:rPr>
              <a:t>」タブを開き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引用を挿入したい場所で「</a:t>
            </a:r>
            <a:r>
              <a:rPr lang="en-US" altLang="ja-JP" dirty="0">
                <a:solidFill>
                  <a:srgbClr val="C00000"/>
                </a:solidFill>
              </a:rPr>
              <a:t>Insert Citations</a:t>
            </a:r>
            <a:r>
              <a:rPr lang="ja-JP" altLang="en-US" dirty="0">
                <a:solidFill>
                  <a:srgbClr val="C00000"/>
                </a:solidFill>
              </a:rPr>
              <a:t>」をクリックし</a:t>
            </a:r>
            <a:r>
              <a:rPr lang="en-US" altLang="ja-JP" dirty="0">
                <a:solidFill>
                  <a:srgbClr val="C00000"/>
                </a:solidFill>
              </a:rPr>
              <a:t> </a:t>
            </a:r>
          </a:p>
          <a:p>
            <a:r>
              <a:rPr lang="ja-JP" altLang="en-US" dirty="0">
                <a:solidFill>
                  <a:srgbClr val="C00000"/>
                </a:solidFill>
              </a:rPr>
              <a:t>挿入したい文献を</a:t>
            </a:r>
            <a:r>
              <a:rPr lang="en-US" altLang="ja-JP" dirty="0">
                <a:solidFill>
                  <a:srgbClr val="C00000"/>
                </a:solidFill>
              </a:rPr>
              <a:t>EndNote basic</a:t>
            </a:r>
            <a:r>
              <a:rPr lang="ja-JP" altLang="en-US" dirty="0">
                <a:solidFill>
                  <a:srgbClr val="C00000"/>
                </a:solidFill>
              </a:rPr>
              <a:t>から検索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2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7" grpId="0" animBg="1"/>
      <p:bldP spid="18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</a:t>
            </a:r>
            <a:r>
              <a:rPr lang="en-US" altLang="ja-JP" dirty="0"/>
              <a:t>EndNote basic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9</a:t>
            </a:fld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l="-1" r="18" b="19663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b="19663"/>
          <a:stretch/>
        </p:blipFill>
        <p:spPr>
          <a:xfrm>
            <a:off x="5526000" y="1440000"/>
            <a:ext cx="4860852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2106000" y="3870000"/>
            <a:ext cx="1404000" cy="30480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486000" y="5366704"/>
            <a:ext cx="4536000" cy="46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5706000" y="5576400"/>
            <a:ext cx="4536000" cy="468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7326000" y="4050000"/>
            <a:ext cx="180000" cy="304801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7260608" y="1794681"/>
            <a:ext cx="2129052" cy="825689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endCxn id="11" idx="1"/>
          </p:cNvCxnSpPr>
          <p:nvPr/>
        </p:nvCxnSpPr>
        <p:spPr>
          <a:xfrm>
            <a:off x="4032913" y="1944806"/>
            <a:ext cx="3227695" cy="262720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77906" y="2700000"/>
            <a:ext cx="3204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文中に引用番号が，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下に文献リストが挿入される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7779600" y="2844783"/>
            <a:ext cx="253579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000080"/>
                </a:solidFill>
              </a:rPr>
              <a:t>引用スタイルは</a:t>
            </a:r>
            <a:endParaRPr lang="en-US" altLang="ja-JP" dirty="0">
              <a:solidFill>
                <a:srgbClr val="000080"/>
              </a:solidFill>
            </a:endParaRPr>
          </a:p>
          <a:p>
            <a:r>
              <a:rPr lang="ja-JP" altLang="en-US" dirty="0">
                <a:solidFill>
                  <a:srgbClr val="000080"/>
                </a:solidFill>
              </a:rPr>
              <a:t>「</a:t>
            </a:r>
            <a:r>
              <a:rPr lang="en-US" altLang="ja-JP" dirty="0">
                <a:solidFill>
                  <a:srgbClr val="000080"/>
                </a:solidFill>
              </a:rPr>
              <a:t>Style</a:t>
            </a:r>
            <a:r>
              <a:rPr lang="ja-JP" altLang="en-US" dirty="0">
                <a:solidFill>
                  <a:srgbClr val="000080"/>
                </a:solidFill>
              </a:rPr>
              <a:t>」で変更可能</a:t>
            </a:r>
            <a:endParaRPr lang="en-US" altLang="ja-JP" dirty="0">
              <a:solidFill>
                <a:srgbClr val="0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08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Segoe UI"/>
        <a:ea typeface="游ゴシック"/>
        <a:cs typeface=""/>
      </a:majorFont>
      <a:minorFont>
        <a:latin typeface="Segoe UI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1031</Words>
  <Application>Microsoft Office PowerPoint</Application>
  <PresentationFormat>ユーザー設定</PresentationFormat>
  <Paragraphs>246</Paragraphs>
  <Slides>26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2" baseType="lpstr">
      <vt:lpstr>ＭＳ Ｐゴシック</vt:lpstr>
      <vt:lpstr>游ゴシック</vt:lpstr>
      <vt:lpstr>Arial</vt:lpstr>
      <vt:lpstr>Calibri</vt:lpstr>
      <vt:lpstr>Segoe UI</vt:lpstr>
      <vt:lpstr>Office テーマ</vt:lpstr>
      <vt:lpstr>北キャンパス図書室 オンデマンドガイダンス</vt:lpstr>
      <vt:lpstr>文献管理</vt:lpstr>
      <vt:lpstr>１）文献管理ソフト</vt:lpstr>
      <vt:lpstr>１）文献管理ソフト</vt:lpstr>
      <vt:lpstr>２）EndNote basic</vt:lpstr>
      <vt:lpstr>２）EndNote basic</vt:lpstr>
      <vt:lpstr>２）EndNote basic</vt:lpstr>
      <vt:lpstr>２）EndNote basic</vt:lpstr>
      <vt:lpstr>２）EndNote basic</vt:lpstr>
      <vt:lpstr>２）EndNote basic</vt:lpstr>
      <vt:lpstr>３）Mendeley</vt:lpstr>
      <vt:lpstr>３）Mendeley</vt:lpstr>
      <vt:lpstr>３）Mendeley</vt:lpstr>
      <vt:lpstr>３）Mendeley</vt:lpstr>
      <vt:lpstr>３）Mendeley</vt:lpstr>
      <vt:lpstr>３）Mendeley</vt:lpstr>
      <vt:lpstr>４）Zotero</vt:lpstr>
      <vt:lpstr>４）Zotero</vt:lpstr>
      <vt:lpstr>４）Zotero</vt:lpstr>
      <vt:lpstr>４）Zotero</vt:lpstr>
      <vt:lpstr>４）Zotero</vt:lpstr>
      <vt:lpstr>４）Zotero</vt:lpstr>
      <vt:lpstr>４）Zotero</vt:lpstr>
      <vt:lpstr>５）情報源と注意点</vt:lpstr>
      <vt:lpstr>５）情報源と注意点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editor</dc:creator>
  <cp:lastModifiedBy>千葉浩之</cp:lastModifiedBy>
  <cp:revision>154</cp:revision>
  <cp:lastPrinted>2019-04-22T00:55:00Z</cp:lastPrinted>
  <dcterms:created xsi:type="dcterms:W3CDTF">2019-03-18T12:25:30Z</dcterms:created>
  <dcterms:modified xsi:type="dcterms:W3CDTF">2019-04-22T02:32:47Z</dcterms:modified>
</cp:coreProperties>
</file>