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4" r:id="rId11"/>
    <p:sldId id="269" r:id="rId12"/>
    <p:sldId id="275" r:id="rId13"/>
    <p:sldId id="270" r:id="rId14"/>
    <p:sldId id="276" r:id="rId15"/>
    <p:sldId id="273" r:id="rId16"/>
  </p:sldIdLst>
  <p:sldSz cx="10691813" cy="7559675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5" d="100"/>
          <a:sy n="55" d="100"/>
        </p:scale>
        <p:origin x="519" y="48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FE09D-673C-4A33-82CF-3DF71019C904}" type="datetimeFigureOut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1233488"/>
            <a:ext cx="47069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651639-37D3-4C21-AA8E-717D196785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896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651639-37D3-4C21-AA8E-717D19678563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1837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336477" y="1237197"/>
            <a:ext cx="801886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B9CA9-E267-44EE-B3D6-890E9BADBACC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0041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10093-C25C-4644-BEE9-578D92E11CD6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24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0226" y="444481"/>
            <a:ext cx="2021421" cy="706094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4572" y="444481"/>
            <a:ext cx="5932007" cy="706094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5D4B2-4C45-4078-A8CB-ABF211B7698F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40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B686-7778-49F5-8DFA-243FE319AA2D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799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9493" y="1884670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9493" y="5059034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DDF0-B5A0-4E99-A49A-50AA17C661F9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781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4572" y="2218905"/>
            <a:ext cx="3976018" cy="52865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54238" y="2218905"/>
            <a:ext cx="3977410" cy="52865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B02FB-D2BC-4E6C-AAE6-4BA140217132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6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402483"/>
            <a:ext cx="9221689" cy="1461188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36455" y="1853171"/>
            <a:ext cx="4523138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736455" y="2761381"/>
            <a:ext cx="4523138" cy="406157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412730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412730" y="2761381"/>
            <a:ext cx="4545413" cy="406157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074-8BAE-457C-BE18-89FE05A282B3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562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6A0-B277-4E5A-A0B1-A90EAB271E72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2073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FC5E-1DEF-47C6-B65B-4658BE7FA2B5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35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BD37-D24C-438F-B4D8-6B167E125060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23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04C8-40C3-43B1-9874-6601DDD578BC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15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0" y="6479674"/>
            <a:ext cx="10692000" cy="1080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-94" y="0"/>
            <a:ext cx="10692000" cy="1080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05906" y="0"/>
            <a:ext cx="10080000" cy="108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05906" y="1259837"/>
            <a:ext cx="100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735062" y="7006699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B5747-DE44-45FB-AD76-B015662BEFED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541663" y="7006699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225906" y="6479675"/>
            <a:ext cx="2160000" cy="10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fld id="{E552C9B2-7834-4B25-9061-54396F6F553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092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On-Demand Guidance on Northern Campus Library’s Service</a:t>
            </a:r>
            <a:endParaRPr kumimoji="1" lang="ja-JP" altLang="en-US" sz="2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n-US" altLang="ja-JP" dirty="0" smtClean="0"/>
              <a:t>Using Northern Campus Library’s resources</a:t>
            </a:r>
            <a:r>
              <a:rPr lang="ja-JP" altLang="en-US" dirty="0" smtClean="0"/>
              <a:t> </a:t>
            </a:r>
            <a:r>
              <a:rPr lang="en-US" altLang="ja-JP" dirty="0" smtClean="0"/>
              <a:t>and the others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305906" y="3780000"/>
            <a:ext cx="10079206" cy="252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altLang="ja-JP" dirty="0" smtClean="0"/>
              <a:t>Hokkaido University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altLang="ja-JP" dirty="0" smtClean="0"/>
              <a:t>Northern Campus Library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altLang="ja-JP" dirty="0" smtClean="0"/>
              <a:t>April 2019</a:t>
            </a:r>
          </a:p>
          <a:p>
            <a:pPr marL="0" indent="0" algn="r">
              <a:buFont typeface="Arial" panose="020B0604020202020204" pitchFamily="34" charset="0"/>
              <a:buNone/>
            </a:pPr>
            <a:endParaRPr lang="ja-JP" altLang="en-US" sz="3200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2" y="2527291"/>
            <a:ext cx="3780000" cy="3772627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000" y="5727600"/>
            <a:ext cx="1584000" cy="55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242" t="11424" r="242" b="17139"/>
          <a:stretch/>
        </p:blipFill>
        <p:spPr>
          <a:xfrm>
            <a:off x="5524790" y="144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sz="2600" dirty="0"/>
              <a:t>2) The other </a:t>
            </a:r>
            <a:r>
              <a:rPr lang="en-US" altLang="ja-JP" sz="2600" dirty="0" smtClean="0"/>
              <a:t>resources</a:t>
            </a:r>
            <a:r>
              <a:rPr lang="en-US" altLang="ja-JP" sz="2600" dirty="0"/>
              <a:t/>
            </a:r>
            <a:br>
              <a:rPr lang="en-US" altLang="ja-JP" sz="2600" dirty="0"/>
            </a:br>
            <a:r>
              <a:rPr lang="en-US" altLang="ja-JP" sz="2600" dirty="0"/>
              <a:t> - Open Access papers and materials available on Google </a:t>
            </a:r>
            <a:r>
              <a:rPr lang="en-US" altLang="ja-JP" sz="2600" dirty="0" smtClean="0"/>
              <a:t>Books</a:t>
            </a:r>
            <a:endParaRPr lang="en-US" altLang="ja-JP" sz="2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3"/>
          <a:srcRect t="11451" b="3832"/>
          <a:stretch/>
        </p:blipFill>
        <p:spPr>
          <a:xfrm>
            <a:off x="305906" y="1259845"/>
            <a:ext cx="4320000" cy="43194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4"/>
          <a:srcRect t="10000" b="1111"/>
          <a:stretch/>
        </p:blipFill>
        <p:spPr>
          <a:xfrm>
            <a:off x="1386000" y="4409837"/>
            <a:ext cx="3780000" cy="189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377998" y="1332000"/>
            <a:ext cx="579600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2800" dirty="0" smtClean="0">
                <a:solidFill>
                  <a:schemeClr val="tx1"/>
                </a:solidFill>
              </a:rPr>
              <a:t>If papers / materials are unavailable</a:t>
            </a:r>
          </a:p>
          <a:p>
            <a:r>
              <a:rPr lang="en-US" altLang="ja-JP" sz="2800" dirty="0" smtClean="0">
                <a:solidFill>
                  <a:schemeClr val="tx1"/>
                </a:solidFill>
              </a:rPr>
              <a:t>in Hokkaido University…</a:t>
            </a:r>
          </a:p>
        </p:txBody>
      </p:sp>
      <p:sp>
        <p:nvSpPr>
          <p:cNvPr id="6" name="円/楕円 5"/>
          <p:cNvSpPr/>
          <p:nvPr/>
        </p:nvSpPr>
        <p:spPr>
          <a:xfrm>
            <a:off x="241200" y="4994837"/>
            <a:ext cx="720000" cy="7200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4032000" y="2520000"/>
            <a:ext cx="720000" cy="7200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/>
          <p:cNvCxnSpPr>
            <a:stCxn id="12" idx="4"/>
          </p:cNvCxnSpPr>
          <p:nvPr/>
        </p:nvCxnSpPr>
        <p:spPr>
          <a:xfrm>
            <a:off x="4392000" y="3240000"/>
            <a:ext cx="0" cy="167687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>
            <a:stCxn id="6" idx="6"/>
          </p:cNvCxnSpPr>
          <p:nvPr/>
        </p:nvCxnSpPr>
        <p:spPr>
          <a:xfrm>
            <a:off x="961200" y="5354837"/>
            <a:ext cx="108000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377998" y="3420000"/>
            <a:ext cx="3420000" cy="9233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 smtClean="0">
                <a:solidFill>
                  <a:schemeClr val="bg1"/>
                </a:solidFill>
              </a:rPr>
              <a:t>Some browser plug-ins (such as </a:t>
            </a:r>
            <a:r>
              <a:rPr lang="en-US" altLang="ja-JP" dirty="0" err="1" smtClean="0">
                <a:solidFill>
                  <a:schemeClr val="bg1"/>
                </a:solidFill>
              </a:rPr>
              <a:t>Unpaywall</a:t>
            </a:r>
            <a:r>
              <a:rPr lang="ja-JP" altLang="en-US" dirty="0" err="1" smtClean="0">
                <a:solidFill>
                  <a:schemeClr val="bg1"/>
                </a:solidFill>
              </a:rPr>
              <a:t>，</a:t>
            </a:r>
            <a:r>
              <a:rPr lang="en-US" altLang="ja-JP" dirty="0" err="1" smtClean="0">
                <a:solidFill>
                  <a:schemeClr val="bg1"/>
                </a:solidFill>
              </a:rPr>
              <a:t>Kopernio</a:t>
            </a:r>
            <a:r>
              <a:rPr lang="en-US" altLang="ja-JP" dirty="0" smtClean="0">
                <a:solidFill>
                  <a:schemeClr val="bg1"/>
                </a:solidFill>
              </a:rPr>
              <a:t>) navigate</a:t>
            </a:r>
          </a:p>
          <a:p>
            <a:r>
              <a:rPr lang="en-US" altLang="ja-JP" dirty="0" smtClean="0">
                <a:solidFill>
                  <a:schemeClr val="bg1"/>
                </a:solidFill>
              </a:rPr>
              <a:t>you to the Open Access version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6606000" y="5767200"/>
            <a:ext cx="3708000" cy="461665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</a:t>
            </a:r>
            <a:r>
              <a:rPr lang="en-US" altLang="ja-JP" sz="2400" dirty="0" smtClean="0">
                <a:solidFill>
                  <a:schemeClr val="bg1"/>
                </a:solidFill>
              </a:rPr>
              <a:t>books.google.com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08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2"/>
          <a:srcRect l="223" t="11427" r="223" b="26666"/>
          <a:stretch/>
        </p:blipFill>
        <p:spPr>
          <a:xfrm>
            <a:off x="5346316" y="1259838"/>
            <a:ext cx="504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2) The other </a:t>
            </a:r>
            <a:r>
              <a:rPr lang="en-US" altLang="ja-JP" sz="2800" dirty="0" smtClean="0"/>
              <a:t>resources</a:t>
            </a:r>
            <a:r>
              <a:rPr kumimoji="1" lang="en-US" altLang="ja-JP" sz="2800" dirty="0"/>
              <a:t/>
            </a:r>
            <a:br>
              <a:rPr kumimoji="1" lang="en-US" altLang="ja-JP" sz="2800" dirty="0"/>
            </a:br>
            <a:r>
              <a:rPr lang="en-US" altLang="ja-JP" sz="2800" dirty="0"/>
              <a:t> - </a:t>
            </a:r>
            <a:r>
              <a:rPr lang="en-US" altLang="ja-JP" sz="2800" dirty="0">
                <a:solidFill>
                  <a:srgbClr val="C00000"/>
                </a:solidFill>
              </a:rPr>
              <a:t>[Not Free]</a:t>
            </a:r>
            <a:r>
              <a:rPr lang="en-US" altLang="ja-JP" sz="2800" dirty="0"/>
              <a:t> Materials of </a:t>
            </a:r>
            <a:r>
              <a:rPr lang="en-US" altLang="ja-JP" sz="2800" dirty="0" smtClean="0"/>
              <a:t>other </a:t>
            </a:r>
            <a:r>
              <a:rPr lang="en-US" altLang="ja-JP" sz="2800" dirty="0"/>
              <a:t>universities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2400" dirty="0" smtClean="0"/>
              <a:t>1) Order </a:t>
            </a:r>
            <a:r>
              <a:rPr lang="en-US" altLang="ja-JP" sz="2400" dirty="0"/>
              <a:t>photocopies </a:t>
            </a:r>
            <a:r>
              <a:rPr lang="en-US" altLang="ja-JP" sz="2400" dirty="0" smtClean="0"/>
              <a:t>and materials</a:t>
            </a:r>
          </a:p>
          <a:p>
            <a:pPr marL="0" indent="0">
              <a:buNone/>
            </a:pPr>
            <a:r>
              <a:rPr lang="en-US" altLang="ja-JP" sz="2400" dirty="0" smtClean="0"/>
              <a:t>    </a:t>
            </a:r>
            <a:r>
              <a:rPr lang="en-US" altLang="ja-JP" sz="200" dirty="0" smtClean="0"/>
              <a:t> </a:t>
            </a:r>
            <a:r>
              <a:rPr lang="en-US" altLang="ja-JP" sz="2400" dirty="0" smtClean="0"/>
              <a:t>from other universities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1800" dirty="0" smtClean="0"/>
              <a:t>Payable for private or public expense </a:t>
            </a:r>
          </a:p>
          <a:p>
            <a:pPr marL="0" indent="0">
              <a:buNone/>
            </a:pPr>
            <a:endParaRPr lang="en-US" altLang="ja-JP" sz="1200" dirty="0" smtClean="0"/>
          </a:p>
          <a:p>
            <a:pPr marL="0" indent="0">
              <a:buNone/>
            </a:pPr>
            <a:r>
              <a:rPr lang="en-US" altLang="ja-JP" sz="1800" dirty="0" smtClean="0"/>
              <a:t>If you use public expense (</a:t>
            </a:r>
            <a:r>
              <a:rPr lang="en-US" altLang="ja-JP" sz="1800" dirty="0" err="1" smtClean="0"/>
              <a:t>Ippan-Un’ei-Zaigen</a:t>
            </a:r>
            <a:r>
              <a:rPr lang="en-US" altLang="ja-JP" sz="1800" dirty="0" smtClean="0"/>
              <a:t>),</a:t>
            </a:r>
          </a:p>
          <a:p>
            <a:pPr marL="0" indent="0">
              <a:buNone/>
            </a:pPr>
            <a:r>
              <a:rPr lang="en-US" altLang="ja-JP" sz="1800" dirty="0" smtClean="0"/>
              <a:t>you can receive photocopies of the materials </a:t>
            </a:r>
          </a:p>
          <a:p>
            <a:pPr marL="0" indent="0">
              <a:buNone/>
            </a:pPr>
            <a:r>
              <a:rPr lang="en-US" altLang="ja-JP" sz="1800" dirty="0" smtClean="0"/>
              <a:t>of the libraries of Hokkaido University</a:t>
            </a:r>
          </a:p>
          <a:p>
            <a:pPr marL="0" indent="0">
              <a:buNone/>
            </a:pPr>
            <a:r>
              <a:rPr lang="en-US" altLang="ja-JP" sz="1800" dirty="0" smtClean="0"/>
              <a:t>in PDF format</a:t>
            </a:r>
          </a:p>
          <a:p>
            <a:pPr marL="0" indent="0">
              <a:buNone/>
            </a:pP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 smtClean="0"/>
              <a:t>2) Visit other university libraries</a:t>
            </a:r>
          </a:p>
          <a:p>
            <a:pPr marL="0" indent="0">
              <a:buNone/>
            </a:pPr>
            <a:r>
              <a:rPr lang="en-US" altLang="ja-JP" sz="1800" dirty="0" smtClean="0"/>
              <a:t>If necessary,</a:t>
            </a:r>
          </a:p>
          <a:p>
            <a:pPr marL="0" indent="0">
              <a:buNone/>
            </a:pPr>
            <a:r>
              <a:rPr lang="en-US" altLang="ja-JP" sz="1800" dirty="0" smtClean="0"/>
              <a:t>this library issues a free letter of introduction </a:t>
            </a:r>
            <a:endParaRPr kumimoji="1" lang="en-US" altLang="ja-JP" sz="1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5742000" y="5767200"/>
            <a:ext cx="4572000" cy="461665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</a:t>
            </a:r>
            <a:r>
              <a:rPr lang="en-US" altLang="ja-JP" sz="2400" dirty="0" smtClean="0">
                <a:solidFill>
                  <a:schemeClr val="bg1"/>
                </a:solidFill>
              </a:rPr>
              <a:t>www.lib.hokudai.ac.jp/en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cxnSp>
        <p:nvCxnSpPr>
          <p:cNvPr id="11" name="直線矢印コネクタ 10"/>
          <p:cNvCxnSpPr/>
          <p:nvPr/>
        </p:nvCxnSpPr>
        <p:spPr>
          <a:xfrm flipV="1">
            <a:off x="5400000" y="4265234"/>
            <a:ext cx="720000" cy="72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フリーフォーム 14"/>
          <p:cNvSpPr/>
          <p:nvPr/>
        </p:nvSpPr>
        <p:spPr>
          <a:xfrm>
            <a:off x="6185693" y="2034577"/>
            <a:ext cx="1018473" cy="2615800"/>
          </a:xfrm>
          <a:custGeom>
            <a:avLst/>
            <a:gdLst>
              <a:gd name="connsiteX0" fmla="*/ 0 w 1018473"/>
              <a:gd name="connsiteY0" fmla="*/ 0 h 2615800"/>
              <a:gd name="connsiteX1" fmla="*/ 626587 w 1018473"/>
              <a:gd name="connsiteY1" fmla="*/ 0 h 2615800"/>
              <a:gd name="connsiteX2" fmla="*/ 626587 w 1018473"/>
              <a:gd name="connsiteY2" fmla="*/ 162246 h 2615800"/>
              <a:gd name="connsiteX3" fmla="*/ 1018473 w 1018473"/>
              <a:gd name="connsiteY3" fmla="*/ 162246 h 2615800"/>
              <a:gd name="connsiteX4" fmla="*/ 1018473 w 1018473"/>
              <a:gd name="connsiteY4" fmla="*/ 2615800 h 2615800"/>
              <a:gd name="connsiteX5" fmla="*/ 626587 w 1018473"/>
              <a:gd name="connsiteY5" fmla="*/ 2615800 h 2615800"/>
              <a:gd name="connsiteX6" fmla="*/ 0 w 1018473"/>
              <a:gd name="connsiteY6" fmla="*/ 2615800 h 2615800"/>
              <a:gd name="connsiteX7" fmla="*/ 0 w 1018473"/>
              <a:gd name="connsiteY7" fmla="*/ 162246 h 261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8473" h="2615800">
                <a:moveTo>
                  <a:pt x="0" y="0"/>
                </a:moveTo>
                <a:lnTo>
                  <a:pt x="626587" y="0"/>
                </a:lnTo>
                <a:lnTo>
                  <a:pt x="626587" y="162246"/>
                </a:lnTo>
                <a:lnTo>
                  <a:pt x="1018473" y="162246"/>
                </a:lnTo>
                <a:lnTo>
                  <a:pt x="1018473" y="2615800"/>
                </a:lnTo>
                <a:lnTo>
                  <a:pt x="626587" y="2615800"/>
                </a:lnTo>
                <a:lnTo>
                  <a:pt x="0" y="2615800"/>
                </a:lnTo>
                <a:lnTo>
                  <a:pt x="0" y="162246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kumimoji="1" lang="ja-JP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2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3"/>
          <a:srcRect l="102" t="11189" r="102" b="1665"/>
          <a:stretch/>
        </p:blipFill>
        <p:spPr>
          <a:xfrm>
            <a:off x="5345906" y="1259837"/>
            <a:ext cx="504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2) The other </a:t>
            </a:r>
            <a:r>
              <a:rPr lang="en-US" altLang="ja-JP" sz="2800" dirty="0" smtClean="0"/>
              <a:t>resources</a:t>
            </a:r>
            <a:r>
              <a:rPr kumimoji="1" lang="en-US" altLang="ja-JP" sz="2800" dirty="0"/>
              <a:t/>
            </a:r>
            <a:br>
              <a:rPr kumimoji="1" lang="en-US" altLang="ja-JP" sz="2800" dirty="0"/>
            </a:br>
            <a:r>
              <a:rPr lang="en-US" altLang="ja-JP" sz="2800" dirty="0"/>
              <a:t> - </a:t>
            </a:r>
            <a:r>
              <a:rPr lang="en-US" altLang="ja-JP" sz="2800" dirty="0">
                <a:solidFill>
                  <a:srgbClr val="C00000"/>
                </a:solidFill>
              </a:rPr>
              <a:t>[Not Free]</a:t>
            </a:r>
            <a:r>
              <a:rPr lang="en-US" altLang="ja-JP" sz="2800" dirty="0"/>
              <a:t> Buy electronic / paper materials at public expense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5083" y="1259837"/>
            <a:ext cx="5040030" cy="5040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2400" dirty="0" smtClean="0"/>
              <a:t>Buy materials at public expense</a:t>
            </a:r>
          </a:p>
          <a:p>
            <a:pPr marL="0" indent="0">
              <a:buNone/>
            </a:pPr>
            <a:r>
              <a:rPr lang="en-US" altLang="ja-JP" sz="2400" dirty="0"/>
              <a:t>f</a:t>
            </a:r>
            <a:r>
              <a:rPr lang="en-US" altLang="ja-JP" sz="2400" dirty="0" smtClean="0"/>
              <a:t>rom bookshops / publishers</a:t>
            </a:r>
            <a:endParaRPr lang="en-US" altLang="ja-JP" sz="2400" dirty="0"/>
          </a:p>
          <a:p>
            <a:pPr marL="0" indent="0">
              <a:buNone/>
            </a:pPr>
            <a:endParaRPr kumimoji="1" lang="en-US" altLang="ja-JP" sz="2400" dirty="0" smtClean="0"/>
          </a:p>
          <a:p>
            <a:pPr marL="0" indent="0">
              <a:buNone/>
            </a:pPr>
            <a:r>
              <a:rPr lang="en-US" altLang="ja-JP" sz="2400" dirty="0" smtClean="0"/>
              <a:t>With the corporate card</a:t>
            </a:r>
          </a:p>
          <a:p>
            <a:pPr marL="0" indent="0">
              <a:buNone/>
            </a:pPr>
            <a:r>
              <a:rPr lang="en-US" altLang="ja-JP" sz="2400" dirty="0"/>
              <a:t>y</a:t>
            </a:r>
            <a:r>
              <a:rPr kumimoji="1" lang="en-US" altLang="ja-JP" sz="2400" dirty="0" smtClean="0"/>
              <a:t>ou can buy papers in PDF format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12</a:t>
            </a:fld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305083" y="3870000"/>
            <a:ext cx="4860000" cy="2430000"/>
            <a:chOff x="5525906" y="3869837"/>
            <a:chExt cx="4860000" cy="2430000"/>
          </a:xfrm>
        </p:grpSpPr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4"/>
            <a:srcRect t="10000" b="1111"/>
            <a:stretch/>
          </p:blipFill>
          <p:spPr>
            <a:xfrm>
              <a:off x="5525906" y="3869837"/>
              <a:ext cx="4860000" cy="24300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13" name="正方形/長方形 12"/>
            <p:cNvSpPr/>
            <p:nvPr/>
          </p:nvSpPr>
          <p:spPr>
            <a:xfrm>
              <a:off x="6048000" y="4680001"/>
              <a:ext cx="1009417" cy="1331694"/>
            </a:xfrm>
            <a:prstGeom prst="rect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" name="フリーフォーム 8"/>
          <p:cNvSpPr/>
          <p:nvPr/>
        </p:nvSpPr>
        <p:spPr>
          <a:xfrm>
            <a:off x="6722526" y="1999156"/>
            <a:ext cx="1027967" cy="2313272"/>
          </a:xfrm>
          <a:custGeom>
            <a:avLst/>
            <a:gdLst>
              <a:gd name="connsiteX0" fmla="*/ 0 w 985172"/>
              <a:gd name="connsiteY0" fmla="*/ 0 h 2242869"/>
              <a:gd name="connsiteX1" fmla="*/ 743633 w 985172"/>
              <a:gd name="connsiteY1" fmla="*/ 0 h 2242869"/>
              <a:gd name="connsiteX2" fmla="*/ 743633 w 985172"/>
              <a:gd name="connsiteY2" fmla="*/ 143774 h 2242869"/>
              <a:gd name="connsiteX3" fmla="*/ 985172 w 985172"/>
              <a:gd name="connsiteY3" fmla="*/ 143774 h 2242869"/>
              <a:gd name="connsiteX4" fmla="*/ 985172 w 985172"/>
              <a:gd name="connsiteY4" fmla="*/ 2242869 h 2242869"/>
              <a:gd name="connsiteX5" fmla="*/ 0 w 985172"/>
              <a:gd name="connsiteY5" fmla="*/ 2242869 h 2242869"/>
              <a:gd name="connsiteX6" fmla="*/ 0 w 985172"/>
              <a:gd name="connsiteY6" fmla="*/ 2099095 h 2242869"/>
              <a:gd name="connsiteX7" fmla="*/ 0 w 985172"/>
              <a:gd name="connsiteY7" fmla="*/ 143774 h 2242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85172" h="2242869">
                <a:moveTo>
                  <a:pt x="0" y="0"/>
                </a:moveTo>
                <a:lnTo>
                  <a:pt x="743633" y="0"/>
                </a:lnTo>
                <a:lnTo>
                  <a:pt x="743633" y="143774"/>
                </a:lnTo>
                <a:lnTo>
                  <a:pt x="985172" y="143774"/>
                </a:lnTo>
                <a:lnTo>
                  <a:pt x="985172" y="2242869"/>
                </a:lnTo>
                <a:lnTo>
                  <a:pt x="0" y="2242869"/>
                </a:lnTo>
                <a:lnTo>
                  <a:pt x="0" y="2099095"/>
                </a:lnTo>
                <a:lnTo>
                  <a:pt x="0" y="143774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 flipH="1" flipV="1">
            <a:off x="7861748" y="4171233"/>
            <a:ext cx="90000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6102000" y="5090400"/>
            <a:ext cx="4212000" cy="1138773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</a:t>
            </a:r>
            <a:r>
              <a:rPr lang="en-US" altLang="ja-JP" sz="2400" dirty="0" smtClean="0">
                <a:solidFill>
                  <a:schemeClr val="bg1"/>
                </a:solidFill>
              </a:rPr>
              <a:t>www.lib.hokudai.ac.jp/web/book-order-help</a:t>
            </a:r>
          </a:p>
          <a:p>
            <a:r>
              <a:rPr lang="en-US" altLang="ja-JP" dirty="0" smtClean="0">
                <a:solidFill>
                  <a:schemeClr val="bg1"/>
                </a:solidFill>
              </a:rPr>
              <a:t>* only on campus and in Japanese</a:t>
            </a:r>
          </a:p>
        </p:txBody>
      </p:sp>
    </p:spTree>
    <p:extLst>
      <p:ext uri="{BB962C8B-B14F-4D97-AF65-F5344CB8AC3E}">
        <p14:creationId xmlns:p14="http://schemas.microsoft.com/office/powerpoint/2010/main" val="407611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2) The other </a:t>
            </a:r>
            <a:r>
              <a:rPr lang="en-US" altLang="ja-JP" sz="2800" dirty="0" smtClean="0"/>
              <a:t>resources</a:t>
            </a:r>
            <a:r>
              <a:rPr lang="ja-JP" altLang="en-US" sz="2800" dirty="0"/>
              <a:t/>
            </a:r>
            <a:br>
              <a:rPr lang="ja-JP" altLang="en-US" sz="2800" dirty="0"/>
            </a:br>
            <a:r>
              <a:rPr lang="ja-JP" altLang="en-US" sz="2800" dirty="0" smtClean="0"/>
              <a:t> </a:t>
            </a:r>
            <a:r>
              <a:rPr lang="en-US" altLang="ja-JP" sz="2800" dirty="0" smtClean="0"/>
              <a:t>- Request </a:t>
            </a:r>
            <a:r>
              <a:rPr lang="en-US" altLang="ja-JP" sz="2800" dirty="0"/>
              <a:t>to corresponding authors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ja-JP" sz="2400" dirty="0" smtClean="0"/>
              <a:t>Request within </a:t>
            </a:r>
            <a:r>
              <a:rPr lang="en-US" altLang="ja-JP" sz="2400" dirty="0"/>
              <a:t>the </a:t>
            </a:r>
            <a:r>
              <a:rPr lang="en-US" altLang="ja-JP" sz="2400" dirty="0" smtClean="0"/>
              <a:t>permission</a:t>
            </a:r>
          </a:p>
          <a:p>
            <a:pPr marL="0" indent="0">
              <a:buNone/>
            </a:pPr>
            <a:r>
              <a:rPr lang="en-US" altLang="ja-JP" sz="2400" dirty="0"/>
              <a:t>o</a:t>
            </a:r>
            <a:r>
              <a:rPr lang="en-US" altLang="ja-JP" sz="2400" dirty="0" smtClean="0"/>
              <a:t>f the </a:t>
            </a:r>
            <a:r>
              <a:rPr lang="en-US" altLang="ja-JP" sz="2400" dirty="0"/>
              <a:t>publisher</a:t>
            </a:r>
          </a:p>
          <a:p>
            <a:pPr marL="0" indent="0">
              <a:buNone/>
            </a:pP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/>
              <a:t>S</a:t>
            </a:r>
            <a:r>
              <a:rPr lang="en-US" altLang="ja-JP" sz="2400" dirty="0" smtClean="0"/>
              <a:t>ome publishers allow authors</a:t>
            </a:r>
          </a:p>
          <a:p>
            <a:pPr marL="0" indent="0">
              <a:buNone/>
            </a:pPr>
            <a:r>
              <a:rPr lang="en-US" altLang="ja-JP" sz="2400" dirty="0" smtClean="0"/>
              <a:t>to distribute view-only version</a:t>
            </a:r>
          </a:p>
          <a:p>
            <a:pPr marL="0" indent="0">
              <a:buNone/>
            </a:pPr>
            <a:r>
              <a:rPr lang="en-US" altLang="ja-JP" sz="2400" dirty="0" smtClean="0"/>
              <a:t>of their papers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 smtClean="0"/>
              <a:t> - </a:t>
            </a:r>
            <a:r>
              <a:rPr lang="en-US" altLang="ja-JP" sz="2400" dirty="0" err="1" smtClean="0"/>
              <a:t>SharedIt</a:t>
            </a:r>
            <a:r>
              <a:rPr lang="en-US" altLang="ja-JP" sz="2400" dirty="0" smtClean="0"/>
              <a:t> </a:t>
            </a:r>
            <a:r>
              <a:rPr lang="en-US" altLang="ja-JP" sz="2400" dirty="0"/>
              <a:t>(Springer Nature)</a:t>
            </a:r>
          </a:p>
          <a:p>
            <a:pPr marL="0" indent="0">
              <a:buNone/>
            </a:pP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/>
              <a:t>Besides via SNS for </a:t>
            </a:r>
            <a:r>
              <a:rPr lang="en-US" altLang="ja-JP" sz="2400" dirty="0" smtClean="0"/>
              <a:t>researchers</a:t>
            </a:r>
          </a:p>
          <a:p>
            <a:pPr marL="0" indent="0">
              <a:buNone/>
            </a:pPr>
            <a:r>
              <a:rPr lang="en-US" altLang="ja-JP" sz="2400" dirty="0"/>
              <a:t> </a:t>
            </a:r>
            <a:r>
              <a:rPr lang="en-US" altLang="ja-JP" sz="2400" dirty="0" smtClean="0"/>
              <a:t>- </a:t>
            </a:r>
            <a:r>
              <a:rPr lang="en-US" altLang="ja-JP" sz="2400" dirty="0" err="1" smtClean="0"/>
              <a:t>ResearchGate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 </a:t>
            </a:r>
            <a:r>
              <a:rPr lang="en-US" altLang="ja-JP" sz="2400" dirty="0" smtClean="0"/>
              <a:t>- Academia.edu</a:t>
            </a:r>
            <a:endParaRPr kumimoji="1" lang="ja-JP" altLang="en-US" sz="2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16071" t="10159" r="33929" b="952"/>
          <a:stretch/>
        </p:blipFill>
        <p:spPr>
          <a:xfrm>
            <a:off x="5345113" y="1259837"/>
            <a:ext cx="504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7225693" y="2604152"/>
            <a:ext cx="286934" cy="28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19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Using </a:t>
            </a:r>
            <a:r>
              <a:rPr lang="en-US" altLang="ja-JP" sz="2800" dirty="0"/>
              <a:t>Northern Campus Library’s </a:t>
            </a:r>
            <a:r>
              <a:rPr lang="en-US" altLang="ja-JP" sz="2800" dirty="0" smtClean="0"/>
              <a:t>resources </a:t>
            </a:r>
            <a:r>
              <a:rPr lang="en-US" altLang="ja-JP" sz="2800" dirty="0"/>
              <a:t>and the others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altLang="ja-JP" sz="2200" dirty="0" smtClean="0"/>
              <a:t>1) Northern Campus Library’s resources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Current journals, Japanese newspapers, and e-resources (via HINES-WLAN)</a:t>
            </a:r>
          </a:p>
          <a:p>
            <a:pPr marL="0" indent="0">
              <a:buNone/>
            </a:pPr>
            <a:r>
              <a:rPr kumimoji="1" lang="en-US" altLang="ja-JP" sz="2200" dirty="0" smtClean="0"/>
              <a:t> - 21,000 paper materials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 </a:t>
            </a:r>
            <a:r>
              <a:rPr lang="en-US" altLang="ja-JP" sz="2200" dirty="0" smtClean="0"/>
              <a:t>- Library staff</a:t>
            </a:r>
            <a:endParaRPr kumimoji="1" lang="en-US" altLang="ja-JP" sz="2200" dirty="0"/>
          </a:p>
          <a:p>
            <a:pPr marL="0" indent="0">
              <a:buNone/>
            </a:pPr>
            <a:endParaRPr lang="en-US" altLang="ja-JP" sz="2200" dirty="0"/>
          </a:p>
          <a:p>
            <a:pPr marL="0" indent="0">
              <a:buNone/>
            </a:pPr>
            <a:r>
              <a:rPr kumimoji="1" lang="en-US" altLang="ja-JP" sz="2200" dirty="0" smtClean="0"/>
              <a:t>2) The other resources</a:t>
            </a:r>
            <a:endParaRPr kumimoji="1"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Paper materials of the libraries of Hokkaido University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Open Access papers and materials available on Google Books 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</a:t>
            </a:r>
            <a:r>
              <a:rPr lang="en-US" altLang="ja-JP" sz="2200" dirty="0" smtClean="0">
                <a:solidFill>
                  <a:srgbClr val="C00000"/>
                </a:solidFill>
              </a:rPr>
              <a:t>[Not Free] </a:t>
            </a:r>
            <a:r>
              <a:rPr kumimoji="1" lang="en-US" altLang="ja-JP" sz="2200" dirty="0" smtClean="0"/>
              <a:t>Materials of Other universities</a:t>
            </a:r>
            <a:endParaRPr kumimoji="1"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</a:t>
            </a:r>
            <a:r>
              <a:rPr lang="en-US" altLang="ja-JP" sz="2200" dirty="0" smtClean="0">
                <a:solidFill>
                  <a:srgbClr val="C00000"/>
                </a:solidFill>
              </a:rPr>
              <a:t>[Not Free]</a:t>
            </a:r>
            <a:r>
              <a:rPr lang="ja-JP" altLang="en-US" sz="2200" dirty="0"/>
              <a:t> </a:t>
            </a:r>
            <a:r>
              <a:rPr lang="en-US" altLang="ja-JP" sz="2200" dirty="0" smtClean="0"/>
              <a:t>Buy electronic / paper materials at public expense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Request to corresponding authors</a:t>
            </a:r>
            <a:endParaRPr kumimoji="1" lang="en-US" altLang="ja-JP" sz="22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2232000" y="1080000"/>
            <a:ext cx="8460000" cy="540000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432000" y="1079999"/>
            <a:ext cx="1800000" cy="147600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2000" y="3023675"/>
            <a:ext cx="1800000" cy="345600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-1" y="1080000"/>
            <a:ext cx="432000" cy="540000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278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94" y="1079837"/>
            <a:ext cx="10692000" cy="5400000"/>
          </a:xfrm>
          <a:solidFill>
            <a:srgbClr val="000080"/>
          </a:solidFill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TRY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LATER</a:t>
            </a:r>
          </a:p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</a:rPr>
              <a:t>AND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ASK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ME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ANYTIME:</a:t>
            </a:r>
          </a:p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</a:rPr>
              <a:t>kitacam@lib.hokudai.ac.jp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64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Using </a:t>
            </a:r>
            <a:r>
              <a:rPr lang="en-US" altLang="ja-JP" sz="2800" dirty="0"/>
              <a:t>Northern Campus Library’s </a:t>
            </a:r>
            <a:r>
              <a:rPr lang="en-US" altLang="ja-JP" sz="2800" dirty="0" smtClean="0"/>
              <a:t>resources </a:t>
            </a:r>
            <a:r>
              <a:rPr lang="en-US" altLang="ja-JP" sz="2800" dirty="0"/>
              <a:t>and the others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altLang="ja-JP" sz="2200" dirty="0" smtClean="0"/>
              <a:t>1) Northern Campus Library’s resources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Current </a:t>
            </a:r>
            <a:r>
              <a:rPr lang="en-US" altLang="ja-JP" sz="2200" dirty="0"/>
              <a:t>j</a:t>
            </a:r>
            <a:r>
              <a:rPr lang="en-US" altLang="ja-JP" sz="2200" dirty="0" smtClean="0"/>
              <a:t>ournals, Japanese </a:t>
            </a:r>
            <a:r>
              <a:rPr lang="en-US" altLang="ja-JP" sz="2200" dirty="0"/>
              <a:t>n</a:t>
            </a:r>
            <a:r>
              <a:rPr lang="en-US" altLang="ja-JP" sz="2200" dirty="0" smtClean="0"/>
              <a:t>ewspapers, and e-resources (via HINES-WLAN)</a:t>
            </a:r>
          </a:p>
          <a:p>
            <a:pPr marL="0" indent="0">
              <a:buNone/>
            </a:pPr>
            <a:r>
              <a:rPr kumimoji="1" lang="en-US" altLang="ja-JP" sz="2200" dirty="0" smtClean="0"/>
              <a:t> - 21,000 paper materials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 </a:t>
            </a:r>
            <a:r>
              <a:rPr lang="en-US" altLang="ja-JP" sz="2200" dirty="0" smtClean="0"/>
              <a:t>- Library staff</a:t>
            </a:r>
            <a:endParaRPr kumimoji="1" lang="en-US" altLang="ja-JP" sz="2200" dirty="0"/>
          </a:p>
          <a:p>
            <a:pPr marL="0" indent="0">
              <a:buNone/>
            </a:pPr>
            <a:endParaRPr lang="en-US" altLang="ja-JP" sz="2200" dirty="0"/>
          </a:p>
          <a:p>
            <a:pPr marL="0" indent="0">
              <a:buNone/>
            </a:pPr>
            <a:r>
              <a:rPr kumimoji="1" lang="en-US" altLang="ja-JP" sz="2200" dirty="0" smtClean="0"/>
              <a:t>2) The other resources</a:t>
            </a:r>
            <a:endParaRPr kumimoji="1"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Paper materials of the libraries of Hokkaido University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Open Access papers and materials available on Google Books 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</a:t>
            </a:r>
            <a:r>
              <a:rPr lang="en-US" altLang="ja-JP" sz="2200" dirty="0" smtClean="0">
                <a:solidFill>
                  <a:srgbClr val="C00000"/>
                </a:solidFill>
              </a:rPr>
              <a:t>[Not Free] </a:t>
            </a:r>
            <a:r>
              <a:rPr kumimoji="1" lang="en-US" altLang="ja-JP" sz="2200" dirty="0" smtClean="0"/>
              <a:t>Materials of </a:t>
            </a:r>
            <a:r>
              <a:rPr lang="en-US" altLang="ja-JP" sz="2200" dirty="0" smtClean="0"/>
              <a:t>ot</a:t>
            </a:r>
            <a:r>
              <a:rPr kumimoji="1" lang="en-US" altLang="ja-JP" sz="2200" dirty="0" smtClean="0"/>
              <a:t>her universities</a:t>
            </a:r>
            <a:endParaRPr kumimoji="1"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</a:t>
            </a:r>
            <a:r>
              <a:rPr lang="en-US" altLang="ja-JP" sz="2200" dirty="0" smtClean="0">
                <a:solidFill>
                  <a:srgbClr val="C00000"/>
                </a:solidFill>
              </a:rPr>
              <a:t>[Not Free]</a:t>
            </a:r>
            <a:r>
              <a:rPr lang="ja-JP" altLang="en-US" sz="2200" dirty="0"/>
              <a:t> </a:t>
            </a:r>
            <a:r>
              <a:rPr lang="en-US" altLang="ja-JP" sz="2200" dirty="0" smtClean="0"/>
              <a:t>Buy electronic / paper materials at public expense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 - Request to corresponding authors</a:t>
            </a:r>
            <a:endParaRPr kumimoji="1" lang="en-US" altLang="ja-JP" sz="22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5071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r="7143"/>
          <a:stretch/>
        </p:blipFill>
        <p:spPr>
          <a:xfrm rot="5400000">
            <a:off x="5345798" y="1259946"/>
            <a:ext cx="5040217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1) Northern Campus Library’s </a:t>
            </a:r>
            <a:r>
              <a:rPr lang="en-US" altLang="ja-JP" sz="2800" dirty="0" smtClean="0"/>
              <a:t>resources</a:t>
            </a: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dirty="0" smtClean="0"/>
              <a:t> * Opening hours and entering the library</a:t>
            </a:r>
            <a:endParaRPr kumimoji="1" lang="ja-JP" altLang="en-US" sz="2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5906" y="1259837"/>
            <a:ext cx="5039207" cy="504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2400" dirty="0" smtClean="0"/>
              <a:t>Open at 9AM - 5PM on Weekday</a:t>
            </a:r>
            <a:r>
              <a:rPr lang="en-US" altLang="ja-JP" sz="2400" dirty="0"/>
              <a:t>s</a:t>
            </a:r>
          </a:p>
          <a:p>
            <a:pPr marL="0" indent="0">
              <a:buNone/>
            </a:pPr>
            <a:r>
              <a:rPr lang="en-US" altLang="ja-JP" sz="2400" dirty="0" smtClean="0"/>
              <a:t>When staff takes day off,</a:t>
            </a:r>
          </a:p>
          <a:p>
            <a:pPr marL="0" indent="0">
              <a:buNone/>
            </a:pPr>
            <a:r>
              <a:rPr lang="en-US" altLang="ja-JP" sz="2400" dirty="0" smtClean="0"/>
              <a:t>the library opens at 1PM</a:t>
            </a:r>
            <a:endParaRPr lang="en-US" altLang="ja-JP" sz="2400" dirty="0"/>
          </a:p>
          <a:p>
            <a:pPr marL="0" indent="0">
              <a:buNone/>
            </a:pP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 smtClean="0"/>
              <a:t>The students and faculty of</a:t>
            </a:r>
          </a:p>
          <a:p>
            <a:pPr marL="0" indent="0">
              <a:buNone/>
            </a:pPr>
            <a:r>
              <a:rPr lang="en-US" altLang="ja-JP" sz="2400" dirty="0" smtClean="0"/>
              <a:t>CRIS, RIES, ICAT, and ARC</a:t>
            </a:r>
          </a:p>
          <a:p>
            <a:pPr marL="0" indent="0">
              <a:buNone/>
            </a:pPr>
            <a:r>
              <a:rPr lang="en-US" altLang="ja-JP" sz="2400" dirty="0" smtClean="0"/>
              <a:t>can enter the library</a:t>
            </a:r>
          </a:p>
          <a:p>
            <a:pPr marL="0" indent="0">
              <a:buNone/>
            </a:pPr>
            <a:r>
              <a:rPr lang="en-US" altLang="ja-JP" sz="2400" dirty="0" smtClean="0"/>
              <a:t>with their own IC card,</a:t>
            </a:r>
          </a:p>
          <a:p>
            <a:pPr marL="0" indent="0">
              <a:buNone/>
            </a:pPr>
            <a:r>
              <a:rPr lang="en-US" altLang="ja-JP" sz="2400" dirty="0" smtClean="0"/>
              <a:t>even when it is closed</a:t>
            </a:r>
            <a:endParaRPr lang="en-US" altLang="ja-JP" sz="2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9413907" y="3455838"/>
            <a:ext cx="648000" cy="64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56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4" r="2936" b="-187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5905" y="0"/>
            <a:ext cx="10080001" cy="1080000"/>
          </a:xfrm>
        </p:spPr>
        <p:txBody>
          <a:bodyPr>
            <a:noAutofit/>
          </a:bodyPr>
          <a:lstStyle/>
          <a:p>
            <a:r>
              <a:rPr lang="en-US" altLang="ja-JP" sz="2400" dirty="0"/>
              <a:t>1) Northern Campus Library’s </a:t>
            </a:r>
            <a:r>
              <a:rPr lang="en-US" altLang="ja-JP" sz="2400" dirty="0" smtClean="0"/>
              <a:t>resources</a:t>
            </a:r>
            <a:br>
              <a:rPr lang="en-US" altLang="ja-JP" sz="2400" dirty="0" smtClean="0"/>
            </a:br>
            <a:r>
              <a:rPr lang="en-US" altLang="ja-JP" sz="2400" dirty="0"/>
              <a:t> - </a:t>
            </a:r>
            <a:r>
              <a:rPr lang="en-US" altLang="ja-JP" sz="2400" dirty="0" smtClean="0"/>
              <a:t>Current </a:t>
            </a:r>
            <a:r>
              <a:rPr lang="en-US" altLang="ja-JP" sz="2400" dirty="0"/>
              <a:t>journals, Japanese </a:t>
            </a:r>
            <a:r>
              <a:rPr lang="en-US" altLang="ja-JP" sz="2400" dirty="0" smtClean="0"/>
              <a:t>newspapers,</a:t>
            </a:r>
            <a:r>
              <a:rPr lang="en-US" altLang="ja-JP" sz="2400" dirty="0"/>
              <a:t/>
            </a:r>
            <a:br>
              <a:rPr lang="en-US" altLang="ja-JP" sz="2400" dirty="0"/>
            </a:br>
            <a:r>
              <a:rPr lang="en-US" altLang="ja-JP" sz="2400" dirty="0" smtClean="0"/>
              <a:t>   </a:t>
            </a:r>
            <a:r>
              <a:rPr lang="en-US" altLang="ja-JP" sz="1100" dirty="0" smtClean="0"/>
              <a:t> </a:t>
            </a:r>
            <a:r>
              <a:rPr lang="en-US" altLang="ja-JP" sz="2400" dirty="0" smtClean="0"/>
              <a:t>and </a:t>
            </a:r>
            <a:r>
              <a:rPr lang="en-US" altLang="ja-JP" sz="2400" dirty="0"/>
              <a:t>e-resources (via HINES-WLAN</a:t>
            </a:r>
            <a:r>
              <a:rPr lang="en-US" altLang="ja-JP" sz="2400" dirty="0" smtClean="0"/>
              <a:t>)</a:t>
            </a:r>
            <a:endParaRPr lang="ja-JP" altLang="en-US" sz="2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1201156" y="4849019"/>
            <a:ext cx="1836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altLang="ja-JP" dirty="0" smtClean="0">
                <a:solidFill>
                  <a:sysClr val="windowText" lastClr="000000"/>
                </a:solidFill>
              </a:rPr>
              <a:t>Current journals</a:t>
            </a:r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944341" y="3779838"/>
            <a:ext cx="1296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altLang="ja-JP" dirty="0" smtClean="0">
                <a:solidFill>
                  <a:sysClr val="windowText" lastClr="000000"/>
                </a:solidFill>
              </a:rPr>
              <a:t>Pamphlets</a:t>
            </a:r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635906" y="3780000"/>
            <a:ext cx="2592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altLang="ja-JP" dirty="0">
                <a:solidFill>
                  <a:sysClr val="windowText" lastClr="000000"/>
                </a:solidFill>
              </a:rPr>
              <a:t>6</a:t>
            </a:r>
            <a:r>
              <a:rPr lang="en-US" altLang="ja-JP" dirty="0" smtClean="0">
                <a:solidFill>
                  <a:sysClr val="windowText" lastClr="000000"/>
                </a:solidFill>
              </a:rPr>
              <a:t> Japanese newspapers</a:t>
            </a:r>
            <a:endParaRPr lang="en-US" altLang="ja-JP" dirty="0">
              <a:solidFill>
                <a:sysClr val="windowText" lastClr="00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6570341" y="4248000"/>
            <a:ext cx="3096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ja-JP" dirty="0" smtClean="0">
                <a:solidFill>
                  <a:sysClr val="windowText" lastClr="000000"/>
                </a:solidFill>
              </a:rPr>
              <a:t>Computer for library catalog</a:t>
            </a:r>
            <a:endParaRPr lang="en-US" altLang="ja-JP" dirty="0">
              <a:solidFill>
                <a:sysClr val="windowText" lastClr="000000"/>
              </a:solidFill>
            </a:endParaRPr>
          </a:p>
          <a:p>
            <a:pPr algn="ctr"/>
            <a:r>
              <a:rPr lang="en-US" altLang="ja-JP" dirty="0" smtClean="0">
                <a:solidFill>
                  <a:sysClr val="windowText" lastClr="000000"/>
                </a:solidFill>
              </a:rPr>
              <a:t>* </a:t>
            </a:r>
            <a:r>
              <a:rPr lang="en-US" altLang="ja-JP" dirty="0">
                <a:solidFill>
                  <a:sysClr val="windowText" lastClr="000000"/>
                </a:solidFill>
              </a:rPr>
              <a:t>a</a:t>
            </a:r>
            <a:r>
              <a:rPr lang="en-US" altLang="ja-JP" dirty="0" smtClean="0">
                <a:solidFill>
                  <a:sysClr val="windowText" lastClr="000000"/>
                </a:solidFill>
              </a:rPr>
              <a:t>lso Internet available</a:t>
            </a:r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611441" y="5033685"/>
            <a:ext cx="2592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ja-JP" dirty="0" smtClean="0">
                <a:solidFill>
                  <a:sysClr val="windowText" lastClr="000000"/>
                </a:solidFill>
              </a:rPr>
              <a:t>Photocopy Machine</a:t>
            </a:r>
            <a:endParaRPr lang="en-US" altLang="ja-JP" dirty="0">
              <a:solidFill>
                <a:sysClr val="windowText" lastClr="000000"/>
              </a:solidFill>
            </a:endParaRPr>
          </a:p>
          <a:p>
            <a:pPr algn="ctr"/>
            <a:r>
              <a:rPr lang="en-US" altLang="ja-JP" dirty="0" smtClean="0">
                <a:solidFill>
                  <a:sysClr val="windowText" lastClr="000000"/>
                </a:solidFill>
              </a:rPr>
              <a:t>* a RICOH</a:t>
            </a:r>
            <a:r>
              <a:rPr lang="ja-JP" altLang="en-US" dirty="0">
                <a:solidFill>
                  <a:sysClr val="windowText" lastClr="000000"/>
                </a:solidFill>
              </a:rPr>
              <a:t> </a:t>
            </a:r>
            <a:r>
              <a:rPr lang="en-US" altLang="ja-JP" dirty="0" smtClean="0">
                <a:solidFill>
                  <a:sysClr val="windowText" lastClr="000000"/>
                </a:solidFill>
              </a:rPr>
              <a:t>Card needed</a:t>
            </a:r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923906" y="1548000"/>
            <a:ext cx="2844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kumimoji="1" lang="en-US" altLang="ja-JP" sz="2400" dirty="0">
                <a:solidFill>
                  <a:srgbClr val="C00000"/>
                </a:solidFill>
              </a:rPr>
              <a:t>HINES-WLAN</a:t>
            </a:r>
          </a:p>
          <a:p>
            <a:pPr algn="ctr"/>
            <a:r>
              <a:rPr lang="en-US" altLang="ja-JP" sz="2400" dirty="0">
                <a:solidFill>
                  <a:srgbClr val="C00000"/>
                </a:solidFill>
              </a:rPr>
              <a:t>ID/PW=</a:t>
            </a:r>
            <a:r>
              <a:rPr lang="ja-JP" altLang="en-US" sz="2400" u="sng" dirty="0">
                <a:solidFill>
                  <a:srgbClr val="C00000"/>
                </a:solidFill>
              </a:rPr>
              <a:t>＿＿＿＿＿</a:t>
            </a:r>
            <a:endParaRPr kumimoji="1" lang="ja-JP" altLang="en-US" sz="2400" dirty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490000" y="2700000"/>
            <a:ext cx="3996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ja-JP" dirty="0" smtClean="0">
                <a:solidFill>
                  <a:srgbClr val="C00000"/>
                </a:solidFill>
              </a:rPr>
              <a:t>e-journals, e-books, databases</a:t>
            </a:r>
          </a:p>
          <a:p>
            <a:pPr algn="ctr"/>
            <a:r>
              <a:rPr lang="en-US" altLang="ja-JP" dirty="0" smtClean="0">
                <a:solidFill>
                  <a:srgbClr val="C00000"/>
                </a:solidFill>
              </a:rPr>
              <a:t>which Hokkaido University subscribes</a:t>
            </a:r>
          </a:p>
        </p:txBody>
      </p:sp>
      <p:cxnSp>
        <p:nvCxnSpPr>
          <p:cNvPr id="15" name="直線コネクタ 14"/>
          <p:cNvCxnSpPr>
            <a:stCxn id="11" idx="3"/>
          </p:cNvCxnSpPr>
          <p:nvPr/>
        </p:nvCxnSpPr>
        <p:spPr>
          <a:xfrm>
            <a:off x="6767906" y="1963499"/>
            <a:ext cx="1134094" cy="73650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37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 t="513" r="8531" b="513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1) Northern Campus Library’s resources</a:t>
            </a:r>
            <a:br>
              <a:rPr lang="en-US" altLang="ja-JP" sz="2800" dirty="0"/>
            </a:br>
            <a:r>
              <a:rPr lang="en-US" altLang="ja-JP" sz="2800" dirty="0"/>
              <a:t> - 21,000 paper materials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4347000" y="3420000"/>
            <a:ext cx="684000" cy="5078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altLang="ja-JP" sz="1000" dirty="0" smtClean="0">
                <a:solidFill>
                  <a:sysClr val="windowText" lastClr="000000"/>
                </a:solidFill>
              </a:rPr>
              <a:t>Foreign journals</a:t>
            </a:r>
          </a:p>
          <a:p>
            <a:pPr algn="ctr"/>
            <a:r>
              <a:rPr kumimoji="1" lang="en-US" altLang="ja-JP" sz="700" dirty="0" smtClean="0">
                <a:solidFill>
                  <a:sysClr val="windowText" lastClr="000000"/>
                </a:solidFill>
              </a:rPr>
              <a:t>A-Z</a:t>
            </a:r>
            <a:endParaRPr kumimoji="1" lang="ja-JP" altLang="en-US" sz="700" dirty="0">
              <a:solidFill>
                <a:sysClr val="windowText" lastClr="000000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4554000" y="2952000"/>
            <a:ext cx="576000" cy="43088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altLang="ja-JP" sz="800" dirty="0" smtClean="0">
                <a:solidFill>
                  <a:sysClr val="windowText" lastClr="000000"/>
                </a:solidFill>
              </a:rPr>
              <a:t>Russian journals</a:t>
            </a:r>
          </a:p>
          <a:p>
            <a:pPr algn="ctr"/>
            <a:r>
              <a:rPr kumimoji="1" lang="en-US" altLang="ja-JP" sz="500" dirty="0" smtClean="0">
                <a:solidFill>
                  <a:sysClr val="windowText" lastClr="000000"/>
                </a:solidFill>
              </a:rPr>
              <a:t>А-Я</a:t>
            </a:r>
            <a:endParaRPr kumimoji="1" lang="ja-JP" altLang="en-US" sz="500" dirty="0">
              <a:solidFill>
                <a:sysClr val="windowText" lastClr="00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980000" y="3795389"/>
            <a:ext cx="792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altLang="ja-JP" sz="1600" dirty="0" smtClean="0">
                <a:solidFill>
                  <a:sysClr val="windowText" lastClr="000000"/>
                </a:solidFill>
              </a:rPr>
              <a:t>Books</a:t>
            </a:r>
            <a:endParaRPr kumimoji="1" lang="en-US" altLang="ja-JP" sz="1600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en-US" altLang="ja-JP" sz="1200" dirty="0" smtClean="0">
                <a:solidFill>
                  <a:sysClr val="windowText" lastClr="000000"/>
                </a:solidFill>
              </a:rPr>
              <a:t>000-999</a:t>
            </a:r>
            <a:endParaRPr kumimoji="1" lang="ja-JP" alt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7281120" y="3764612"/>
            <a:ext cx="111600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altLang="ja-JP" sz="1600" dirty="0" smtClean="0">
                <a:solidFill>
                  <a:sysClr val="windowText" lastClr="000000"/>
                </a:solidFill>
              </a:rPr>
              <a:t>Reference</a:t>
            </a:r>
          </a:p>
          <a:p>
            <a:pPr algn="ctr"/>
            <a:r>
              <a:rPr lang="en-US" altLang="ja-JP" sz="1600" dirty="0" smtClean="0">
                <a:solidFill>
                  <a:sysClr val="windowText" lastClr="000000"/>
                </a:solidFill>
              </a:rPr>
              <a:t>Books</a:t>
            </a:r>
            <a:endParaRPr kumimoji="1" lang="ja-JP" alt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032000" y="3960000"/>
            <a:ext cx="79200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altLang="ja-JP" sz="1100" dirty="0" smtClean="0">
                <a:solidFill>
                  <a:sysClr val="windowText" lastClr="000000"/>
                </a:solidFill>
              </a:rPr>
              <a:t>Japanese journals</a:t>
            </a:r>
            <a:endParaRPr kumimoji="1" lang="en-US" altLang="ja-JP" sz="1100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en-US" altLang="ja-JP" sz="900" dirty="0" smtClean="0">
                <a:solidFill>
                  <a:sysClr val="windowText" lastClr="000000"/>
                </a:solidFill>
              </a:rPr>
              <a:t>A-Z</a:t>
            </a:r>
            <a:endParaRPr kumimoji="1" lang="ja-JP" altLang="en-US" sz="900" dirty="0">
              <a:solidFill>
                <a:sysClr val="windowText" lastClr="00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896000" y="4333998"/>
            <a:ext cx="1332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altLang="ja-JP" sz="1400" dirty="0" smtClean="0">
                <a:solidFill>
                  <a:sysClr val="windowText" lastClr="000000"/>
                </a:solidFill>
              </a:rPr>
              <a:t>Back issues of </a:t>
            </a:r>
          </a:p>
          <a:p>
            <a:pPr algn="ctr"/>
            <a:r>
              <a:rPr lang="en-US" altLang="ja-JP" sz="1400" dirty="0" smtClean="0">
                <a:solidFill>
                  <a:sysClr val="windowText" lastClr="000000"/>
                </a:solidFill>
              </a:rPr>
              <a:t>newspapers</a:t>
            </a:r>
          </a:p>
        </p:txBody>
      </p:sp>
    </p:spTree>
    <p:extLst>
      <p:ext uri="{BB962C8B-B14F-4D97-AF65-F5344CB8AC3E}">
        <p14:creationId xmlns:p14="http://schemas.microsoft.com/office/powerpoint/2010/main" val="348835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2"/>
          <a:srcRect t="10000" r="50000" b="1111"/>
          <a:stretch/>
        </p:blipFill>
        <p:spPr>
          <a:xfrm>
            <a:off x="5525906" y="1439837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10715" t="10000" r="39285" b="1111"/>
          <a:stretch/>
        </p:blipFill>
        <p:spPr>
          <a:xfrm>
            <a:off x="306000" y="1259999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1) Northern Campus Library’s resources</a:t>
            </a:r>
            <a:br>
              <a:rPr lang="en-US" altLang="ja-JP" sz="2800" dirty="0"/>
            </a:br>
            <a:r>
              <a:rPr lang="en-US" altLang="ja-JP" sz="2800" dirty="0"/>
              <a:t> </a:t>
            </a:r>
            <a:r>
              <a:rPr lang="en-US" altLang="ja-JP" sz="2800" dirty="0" smtClean="0"/>
              <a:t>* search for paper materials online</a:t>
            </a:r>
            <a:endParaRPr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378000" y="5587200"/>
            <a:ext cx="4572000" cy="461665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</a:t>
            </a:r>
            <a:r>
              <a:rPr lang="en-US" altLang="ja-JP" sz="2400" dirty="0" smtClean="0">
                <a:solidFill>
                  <a:schemeClr val="bg1"/>
                </a:solidFill>
              </a:rPr>
              <a:t>www.lib.hokudai.ac.jp/en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cxnSp>
        <p:nvCxnSpPr>
          <p:cNvPr id="5" name="直線矢印コネクタ 4"/>
          <p:cNvCxnSpPr>
            <a:stCxn id="10" idx="3"/>
          </p:cNvCxnSpPr>
          <p:nvPr/>
        </p:nvCxnSpPr>
        <p:spPr>
          <a:xfrm>
            <a:off x="2017890" y="2803878"/>
            <a:ext cx="3850173" cy="141826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7955906" y="4358691"/>
            <a:ext cx="2356936" cy="153322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176868" y="2658533"/>
            <a:ext cx="841022" cy="29068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96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1) Northern Campus Library’s resources</a:t>
            </a:r>
            <a:br>
              <a:rPr lang="en-US" altLang="ja-JP" sz="2800" dirty="0"/>
            </a:br>
            <a:r>
              <a:rPr lang="en-US" altLang="ja-JP" sz="2800" dirty="0"/>
              <a:t> * search </a:t>
            </a:r>
            <a:r>
              <a:rPr lang="en-US" altLang="ja-JP" sz="2800" dirty="0" smtClean="0"/>
              <a:t>for paper </a:t>
            </a:r>
            <a:r>
              <a:rPr lang="en-US" altLang="ja-JP" sz="2800" dirty="0"/>
              <a:t>materials online</a:t>
            </a:r>
            <a:endParaRPr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7" name="Picture 4" descr="C:\Users\staff\Desktop\IMG_809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7" t="20001" r="312" b="30000"/>
          <a:stretch/>
        </p:blipFill>
        <p:spPr bwMode="auto">
          <a:xfrm>
            <a:off x="6714000" y="1332000"/>
            <a:ext cx="3600000" cy="1800000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staff\Desktop\IMG_808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1" b="1851"/>
          <a:stretch/>
        </p:blipFill>
        <p:spPr bwMode="auto">
          <a:xfrm>
            <a:off x="6714000" y="4428000"/>
            <a:ext cx="3600000" cy="1800000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6629175" y="5544163"/>
            <a:ext cx="3756731" cy="53858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9305906" y="1397681"/>
            <a:ext cx="930302" cy="66063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4199934" y="5130000"/>
            <a:ext cx="781969" cy="64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2844000" y="5130000"/>
            <a:ext cx="1073437" cy="64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11" idx="0"/>
            <a:endCxn id="10" idx="1"/>
          </p:cNvCxnSpPr>
          <p:nvPr/>
        </p:nvCxnSpPr>
        <p:spPr>
          <a:xfrm flipV="1">
            <a:off x="4590919" y="1728000"/>
            <a:ext cx="4714987" cy="3402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>
            <a:stCxn id="10" idx="2"/>
            <a:endCxn id="9" idx="0"/>
          </p:cNvCxnSpPr>
          <p:nvPr/>
        </p:nvCxnSpPr>
        <p:spPr>
          <a:xfrm flipH="1">
            <a:off x="8507541" y="2058319"/>
            <a:ext cx="1263516" cy="348584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778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1) Northern Campus Library’s resources</a:t>
            </a:r>
            <a:br>
              <a:rPr lang="en-US" altLang="ja-JP" sz="2800" dirty="0"/>
            </a:br>
            <a:r>
              <a:rPr lang="en-US" altLang="ja-JP" sz="2800" dirty="0"/>
              <a:t> * </a:t>
            </a:r>
            <a:r>
              <a:rPr lang="en-US" altLang="ja-JP" sz="2800" dirty="0" smtClean="0"/>
              <a:t>borrow (up to 3) materials (within 3 weeks) and return them</a:t>
            </a:r>
            <a:endParaRPr lang="ja-JP" altLang="en-US" sz="2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 smtClean="0"/>
              <a:t>1) When staff is present, bring materials to the counter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 smtClean="0"/>
              <a:t>2) When staff is absent</a:t>
            </a:r>
            <a:r>
              <a:rPr lang="en-US" altLang="ja-JP" dirty="0"/>
              <a:t>,</a:t>
            </a: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en-US" altLang="ja-JP" dirty="0" smtClean="0"/>
              <a:t>borrow</a:t>
            </a:r>
            <a:r>
              <a:rPr lang="en-US" altLang="ja-JP" dirty="0"/>
              <a:t>						</a:t>
            </a:r>
            <a:r>
              <a:rPr lang="ja-JP" altLang="en-US" dirty="0"/>
              <a:t> </a:t>
            </a:r>
            <a:r>
              <a:rPr lang="ja-JP" altLang="en-US" dirty="0" smtClean="0"/>
              <a:t> </a:t>
            </a:r>
            <a:r>
              <a:rPr lang="en-US" altLang="ja-JP" dirty="0" smtClean="0"/>
              <a:t>return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8</a:t>
            </a:fld>
            <a:endParaRPr kumimoji="1" lang="ja-JP" altLang="en-US"/>
          </a:p>
        </p:txBody>
      </p:sp>
      <p:pic>
        <p:nvPicPr>
          <p:cNvPr id="5" name="Picture 3" descr="C:\Users\staff\Desktop\IMG_75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r="12499"/>
          <a:stretch/>
        </p:blipFill>
        <p:spPr bwMode="auto">
          <a:xfrm>
            <a:off x="792000" y="2880173"/>
            <a:ext cx="2160000" cy="2160000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taff\Desktop\IMG_75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r="12499"/>
          <a:stretch/>
        </p:blipFill>
        <p:spPr bwMode="auto">
          <a:xfrm>
            <a:off x="4614475" y="4139837"/>
            <a:ext cx="2160000" cy="2160000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taff\Desktop\IMG_809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r="14165"/>
          <a:stretch/>
        </p:blipFill>
        <p:spPr bwMode="auto">
          <a:xfrm>
            <a:off x="7740000" y="4139837"/>
            <a:ext cx="2160000" cy="2160000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1957503" y="3419838"/>
            <a:ext cx="709372" cy="71999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コネクタ 10"/>
          <p:cNvCxnSpPr>
            <a:stCxn id="8" idx="3"/>
          </p:cNvCxnSpPr>
          <p:nvPr/>
        </p:nvCxnSpPr>
        <p:spPr>
          <a:xfrm>
            <a:off x="2666875" y="3779838"/>
            <a:ext cx="3213463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3045237" y="3419838"/>
            <a:ext cx="1476000" cy="954107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 smtClean="0">
                <a:solidFill>
                  <a:srgbClr val="C00000"/>
                </a:solidFill>
              </a:rPr>
              <a:t>Fill in your</a:t>
            </a:r>
            <a:endParaRPr kumimoji="1" lang="en-US" altLang="ja-JP" sz="1400" dirty="0" smtClean="0"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rgbClr val="C00000"/>
                </a:solidFill>
              </a:rPr>
              <a:t>Department</a:t>
            </a:r>
          </a:p>
          <a:p>
            <a:pPr marL="285750" indent="-285750">
              <a:buFontTx/>
              <a:buChar char="-"/>
            </a:pPr>
            <a:r>
              <a:rPr kumimoji="1" lang="en-US" altLang="ja-JP" sz="1400" dirty="0" smtClean="0">
                <a:solidFill>
                  <a:srgbClr val="C00000"/>
                </a:solidFill>
              </a:rPr>
              <a:t>Name</a:t>
            </a: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rgbClr val="C00000"/>
                </a:solidFill>
              </a:rPr>
              <a:t>Date</a:t>
            </a:r>
            <a:endParaRPr kumimoji="1" lang="ja-JP" altLang="en-US" sz="1400" dirty="0">
              <a:solidFill>
                <a:srgbClr val="C00000"/>
              </a:solidFill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5695200" y="3600000"/>
            <a:ext cx="0" cy="972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5089035" y="3518227"/>
            <a:ext cx="1224000" cy="523220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ja-JP" sz="1400" dirty="0" smtClean="0">
                <a:solidFill>
                  <a:srgbClr val="C00000"/>
                </a:solidFill>
              </a:rPr>
              <a:t>Right side of</a:t>
            </a:r>
          </a:p>
          <a:p>
            <a:pPr algn="ctr"/>
            <a:r>
              <a:rPr lang="en-US" altLang="ja-JP" sz="1400" dirty="0" smtClean="0">
                <a:solidFill>
                  <a:srgbClr val="C00000"/>
                </a:solidFill>
              </a:rPr>
              <a:t> the counter</a:t>
            </a:r>
            <a:endParaRPr kumimoji="1" lang="ja-JP" altLang="en-US" sz="1400" dirty="0">
              <a:solidFill>
                <a:srgbClr val="C00000"/>
              </a:solidFill>
            </a:endParaRPr>
          </a:p>
        </p:txBody>
      </p:sp>
      <p:cxnSp>
        <p:nvCxnSpPr>
          <p:cNvPr id="17" name="直線コネクタ 16"/>
          <p:cNvCxnSpPr/>
          <p:nvPr/>
        </p:nvCxnSpPr>
        <p:spPr>
          <a:xfrm>
            <a:off x="7236000" y="2340000"/>
            <a:ext cx="0" cy="396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>
            <a:off x="8820000" y="3600000"/>
            <a:ext cx="0" cy="972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8244000" y="3517200"/>
            <a:ext cx="1152000" cy="523220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ja-JP" sz="1400" dirty="0" smtClean="0">
                <a:solidFill>
                  <a:srgbClr val="C00000"/>
                </a:solidFill>
              </a:rPr>
              <a:t>Left side of </a:t>
            </a:r>
          </a:p>
          <a:p>
            <a:pPr algn="ctr"/>
            <a:r>
              <a:rPr lang="en-US" altLang="ja-JP" sz="1400" dirty="0" smtClean="0">
                <a:solidFill>
                  <a:srgbClr val="C00000"/>
                </a:solidFill>
              </a:rPr>
              <a:t>the counter</a:t>
            </a:r>
            <a:endParaRPr kumimoji="1" lang="ja-JP" altLang="en-US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12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2) The other resources</a:t>
            </a:r>
            <a:br>
              <a:rPr lang="en-US" altLang="ja-JP" sz="2800" dirty="0"/>
            </a:br>
            <a:r>
              <a:rPr lang="en-US" altLang="ja-JP" sz="2800" dirty="0"/>
              <a:t> - Paper materials of the libraries of Hokkaido University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ja-JP" sz="2400" dirty="0" smtClean="0"/>
              <a:t>The students and faculty of Hokkaido University</a:t>
            </a:r>
          </a:p>
          <a:p>
            <a:pPr marL="0" indent="0">
              <a:buNone/>
            </a:pPr>
            <a:r>
              <a:rPr lang="en-US" altLang="ja-JP" sz="2400" dirty="0" smtClean="0"/>
              <a:t>can use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all the libraries</a:t>
            </a:r>
            <a:r>
              <a:rPr kumimoji="1" lang="ja-JP" altLang="en-US" sz="2400" dirty="0" smtClean="0"/>
              <a:t> </a:t>
            </a:r>
            <a:r>
              <a:rPr lang="en-US" altLang="ja-JP" sz="2400" dirty="0" smtClean="0"/>
              <a:t>of the university</a:t>
            </a:r>
            <a:endParaRPr lang="en-US" altLang="ja-JP" sz="2400" dirty="0"/>
          </a:p>
          <a:p>
            <a:pPr marL="0" indent="0">
              <a:buNone/>
            </a:pPr>
            <a:endParaRPr lang="en-US" altLang="ja-JP" sz="2400" dirty="0" smtClean="0"/>
          </a:p>
          <a:p>
            <a:pPr marL="0" indent="0">
              <a:buNone/>
            </a:pPr>
            <a:r>
              <a:rPr lang="en-US" altLang="ja-JP" sz="2400" dirty="0" smtClean="0"/>
              <a:t>Borrowing limits do not affect ones of other libraries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 smtClean="0"/>
              <a:t>* You can borrow 3 materials at this library and</a:t>
            </a:r>
          </a:p>
          <a:p>
            <a:pPr marL="0" indent="0">
              <a:buNone/>
            </a:pPr>
            <a:r>
              <a:rPr lang="en-US" altLang="ja-JP" sz="2400" dirty="0" smtClean="0"/>
              <a:t>  </a:t>
            </a:r>
            <a:r>
              <a:rPr lang="en-US" altLang="ja-JP" sz="1300" dirty="0" smtClean="0"/>
              <a:t> </a:t>
            </a:r>
            <a:r>
              <a:rPr lang="en-US" altLang="ja-JP" sz="2400" dirty="0" smtClean="0"/>
              <a:t>8 materials at Central Library at the same time</a:t>
            </a:r>
          </a:p>
          <a:p>
            <a:pPr marL="0" indent="0">
              <a:buNone/>
            </a:pPr>
            <a:endParaRPr lang="en-US" altLang="ja-JP" sz="2400" dirty="0" smtClean="0"/>
          </a:p>
          <a:p>
            <a:pPr marL="0" indent="0">
              <a:buNone/>
            </a:pPr>
            <a:r>
              <a:rPr lang="en-US" altLang="ja-JP" sz="2400" dirty="0" smtClean="0"/>
              <a:t>The materials of the other libraries</a:t>
            </a:r>
          </a:p>
          <a:p>
            <a:pPr marL="0" indent="0">
              <a:buNone/>
            </a:pPr>
            <a:r>
              <a:rPr lang="en-US" altLang="ja-JP" sz="2400" dirty="0" smtClean="0"/>
              <a:t>(except for the fisheries science library</a:t>
            </a:r>
          </a:p>
          <a:p>
            <a:pPr marL="0" indent="0">
              <a:buNone/>
            </a:pPr>
            <a:r>
              <a:rPr lang="en-US" altLang="ja-JP" sz="2400" dirty="0" smtClean="0"/>
              <a:t> at Hakodate Campus)</a:t>
            </a:r>
          </a:p>
          <a:p>
            <a:pPr marL="0" indent="0">
              <a:buNone/>
            </a:pPr>
            <a:r>
              <a:rPr lang="en-US" altLang="ja-JP" sz="2400" dirty="0" smtClean="0"/>
              <a:t>cannot be returned to this library</a:t>
            </a:r>
            <a:endParaRPr lang="en-US" altLang="ja-JP" sz="2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9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256" y="4862647"/>
            <a:ext cx="1440000" cy="1437190"/>
          </a:xfrm>
          <a:prstGeom prst="rect">
            <a:avLst/>
          </a:prstGeom>
        </p:spPr>
      </p:pic>
      <p:pic>
        <p:nvPicPr>
          <p:cNvPr id="1026" name="Picture 2" descr="https://www.lib.hokudai.ac.jp/uploads/2012/10/20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200" y="1259837"/>
            <a:ext cx="2728239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4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Segoe UI"/>
        <a:ea typeface="游ゴシック"/>
        <a:cs typeface=""/>
      </a:majorFont>
      <a:minorFont>
        <a:latin typeface="Segoe UI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653</Words>
  <Application>Microsoft Office PowerPoint</Application>
  <PresentationFormat>ユーザー設定</PresentationFormat>
  <Paragraphs>154</Paragraphs>
  <Slides>15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1" baseType="lpstr">
      <vt:lpstr>ＭＳ Ｐゴシック</vt:lpstr>
      <vt:lpstr>游ゴシック</vt:lpstr>
      <vt:lpstr>Arial</vt:lpstr>
      <vt:lpstr>Calibri</vt:lpstr>
      <vt:lpstr>Segoe UI</vt:lpstr>
      <vt:lpstr>Office テーマ</vt:lpstr>
      <vt:lpstr>On-Demand Guidance on Northern Campus Library’s Service</vt:lpstr>
      <vt:lpstr>Using Northern Campus Library’s resources and the others</vt:lpstr>
      <vt:lpstr>1) Northern Campus Library’s resources  * Opening hours and entering the library</vt:lpstr>
      <vt:lpstr>1) Northern Campus Library’s resources  - Current journals, Japanese newspapers,     and e-resources (via HINES-WLAN)</vt:lpstr>
      <vt:lpstr>1) Northern Campus Library’s resources  - 21,000 paper materials</vt:lpstr>
      <vt:lpstr>1) Northern Campus Library’s resources  * search for paper materials online</vt:lpstr>
      <vt:lpstr>1) Northern Campus Library’s resources  * search for paper materials online</vt:lpstr>
      <vt:lpstr>1) Northern Campus Library’s resources  * borrow (up to 3) materials (within 3 weeks) and return them</vt:lpstr>
      <vt:lpstr>2) The other resources  - Paper materials of the libraries of Hokkaido University</vt:lpstr>
      <vt:lpstr>2) The other resources  - Open Access papers and materials available on Google Books</vt:lpstr>
      <vt:lpstr>2) The other resources  - [Not Free] Materials of other universities</vt:lpstr>
      <vt:lpstr>2) The other resources  - [Not Free] Buy electronic / paper materials at public expense</vt:lpstr>
      <vt:lpstr>2) The other resources  - Request to corresponding authors</vt:lpstr>
      <vt:lpstr>Using Northern Campus Library’s resources and the others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editor</dc:creator>
  <cp:lastModifiedBy>editor</cp:lastModifiedBy>
  <cp:revision>122</cp:revision>
  <dcterms:created xsi:type="dcterms:W3CDTF">2019-03-18T12:25:30Z</dcterms:created>
  <dcterms:modified xsi:type="dcterms:W3CDTF">2019-04-24T06:31:21Z</dcterms:modified>
</cp:coreProperties>
</file>