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9" r:id="rId2"/>
    <p:sldId id="260" r:id="rId3"/>
    <p:sldId id="261" r:id="rId4"/>
    <p:sldId id="262" r:id="rId5"/>
    <p:sldId id="263" r:id="rId6"/>
    <p:sldId id="265" r:id="rId7"/>
    <p:sldId id="264" r:id="rId8"/>
    <p:sldId id="266" r:id="rId9"/>
    <p:sldId id="267" r:id="rId10"/>
    <p:sldId id="274" r:id="rId11"/>
    <p:sldId id="268" r:id="rId12"/>
    <p:sldId id="275" r:id="rId13"/>
    <p:sldId id="276" r:id="rId14"/>
    <p:sldId id="277" r:id="rId15"/>
    <p:sldId id="271" r:id="rId16"/>
    <p:sldId id="272" r:id="rId17"/>
    <p:sldId id="278" r:id="rId18"/>
    <p:sldId id="273" r:id="rId19"/>
    <p:sldId id="270" r:id="rId20"/>
  </p:sldIdLst>
  <p:sldSz cx="10691813" cy="7559675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8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80"/>
    <a:srgbClr val="CBCBE5"/>
    <a:srgbClr val="C00000"/>
    <a:srgbClr val="F2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96" d="100"/>
          <a:sy n="96" d="100"/>
        </p:scale>
        <p:origin x="36" y="-684"/>
      </p:cViewPr>
      <p:guideLst>
        <p:guide orient="horz" pos="2358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3508"/>
          </a:xfrm>
          <a:prstGeom prst="rect">
            <a:avLst/>
          </a:prstGeom>
        </p:spPr>
        <p:txBody>
          <a:bodyPr vert="horz" lIns="99041" tIns="49521" rIns="99041" bIns="49521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4" cy="513508"/>
          </a:xfrm>
          <a:prstGeom prst="rect">
            <a:avLst/>
          </a:prstGeom>
        </p:spPr>
        <p:txBody>
          <a:bodyPr vert="horz" lIns="99041" tIns="49521" rIns="99041" bIns="49521" rtlCol="0"/>
          <a:lstStyle>
            <a:lvl1pPr algn="r">
              <a:defRPr sz="1300"/>
            </a:lvl1pPr>
          </a:lstStyle>
          <a:p>
            <a:fld id="{5B11B6CF-5159-4C95-B194-3AF07837D53F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4" cy="513507"/>
          </a:xfrm>
          <a:prstGeom prst="rect">
            <a:avLst/>
          </a:prstGeom>
        </p:spPr>
        <p:txBody>
          <a:bodyPr vert="horz" lIns="99041" tIns="49521" rIns="99041" bIns="49521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4" cy="513507"/>
          </a:xfrm>
          <a:prstGeom prst="rect">
            <a:avLst/>
          </a:prstGeom>
        </p:spPr>
        <p:txBody>
          <a:bodyPr vert="horz" lIns="99041" tIns="49521" rIns="99041" bIns="49521" rtlCol="0" anchor="b"/>
          <a:lstStyle>
            <a:lvl1pPr algn="r">
              <a:defRPr sz="1300"/>
            </a:lvl1pPr>
          </a:lstStyle>
          <a:p>
            <a:fld id="{E7E49CC2-2E0C-405E-AE5E-FFD62BB974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418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3508"/>
          </a:xfrm>
          <a:prstGeom prst="rect">
            <a:avLst/>
          </a:prstGeom>
        </p:spPr>
        <p:txBody>
          <a:bodyPr vert="horz" lIns="99041" tIns="49521" rIns="99041" bIns="49521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3508"/>
          </a:xfrm>
          <a:prstGeom prst="rect">
            <a:avLst/>
          </a:prstGeom>
        </p:spPr>
        <p:txBody>
          <a:bodyPr vert="horz" lIns="99041" tIns="49521" rIns="99041" bIns="49521" rtlCol="0"/>
          <a:lstStyle>
            <a:lvl1pPr algn="r">
              <a:defRPr sz="1300"/>
            </a:lvl1pPr>
          </a:lstStyle>
          <a:p>
            <a:fld id="{DA2FE09D-673C-4A33-82CF-3DF71019C904}" type="datetimeFigureOut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31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1" tIns="49521" rIns="99041" bIns="4952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9041" tIns="49521" rIns="99041" bIns="49521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4" cy="513507"/>
          </a:xfrm>
          <a:prstGeom prst="rect">
            <a:avLst/>
          </a:prstGeom>
        </p:spPr>
        <p:txBody>
          <a:bodyPr vert="horz" lIns="99041" tIns="49521" rIns="99041" bIns="49521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4" cy="513507"/>
          </a:xfrm>
          <a:prstGeom prst="rect">
            <a:avLst/>
          </a:prstGeom>
        </p:spPr>
        <p:txBody>
          <a:bodyPr vert="horz" lIns="99041" tIns="49521" rIns="99041" bIns="49521" rtlCol="0" anchor="b"/>
          <a:lstStyle>
            <a:lvl1pPr algn="r">
              <a:defRPr sz="1300"/>
            </a:lvl1pPr>
          </a:lstStyle>
          <a:p>
            <a:fld id="{C9651639-37D3-4C21-AA8E-717D1967856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89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6459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551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51639-37D3-4C21-AA8E-717D1967856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1311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B9CA9-E267-44EE-B3D6-890E9BADBACC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041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B686-7778-49F5-8DFA-243FE319AA2D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799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6DDF0-B5A0-4E99-A49A-50AA17C661F9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781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44572" y="2218905"/>
            <a:ext cx="3976018" cy="528652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4238" y="2218905"/>
            <a:ext cx="3977410" cy="5286523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02FB-D2BC-4E6C-AAE6-4BA140217132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36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03074-8BAE-457C-BE18-89FE05A282B3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629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056A0-B277-4E5A-A0B1-A90EAB271E72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207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CFC5E-1DEF-47C6-B65B-4658BE7FA2B5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35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BD37-D24C-438F-B4D8-6B167E125060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0232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04C8-40C3-43B1-9874-6601DDD578BC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15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10093-C25C-4644-BEE9-578D92E11CD6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7249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10226" y="444481"/>
            <a:ext cx="2021421" cy="7060947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44572" y="444481"/>
            <a:ext cx="5932007" cy="7060947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D4B2-4C45-4078-A8CB-ABF211B7698F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4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 userDrawn="1"/>
        </p:nvSpPr>
        <p:spPr>
          <a:xfrm>
            <a:off x="0" y="6479675"/>
            <a:ext cx="10692000" cy="10800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-94" y="0"/>
            <a:ext cx="10692000" cy="10800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05906" y="0"/>
            <a:ext cx="10080000" cy="1080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5906" y="1259837"/>
            <a:ext cx="10080000" cy="504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B5747-DE44-45FB-AD76-B015662BEFED}" type="datetime1">
              <a:rPr kumimoji="1" lang="ja-JP" altLang="en-US" smtClean="0"/>
              <a:t>2019/4/23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225906" y="6479675"/>
            <a:ext cx="2160000" cy="10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fld id="{E552C9B2-7834-4B25-9061-54396F6F5536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092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On-Demand Guidance on Northern Campus Library’s Service</a:t>
            </a:r>
            <a:endParaRPr kumimoji="1" lang="ja-JP" altLang="en-US" sz="2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en-US" altLang="ja-JP" dirty="0"/>
              <a:t>Collecting papers : mainly Google Scholar and Web of Science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305906" y="3780000"/>
            <a:ext cx="10079206" cy="25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kumimoji="1"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ja-JP" dirty="0"/>
              <a:t>Hokkaido University</a:t>
            </a:r>
          </a:p>
          <a:p>
            <a:pPr marL="0" indent="0" algn="r">
              <a:buNone/>
            </a:pPr>
            <a:r>
              <a:rPr lang="en-US" altLang="ja-JP" dirty="0"/>
              <a:t>Northern Campus Library</a:t>
            </a:r>
          </a:p>
          <a:p>
            <a:pPr marL="0" indent="0" algn="r">
              <a:buNone/>
            </a:pPr>
            <a:r>
              <a:rPr lang="en-US" altLang="ja-JP" dirty="0"/>
              <a:t>April 2019</a:t>
            </a:r>
          </a:p>
          <a:p>
            <a:pPr marL="0" indent="0" algn="r">
              <a:buNone/>
            </a:pPr>
            <a:endParaRPr lang="ja-JP" altLang="en-US" sz="32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0" y="2416147"/>
            <a:ext cx="4320700" cy="4312278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000" y="5727600"/>
            <a:ext cx="1584000" cy="55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1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Collecting papers</a:t>
            </a:r>
            <a:endParaRPr kumimoji="1" lang="ja-JP" altLang="en-US" sz="2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dirty="0" smtClean="0"/>
              <a:t>1) Widely in a familiar way</a:t>
            </a:r>
            <a:r>
              <a:rPr lang="ja-JP" altLang="en-US" dirty="0" smtClean="0"/>
              <a:t> </a:t>
            </a:r>
            <a:r>
              <a:rPr lang="en-US" altLang="ja-JP" dirty="0" smtClean="0"/>
              <a:t>: </a:t>
            </a:r>
            <a:r>
              <a:rPr kumimoji="1" lang="en-US" altLang="ja-JP" dirty="0" smtClean="0"/>
              <a:t>Google Scholar</a:t>
            </a:r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2) Focusing on Top Journals analytically</a:t>
            </a:r>
            <a:r>
              <a:rPr lang="ja-JP" altLang="en-US" dirty="0" smtClean="0"/>
              <a:t> </a:t>
            </a:r>
            <a:r>
              <a:rPr lang="en-US" altLang="ja-JP" dirty="0" smtClean="0"/>
              <a:t>: Web of Science</a:t>
            </a:r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3</a:t>
            </a:r>
            <a:r>
              <a:rPr lang="en-US" altLang="ja-JP" dirty="0"/>
              <a:t>) Periodically </a:t>
            </a:r>
            <a:r>
              <a:rPr lang="en-US" altLang="ja-JP" dirty="0" smtClean="0"/>
              <a:t>and Automatically</a:t>
            </a:r>
            <a:r>
              <a:rPr lang="ja-JP" altLang="en-US" dirty="0" smtClean="0"/>
              <a:t> </a:t>
            </a:r>
            <a:r>
              <a:rPr lang="en-US" altLang="ja-JP" dirty="0" smtClean="0"/>
              <a:t>: Search Alert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4) Quickly with 1 click : </a:t>
            </a:r>
            <a:r>
              <a:rPr lang="en-US" altLang="ja-JP" dirty="0" err="1" smtClean="0"/>
              <a:t>Kopernio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Unpaywall</a:t>
            </a:r>
            <a:r>
              <a:rPr lang="en-US" altLang="ja-JP" dirty="0" smtClean="0"/>
              <a:t> etc.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5) From outside the campus</a:t>
            </a:r>
            <a:r>
              <a:rPr lang="ja-JP" altLang="en-US" dirty="0" smtClean="0"/>
              <a:t> </a:t>
            </a:r>
            <a:r>
              <a:rPr lang="en-US" altLang="ja-JP" dirty="0" smtClean="0"/>
              <a:t>: Remote Access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71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1) Widely in a familiar way : Google Scholar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306000" y="1260000"/>
            <a:ext cx="7560000" cy="2520000"/>
          </a:xfrm>
          <a:prstGeom prst="rect">
            <a:avLst/>
          </a:prstGeom>
          <a:solidFill>
            <a:srgbClr val="F2CBCB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2400" b="1" u="sng" dirty="0" smtClean="0">
                <a:solidFill>
                  <a:schemeClr val="tx1"/>
                </a:solidFill>
              </a:rPr>
              <a:t>Surface Web</a:t>
            </a:r>
            <a:endParaRPr kumimoji="1" lang="ja-JP" altLang="en-US" sz="2400" b="1" u="sng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05906" y="3779838"/>
            <a:ext cx="7560000" cy="2520000"/>
          </a:xfrm>
          <a:prstGeom prst="rect">
            <a:avLst/>
          </a:prstGeom>
          <a:solidFill>
            <a:srgbClr val="CBCBE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2400" b="1" u="sng" dirty="0" smtClean="0">
                <a:solidFill>
                  <a:schemeClr val="tx1"/>
                </a:solidFill>
              </a:rPr>
              <a:t>Deep Web</a:t>
            </a:r>
            <a:endParaRPr kumimoji="1" lang="ja-JP" altLang="en-US" sz="2400" b="1" u="sng" dirty="0">
              <a:solidFill>
                <a:schemeClr val="tx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865906" y="1259838"/>
            <a:ext cx="2520000" cy="5040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ja-JP" sz="2400" b="1" u="sng" dirty="0" smtClean="0">
                <a:solidFill>
                  <a:schemeClr val="tx1"/>
                </a:solidFill>
              </a:rPr>
              <a:t>Outside of Web</a:t>
            </a:r>
            <a:endParaRPr kumimoji="1" lang="ja-JP" altLang="en-US" sz="2400" b="1" u="sng" dirty="0">
              <a:solidFill>
                <a:schemeClr val="tx1"/>
              </a:solidFill>
            </a:endParaRPr>
          </a:p>
        </p:txBody>
      </p:sp>
      <p:pic>
        <p:nvPicPr>
          <p:cNvPr id="12" name="図 11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906" y="1648800"/>
            <a:ext cx="1260000" cy="900000"/>
          </a:xfrm>
          <a:prstGeom prst="rect">
            <a:avLst/>
          </a:prstGeom>
        </p:spPr>
      </p:pic>
      <p:grpSp>
        <p:nvGrpSpPr>
          <p:cNvPr id="17" name="グループ化 16"/>
          <p:cNvGrpSpPr/>
          <p:nvPr/>
        </p:nvGrpSpPr>
        <p:grpSpPr>
          <a:xfrm>
            <a:off x="5975812" y="1648800"/>
            <a:ext cx="1260000" cy="900000"/>
            <a:chOff x="4680000" y="2520000"/>
            <a:chExt cx="1260000" cy="900000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3059919"/>
              <a:ext cx="288000" cy="287436"/>
            </a:xfrm>
            <a:prstGeom prst="rect">
              <a:avLst/>
            </a:prstGeom>
          </p:spPr>
        </p:pic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2592000"/>
              <a:ext cx="288564" cy="28800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14" name="角丸四角形 13"/>
            <p:cNvSpPr/>
            <p:nvPr/>
          </p:nvSpPr>
          <p:spPr>
            <a:xfrm>
              <a:off x="4680000" y="2520000"/>
              <a:ext cx="1260000" cy="90000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4932000" y="2520000"/>
              <a:ext cx="1008000" cy="432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kumimoji="1" lang="en-US" altLang="ja-JP" sz="1000" b="1" dirty="0" smtClean="0"/>
                <a:t>Bibliographic</a:t>
              </a:r>
            </a:p>
            <a:p>
              <a:r>
                <a:rPr lang="en-US" altLang="ja-JP" sz="1000" b="1" dirty="0" smtClean="0"/>
                <a:t>Data</a:t>
              </a:r>
              <a:endParaRPr kumimoji="1" lang="ja-JP" altLang="en-US" sz="10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4932000" y="3024000"/>
              <a:ext cx="1008000" cy="360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600" b="1" dirty="0" smtClean="0"/>
                <a:t>Full Text</a:t>
              </a:r>
              <a:endParaRPr kumimoji="1" lang="ja-JP" altLang="en-US" sz="1600" b="1" dirty="0"/>
            </a:p>
          </p:txBody>
        </p:sp>
      </p:grpSp>
      <p:pic>
        <p:nvPicPr>
          <p:cNvPr id="18" name="図 17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000" y="5011200"/>
            <a:ext cx="1260000" cy="900000"/>
          </a:xfrm>
          <a:prstGeom prst="rect">
            <a:avLst/>
          </a:prstGeom>
        </p:spPr>
      </p:pic>
      <p:pic>
        <p:nvPicPr>
          <p:cNvPr id="19" name="図 18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00" y="5011200"/>
            <a:ext cx="1260000" cy="900000"/>
          </a:xfrm>
          <a:prstGeom prst="rect">
            <a:avLst/>
          </a:prstGeom>
        </p:spPr>
      </p:pic>
      <p:grpSp>
        <p:nvGrpSpPr>
          <p:cNvPr id="20" name="グループ化 19"/>
          <p:cNvGrpSpPr/>
          <p:nvPr/>
        </p:nvGrpSpPr>
        <p:grpSpPr>
          <a:xfrm>
            <a:off x="5975812" y="3329837"/>
            <a:ext cx="1260000" cy="900000"/>
            <a:chOff x="4680000" y="2520000"/>
            <a:chExt cx="1260000" cy="900000"/>
          </a:xfrm>
        </p:grpSpPr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3059919"/>
              <a:ext cx="288000" cy="287436"/>
            </a:xfrm>
            <a:prstGeom prst="rect">
              <a:avLst/>
            </a:prstGeom>
          </p:spPr>
        </p:pic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2592000"/>
              <a:ext cx="288564" cy="28800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23" name="角丸四角形 22"/>
            <p:cNvSpPr/>
            <p:nvPr/>
          </p:nvSpPr>
          <p:spPr>
            <a:xfrm>
              <a:off x="4680000" y="2520000"/>
              <a:ext cx="1260000" cy="90000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4932000" y="2520000"/>
              <a:ext cx="1008000" cy="432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kumimoji="1" lang="en-US" altLang="ja-JP" sz="1000" b="1" dirty="0" smtClean="0"/>
                <a:t>Bibliographic</a:t>
              </a:r>
            </a:p>
            <a:p>
              <a:r>
                <a:rPr lang="en-US" altLang="ja-JP" sz="1000" b="1" dirty="0" smtClean="0"/>
                <a:t>Data</a:t>
              </a:r>
              <a:endParaRPr kumimoji="1" lang="ja-JP" altLang="en-US" sz="1000" b="1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4932000" y="3024000"/>
              <a:ext cx="1008000" cy="360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600" b="1" dirty="0" smtClean="0"/>
                <a:t>Full Text</a:t>
              </a:r>
              <a:endParaRPr kumimoji="1" lang="ja-JP" altLang="en-US" sz="1600" b="1" dirty="0"/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3456000" y="3329837"/>
            <a:ext cx="1260000" cy="900000"/>
            <a:chOff x="4680000" y="2520000"/>
            <a:chExt cx="1260000" cy="900000"/>
          </a:xfrm>
        </p:grpSpPr>
        <p:pic>
          <p:nvPicPr>
            <p:cNvPr id="27" name="図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3059919"/>
              <a:ext cx="288000" cy="287436"/>
            </a:xfrm>
            <a:prstGeom prst="rect">
              <a:avLst/>
            </a:prstGeom>
          </p:spPr>
        </p:pic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2592000"/>
              <a:ext cx="288564" cy="28800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29" name="角丸四角形 28"/>
            <p:cNvSpPr/>
            <p:nvPr/>
          </p:nvSpPr>
          <p:spPr>
            <a:xfrm>
              <a:off x="4680000" y="2520000"/>
              <a:ext cx="1260000" cy="90000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4932000" y="2520000"/>
              <a:ext cx="1008000" cy="432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kumimoji="1" lang="en-US" altLang="ja-JP" sz="1000" b="1" dirty="0" smtClean="0"/>
                <a:t>Bibliographic</a:t>
              </a:r>
            </a:p>
            <a:p>
              <a:r>
                <a:rPr lang="en-US" altLang="ja-JP" sz="1000" b="1" dirty="0" smtClean="0"/>
                <a:t>Data</a:t>
              </a:r>
              <a:endParaRPr kumimoji="1" lang="ja-JP" altLang="en-US" sz="1000" b="1" dirty="0"/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4932000" y="3024000"/>
              <a:ext cx="1008000" cy="360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600" b="1" dirty="0" smtClean="0"/>
                <a:t>Full Text</a:t>
              </a:r>
              <a:endParaRPr kumimoji="1" lang="ja-JP" altLang="en-US" sz="1600" b="1" dirty="0"/>
            </a:p>
          </p:txBody>
        </p:sp>
      </p:grpSp>
      <p:sp>
        <p:nvSpPr>
          <p:cNvPr id="35" name="正方形/長方形 34"/>
          <p:cNvSpPr/>
          <p:nvPr/>
        </p:nvSpPr>
        <p:spPr>
          <a:xfrm>
            <a:off x="3456000" y="12600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 err="1" smtClean="0">
                <a:solidFill>
                  <a:schemeClr val="tx1"/>
                </a:solidFill>
              </a:rPr>
              <a:t>Crawlable</a:t>
            </a:r>
            <a:endParaRPr lang="en-US" altLang="ja-JP" sz="1200" b="1" dirty="0">
              <a:solidFill>
                <a:schemeClr val="tx1"/>
              </a:solidFill>
            </a:endParaRPr>
          </a:p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Database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5975718" y="12600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Open Access</a:t>
            </a:r>
          </a:p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Journal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5976000" y="29412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50" b="1" dirty="0" err="1" smtClean="0">
                <a:solidFill>
                  <a:schemeClr val="tx1"/>
                </a:solidFill>
              </a:rPr>
              <a:t>Paywalled</a:t>
            </a:r>
            <a:r>
              <a:rPr lang="en-US" altLang="ja-JP" sz="950" b="1" dirty="0" smtClean="0">
                <a:solidFill>
                  <a:schemeClr val="tx1"/>
                </a:solidFill>
              </a:rPr>
              <a:t> Journal</a:t>
            </a:r>
          </a:p>
          <a:p>
            <a:pPr algn="ctr"/>
            <a:r>
              <a:rPr lang="en-US" altLang="ja-JP" sz="950" b="1" dirty="0" smtClean="0">
                <a:solidFill>
                  <a:schemeClr val="tx1"/>
                </a:solidFill>
              </a:rPr>
              <a:t>s</a:t>
            </a:r>
            <a:r>
              <a:rPr kumimoji="1" lang="en-US" altLang="ja-JP" sz="950" b="1" dirty="0" smtClean="0">
                <a:solidFill>
                  <a:schemeClr val="tx1"/>
                </a:solidFill>
              </a:rPr>
              <a:t>ubscribed by Univ.</a:t>
            </a:r>
            <a:endParaRPr kumimoji="1" lang="ja-JP" altLang="en-US" sz="950" b="1" dirty="0">
              <a:solidFill>
                <a:schemeClr val="tx1"/>
              </a:solidFill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3456000" y="29412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50" b="1" dirty="0" err="1" smtClean="0">
                <a:solidFill>
                  <a:schemeClr val="tx1"/>
                </a:solidFill>
              </a:rPr>
              <a:t>Paywalled</a:t>
            </a:r>
            <a:r>
              <a:rPr lang="en-US" altLang="ja-JP" sz="950" b="1" dirty="0" smtClean="0">
                <a:solidFill>
                  <a:schemeClr val="tx1"/>
                </a:solidFill>
              </a:rPr>
              <a:t> Journal</a:t>
            </a:r>
          </a:p>
          <a:p>
            <a:pPr algn="ctr"/>
            <a:r>
              <a:rPr lang="en-US" altLang="ja-JP" sz="950" b="1" dirty="0" smtClean="0">
                <a:solidFill>
                  <a:schemeClr val="tx1"/>
                </a:solidFill>
              </a:rPr>
              <a:t>uns</a:t>
            </a:r>
            <a:r>
              <a:rPr kumimoji="1" lang="en-US" altLang="ja-JP" sz="950" b="1" dirty="0" smtClean="0">
                <a:solidFill>
                  <a:schemeClr val="tx1"/>
                </a:solidFill>
              </a:rPr>
              <a:t>ubscribed by Univ.</a:t>
            </a:r>
            <a:endParaRPr kumimoji="1" lang="ja-JP" altLang="en-US" sz="950" b="1" dirty="0">
              <a:solidFill>
                <a:schemeClr val="tx1"/>
              </a:solidFill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5975718" y="46224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50" b="1" dirty="0" err="1" smtClean="0">
                <a:solidFill>
                  <a:schemeClr val="tx1"/>
                </a:solidFill>
              </a:rPr>
              <a:t>Paywalled</a:t>
            </a:r>
            <a:r>
              <a:rPr lang="en-US" altLang="ja-JP" sz="950" b="1" dirty="0" smtClean="0">
                <a:solidFill>
                  <a:schemeClr val="tx1"/>
                </a:solidFill>
              </a:rPr>
              <a:t> Database</a:t>
            </a:r>
          </a:p>
          <a:p>
            <a:pPr algn="ctr"/>
            <a:r>
              <a:rPr lang="en-US" altLang="ja-JP" sz="950" b="1" dirty="0" smtClean="0">
                <a:solidFill>
                  <a:schemeClr val="tx1"/>
                </a:solidFill>
              </a:rPr>
              <a:t>s</a:t>
            </a:r>
            <a:r>
              <a:rPr kumimoji="1" lang="en-US" altLang="ja-JP" sz="950" b="1" dirty="0" smtClean="0">
                <a:solidFill>
                  <a:schemeClr val="tx1"/>
                </a:solidFill>
              </a:rPr>
              <a:t>ubscribed by Univ.</a:t>
            </a:r>
            <a:endParaRPr kumimoji="1" lang="ja-JP" altLang="en-US" sz="950" b="1" dirty="0">
              <a:solidFill>
                <a:schemeClr val="tx1"/>
              </a:solidFill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3455718" y="46224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50" b="1" dirty="0" err="1" smtClean="0">
                <a:solidFill>
                  <a:schemeClr val="tx1"/>
                </a:solidFill>
              </a:rPr>
              <a:t>Paywalled</a:t>
            </a:r>
            <a:r>
              <a:rPr lang="en-US" altLang="ja-JP" sz="950" b="1" dirty="0" smtClean="0">
                <a:solidFill>
                  <a:schemeClr val="tx1"/>
                </a:solidFill>
              </a:rPr>
              <a:t> Database</a:t>
            </a:r>
          </a:p>
          <a:p>
            <a:pPr algn="ctr"/>
            <a:r>
              <a:rPr lang="en-US" altLang="ja-JP" sz="950" b="1" dirty="0" smtClean="0">
                <a:solidFill>
                  <a:schemeClr val="tx1"/>
                </a:solidFill>
              </a:rPr>
              <a:t>uns</a:t>
            </a:r>
            <a:r>
              <a:rPr kumimoji="1" lang="en-US" altLang="ja-JP" sz="950" b="1" dirty="0" smtClean="0">
                <a:solidFill>
                  <a:schemeClr val="tx1"/>
                </a:solidFill>
              </a:rPr>
              <a:t>ubscribed by Univ</a:t>
            </a:r>
            <a:r>
              <a:rPr kumimoji="1" lang="en-US" altLang="ja-JP" sz="800" b="1" dirty="0" smtClean="0">
                <a:solidFill>
                  <a:schemeClr val="tx1"/>
                </a:solidFill>
              </a:rPr>
              <a:t>.</a:t>
            </a:r>
            <a:endParaRPr kumimoji="1" lang="ja-JP" altLang="en-US" sz="800" b="1" dirty="0">
              <a:solidFill>
                <a:schemeClr val="tx1"/>
              </a:solidFill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3455718" y="25488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(</a:t>
            </a:r>
            <a:r>
              <a:rPr lang="en-US" altLang="ja-JP" sz="1200" b="1" dirty="0" err="1" smtClean="0">
                <a:solidFill>
                  <a:schemeClr val="tx1"/>
                </a:solidFill>
              </a:rPr>
              <a:t>CiNii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)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5976000" y="25488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(PLOS ONE)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3455718" y="42300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000" b="1" dirty="0" smtClean="0">
                <a:solidFill>
                  <a:schemeClr val="tx1"/>
                </a:solidFill>
              </a:rPr>
              <a:t>(Nature Catalysis)</a:t>
            </a:r>
            <a:endParaRPr kumimoji="1" lang="ja-JP" altLang="en-US" sz="1000" b="1" dirty="0">
              <a:solidFill>
                <a:schemeClr val="tx1"/>
              </a:solidFill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5976000" y="42300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000" b="1" dirty="0" smtClean="0">
                <a:solidFill>
                  <a:schemeClr val="tx1"/>
                </a:solidFill>
              </a:rPr>
              <a:t>(Nature)</a:t>
            </a:r>
            <a:endParaRPr kumimoji="1" lang="ja-JP" altLang="en-US" sz="1000" b="1" dirty="0">
              <a:solidFill>
                <a:schemeClr val="tx1"/>
              </a:solidFill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455436" y="5910876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050" b="1" dirty="0" smtClean="0">
                <a:solidFill>
                  <a:schemeClr val="tx1"/>
                </a:solidFill>
              </a:rPr>
              <a:t>(Scopus)</a:t>
            </a:r>
            <a:endParaRPr kumimoji="1" lang="ja-JP" altLang="en-US" sz="1050" b="1" dirty="0">
              <a:solidFill>
                <a:schemeClr val="tx1"/>
              </a:solidFill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5975718" y="5910876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050" b="1" dirty="0" smtClean="0">
                <a:solidFill>
                  <a:schemeClr val="tx1"/>
                </a:solidFill>
              </a:rPr>
              <a:t>(Web of Science)</a:t>
            </a:r>
            <a:endParaRPr kumimoji="1" lang="ja-JP" altLang="en-US" sz="1050" b="1" dirty="0">
              <a:solidFill>
                <a:schemeClr val="tx1"/>
              </a:solidFill>
            </a:endParaRPr>
          </a:p>
        </p:txBody>
      </p:sp>
      <p:sp>
        <p:nvSpPr>
          <p:cNvPr id="47" name="円弧 46"/>
          <p:cNvSpPr/>
          <p:nvPr/>
        </p:nvSpPr>
        <p:spPr>
          <a:xfrm>
            <a:off x="1296000" y="1800000"/>
            <a:ext cx="6480000" cy="1890000"/>
          </a:xfrm>
          <a:prstGeom prst="arc">
            <a:avLst>
              <a:gd name="adj1" fmla="val 11245806"/>
              <a:gd name="adj2" fmla="val 13358083"/>
            </a:avLst>
          </a:prstGeom>
          <a:ln w="762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/>
          <p:cNvSpPr/>
          <p:nvPr/>
        </p:nvSpPr>
        <p:spPr>
          <a:xfrm>
            <a:off x="396000" y="2160000"/>
            <a:ext cx="1315407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b="1" dirty="0" smtClean="0">
                <a:solidFill>
                  <a:schemeClr val="tx1"/>
                </a:solidFill>
              </a:rPr>
              <a:t>Google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396000" y="3240000"/>
            <a:ext cx="2466658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b="1" dirty="0" smtClean="0">
                <a:solidFill>
                  <a:srgbClr val="C00000"/>
                </a:solidFill>
              </a:rPr>
              <a:t>Google Scholar</a:t>
            </a:r>
            <a:endParaRPr kumimoji="1" lang="ja-JP" altLang="en-US" sz="2400" b="1" dirty="0">
              <a:solidFill>
                <a:srgbClr val="C00000"/>
              </a:solidFill>
            </a:endParaRPr>
          </a:p>
        </p:txBody>
      </p:sp>
      <p:grpSp>
        <p:nvGrpSpPr>
          <p:cNvPr id="52" name="グループ化 51"/>
          <p:cNvGrpSpPr/>
          <p:nvPr/>
        </p:nvGrpSpPr>
        <p:grpSpPr>
          <a:xfrm>
            <a:off x="8496000" y="2070000"/>
            <a:ext cx="1260000" cy="1288800"/>
            <a:chOff x="8496000" y="1681200"/>
            <a:chExt cx="1260000" cy="1288800"/>
          </a:xfrm>
        </p:grpSpPr>
        <p:pic>
          <p:nvPicPr>
            <p:cNvPr id="13" name="図 12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6000" y="2070000"/>
              <a:ext cx="1260000" cy="900000"/>
            </a:xfrm>
            <a:prstGeom prst="rect">
              <a:avLst/>
            </a:prstGeom>
          </p:spPr>
        </p:pic>
        <p:sp>
          <p:nvSpPr>
            <p:cNvPr id="50" name="正方形/長方形 49"/>
            <p:cNvSpPr/>
            <p:nvPr/>
          </p:nvSpPr>
          <p:spPr>
            <a:xfrm>
              <a:off x="8496000" y="1681200"/>
              <a:ext cx="1260000" cy="388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b="1" dirty="0" smtClean="0">
                  <a:solidFill>
                    <a:schemeClr val="tx1"/>
                  </a:solidFill>
                </a:rPr>
                <a:t>Paper Material</a:t>
              </a:r>
              <a:endParaRPr kumimoji="1" lang="ja-JP" altLang="en-US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グループ化 53"/>
          <p:cNvGrpSpPr/>
          <p:nvPr/>
        </p:nvGrpSpPr>
        <p:grpSpPr>
          <a:xfrm>
            <a:off x="8495906" y="4410000"/>
            <a:ext cx="1260000" cy="1287533"/>
            <a:chOff x="8495906" y="4022467"/>
            <a:chExt cx="1260000" cy="1287533"/>
          </a:xfrm>
        </p:grpSpPr>
        <p:pic>
          <p:nvPicPr>
            <p:cNvPr id="32" name="図 31"/>
            <p:cNvPicPr preferRelativeResize="0"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5906" y="4410000"/>
              <a:ext cx="1260000" cy="900000"/>
            </a:xfrm>
            <a:prstGeom prst="rect">
              <a:avLst/>
            </a:prstGeom>
          </p:spPr>
        </p:pic>
        <p:sp>
          <p:nvSpPr>
            <p:cNvPr id="51" name="正方形/長方形 50"/>
            <p:cNvSpPr/>
            <p:nvPr/>
          </p:nvSpPr>
          <p:spPr>
            <a:xfrm>
              <a:off x="8495906" y="4022467"/>
              <a:ext cx="1260000" cy="388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b="1" dirty="0" smtClean="0">
                  <a:solidFill>
                    <a:schemeClr val="tx1"/>
                  </a:solidFill>
                </a:rPr>
                <a:t>Stand-alone</a:t>
              </a:r>
              <a:endParaRPr lang="en-US" altLang="ja-JP" sz="1200" b="1" dirty="0">
                <a:solidFill>
                  <a:schemeClr val="tx1"/>
                </a:solidFill>
              </a:endParaRPr>
            </a:p>
            <a:p>
              <a:pPr algn="ctr"/>
              <a:r>
                <a:rPr lang="en-US" altLang="ja-JP" sz="1200" b="1" dirty="0" smtClean="0">
                  <a:solidFill>
                    <a:schemeClr val="tx1"/>
                  </a:solidFill>
                </a:rPr>
                <a:t>Database</a:t>
              </a:r>
              <a:endParaRPr kumimoji="1" lang="ja-JP" altLang="en-US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5" name="円弧 54"/>
          <p:cNvSpPr/>
          <p:nvPr/>
        </p:nvSpPr>
        <p:spPr>
          <a:xfrm>
            <a:off x="1296000" y="1800000"/>
            <a:ext cx="6480000" cy="1890000"/>
          </a:xfrm>
          <a:prstGeom prst="arc">
            <a:avLst>
              <a:gd name="adj1" fmla="val 16450278"/>
              <a:gd name="adj2" fmla="val 19720567"/>
            </a:avLst>
          </a:prstGeom>
          <a:ln w="762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円弧 55"/>
          <p:cNvSpPr/>
          <p:nvPr/>
        </p:nvSpPr>
        <p:spPr>
          <a:xfrm>
            <a:off x="1296000" y="1800000"/>
            <a:ext cx="6480000" cy="1890000"/>
          </a:xfrm>
          <a:prstGeom prst="arc">
            <a:avLst>
              <a:gd name="adj1" fmla="val 20983082"/>
              <a:gd name="adj2" fmla="val 717066"/>
            </a:avLst>
          </a:prstGeom>
          <a:ln w="762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円弧 56"/>
          <p:cNvSpPr/>
          <p:nvPr/>
        </p:nvSpPr>
        <p:spPr>
          <a:xfrm>
            <a:off x="1296000" y="1800000"/>
            <a:ext cx="6480000" cy="1890000"/>
          </a:xfrm>
          <a:prstGeom prst="arc">
            <a:avLst>
              <a:gd name="adj1" fmla="val 1878867"/>
              <a:gd name="adj2" fmla="val 4656567"/>
            </a:avLst>
          </a:prstGeom>
          <a:ln w="762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円弧 57"/>
          <p:cNvSpPr/>
          <p:nvPr/>
        </p:nvSpPr>
        <p:spPr>
          <a:xfrm>
            <a:off x="1296000" y="1800000"/>
            <a:ext cx="6480000" cy="1890000"/>
          </a:xfrm>
          <a:prstGeom prst="arc">
            <a:avLst>
              <a:gd name="adj1" fmla="val 8499226"/>
              <a:gd name="adj2" fmla="val 9342649"/>
            </a:avLst>
          </a:prstGeom>
          <a:ln w="762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01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/>
          <a:srcRect t="10000" b="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t="10000" r="81857" b="41302"/>
          <a:stretch/>
        </p:blipFill>
        <p:spPr>
          <a:xfrm>
            <a:off x="846000" y="1800000"/>
            <a:ext cx="1828800" cy="276120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1) Widely in a familiar way : Google Scholar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1665189" y="1330456"/>
            <a:ext cx="949222" cy="28970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rgbClr val="C00000"/>
              </a:solidFill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/>
          <a:srcRect l="1" t="10000" r="28572" b="45556"/>
          <a:stretch/>
        </p:blipFill>
        <p:spPr>
          <a:xfrm>
            <a:off x="3114000" y="3708000"/>
            <a:ext cx="7200000" cy="252000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cxnSp>
        <p:nvCxnSpPr>
          <p:cNvPr id="16" name="直線矢印コネクタ 15"/>
          <p:cNvCxnSpPr/>
          <p:nvPr/>
        </p:nvCxnSpPr>
        <p:spPr>
          <a:xfrm>
            <a:off x="1844703" y="4394094"/>
            <a:ext cx="2065381" cy="52289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588397" y="1521048"/>
            <a:ext cx="405516" cy="47685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4963810" y="5442816"/>
            <a:ext cx="2702339" cy="2845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rgbClr val="C00000"/>
              </a:solidFill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4716000" y="3398738"/>
            <a:ext cx="12600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2176530" y="5785200"/>
            <a:ext cx="806547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Select</a:t>
            </a:r>
            <a:r>
              <a:rPr lang="ja-JP" altLang="en-US" dirty="0">
                <a:solidFill>
                  <a:srgbClr val="C00000"/>
                </a:solidFill>
              </a:rPr>
              <a:t> </a:t>
            </a:r>
            <a:r>
              <a:rPr lang="en-US" altLang="ja-JP" dirty="0" smtClean="0">
                <a:solidFill>
                  <a:srgbClr val="C00000"/>
                </a:solidFill>
              </a:rPr>
              <a:t>“Hokkaido </a:t>
            </a:r>
            <a:r>
              <a:rPr lang="en-US" altLang="ja-JP" dirty="0">
                <a:solidFill>
                  <a:srgbClr val="C00000"/>
                </a:solidFill>
              </a:rPr>
              <a:t>University Library - Full-Text @ </a:t>
            </a:r>
            <a:r>
              <a:rPr lang="ja-JP" altLang="en-US" dirty="0">
                <a:solidFill>
                  <a:srgbClr val="C00000"/>
                </a:solidFill>
              </a:rPr>
              <a:t>北海道</a:t>
            </a:r>
            <a:r>
              <a:rPr lang="ja-JP" altLang="en-US" dirty="0" smtClean="0">
                <a:solidFill>
                  <a:srgbClr val="C00000"/>
                </a:solidFill>
              </a:rPr>
              <a:t>大学</a:t>
            </a:r>
            <a:r>
              <a:rPr lang="en-US" altLang="ja-JP" dirty="0" smtClean="0">
                <a:solidFill>
                  <a:srgbClr val="C00000"/>
                </a:solidFill>
              </a:rPr>
              <a:t>” at “Library links”</a:t>
            </a:r>
            <a:endParaRPr lang="ja-JP" altLang="en-US" dirty="0">
              <a:solidFill>
                <a:srgbClr val="C00000"/>
              </a:solidFill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103352" y="1299600"/>
            <a:ext cx="5292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If signed in to Google account</a:t>
            </a:r>
            <a:endParaRPr lang="en-US" altLang="ja-JP" dirty="0">
              <a:solidFill>
                <a:srgbClr val="C00000"/>
              </a:solidFill>
            </a:endParaRPr>
          </a:p>
          <a:p>
            <a:r>
              <a:rPr lang="en-US" altLang="ja-JP" dirty="0">
                <a:solidFill>
                  <a:srgbClr val="C00000"/>
                </a:solidFill>
              </a:rPr>
              <a:t>y</a:t>
            </a:r>
            <a:r>
              <a:rPr lang="en-US" altLang="ja-JP" dirty="0" smtClean="0">
                <a:solidFill>
                  <a:srgbClr val="C00000"/>
                </a:solidFill>
              </a:rPr>
              <a:t>ou can save the bibliographic data in ”My library”</a:t>
            </a:r>
            <a:endParaRPr lang="ja-JP" altLang="en-US" dirty="0">
              <a:solidFill>
                <a:srgbClr val="C00000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6084000" y="3060000"/>
            <a:ext cx="3024000" cy="3708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Check where to search also! </a:t>
            </a:r>
            <a:endParaRPr lang="ja-JP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2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/>
          <a:srcRect t="10000" b="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1) Widely in a familiar way : Google Scholar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l="25894" t="15238" r="25894" b="41905"/>
          <a:stretch/>
        </p:blipFill>
        <p:spPr>
          <a:xfrm>
            <a:off x="5421600" y="3779838"/>
            <a:ext cx="4860000" cy="2430000"/>
          </a:xfrm>
          <a:prstGeom prst="rect">
            <a:avLst/>
          </a:prstGeom>
          <a:ln w="76200">
            <a:solidFill>
              <a:srgbClr val="000080"/>
            </a:solidFill>
          </a:ln>
        </p:spPr>
      </p:pic>
      <p:sp>
        <p:nvSpPr>
          <p:cNvPr id="8" name="正方形/長方形 7"/>
          <p:cNvSpPr/>
          <p:nvPr/>
        </p:nvSpPr>
        <p:spPr>
          <a:xfrm>
            <a:off x="6213600" y="2611390"/>
            <a:ext cx="4140000" cy="1077218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 smtClean="0">
                <a:solidFill>
                  <a:schemeClr val="bg1"/>
                </a:solidFill>
              </a:rPr>
              <a:t>When </a:t>
            </a:r>
            <a:r>
              <a:rPr lang="en-US" altLang="ja-JP" sz="1600" dirty="0">
                <a:solidFill>
                  <a:schemeClr val="bg1"/>
                </a:solidFill>
              </a:rPr>
              <a:t>searching for </a:t>
            </a:r>
            <a:r>
              <a:rPr lang="en-US" altLang="ja-JP" sz="1600" dirty="0" smtClean="0">
                <a:solidFill>
                  <a:schemeClr val="bg1"/>
                </a:solidFill>
              </a:rPr>
              <a:t>the articles containing</a:t>
            </a:r>
          </a:p>
          <a:p>
            <a:r>
              <a:rPr lang="en-US" altLang="ja-JP" sz="1600" dirty="0" smtClean="0">
                <a:solidFill>
                  <a:schemeClr val="bg1"/>
                </a:solidFill>
              </a:rPr>
              <a:t>AAA </a:t>
            </a:r>
            <a:r>
              <a:rPr lang="en-US" altLang="ja-JP" sz="1600" dirty="0">
                <a:solidFill>
                  <a:schemeClr val="bg1"/>
                </a:solidFill>
              </a:rPr>
              <a:t>for the </a:t>
            </a:r>
            <a:r>
              <a:rPr lang="en-US" altLang="ja-JP" sz="1600" dirty="0" smtClean="0">
                <a:solidFill>
                  <a:schemeClr val="bg1"/>
                </a:solidFill>
              </a:rPr>
              <a:t>title, </a:t>
            </a:r>
            <a:r>
              <a:rPr lang="en-US" altLang="ja-JP" sz="1600" dirty="0">
                <a:solidFill>
                  <a:schemeClr val="bg1"/>
                </a:solidFill>
              </a:rPr>
              <a:t>BBB for the </a:t>
            </a:r>
            <a:r>
              <a:rPr lang="en-US" altLang="ja-JP" sz="1600" dirty="0" smtClean="0">
                <a:solidFill>
                  <a:schemeClr val="bg1"/>
                </a:solidFill>
              </a:rPr>
              <a:t>author,</a:t>
            </a:r>
          </a:p>
          <a:p>
            <a:r>
              <a:rPr lang="en-US" altLang="ja-JP" sz="1600" dirty="0" smtClean="0">
                <a:solidFill>
                  <a:schemeClr val="bg1"/>
                </a:solidFill>
              </a:rPr>
              <a:t>and </a:t>
            </a:r>
            <a:r>
              <a:rPr lang="en-US" altLang="ja-JP" sz="1600" dirty="0">
                <a:solidFill>
                  <a:schemeClr val="bg1"/>
                </a:solidFill>
              </a:rPr>
              <a:t>CCC for the </a:t>
            </a:r>
            <a:r>
              <a:rPr lang="en-US" altLang="ja-JP" sz="1600" dirty="0" smtClean="0">
                <a:solidFill>
                  <a:schemeClr val="bg1"/>
                </a:solidFill>
              </a:rPr>
              <a:t>publication,</a:t>
            </a:r>
          </a:p>
          <a:p>
            <a:r>
              <a:rPr lang="en-US" altLang="ja-JP" sz="1600" dirty="0">
                <a:solidFill>
                  <a:schemeClr val="bg1"/>
                </a:solidFill>
              </a:rPr>
              <a:t>e</a:t>
            </a:r>
            <a:r>
              <a:rPr kumimoji="1" lang="en-US" altLang="ja-JP" sz="1600" dirty="0" smtClean="0">
                <a:solidFill>
                  <a:schemeClr val="bg1"/>
                </a:solidFill>
              </a:rPr>
              <a:t>nter “</a:t>
            </a:r>
            <a:r>
              <a:rPr kumimoji="1" lang="en-US" altLang="ja-JP" sz="1600" dirty="0" err="1" smtClean="0">
                <a:solidFill>
                  <a:schemeClr val="bg1"/>
                </a:solidFill>
              </a:rPr>
              <a:t>allintitle:AAA</a:t>
            </a:r>
            <a:r>
              <a:rPr kumimoji="1" lang="en-US" altLang="ja-JP" sz="1600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1600" dirty="0" err="1" smtClean="0">
                <a:solidFill>
                  <a:schemeClr val="bg1"/>
                </a:solidFill>
              </a:rPr>
              <a:t>author:BBB</a:t>
            </a:r>
            <a:r>
              <a:rPr kumimoji="1" lang="en-US" altLang="ja-JP" sz="1600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1600" dirty="0" err="1" smtClean="0">
                <a:solidFill>
                  <a:schemeClr val="bg1"/>
                </a:solidFill>
              </a:rPr>
              <a:t>source:CCC</a:t>
            </a:r>
            <a:r>
              <a:rPr kumimoji="1" lang="en-US" altLang="ja-JP" sz="1600" dirty="0" smtClean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4171036" y="4157719"/>
            <a:ext cx="756000" cy="28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rgbClr val="C00000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640080" y="2171699"/>
            <a:ext cx="1062989" cy="192024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rgbClr val="C00000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156534" y="3025726"/>
            <a:ext cx="288000" cy="28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rgbClr val="C00000"/>
              </a:solidFill>
            </a:endParaRPr>
          </a:p>
        </p:txBody>
      </p:sp>
      <p:cxnSp>
        <p:nvCxnSpPr>
          <p:cNvPr id="13" name="直線矢印コネクタ 12"/>
          <p:cNvCxnSpPr/>
          <p:nvPr/>
        </p:nvCxnSpPr>
        <p:spPr>
          <a:xfrm flipH="1" flipV="1">
            <a:off x="4927036" y="3258505"/>
            <a:ext cx="749487" cy="77934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>
            <a:stCxn id="12" idx="0"/>
          </p:cNvCxnSpPr>
          <p:nvPr/>
        </p:nvCxnSpPr>
        <p:spPr>
          <a:xfrm flipV="1">
            <a:off x="2300534" y="2095500"/>
            <a:ext cx="0" cy="930226"/>
          </a:xfrm>
          <a:prstGeom prst="straightConnector1">
            <a:avLst/>
          </a:prstGeom>
          <a:ln w="762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endCxn id="10" idx="2"/>
          </p:cNvCxnSpPr>
          <p:nvPr/>
        </p:nvCxnSpPr>
        <p:spPr>
          <a:xfrm flipH="1" flipV="1">
            <a:off x="4549036" y="4445719"/>
            <a:ext cx="0" cy="134767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1887667" y="1756946"/>
            <a:ext cx="2808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 smtClean="0">
                <a:solidFill>
                  <a:srgbClr val="C00000"/>
                </a:solidFill>
              </a:rPr>
              <a:t>Save the data to “My library”</a:t>
            </a:r>
            <a:endParaRPr lang="ja-JP" altLang="en-US" sz="1600" dirty="0">
              <a:solidFill>
                <a:srgbClr val="C00000"/>
              </a:solidFill>
            </a:endParaRPr>
          </a:p>
        </p:txBody>
      </p:sp>
      <p:cxnSp>
        <p:nvCxnSpPr>
          <p:cNvPr id="26" name="直線矢印コネクタ 25"/>
          <p:cNvCxnSpPr>
            <a:stCxn id="16" idx="3"/>
          </p:cNvCxnSpPr>
          <p:nvPr/>
        </p:nvCxnSpPr>
        <p:spPr>
          <a:xfrm>
            <a:off x="4695667" y="1926223"/>
            <a:ext cx="4605275" cy="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>
            <a:endCxn id="11" idx="2"/>
          </p:cNvCxnSpPr>
          <p:nvPr/>
        </p:nvCxnSpPr>
        <p:spPr>
          <a:xfrm flipV="1">
            <a:off x="1148401" y="4091940"/>
            <a:ext cx="0" cy="175506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556591" y="5793389"/>
            <a:ext cx="1836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 smtClean="0">
                <a:solidFill>
                  <a:srgbClr val="C00000"/>
                </a:solidFill>
              </a:rPr>
              <a:t>Narrow the results</a:t>
            </a:r>
            <a:endParaRPr lang="ja-JP" altLang="en-US" sz="1600" dirty="0">
              <a:solidFill>
                <a:srgbClr val="C00000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096000" y="5778000"/>
            <a:ext cx="4284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Refer other versions</a:t>
            </a:r>
            <a:r>
              <a:rPr lang="ja-JP" altLang="en-US" dirty="0">
                <a:solidFill>
                  <a:srgbClr val="C00000"/>
                </a:solidFill>
              </a:rPr>
              <a:t> </a:t>
            </a:r>
            <a:r>
              <a:rPr lang="en-US" altLang="ja-JP" dirty="0" smtClean="0">
                <a:solidFill>
                  <a:srgbClr val="C00000"/>
                </a:solidFill>
              </a:rPr>
              <a:t>(author version etc.)</a:t>
            </a:r>
            <a:endParaRPr lang="ja-JP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0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6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/>
          <a:srcRect t="10000" b="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1) Widely in a familiar way : Google Scholar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14214" t="10335" r="72" b="42606"/>
          <a:stretch/>
        </p:blipFill>
        <p:spPr>
          <a:xfrm>
            <a:off x="1025906" y="2519837"/>
            <a:ext cx="8640000" cy="252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/>
          <a:srcRect l="11788" t="23783" r="13216" b="37226"/>
          <a:stretch/>
        </p:blipFill>
        <p:spPr>
          <a:xfrm>
            <a:off x="378000" y="4138541"/>
            <a:ext cx="7560000" cy="208800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8" name="正方形/長方形 7"/>
          <p:cNvSpPr/>
          <p:nvPr/>
        </p:nvSpPr>
        <p:spPr>
          <a:xfrm>
            <a:off x="7581849" y="2200275"/>
            <a:ext cx="1620339" cy="25127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rgbClr val="C00000"/>
              </a:solidFill>
            </a:endParaRPr>
          </a:p>
        </p:txBody>
      </p:sp>
      <p:cxnSp>
        <p:nvCxnSpPr>
          <p:cNvPr id="10" name="直線矢印コネクタ 9"/>
          <p:cNvCxnSpPr>
            <a:stCxn id="8" idx="1"/>
          </p:cNvCxnSpPr>
          <p:nvPr/>
        </p:nvCxnSpPr>
        <p:spPr>
          <a:xfrm flipH="1">
            <a:off x="5939583" y="2325912"/>
            <a:ext cx="1642266" cy="1417413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H="1">
            <a:off x="2496710" y="3983557"/>
            <a:ext cx="1581131" cy="147898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/>
          <p:cNvSpPr/>
          <p:nvPr/>
        </p:nvSpPr>
        <p:spPr>
          <a:xfrm>
            <a:off x="377999" y="1350186"/>
            <a:ext cx="3384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ysClr val="windowText" lastClr="000000"/>
                </a:solidFill>
              </a:rPr>
              <a:t>Navigation to PDF of the article</a:t>
            </a:r>
          </a:p>
          <a:p>
            <a:r>
              <a:rPr lang="en-US" altLang="ja-JP" dirty="0">
                <a:solidFill>
                  <a:sysClr val="windowText" lastClr="000000"/>
                </a:solidFill>
              </a:rPr>
              <a:t>b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y “Full-Text @ 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北海道大学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”</a:t>
            </a:r>
            <a:endParaRPr lang="en-US" altLang="ja-JP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9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/>
          <a:srcRect t="10000" b="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/>
          <a:srcRect l="14276" t="25457" r="47170" b="59491"/>
          <a:stretch/>
        </p:blipFill>
        <p:spPr>
          <a:xfrm>
            <a:off x="1744980" y="3360420"/>
            <a:ext cx="3886200" cy="85344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1) Widely in a familiar way : Google Scholar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3912172" y="2686757"/>
            <a:ext cx="288000" cy="28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rgbClr val="C00000"/>
              </a:solidFill>
            </a:endParaRPr>
          </a:p>
        </p:txBody>
      </p:sp>
      <p:cxnSp>
        <p:nvCxnSpPr>
          <p:cNvPr id="14" name="直線矢印コネクタ 13"/>
          <p:cNvCxnSpPr>
            <a:stCxn id="13" idx="2"/>
          </p:cNvCxnSpPr>
          <p:nvPr/>
        </p:nvCxnSpPr>
        <p:spPr>
          <a:xfrm>
            <a:off x="4056172" y="2974757"/>
            <a:ext cx="285411" cy="78807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3979876" y="4146543"/>
            <a:ext cx="98596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377998" y="1350186"/>
            <a:ext cx="6912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ysClr val="windowText" lastClr="000000"/>
                </a:solidFill>
              </a:rPr>
              <a:t>When “Full-Text @ 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北海道大学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”</a:t>
            </a:r>
            <a:r>
              <a:rPr lang="ja-JP" altLang="en-US" dirty="0">
                <a:solidFill>
                  <a:sysClr val="windowText" lastClr="000000"/>
                </a:solidFill>
              </a:rPr>
              <a:t> 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does not appear,</a:t>
            </a:r>
            <a:endParaRPr lang="en-US" altLang="ja-JP" dirty="0">
              <a:solidFill>
                <a:sysClr val="windowText" lastClr="000000"/>
              </a:solidFill>
            </a:endParaRPr>
          </a:p>
          <a:p>
            <a:r>
              <a:rPr lang="en-US" altLang="ja-JP" dirty="0">
                <a:solidFill>
                  <a:sysClr val="windowText" lastClr="000000"/>
                </a:solidFill>
              </a:rPr>
              <a:t>c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heck “Resources @ 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北海道大学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”</a:t>
            </a:r>
            <a:r>
              <a:rPr lang="ja-JP" altLang="en-US" dirty="0">
                <a:solidFill>
                  <a:sysClr val="windowText" lastClr="000000"/>
                </a:solidFill>
              </a:rPr>
              <a:t> 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for other ways to access Full-Text</a:t>
            </a:r>
            <a:endParaRPr lang="en-US" altLang="ja-JP" dirty="0">
              <a:solidFill>
                <a:sysClr val="windowText" lastClr="000000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046642" y="2124774"/>
            <a:ext cx="1475509" cy="517096"/>
          </a:xfrm>
          <a:prstGeom prst="rect">
            <a:avLst/>
          </a:prstGeom>
          <a:noFill/>
          <a:ln w="76200"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1200" dirty="0">
              <a:solidFill>
                <a:srgbClr val="C00000"/>
              </a:solidFill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7113600" y="2628000"/>
            <a:ext cx="3200213" cy="3600000"/>
            <a:chOff x="7086843" y="2556945"/>
            <a:chExt cx="3200213" cy="3600000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 rotWithShape="1">
            <a:blip r:embed="rId4"/>
            <a:srcRect l="18217" t="51189" r="19641"/>
            <a:stretch/>
          </p:blipFill>
          <p:spPr>
            <a:xfrm>
              <a:off x="7087167" y="4840018"/>
              <a:ext cx="3199889" cy="131680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図 10"/>
            <p:cNvPicPr>
              <a:picLocks noChangeAspect="1"/>
            </p:cNvPicPr>
            <p:nvPr/>
          </p:nvPicPr>
          <p:blipFill rotWithShape="1">
            <a:blip r:embed="rId5"/>
            <a:srcRect l="18209" t="10336" r="19648" b="-4454"/>
            <a:stretch/>
          </p:blipFill>
          <p:spPr>
            <a:xfrm>
              <a:off x="7086843" y="2556945"/>
              <a:ext cx="3199889" cy="2539067"/>
            </a:xfrm>
            <a:prstGeom prst="rect">
              <a:avLst/>
            </a:prstGeom>
          </p:spPr>
        </p:pic>
        <p:sp>
          <p:nvSpPr>
            <p:cNvPr id="15" name="正方形/長方形 14"/>
            <p:cNvSpPr/>
            <p:nvPr/>
          </p:nvSpPr>
          <p:spPr>
            <a:xfrm>
              <a:off x="7086843" y="2557066"/>
              <a:ext cx="3199889" cy="3599879"/>
            </a:xfrm>
            <a:prstGeom prst="rect">
              <a:avLst/>
            </a:prstGeom>
            <a:noFill/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7" name="直線矢印コネクタ 16"/>
          <p:cNvCxnSpPr/>
          <p:nvPr/>
        </p:nvCxnSpPr>
        <p:spPr>
          <a:xfrm>
            <a:off x="5635186" y="4023902"/>
            <a:ext cx="18000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4288982" y="2646091"/>
            <a:ext cx="792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Open</a:t>
            </a:r>
            <a:endParaRPr lang="en-US" altLang="ja-JP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45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t="4921" b="6190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1) Widely in a familiar way : Google Scholar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l="55357" t="4921" r="3575" b="28413"/>
          <a:stretch/>
        </p:blipFill>
        <p:spPr>
          <a:xfrm>
            <a:off x="6102000" y="2376000"/>
            <a:ext cx="4140000" cy="3780000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cxnSp>
        <p:nvCxnSpPr>
          <p:cNvPr id="10" name="直線矢印コネクタ 9"/>
          <p:cNvCxnSpPr/>
          <p:nvPr/>
        </p:nvCxnSpPr>
        <p:spPr>
          <a:xfrm flipV="1">
            <a:off x="5640309" y="1421394"/>
            <a:ext cx="3829616" cy="235844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6828777" y="5322130"/>
            <a:ext cx="1204441" cy="31687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378000" y="5580000"/>
            <a:ext cx="5652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>
                <a:solidFill>
                  <a:srgbClr val="C00000"/>
                </a:solidFill>
              </a:rPr>
              <a:t>The </a:t>
            </a:r>
            <a:r>
              <a:rPr lang="en-US" altLang="ja-JP" dirty="0" smtClean="0">
                <a:solidFill>
                  <a:srgbClr val="C00000"/>
                </a:solidFill>
              </a:rPr>
              <a:t>browser </a:t>
            </a:r>
            <a:r>
              <a:rPr lang="en-US" altLang="ja-JP" dirty="0">
                <a:solidFill>
                  <a:srgbClr val="C00000"/>
                </a:solidFill>
              </a:rPr>
              <a:t>plug-in "Google Scholar </a:t>
            </a:r>
            <a:r>
              <a:rPr lang="en-US" altLang="ja-JP" dirty="0" smtClean="0">
                <a:solidFill>
                  <a:srgbClr val="C00000"/>
                </a:solidFill>
              </a:rPr>
              <a:t>Button“</a:t>
            </a:r>
          </a:p>
          <a:p>
            <a:r>
              <a:rPr lang="en-US" altLang="ja-JP" dirty="0" smtClean="0">
                <a:solidFill>
                  <a:srgbClr val="C00000"/>
                </a:solidFill>
              </a:rPr>
              <a:t>seamlessly changes </a:t>
            </a:r>
            <a:r>
              <a:rPr lang="en-US" altLang="ja-JP" dirty="0">
                <a:solidFill>
                  <a:srgbClr val="C00000"/>
                </a:solidFill>
              </a:rPr>
              <a:t>Web-browsing to </a:t>
            </a:r>
            <a:r>
              <a:rPr lang="en-US" altLang="ja-JP" dirty="0" smtClean="0">
                <a:solidFill>
                  <a:srgbClr val="C00000"/>
                </a:solidFill>
              </a:rPr>
              <a:t>scholarly </a:t>
            </a:r>
            <a:r>
              <a:rPr lang="en-US" altLang="ja-JP" dirty="0">
                <a:solidFill>
                  <a:srgbClr val="C00000"/>
                </a:solidFill>
              </a:rPr>
              <a:t>search</a:t>
            </a:r>
            <a:endParaRPr lang="ja-JP" altLang="en-US" dirty="0">
              <a:solidFill>
                <a:srgbClr val="C00000"/>
              </a:solidFill>
            </a:endParaRPr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8617527" y="1510145"/>
            <a:ext cx="969818" cy="124691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96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305906" y="5896800"/>
            <a:ext cx="6083675" cy="26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右矢印 41"/>
          <p:cNvSpPr/>
          <p:nvPr/>
        </p:nvSpPr>
        <p:spPr>
          <a:xfrm>
            <a:off x="7182324" y="5760000"/>
            <a:ext cx="3203581" cy="5400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2) Focusing on Top </a:t>
            </a:r>
            <a:r>
              <a:rPr lang="en-US" altLang="ja-JP" sz="2800" dirty="0" smtClean="0"/>
              <a:t>Journals </a:t>
            </a:r>
            <a:r>
              <a:rPr lang="en-US" altLang="ja-JP" sz="2800" dirty="0"/>
              <a:t>analytically : Web of Science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ja-JP" sz="2400" dirty="0" smtClean="0"/>
              <a:t>Google Scholar</a:t>
            </a:r>
          </a:p>
          <a:p>
            <a:pPr marL="0" indent="0">
              <a:buNone/>
            </a:pPr>
            <a:r>
              <a:rPr lang="ja-JP" altLang="en-US" sz="2400" dirty="0" smtClean="0"/>
              <a:t> </a:t>
            </a:r>
            <a:r>
              <a:rPr lang="en-US" altLang="ja-JP" sz="2400" dirty="0" smtClean="0"/>
              <a:t>- shows us too many articles to choose</a:t>
            </a:r>
          </a:p>
          <a:p>
            <a:pPr marL="0" indent="0">
              <a:buNone/>
            </a:pP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 smtClean="0"/>
              <a:t>Web of Science</a:t>
            </a:r>
          </a:p>
          <a:p>
            <a:pPr marL="0" indent="0">
              <a:buNone/>
            </a:pPr>
            <a:r>
              <a:rPr lang="ja-JP" altLang="en-US" sz="2400" dirty="0" smtClean="0"/>
              <a:t> </a:t>
            </a:r>
            <a:r>
              <a:rPr lang="en-US" altLang="ja-JP" sz="2400" dirty="0" smtClean="0"/>
              <a:t>- focuses on papers in Top Journals (excludes “predatory journals”)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 smtClean="0"/>
              <a:t> </a:t>
            </a:r>
            <a:r>
              <a:rPr lang="en-US" altLang="ja-JP" sz="2400" dirty="0"/>
              <a:t>- describes detailed data of </a:t>
            </a:r>
            <a:r>
              <a:rPr lang="en-US" altLang="ja-JP" sz="2400" dirty="0" smtClean="0"/>
              <a:t>documents</a:t>
            </a:r>
          </a:p>
          <a:p>
            <a:pPr marL="0" indent="0">
              <a:buNone/>
            </a:pPr>
            <a:r>
              <a:rPr lang="ja-JP" altLang="en-US" sz="2400" dirty="0" smtClean="0"/>
              <a:t> </a:t>
            </a:r>
            <a:r>
              <a:rPr lang="en-US" altLang="ja-JP" sz="2400" dirty="0" smtClean="0"/>
              <a:t>- covers </a:t>
            </a:r>
            <a:r>
              <a:rPr lang="en-US" altLang="ja-JP" sz="2400" dirty="0" smtClean="0">
                <a:solidFill>
                  <a:srgbClr val="C00000"/>
                </a:solidFill>
              </a:rPr>
              <a:t>citations</a:t>
            </a:r>
            <a:r>
              <a:rPr lang="en-US" altLang="ja-JP" sz="2400" dirty="0" smtClean="0"/>
              <a:t> between documents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00" y="4500000"/>
            <a:ext cx="720000" cy="718596"/>
          </a:xfrm>
          <a:prstGeom prst="rect">
            <a:avLst/>
          </a:prstGeom>
          <a:ln w="38100">
            <a:noFill/>
          </a:ln>
        </p:spPr>
      </p:pic>
      <p:sp>
        <p:nvSpPr>
          <p:cNvPr id="10" name="正方形/長方形 9"/>
          <p:cNvSpPr/>
          <p:nvPr/>
        </p:nvSpPr>
        <p:spPr>
          <a:xfrm>
            <a:off x="5148094" y="5004000"/>
            <a:ext cx="396000" cy="14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/>
          <p:cNvGrpSpPr/>
          <p:nvPr/>
        </p:nvGrpSpPr>
        <p:grpSpPr>
          <a:xfrm>
            <a:off x="6425953" y="5581241"/>
            <a:ext cx="720000" cy="718596"/>
            <a:chOff x="6425953" y="5581241"/>
            <a:chExt cx="720000" cy="718596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5953" y="5581241"/>
              <a:ext cx="720000" cy="718596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11" name="正方形/長方形 10"/>
            <p:cNvSpPr/>
            <p:nvPr/>
          </p:nvSpPr>
          <p:spPr>
            <a:xfrm>
              <a:off x="6587953" y="6084000"/>
              <a:ext cx="396000" cy="1440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3" name="直線矢印コネクタ 12"/>
          <p:cNvCxnSpPr>
            <a:stCxn id="23" idx="1"/>
            <a:endCxn id="5" idx="3"/>
          </p:cNvCxnSpPr>
          <p:nvPr/>
        </p:nvCxnSpPr>
        <p:spPr>
          <a:xfrm flipH="1" flipV="1">
            <a:off x="5706000" y="4859298"/>
            <a:ext cx="2322000" cy="756702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11" idx="1"/>
            <a:endCxn id="5" idx="2"/>
          </p:cNvCxnSpPr>
          <p:nvPr/>
        </p:nvCxnSpPr>
        <p:spPr>
          <a:xfrm flipH="1" flipV="1">
            <a:off x="5346000" y="5218596"/>
            <a:ext cx="1241953" cy="937404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23" idx="1"/>
            <a:endCxn id="7" idx="3"/>
          </p:cNvCxnSpPr>
          <p:nvPr/>
        </p:nvCxnSpPr>
        <p:spPr>
          <a:xfrm flipH="1">
            <a:off x="7145953" y="5616000"/>
            <a:ext cx="882047" cy="324539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10" idx="1"/>
            <a:endCxn id="25" idx="3"/>
          </p:cNvCxnSpPr>
          <p:nvPr/>
        </p:nvCxnSpPr>
        <p:spPr>
          <a:xfrm flipH="1">
            <a:off x="2826000" y="5076000"/>
            <a:ext cx="2322094" cy="323298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>
            <a:stCxn id="11" idx="1"/>
            <a:endCxn id="25" idx="3"/>
          </p:cNvCxnSpPr>
          <p:nvPr/>
        </p:nvCxnSpPr>
        <p:spPr>
          <a:xfrm flipH="1" flipV="1">
            <a:off x="2826000" y="5399298"/>
            <a:ext cx="3761953" cy="756702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/>
          <p:cNvGrpSpPr/>
          <p:nvPr/>
        </p:nvGrpSpPr>
        <p:grpSpPr>
          <a:xfrm>
            <a:off x="7866000" y="5040000"/>
            <a:ext cx="720000" cy="718596"/>
            <a:chOff x="2826000" y="5040000"/>
            <a:chExt cx="720000" cy="718596"/>
          </a:xfrm>
        </p:grpSpPr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00" y="5040000"/>
              <a:ext cx="720000" cy="718596"/>
            </a:xfrm>
            <a:prstGeom prst="rect">
              <a:avLst/>
            </a:prstGeom>
          </p:spPr>
        </p:pic>
        <p:sp>
          <p:nvSpPr>
            <p:cNvPr id="23" name="正方形/長方形 22"/>
            <p:cNvSpPr/>
            <p:nvPr/>
          </p:nvSpPr>
          <p:spPr>
            <a:xfrm>
              <a:off x="2988000" y="5544000"/>
              <a:ext cx="396000" cy="1440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5" name="図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000" y="5040000"/>
            <a:ext cx="720000" cy="718596"/>
          </a:xfrm>
          <a:prstGeom prst="rect">
            <a:avLst/>
          </a:prstGeom>
          <a:ln w="38100">
            <a:noFill/>
          </a:ln>
        </p:spPr>
      </p:pic>
      <p:sp>
        <p:nvSpPr>
          <p:cNvPr id="43" name="正方形/長方形 42"/>
          <p:cNvSpPr/>
          <p:nvPr/>
        </p:nvSpPr>
        <p:spPr>
          <a:xfrm>
            <a:off x="305906" y="5845334"/>
            <a:ext cx="6840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Time</a:t>
            </a:r>
            <a:endParaRPr lang="en-US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66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2"/>
          <a:srcRect l="18371" t="11188" r="18374" b="29285"/>
          <a:stretch/>
        </p:blipFill>
        <p:spPr>
          <a:xfrm>
            <a:off x="5525906" y="1439837"/>
            <a:ext cx="4860000" cy="486000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/>
          <a:srcRect l="25727" t="11429" r="27075" b="4635"/>
          <a:stretch/>
        </p:blipFill>
        <p:spPr>
          <a:xfrm>
            <a:off x="307399" y="1259837"/>
            <a:ext cx="4858507" cy="486000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2) Focusing on Top Journals analytically : Web of Science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10</a:t>
            </a:fld>
            <a:endParaRPr kumimoji="1" lang="ja-JP" altLang="en-US"/>
          </a:p>
        </p:txBody>
      </p:sp>
      <p:cxnSp>
        <p:nvCxnSpPr>
          <p:cNvPr id="9" name="直線矢印コネクタ 8"/>
          <p:cNvCxnSpPr>
            <a:stCxn id="10" idx="1"/>
          </p:cNvCxnSpPr>
          <p:nvPr/>
        </p:nvCxnSpPr>
        <p:spPr>
          <a:xfrm flipH="1">
            <a:off x="1870329" y="2444275"/>
            <a:ext cx="2276490" cy="1063303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/>
          <p:cNvSpPr/>
          <p:nvPr/>
        </p:nvSpPr>
        <p:spPr>
          <a:xfrm>
            <a:off x="4146819" y="2277265"/>
            <a:ext cx="901276" cy="33402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377999" y="5587200"/>
            <a:ext cx="4572000" cy="46166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</a:rPr>
              <a:t>https://</a:t>
            </a:r>
            <a:r>
              <a:rPr lang="en-US" altLang="ja-JP" sz="2400" dirty="0" smtClean="0">
                <a:solidFill>
                  <a:schemeClr val="bg1"/>
                </a:solidFill>
              </a:rPr>
              <a:t>www.lib.hokudai.ac.jp/en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850000" y="5796000"/>
            <a:ext cx="4464000" cy="430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200" dirty="0">
                <a:solidFill>
                  <a:schemeClr val="bg1"/>
                </a:solidFill>
              </a:rPr>
              <a:t>http://webofknowledge.com/WOS</a:t>
            </a:r>
            <a:endParaRPr lang="ja-JP" altLang="en-US" sz="2200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28005" y="3607372"/>
            <a:ext cx="1137408" cy="20925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65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t="10000" b="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2) Focusing on Top Journals analytically : Web of Science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293138" y="4668982"/>
            <a:ext cx="2636066" cy="144595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フリーフォーム 9"/>
          <p:cNvSpPr/>
          <p:nvPr/>
        </p:nvSpPr>
        <p:spPr>
          <a:xfrm>
            <a:off x="1293137" y="3040454"/>
            <a:ext cx="7636117" cy="2529072"/>
          </a:xfrm>
          <a:custGeom>
            <a:avLst/>
            <a:gdLst>
              <a:gd name="connsiteX0" fmla="*/ 0 w 7636117"/>
              <a:gd name="connsiteY0" fmla="*/ 0 h 2529072"/>
              <a:gd name="connsiteX1" fmla="*/ 5855807 w 7636117"/>
              <a:gd name="connsiteY1" fmla="*/ 0 h 2529072"/>
              <a:gd name="connsiteX2" fmla="*/ 5855807 w 7636117"/>
              <a:gd name="connsiteY2" fmla="*/ 703545 h 2529072"/>
              <a:gd name="connsiteX3" fmla="*/ 7636117 w 7636117"/>
              <a:gd name="connsiteY3" fmla="*/ 703545 h 2529072"/>
              <a:gd name="connsiteX4" fmla="*/ 7636117 w 7636117"/>
              <a:gd name="connsiteY4" fmla="*/ 2529072 h 2529072"/>
              <a:gd name="connsiteX5" fmla="*/ 3756844 w 7636117"/>
              <a:gd name="connsiteY5" fmla="*/ 2529072 h 2529072"/>
              <a:gd name="connsiteX6" fmla="*/ 3756844 w 7636117"/>
              <a:gd name="connsiteY6" fmla="*/ 900000 h 2529072"/>
              <a:gd name="connsiteX7" fmla="*/ 0 w 7636117"/>
              <a:gd name="connsiteY7" fmla="*/ 900000 h 252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6117" h="2529072">
                <a:moveTo>
                  <a:pt x="0" y="0"/>
                </a:moveTo>
                <a:lnTo>
                  <a:pt x="5855807" y="0"/>
                </a:lnTo>
                <a:lnTo>
                  <a:pt x="5855807" y="703545"/>
                </a:lnTo>
                <a:lnTo>
                  <a:pt x="7636117" y="703545"/>
                </a:lnTo>
                <a:lnTo>
                  <a:pt x="7636117" y="2529072"/>
                </a:lnTo>
                <a:lnTo>
                  <a:pt x="3756844" y="2529072"/>
                </a:lnTo>
                <a:lnTo>
                  <a:pt x="3756844" y="900000"/>
                </a:lnTo>
                <a:lnTo>
                  <a:pt x="0" y="900000"/>
                </a:lnTo>
                <a:close/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4014000" y="5807630"/>
            <a:ext cx="6084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>
                <a:solidFill>
                  <a:srgbClr val="C00000"/>
                </a:solidFill>
              </a:rPr>
              <a:t>Hokkaido University </a:t>
            </a:r>
            <a:r>
              <a:rPr lang="en-US" altLang="ja-JP" sz="1600" dirty="0" smtClean="0">
                <a:solidFill>
                  <a:srgbClr val="C00000"/>
                </a:solidFill>
              </a:rPr>
              <a:t>uses (subscribes) the indexes of journals only</a:t>
            </a:r>
            <a:endParaRPr lang="ja-JP" altLang="en-US" sz="1600" dirty="0">
              <a:solidFill>
                <a:srgbClr val="C00000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014000" y="2520000"/>
            <a:ext cx="3168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 smtClean="0">
                <a:solidFill>
                  <a:srgbClr val="C00000"/>
                </a:solidFill>
              </a:rPr>
              <a:t>Complex </a:t>
            </a:r>
            <a:r>
              <a:rPr lang="en-US" altLang="ja-JP" sz="1600" dirty="0">
                <a:solidFill>
                  <a:srgbClr val="C00000"/>
                </a:solidFill>
              </a:rPr>
              <a:t>cross search is </a:t>
            </a:r>
            <a:r>
              <a:rPr lang="en-US" altLang="ja-JP" sz="1600" dirty="0" smtClean="0">
                <a:solidFill>
                  <a:srgbClr val="C00000"/>
                </a:solidFill>
              </a:rPr>
              <a:t>available</a:t>
            </a:r>
            <a:endParaRPr lang="ja-JP" alt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82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/>
          <a:srcRect l="7143" t="10000" r="42857" b="1111"/>
          <a:stretch/>
        </p:blipFill>
        <p:spPr>
          <a:xfrm>
            <a:off x="5525906" y="1439837"/>
            <a:ext cx="4860000" cy="486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7143" t="10000" r="42857" b="1111"/>
          <a:stretch/>
        </p:blipFill>
        <p:spPr>
          <a:xfrm>
            <a:off x="305906" y="1259837"/>
            <a:ext cx="4860000" cy="486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2) Focusing on Top Journals analytically : Web of Science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12</a:t>
            </a:fld>
            <a:endParaRPr kumimoji="1" lang="ja-JP" altLang="en-US"/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2736000" y="5760000"/>
            <a:ext cx="0" cy="54000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8010000" y="1259837"/>
            <a:ext cx="0" cy="54000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471028" y="4195336"/>
            <a:ext cx="1637552" cy="70999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5702650" y="3027806"/>
            <a:ext cx="1637552" cy="98960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702650" y="1476000"/>
            <a:ext cx="1637552" cy="1113013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7866000" y="4552441"/>
            <a:ext cx="2448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Learn about trends</a:t>
            </a:r>
          </a:p>
          <a:p>
            <a:r>
              <a:rPr lang="en-US" altLang="ja-JP" dirty="0" smtClean="0">
                <a:solidFill>
                  <a:srgbClr val="C00000"/>
                </a:solidFill>
              </a:rPr>
              <a:t>in a field with REVIEW</a:t>
            </a:r>
            <a:endParaRPr lang="en-US" altLang="ja-JP" dirty="0">
              <a:solidFill>
                <a:srgbClr val="C00000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7464863" y="2052081"/>
            <a:ext cx="2160000" cy="5847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 smtClean="0">
                <a:solidFill>
                  <a:srgbClr val="C00000"/>
                </a:solidFill>
              </a:rPr>
              <a:t>Narrow by scholarly</a:t>
            </a:r>
          </a:p>
          <a:p>
            <a:r>
              <a:rPr lang="en-US" altLang="ja-JP" sz="1600" dirty="0" smtClean="0">
                <a:solidFill>
                  <a:srgbClr val="C00000"/>
                </a:solidFill>
              </a:rPr>
              <a:t>categories of journals</a:t>
            </a:r>
            <a:endParaRPr lang="ja-JP" altLang="en-US" sz="1600" dirty="0">
              <a:solidFill>
                <a:srgbClr val="C00000"/>
              </a:solidFill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465852" y="5040279"/>
            <a:ext cx="2160000" cy="58477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 smtClean="0">
                <a:solidFill>
                  <a:srgbClr val="C00000"/>
                </a:solidFill>
              </a:rPr>
              <a:t>Narrow to top papers</a:t>
            </a:r>
          </a:p>
          <a:p>
            <a:r>
              <a:rPr lang="en-US" altLang="ja-JP" sz="1600" dirty="0" smtClean="0">
                <a:solidFill>
                  <a:srgbClr val="C00000"/>
                </a:solidFill>
              </a:rPr>
              <a:t>cited many times</a:t>
            </a:r>
            <a:endParaRPr lang="ja-JP" altLang="en-US" sz="1600" dirty="0">
              <a:solidFill>
                <a:srgbClr val="C00000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2088000" y="1678721"/>
            <a:ext cx="3060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>
                <a:solidFill>
                  <a:srgbClr val="C00000"/>
                </a:solidFill>
              </a:rPr>
              <a:t>Sort from </a:t>
            </a:r>
            <a:r>
              <a:rPr lang="en-US" altLang="ja-JP" sz="1600" dirty="0" smtClean="0">
                <a:solidFill>
                  <a:srgbClr val="C00000"/>
                </a:solidFill>
              </a:rPr>
              <a:t>different perspectives</a:t>
            </a:r>
            <a:endParaRPr lang="ja-JP" altLang="en-US" sz="1600" dirty="0">
              <a:solidFill>
                <a:srgbClr val="C00000"/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673600" y="4119389"/>
            <a:ext cx="2664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600" dirty="0" smtClean="0">
                <a:solidFill>
                  <a:srgbClr val="C00000"/>
                </a:solidFill>
              </a:rPr>
              <a:t>Narrow by document types</a:t>
            </a:r>
            <a:endParaRPr lang="en-US" altLang="ja-JP" sz="1600" dirty="0">
              <a:solidFill>
                <a:srgbClr val="C00000"/>
              </a:solidFill>
            </a:endParaRPr>
          </a:p>
        </p:txBody>
      </p:sp>
      <p:cxnSp>
        <p:nvCxnSpPr>
          <p:cNvPr id="26" name="直線コネクタ 25"/>
          <p:cNvCxnSpPr>
            <a:stCxn id="25" idx="2"/>
            <a:endCxn id="21" idx="1"/>
          </p:cNvCxnSpPr>
          <p:nvPr/>
        </p:nvCxnSpPr>
        <p:spPr>
          <a:xfrm>
            <a:off x="7005600" y="4457943"/>
            <a:ext cx="860400" cy="41766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正方形/長方形 26"/>
          <p:cNvSpPr/>
          <p:nvPr/>
        </p:nvSpPr>
        <p:spPr>
          <a:xfrm>
            <a:off x="4300886" y="4561405"/>
            <a:ext cx="735837" cy="120538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>
            <a:off x="2935398" y="3769801"/>
            <a:ext cx="2124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Compare abstracts</a:t>
            </a:r>
          </a:p>
          <a:p>
            <a:r>
              <a:rPr lang="en-US" altLang="ja-JP" dirty="0" smtClean="0">
                <a:solidFill>
                  <a:srgbClr val="C00000"/>
                </a:solidFill>
              </a:rPr>
              <a:t>in one screen</a:t>
            </a:r>
            <a:endParaRPr lang="ja-JP" altLang="en-US" dirty="0">
              <a:solidFill>
                <a:srgbClr val="C00000"/>
              </a:solidFill>
            </a:endParaRPr>
          </a:p>
        </p:txBody>
      </p:sp>
      <p:sp>
        <p:nvSpPr>
          <p:cNvPr id="34" name="フリーフォーム 33"/>
          <p:cNvSpPr/>
          <p:nvPr/>
        </p:nvSpPr>
        <p:spPr>
          <a:xfrm>
            <a:off x="2151224" y="2162882"/>
            <a:ext cx="2963846" cy="1253354"/>
          </a:xfrm>
          <a:custGeom>
            <a:avLst/>
            <a:gdLst>
              <a:gd name="connsiteX0" fmla="*/ 0 w 2963846"/>
              <a:gd name="connsiteY0" fmla="*/ 0 h 1253354"/>
              <a:gd name="connsiteX1" fmla="*/ 2963846 w 2963846"/>
              <a:gd name="connsiteY1" fmla="*/ 0 h 1253354"/>
              <a:gd name="connsiteX2" fmla="*/ 2963846 w 2963846"/>
              <a:gd name="connsiteY2" fmla="*/ 1458 h 1253354"/>
              <a:gd name="connsiteX3" fmla="*/ 2963846 w 2963846"/>
              <a:gd name="connsiteY3" fmla="*/ 278612 h 1253354"/>
              <a:gd name="connsiteX4" fmla="*/ 2963846 w 2963846"/>
              <a:gd name="connsiteY4" fmla="*/ 1253354 h 1253354"/>
              <a:gd name="connsiteX5" fmla="*/ 1311428 w 2963846"/>
              <a:gd name="connsiteY5" fmla="*/ 1253354 h 1253354"/>
              <a:gd name="connsiteX6" fmla="*/ 1311428 w 2963846"/>
              <a:gd name="connsiteY6" fmla="*/ 278612 h 1253354"/>
              <a:gd name="connsiteX7" fmla="*/ 0 w 2963846"/>
              <a:gd name="connsiteY7" fmla="*/ 278612 h 1253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63846" h="1253354">
                <a:moveTo>
                  <a:pt x="0" y="0"/>
                </a:moveTo>
                <a:lnTo>
                  <a:pt x="2963846" y="0"/>
                </a:lnTo>
                <a:lnTo>
                  <a:pt x="2963846" y="1458"/>
                </a:lnTo>
                <a:lnTo>
                  <a:pt x="2963846" y="278612"/>
                </a:lnTo>
                <a:lnTo>
                  <a:pt x="2963846" y="1253354"/>
                </a:lnTo>
                <a:lnTo>
                  <a:pt x="1311428" y="1253354"/>
                </a:lnTo>
                <a:lnTo>
                  <a:pt x="1311428" y="278612"/>
                </a:lnTo>
                <a:lnTo>
                  <a:pt x="0" y="278612"/>
                </a:lnTo>
                <a:close/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467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/>
          <a:srcRect t="10000" b="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2) Focusing on Top Journals analytically : Web of Science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1336489" y="2190338"/>
            <a:ext cx="679688" cy="26804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2139343" y="1846800"/>
            <a:ext cx="4176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Navigate to PDF</a:t>
            </a:r>
          </a:p>
          <a:p>
            <a:r>
              <a:rPr lang="en-US" altLang="ja-JP" dirty="0">
                <a:solidFill>
                  <a:srgbClr val="C00000"/>
                </a:solidFill>
              </a:rPr>
              <a:t>* Suggest </a:t>
            </a:r>
            <a:r>
              <a:rPr lang="en-US" altLang="ja-JP" dirty="0" smtClean="0">
                <a:solidFill>
                  <a:srgbClr val="C00000"/>
                </a:solidFill>
              </a:rPr>
              <a:t>alternatives </a:t>
            </a:r>
            <a:r>
              <a:rPr lang="en-US" altLang="ja-JP" dirty="0">
                <a:solidFill>
                  <a:srgbClr val="C00000"/>
                </a:solidFill>
              </a:rPr>
              <a:t>if not subscribed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7632106" y="3275937"/>
            <a:ext cx="543706" cy="50390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/>
          <p:cNvCxnSpPr>
            <a:stCxn id="10" idx="1"/>
          </p:cNvCxnSpPr>
          <p:nvPr/>
        </p:nvCxnSpPr>
        <p:spPr>
          <a:xfrm flipH="1">
            <a:off x="5058000" y="3527888"/>
            <a:ext cx="2574106" cy="81011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30537" t="10000" r="31965" b="56666"/>
          <a:stretch/>
        </p:blipFill>
        <p:spPr>
          <a:xfrm>
            <a:off x="378000" y="3168000"/>
            <a:ext cx="4680000" cy="234000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171" y="4517837"/>
            <a:ext cx="540000" cy="540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</p:pic>
      <p:grpSp>
        <p:nvGrpSpPr>
          <p:cNvPr id="30" name="グループ化 29"/>
          <p:cNvGrpSpPr/>
          <p:nvPr/>
        </p:nvGrpSpPr>
        <p:grpSpPr>
          <a:xfrm>
            <a:off x="6575717" y="4517840"/>
            <a:ext cx="540000" cy="538943"/>
            <a:chOff x="6922800" y="4231244"/>
            <a:chExt cx="540000" cy="538943"/>
          </a:xfrm>
        </p:grpSpPr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2800" y="4231244"/>
              <a:ext cx="540000" cy="538943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29" name="正方形/長方形 28"/>
            <p:cNvSpPr/>
            <p:nvPr/>
          </p:nvSpPr>
          <p:spPr>
            <a:xfrm>
              <a:off x="7045200" y="4608000"/>
              <a:ext cx="297000" cy="108211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5" name="直線矢印コネクタ 24"/>
          <p:cNvCxnSpPr>
            <a:stCxn id="29" idx="1"/>
            <a:endCxn id="23" idx="3"/>
          </p:cNvCxnSpPr>
          <p:nvPr/>
        </p:nvCxnSpPr>
        <p:spPr>
          <a:xfrm flipH="1" flipV="1">
            <a:off x="5676171" y="4787837"/>
            <a:ext cx="1021946" cy="160865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正方形/長方形 32"/>
          <p:cNvSpPr/>
          <p:nvPr/>
        </p:nvSpPr>
        <p:spPr>
          <a:xfrm>
            <a:off x="5130094" y="5138668"/>
            <a:ext cx="2592000" cy="3693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Papers citing </a:t>
            </a:r>
            <a:r>
              <a:rPr lang="en-US" altLang="ja-JP" dirty="0" smtClean="0">
                <a:solidFill>
                  <a:schemeClr val="tx1"/>
                </a:solidFill>
              </a:rPr>
              <a:t>this paper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76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 rotWithShape="1">
          <a:blip r:embed="rId2"/>
          <a:srcRect t="10000" b="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2) Focusing on Top Journals analytically : Web of Science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/>
          <a:srcRect l="30537" t="10000" r="31965" b="56667"/>
          <a:stretch/>
        </p:blipFill>
        <p:spPr>
          <a:xfrm>
            <a:off x="378000" y="3888000"/>
            <a:ext cx="4680000" cy="234000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sp>
        <p:nvSpPr>
          <p:cNvPr id="14" name="正方形/長方形 13"/>
          <p:cNvSpPr/>
          <p:nvPr/>
        </p:nvSpPr>
        <p:spPr>
          <a:xfrm>
            <a:off x="7632106" y="5332280"/>
            <a:ext cx="890792" cy="216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7632106" y="4802588"/>
            <a:ext cx="716764" cy="529692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矢印コネクタ 15"/>
          <p:cNvCxnSpPr>
            <a:stCxn id="15" idx="1"/>
          </p:cNvCxnSpPr>
          <p:nvPr/>
        </p:nvCxnSpPr>
        <p:spPr>
          <a:xfrm flipH="1" flipV="1">
            <a:off x="5058000" y="2502000"/>
            <a:ext cx="2574106" cy="256543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5058000" y="5058000"/>
            <a:ext cx="2574106" cy="38228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l="30537" t="10000" r="31965" b="56667"/>
          <a:stretch/>
        </p:blipFill>
        <p:spPr>
          <a:xfrm>
            <a:off x="378000" y="1332000"/>
            <a:ext cx="4680000" cy="234000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grpSp>
        <p:nvGrpSpPr>
          <p:cNvPr id="52" name="グループ化 51"/>
          <p:cNvGrpSpPr/>
          <p:nvPr/>
        </p:nvGrpSpPr>
        <p:grpSpPr>
          <a:xfrm>
            <a:off x="5115834" y="5688000"/>
            <a:ext cx="1980000" cy="540000"/>
            <a:chOff x="5760000" y="5652000"/>
            <a:chExt cx="1980000" cy="540000"/>
          </a:xfrm>
        </p:grpSpPr>
        <p:grpSp>
          <p:nvGrpSpPr>
            <p:cNvPr id="31" name="グループ化 30"/>
            <p:cNvGrpSpPr/>
            <p:nvPr/>
          </p:nvGrpSpPr>
          <p:grpSpPr>
            <a:xfrm>
              <a:off x="7200000" y="5652000"/>
              <a:ext cx="540000" cy="540000"/>
              <a:chOff x="6425953" y="5581241"/>
              <a:chExt cx="720000" cy="718596"/>
            </a:xfrm>
            <a:solidFill>
              <a:schemeClr val="bg1"/>
            </a:solidFill>
          </p:grpSpPr>
          <p:pic>
            <p:nvPicPr>
              <p:cNvPr id="32" name="図 3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5953" y="5581241"/>
                <a:ext cx="720000" cy="718596"/>
              </a:xfrm>
              <a:prstGeom prst="rect">
                <a:avLst/>
              </a:prstGeom>
              <a:grpFill/>
              <a:ln w="38100">
                <a:noFill/>
              </a:ln>
            </p:spPr>
          </p:pic>
          <p:sp>
            <p:nvSpPr>
              <p:cNvPr id="33" name="正方形/長方形 32"/>
              <p:cNvSpPr/>
              <p:nvPr/>
            </p:nvSpPr>
            <p:spPr>
              <a:xfrm>
                <a:off x="6587953" y="6084000"/>
                <a:ext cx="396000" cy="144000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7" name="グループ化 36"/>
            <p:cNvGrpSpPr/>
            <p:nvPr/>
          </p:nvGrpSpPr>
          <p:grpSpPr>
            <a:xfrm>
              <a:off x="5760000" y="5652000"/>
              <a:ext cx="540000" cy="538943"/>
              <a:chOff x="6922800" y="4231244"/>
              <a:chExt cx="540000" cy="538943"/>
            </a:xfrm>
          </p:grpSpPr>
          <p:pic>
            <p:nvPicPr>
              <p:cNvPr id="38" name="図 3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2800" y="4231244"/>
                <a:ext cx="540000" cy="538943"/>
              </a:xfrm>
              <a:prstGeom prst="rect">
                <a:avLst/>
              </a:prstGeom>
              <a:solidFill>
                <a:schemeClr val="bg1"/>
              </a:solidFill>
            </p:spPr>
          </p:pic>
          <p:sp>
            <p:nvSpPr>
              <p:cNvPr id="39" name="正方形/長方形 38"/>
              <p:cNvSpPr/>
              <p:nvPr/>
            </p:nvSpPr>
            <p:spPr>
              <a:xfrm>
                <a:off x="7045200" y="4608000"/>
                <a:ext cx="297000" cy="108211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40" name="直線矢印コネクタ 39"/>
            <p:cNvCxnSpPr/>
            <p:nvPr/>
          </p:nvCxnSpPr>
          <p:spPr>
            <a:xfrm flipH="1" flipV="1">
              <a:off x="6300000" y="6084000"/>
              <a:ext cx="900000" cy="528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/>
          <p:cNvGrpSpPr/>
          <p:nvPr/>
        </p:nvGrpSpPr>
        <p:grpSpPr>
          <a:xfrm>
            <a:off x="7095834" y="3122034"/>
            <a:ext cx="2858166" cy="1256246"/>
            <a:chOff x="5937966" y="2052000"/>
            <a:chExt cx="2858166" cy="1256246"/>
          </a:xfrm>
        </p:grpSpPr>
        <p:sp>
          <p:nvSpPr>
            <p:cNvPr id="41" name="正方形/長方形 40"/>
            <p:cNvSpPr/>
            <p:nvPr/>
          </p:nvSpPr>
          <p:spPr>
            <a:xfrm>
              <a:off x="5952132" y="2052000"/>
              <a:ext cx="2844000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r>
                <a:rPr lang="en-US" altLang="ja-JP" dirty="0" smtClean="0">
                  <a:solidFill>
                    <a:srgbClr val="C00000"/>
                  </a:solidFill>
                </a:rPr>
                <a:t>Papers</a:t>
              </a:r>
              <a:r>
                <a:rPr lang="en-US" altLang="ja-JP" dirty="0" smtClean="0">
                  <a:solidFill>
                    <a:schemeClr val="tx1"/>
                  </a:solidFill>
                </a:rPr>
                <a:t> cited by this paper</a:t>
              </a:r>
              <a:endParaRPr lang="en-US" altLang="ja-JP" dirty="0" smtClean="0">
                <a:solidFill>
                  <a:srgbClr val="C00000"/>
                </a:solidFill>
              </a:endParaRPr>
            </a:p>
            <a:p>
              <a:r>
                <a:rPr kumimoji="1" lang="en-US" altLang="ja-JP" dirty="0" smtClean="0">
                  <a:solidFill>
                    <a:schemeClr val="tx1"/>
                  </a:solidFill>
                </a:rPr>
                <a:t>= this paper‘s </a:t>
              </a:r>
              <a:r>
                <a:rPr kumimoji="1" lang="en-US" altLang="ja-JP" dirty="0" smtClean="0">
                  <a:solidFill>
                    <a:srgbClr val="C00000"/>
                  </a:solidFill>
                </a:rPr>
                <a:t>references</a:t>
              </a:r>
              <a:endParaRPr kumimoji="1" lang="ja-JP" altLang="en-US" dirty="0">
                <a:solidFill>
                  <a:srgbClr val="C00000"/>
                </a:solidFill>
              </a:endParaRPr>
            </a:p>
          </p:txBody>
        </p:sp>
        <p:grpSp>
          <p:nvGrpSpPr>
            <p:cNvPr id="3" name="グループ化 2"/>
            <p:cNvGrpSpPr/>
            <p:nvPr/>
          </p:nvGrpSpPr>
          <p:grpSpPr>
            <a:xfrm>
              <a:off x="5937966" y="2768246"/>
              <a:ext cx="1980022" cy="540000"/>
              <a:chOff x="5937966" y="2768246"/>
              <a:chExt cx="1980022" cy="540000"/>
            </a:xfrm>
          </p:grpSpPr>
          <p:grpSp>
            <p:nvGrpSpPr>
              <p:cNvPr id="26" name="グループ化 25"/>
              <p:cNvGrpSpPr/>
              <p:nvPr/>
            </p:nvGrpSpPr>
            <p:grpSpPr>
              <a:xfrm>
                <a:off x="7377988" y="2768246"/>
                <a:ext cx="540000" cy="540000"/>
                <a:chOff x="6425951" y="5581240"/>
                <a:chExt cx="720000" cy="718596"/>
              </a:xfrm>
              <a:solidFill>
                <a:schemeClr val="bg1"/>
              </a:solidFill>
            </p:grpSpPr>
            <p:pic>
              <p:nvPicPr>
                <p:cNvPr id="27" name="図 26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25951" y="5581240"/>
                  <a:ext cx="720000" cy="718596"/>
                </a:xfrm>
                <a:prstGeom prst="rect">
                  <a:avLst/>
                </a:prstGeom>
                <a:grpFill/>
                <a:ln w="38100">
                  <a:noFill/>
                </a:ln>
              </p:spPr>
            </p:pic>
            <p:sp>
              <p:nvSpPr>
                <p:cNvPr id="28" name="正方形/長方形 27"/>
                <p:cNvSpPr/>
                <p:nvPr/>
              </p:nvSpPr>
              <p:spPr>
                <a:xfrm>
                  <a:off x="6587951" y="6083995"/>
                  <a:ext cx="396000" cy="144000"/>
                </a:xfrm>
                <a:prstGeom prst="rect">
                  <a:avLst/>
                </a:prstGeom>
                <a:noFill/>
                <a:ln w="381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pic>
            <p:nvPicPr>
              <p:cNvPr id="48" name="図 4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37966" y="2768246"/>
                <a:ext cx="540000" cy="538943"/>
              </a:xfrm>
              <a:prstGeom prst="rect">
                <a:avLst/>
              </a:prstGeom>
              <a:solidFill>
                <a:schemeClr val="bg1"/>
              </a:solidFill>
            </p:spPr>
          </p:pic>
          <p:cxnSp>
            <p:nvCxnSpPr>
              <p:cNvPr id="45" name="直線矢印コネクタ 44"/>
              <p:cNvCxnSpPr>
                <a:stCxn id="47" idx="1"/>
              </p:cNvCxnSpPr>
              <p:nvPr/>
            </p:nvCxnSpPr>
            <p:spPr>
              <a:xfrm flipH="1" flipV="1">
                <a:off x="6477988" y="3036359"/>
                <a:ext cx="1021946" cy="160865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" name="正方形/長方形 52"/>
          <p:cNvSpPr/>
          <p:nvPr/>
        </p:nvSpPr>
        <p:spPr>
          <a:xfrm>
            <a:off x="7110000" y="5580612"/>
            <a:ext cx="2808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Papers </a:t>
            </a:r>
            <a:r>
              <a:rPr lang="en-US" altLang="ja-JP" dirty="0">
                <a:solidFill>
                  <a:srgbClr val="C00000"/>
                </a:solidFill>
              </a:rPr>
              <a:t>sharing references </a:t>
            </a:r>
            <a:r>
              <a:rPr lang="en-US" altLang="ja-JP" dirty="0">
                <a:solidFill>
                  <a:schemeClr val="tx1"/>
                </a:solidFill>
              </a:rPr>
              <a:t>with this paper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30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3) Periodically and Automatically : Search Alert</a:t>
            </a: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2"/>
          <a:srcRect l="15357" t="10000" r="34643" b="1111"/>
          <a:stretch/>
        </p:blipFill>
        <p:spPr>
          <a:xfrm>
            <a:off x="5525906" y="1439674"/>
            <a:ext cx="4860000" cy="486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t="10000" b="1111"/>
          <a:stretch/>
        </p:blipFill>
        <p:spPr>
          <a:xfrm>
            <a:off x="305906" y="1259837"/>
            <a:ext cx="4860000" cy="243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t="10000" b="1111"/>
          <a:stretch/>
        </p:blipFill>
        <p:spPr>
          <a:xfrm>
            <a:off x="485906" y="3869674"/>
            <a:ext cx="4860000" cy="243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正方形/長方形 8"/>
          <p:cNvSpPr/>
          <p:nvPr/>
        </p:nvSpPr>
        <p:spPr>
          <a:xfrm>
            <a:off x="406133" y="2590394"/>
            <a:ext cx="591938" cy="25440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5613466" y="2935801"/>
            <a:ext cx="787333" cy="28637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矢印コネクタ 11"/>
          <p:cNvCxnSpPr>
            <a:stCxn id="9" idx="2"/>
          </p:cNvCxnSpPr>
          <p:nvPr/>
        </p:nvCxnSpPr>
        <p:spPr>
          <a:xfrm>
            <a:off x="702102" y="2844800"/>
            <a:ext cx="750180" cy="126701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11" idx="3"/>
          </p:cNvCxnSpPr>
          <p:nvPr/>
        </p:nvCxnSpPr>
        <p:spPr>
          <a:xfrm>
            <a:off x="6400799" y="3078986"/>
            <a:ext cx="12600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45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3"/>
          <a:srcRect l="193" t="11429" r="22852" b="2857"/>
          <a:stretch/>
        </p:blipFill>
        <p:spPr>
          <a:xfrm>
            <a:off x="306000" y="1260000"/>
            <a:ext cx="4860000" cy="486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4) Quickly with 1 click : </a:t>
            </a:r>
            <a:r>
              <a:rPr lang="en-US" altLang="ja-JP" sz="2800" dirty="0" err="1"/>
              <a:t>Kopernio</a:t>
            </a:r>
            <a:r>
              <a:rPr lang="en-US" altLang="ja-JP" sz="2800" dirty="0"/>
              <a:t>, </a:t>
            </a:r>
            <a:r>
              <a:rPr lang="en-US" altLang="ja-JP" sz="2800" dirty="0" err="1"/>
              <a:t>Unpaywall</a:t>
            </a:r>
            <a:r>
              <a:rPr lang="en-US" altLang="ja-JP" sz="2800" dirty="0"/>
              <a:t> etc.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4"/>
          <a:srcRect t="11593" b="2069"/>
          <a:stretch/>
        </p:blipFill>
        <p:spPr>
          <a:xfrm>
            <a:off x="5525906" y="1439181"/>
            <a:ext cx="4860000" cy="486065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正方形/長方形 8"/>
          <p:cNvSpPr/>
          <p:nvPr/>
        </p:nvSpPr>
        <p:spPr>
          <a:xfrm>
            <a:off x="342000" y="3951874"/>
            <a:ext cx="1746000" cy="200432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5562000" y="4537165"/>
            <a:ext cx="1413566" cy="161108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9882000" y="2891246"/>
            <a:ext cx="468000" cy="46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522000" y="2448000"/>
            <a:ext cx="775998" cy="26804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378000" y="3022711"/>
            <a:ext cx="4788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The browser plug-in</a:t>
            </a:r>
            <a:r>
              <a:rPr lang="ja-JP" altLang="en-US" dirty="0">
                <a:solidFill>
                  <a:srgbClr val="C00000"/>
                </a:solidFill>
              </a:rPr>
              <a:t> </a:t>
            </a:r>
            <a:r>
              <a:rPr lang="en-US" altLang="ja-JP" dirty="0" smtClean="0">
                <a:solidFill>
                  <a:srgbClr val="C00000"/>
                </a:solidFill>
              </a:rPr>
              <a:t>“</a:t>
            </a:r>
            <a:r>
              <a:rPr kumimoji="1" lang="en-US" altLang="ja-JP" dirty="0" err="1" smtClean="0">
                <a:solidFill>
                  <a:srgbClr val="C00000"/>
                </a:solidFill>
              </a:rPr>
              <a:t>Kopernio</a:t>
            </a:r>
            <a:r>
              <a:rPr kumimoji="1" lang="en-US" altLang="ja-JP" dirty="0" smtClean="0">
                <a:solidFill>
                  <a:srgbClr val="C00000"/>
                </a:solidFill>
              </a:rPr>
              <a:t>”</a:t>
            </a:r>
            <a:r>
              <a:rPr lang="ja-JP" altLang="en-US" dirty="0" smtClean="0">
                <a:solidFill>
                  <a:srgbClr val="C00000"/>
                </a:solidFill>
              </a:rPr>
              <a:t> </a:t>
            </a:r>
            <a:r>
              <a:rPr lang="en-US" altLang="ja-JP" dirty="0" smtClean="0">
                <a:solidFill>
                  <a:srgbClr val="C00000"/>
                </a:solidFill>
              </a:rPr>
              <a:t>automatically</a:t>
            </a:r>
          </a:p>
          <a:p>
            <a:r>
              <a:rPr lang="en-US" altLang="ja-JP" dirty="0" smtClean="0">
                <a:solidFill>
                  <a:srgbClr val="C00000"/>
                </a:solidFill>
              </a:rPr>
              <a:t>finds the available version of PDF</a:t>
            </a:r>
            <a:endParaRPr kumimoji="1" lang="en-US" altLang="ja-JP" dirty="0" smtClean="0">
              <a:solidFill>
                <a:srgbClr val="C00000"/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5"/>
          <a:srcRect t="10000" r="75000" b="1111"/>
          <a:stretch/>
        </p:blipFill>
        <p:spPr>
          <a:xfrm>
            <a:off x="2330578" y="4336198"/>
            <a:ext cx="810000" cy="1620000"/>
          </a:xfrm>
          <a:prstGeom prst="rect">
            <a:avLst/>
          </a:prstGeom>
          <a:ln w="12700">
            <a:solidFill>
              <a:srgbClr val="000080"/>
            </a:solidFill>
          </a:ln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/>
          <a:srcRect l="30834" t="24073" r="31668" b="9259"/>
          <a:stretch/>
        </p:blipFill>
        <p:spPr>
          <a:xfrm>
            <a:off x="3474000" y="4336198"/>
            <a:ext cx="1620000" cy="1620000"/>
          </a:xfrm>
          <a:prstGeom prst="rect">
            <a:avLst/>
          </a:prstGeom>
          <a:ln w="12700">
            <a:solidFill>
              <a:srgbClr val="000080"/>
            </a:solidFill>
          </a:ln>
        </p:spPr>
      </p:pic>
      <p:cxnSp>
        <p:nvCxnSpPr>
          <p:cNvPr id="16" name="直線矢印コネクタ 15"/>
          <p:cNvCxnSpPr>
            <a:stCxn id="3" idx="3"/>
            <a:endCxn id="5" idx="1"/>
          </p:cNvCxnSpPr>
          <p:nvPr/>
        </p:nvCxnSpPr>
        <p:spPr>
          <a:xfrm>
            <a:off x="3140578" y="5146198"/>
            <a:ext cx="333422" cy="0"/>
          </a:xfrm>
          <a:prstGeom prst="straightConnector1">
            <a:avLst/>
          </a:prstGeom>
          <a:ln w="76200">
            <a:solidFill>
              <a:srgbClr val="00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5598000" y="3024000"/>
            <a:ext cx="3996000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“</a:t>
            </a:r>
            <a:r>
              <a:rPr lang="en-US" altLang="ja-JP" dirty="0" err="1" smtClean="0">
                <a:solidFill>
                  <a:srgbClr val="C00000"/>
                </a:solidFill>
              </a:rPr>
              <a:t>Unpaywall</a:t>
            </a:r>
            <a:r>
              <a:rPr lang="en-US" altLang="ja-JP" dirty="0" smtClean="0">
                <a:solidFill>
                  <a:srgbClr val="C00000"/>
                </a:solidFill>
              </a:rPr>
              <a:t>” also automatically finds</a:t>
            </a:r>
          </a:p>
          <a:p>
            <a:r>
              <a:rPr lang="en-US" altLang="ja-JP" dirty="0" smtClean="0">
                <a:solidFill>
                  <a:srgbClr val="C00000"/>
                </a:solidFill>
              </a:rPr>
              <a:t>the Open Access version of the paper</a:t>
            </a:r>
            <a:endParaRPr kumimoji="1" lang="ja-JP" altLang="en-US" dirty="0">
              <a:solidFill>
                <a:srgbClr val="C00000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330578" y="3740400"/>
            <a:ext cx="2764800" cy="523220"/>
          </a:xfrm>
          <a:prstGeom prst="rect">
            <a:avLst/>
          </a:prstGeom>
          <a:solidFill>
            <a:schemeClr val="bg1"/>
          </a:solidFill>
          <a:ln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400" dirty="0" smtClean="0">
                <a:solidFill>
                  <a:srgbClr val="000080"/>
                </a:solidFill>
              </a:rPr>
              <a:t>Access the subscribed papers</a:t>
            </a:r>
          </a:p>
          <a:p>
            <a:r>
              <a:rPr lang="en-US" altLang="ja-JP" sz="1400" dirty="0" smtClean="0">
                <a:solidFill>
                  <a:srgbClr val="000080"/>
                </a:solidFill>
              </a:rPr>
              <a:t>from outside the campus as well</a:t>
            </a:r>
          </a:p>
        </p:txBody>
      </p:sp>
      <p:cxnSp>
        <p:nvCxnSpPr>
          <p:cNvPr id="21" name="直線矢印コネクタ 20"/>
          <p:cNvCxnSpPr/>
          <p:nvPr/>
        </p:nvCxnSpPr>
        <p:spPr>
          <a:xfrm flipH="1">
            <a:off x="2547156" y="4574573"/>
            <a:ext cx="144782" cy="133822"/>
          </a:xfrm>
          <a:prstGeom prst="straightConnector1">
            <a:avLst/>
          </a:prstGeom>
          <a:ln w="38100">
            <a:solidFill>
              <a:srgbClr val="00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 flipH="1">
            <a:off x="2601536" y="5712032"/>
            <a:ext cx="144782" cy="133822"/>
          </a:xfrm>
          <a:prstGeom prst="straightConnector1">
            <a:avLst/>
          </a:prstGeom>
          <a:ln w="38100">
            <a:solidFill>
              <a:srgbClr val="00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7218000" y="5767200"/>
            <a:ext cx="3096000" cy="46166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</a:rPr>
              <a:t>https://kopernio.com</a:t>
            </a:r>
            <a:endParaRPr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7218000" y="5234400"/>
            <a:ext cx="3096000" cy="46166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</a:rPr>
              <a:t>https://unpaywall.org</a:t>
            </a:r>
            <a:endParaRPr lang="ja-JP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68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9" grpId="0" animBg="1"/>
      <p:bldP spid="20" grpId="0" animBg="1"/>
      <p:bldP spid="22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5) From outside the campus : </a:t>
            </a:r>
            <a:r>
              <a:rPr lang="en-US" altLang="ja-JP" dirty="0" smtClean="0"/>
              <a:t>Remote Access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305436" y="1260000"/>
            <a:ext cx="6300000" cy="2520000"/>
          </a:xfrm>
          <a:prstGeom prst="rect">
            <a:avLst/>
          </a:prstGeom>
          <a:solidFill>
            <a:srgbClr val="F2CBCB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ja-JP" altLang="en-US" sz="2400" b="1" u="sng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06000" y="3779838"/>
            <a:ext cx="6300000" cy="2520000"/>
          </a:xfrm>
          <a:prstGeom prst="rect">
            <a:avLst/>
          </a:prstGeom>
          <a:solidFill>
            <a:srgbClr val="CBCBE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2400" b="1" u="sng" dirty="0" smtClean="0">
                <a:solidFill>
                  <a:schemeClr val="tx1"/>
                </a:solidFill>
              </a:rPr>
              <a:t>Deep Web</a:t>
            </a:r>
            <a:endParaRPr kumimoji="1" lang="ja-JP" altLang="en-US" sz="2400" b="1" u="sng" dirty="0">
              <a:solidFill>
                <a:schemeClr val="tx1"/>
              </a:solidFill>
            </a:endParaRPr>
          </a:p>
        </p:txBody>
      </p:sp>
      <p:pic>
        <p:nvPicPr>
          <p:cNvPr id="12" name="図 11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906" y="1648800"/>
            <a:ext cx="1260000" cy="900000"/>
          </a:xfrm>
          <a:prstGeom prst="rect">
            <a:avLst/>
          </a:prstGeom>
        </p:spPr>
      </p:pic>
      <p:grpSp>
        <p:nvGrpSpPr>
          <p:cNvPr id="17" name="グループ化 16"/>
          <p:cNvGrpSpPr/>
          <p:nvPr/>
        </p:nvGrpSpPr>
        <p:grpSpPr>
          <a:xfrm>
            <a:off x="4715812" y="1648800"/>
            <a:ext cx="1260000" cy="900000"/>
            <a:chOff x="4680000" y="2520000"/>
            <a:chExt cx="1260000" cy="900000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3059919"/>
              <a:ext cx="288000" cy="287436"/>
            </a:xfrm>
            <a:prstGeom prst="rect">
              <a:avLst/>
            </a:prstGeom>
          </p:spPr>
        </p:pic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2592000"/>
              <a:ext cx="288564" cy="28800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14" name="角丸四角形 13"/>
            <p:cNvSpPr/>
            <p:nvPr/>
          </p:nvSpPr>
          <p:spPr>
            <a:xfrm>
              <a:off x="4680000" y="2520000"/>
              <a:ext cx="1260000" cy="90000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4932000" y="2520000"/>
              <a:ext cx="1008000" cy="432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kumimoji="1" lang="en-US" altLang="ja-JP" sz="1000" b="1" dirty="0" smtClean="0"/>
                <a:t>Bibliographic</a:t>
              </a:r>
            </a:p>
            <a:p>
              <a:r>
                <a:rPr lang="en-US" altLang="ja-JP" sz="1000" b="1" dirty="0" smtClean="0"/>
                <a:t>Data</a:t>
              </a:r>
              <a:endParaRPr kumimoji="1" lang="ja-JP" altLang="en-US" sz="10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4932000" y="3024000"/>
              <a:ext cx="1008000" cy="360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600" b="1" dirty="0" smtClean="0"/>
                <a:t>Full Text</a:t>
              </a:r>
              <a:endParaRPr kumimoji="1" lang="ja-JP" altLang="en-US" sz="1600" b="1" dirty="0"/>
            </a:p>
          </p:txBody>
        </p:sp>
      </p:grpSp>
      <p:pic>
        <p:nvPicPr>
          <p:cNvPr id="18" name="図 17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00" y="5011200"/>
            <a:ext cx="1260000" cy="900000"/>
          </a:xfrm>
          <a:prstGeom prst="rect">
            <a:avLst/>
          </a:prstGeom>
        </p:spPr>
      </p:pic>
      <p:pic>
        <p:nvPicPr>
          <p:cNvPr id="19" name="図 18"/>
          <p:cNvPicPr preferRelativeResize="0"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000" y="5011200"/>
            <a:ext cx="1260000" cy="900000"/>
          </a:xfrm>
          <a:prstGeom prst="rect">
            <a:avLst/>
          </a:prstGeom>
        </p:spPr>
      </p:pic>
      <p:grpSp>
        <p:nvGrpSpPr>
          <p:cNvPr id="20" name="グループ化 19"/>
          <p:cNvGrpSpPr/>
          <p:nvPr/>
        </p:nvGrpSpPr>
        <p:grpSpPr>
          <a:xfrm>
            <a:off x="4715812" y="3329837"/>
            <a:ext cx="1260000" cy="900000"/>
            <a:chOff x="4680000" y="2520000"/>
            <a:chExt cx="1260000" cy="900000"/>
          </a:xfrm>
        </p:grpSpPr>
        <p:pic>
          <p:nvPicPr>
            <p:cNvPr id="21" name="図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3059919"/>
              <a:ext cx="288000" cy="287436"/>
            </a:xfrm>
            <a:prstGeom prst="rect">
              <a:avLst/>
            </a:prstGeom>
          </p:spPr>
        </p:pic>
        <p:pic>
          <p:nvPicPr>
            <p:cNvPr id="22" name="図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2592000"/>
              <a:ext cx="288564" cy="28800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23" name="角丸四角形 22"/>
            <p:cNvSpPr/>
            <p:nvPr/>
          </p:nvSpPr>
          <p:spPr>
            <a:xfrm>
              <a:off x="4680000" y="2520000"/>
              <a:ext cx="1260000" cy="90000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4932000" y="2520000"/>
              <a:ext cx="1008000" cy="432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kumimoji="1" lang="en-US" altLang="ja-JP" sz="1000" b="1" dirty="0" smtClean="0"/>
                <a:t>Bibliographic</a:t>
              </a:r>
            </a:p>
            <a:p>
              <a:r>
                <a:rPr lang="en-US" altLang="ja-JP" sz="1000" b="1" dirty="0" smtClean="0"/>
                <a:t>Data</a:t>
              </a:r>
              <a:endParaRPr kumimoji="1" lang="ja-JP" altLang="en-US" sz="1000" b="1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4932000" y="3024000"/>
              <a:ext cx="1008000" cy="360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600" b="1" dirty="0" smtClean="0"/>
                <a:t>Full Text</a:t>
              </a:r>
              <a:endParaRPr kumimoji="1" lang="ja-JP" altLang="en-US" sz="1600" b="1" dirty="0"/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2196000" y="3329837"/>
            <a:ext cx="1260000" cy="900000"/>
            <a:chOff x="4680000" y="2520000"/>
            <a:chExt cx="1260000" cy="900000"/>
          </a:xfrm>
        </p:grpSpPr>
        <p:pic>
          <p:nvPicPr>
            <p:cNvPr id="27" name="図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3059919"/>
              <a:ext cx="288000" cy="287436"/>
            </a:xfrm>
            <a:prstGeom prst="rect">
              <a:avLst/>
            </a:prstGeom>
          </p:spPr>
        </p:pic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00" y="2592000"/>
              <a:ext cx="288564" cy="28800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29" name="角丸四角形 28"/>
            <p:cNvSpPr/>
            <p:nvPr/>
          </p:nvSpPr>
          <p:spPr>
            <a:xfrm>
              <a:off x="4680000" y="2520000"/>
              <a:ext cx="1260000" cy="90000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4932000" y="2520000"/>
              <a:ext cx="1008000" cy="432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kumimoji="1" lang="en-US" altLang="ja-JP" sz="1000" b="1" dirty="0" smtClean="0"/>
                <a:t>Bibliographic</a:t>
              </a:r>
            </a:p>
            <a:p>
              <a:r>
                <a:rPr lang="en-US" altLang="ja-JP" sz="1000" b="1" dirty="0" smtClean="0"/>
                <a:t>Data</a:t>
              </a:r>
              <a:endParaRPr kumimoji="1" lang="ja-JP" altLang="en-US" sz="1000" b="1" dirty="0"/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4932000" y="3024000"/>
              <a:ext cx="1008000" cy="360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ja-JP" sz="1600" b="1" dirty="0" smtClean="0"/>
                <a:t>Full Text</a:t>
              </a:r>
              <a:endParaRPr kumimoji="1" lang="ja-JP" altLang="en-US" sz="1600" b="1" dirty="0"/>
            </a:p>
          </p:txBody>
        </p:sp>
      </p:grpSp>
      <p:sp>
        <p:nvSpPr>
          <p:cNvPr id="37" name="正方形/長方形 36"/>
          <p:cNvSpPr/>
          <p:nvPr/>
        </p:nvSpPr>
        <p:spPr>
          <a:xfrm>
            <a:off x="4716000" y="29412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50" b="1" dirty="0" err="1" smtClean="0">
                <a:solidFill>
                  <a:schemeClr val="tx1"/>
                </a:solidFill>
              </a:rPr>
              <a:t>Paywalled</a:t>
            </a:r>
            <a:r>
              <a:rPr lang="en-US" altLang="ja-JP" sz="950" b="1" dirty="0" smtClean="0">
                <a:solidFill>
                  <a:schemeClr val="tx1"/>
                </a:solidFill>
              </a:rPr>
              <a:t> Journal</a:t>
            </a:r>
          </a:p>
          <a:p>
            <a:pPr algn="ctr"/>
            <a:r>
              <a:rPr lang="en-US" altLang="ja-JP" sz="950" b="1" dirty="0" smtClean="0">
                <a:solidFill>
                  <a:schemeClr val="tx1"/>
                </a:solidFill>
              </a:rPr>
              <a:t>s</a:t>
            </a:r>
            <a:r>
              <a:rPr kumimoji="1" lang="en-US" altLang="ja-JP" sz="950" b="1" dirty="0" smtClean="0">
                <a:solidFill>
                  <a:schemeClr val="tx1"/>
                </a:solidFill>
              </a:rPr>
              <a:t>ubscribed by Univ.</a:t>
            </a:r>
            <a:endParaRPr kumimoji="1" lang="ja-JP" altLang="en-US" sz="950" b="1" dirty="0">
              <a:solidFill>
                <a:schemeClr val="tx1"/>
              </a:solidFill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2196000" y="29412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50" b="1" dirty="0" err="1" smtClean="0">
                <a:solidFill>
                  <a:schemeClr val="tx1"/>
                </a:solidFill>
              </a:rPr>
              <a:t>Paywalled</a:t>
            </a:r>
            <a:r>
              <a:rPr lang="en-US" altLang="ja-JP" sz="950" b="1" dirty="0" smtClean="0">
                <a:solidFill>
                  <a:schemeClr val="tx1"/>
                </a:solidFill>
              </a:rPr>
              <a:t> Journal</a:t>
            </a:r>
          </a:p>
          <a:p>
            <a:pPr algn="ctr"/>
            <a:r>
              <a:rPr lang="en-US" altLang="ja-JP" sz="950" b="1" dirty="0" smtClean="0">
                <a:solidFill>
                  <a:srgbClr val="C00000"/>
                </a:solidFill>
              </a:rPr>
              <a:t>un</a:t>
            </a:r>
            <a:r>
              <a:rPr lang="en-US" altLang="ja-JP" sz="950" b="1" dirty="0" smtClean="0">
                <a:solidFill>
                  <a:schemeClr val="tx1"/>
                </a:solidFill>
              </a:rPr>
              <a:t>s</a:t>
            </a:r>
            <a:r>
              <a:rPr kumimoji="1" lang="en-US" altLang="ja-JP" sz="950" b="1" dirty="0" smtClean="0">
                <a:solidFill>
                  <a:schemeClr val="tx1"/>
                </a:solidFill>
              </a:rPr>
              <a:t>ubscribed by Univ.</a:t>
            </a:r>
            <a:endParaRPr kumimoji="1" lang="ja-JP" altLang="en-US" sz="950" b="1" dirty="0">
              <a:solidFill>
                <a:schemeClr val="tx1"/>
              </a:solidFill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4715718" y="46224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50" b="1" dirty="0" err="1" smtClean="0">
                <a:solidFill>
                  <a:schemeClr val="tx1"/>
                </a:solidFill>
              </a:rPr>
              <a:t>Paywalled</a:t>
            </a:r>
            <a:r>
              <a:rPr lang="en-US" altLang="ja-JP" sz="950" b="1" dirty="0" smtClean="0">
                <a:solidFill>
                  <a:schemeClr val="tx1"/>
                </a:solidFill>
              </a:rPr>
              <a:t> Database</a:t>
            </a:r>
          </a:p>
          <a:p>
            <a:pPr algn="ctr"/>
            <a:r>
              <a:rPr lang="en-US" altLang="ja-JP" sz="950" b="1" dirty="0" smtClean="0">
                <a:solidFill>
                  <a:schemeClr val="tx1"/>
                </a:solidFill>
              </a:rPr>
              <a:t>s</a:t>
            </a:r>
            <a:r>
              <a:rPr kumimoji="1" lang="en-US" altLang="ja-JP" sz="950" b="1" dirty="0" smtClean="0">
                <a:solidFill>
                  <a:schemeClr val="tx1"/>
                </a:solidFill>
              </a:rPr>
              <a:t>ubscribed by Univ.</a:t>
            </a:r>
            <a:endParaRPr kumimoji="1" lang="ja-JP" altLang="en-US" sz="950" b="1" dirty="0">
              <a:solidFill>
                <a:schemeClr val="tx1"/>
              </a:solidFill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2195718" y="46224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ja-JP" sz="950" b="1" dirty="0" err="1" smtClean="0">
                <a:solidFill>
                  <a:schemeClr val="tx1"/>
                </a:solidFill>
              </a:rPr>
              <a:t>Paywalled</a:t>
            </a:r>
            <a:r>
              <a:rPr lang="en-US" altLang="ja-JP" sz="950" b="1" dirty="0" smtClean="0">
                <a:solidFill>
                  <a:schemeClr val="tx1"/>
                </a:solidFill>
              </a:rPr>
              <a:t> Database</a:t>
            </a:r>
          </a:p>
          <a:p>
            <a:pPr algn="ctr"/>
            <a:r>
              <a:rPr lang="en-US" altLang="ja-JP" sz="950" b="1" dirty="0" smtClean="0">
                <a:solidFill>
                  <a:srgbClr val="C00000"/>
                </a:solidFill>
              </a:rPr>
              <a:t>un</a:t>
            </a:r>
            <a:r>
              <a:rPr lang="en-US" altLang="ja-JP" sz="950" b="1" dirty="0" smtClean="0">
                <a:solidFill>
                  <a:schemeClr val="tx1"/>
                </a:solidFill>
              </a:rPr>
              <a:t>s</a:t>
            </a:r>
            <a:r>
              <a:rPr kumimoji="1" lang="en-US" altLang="ja-JP" sz="950" b="1" dirty="0" smtClean="0">
                <a:solidFill>
                  <a:schemeClr val="tx1"/>
                </a:solidFill>
              </a:rPr>
              <a:t>ubscribed by Univ</a:t>
            </a:r>
            <a:r>
              <a:rPr kumimoji="1" lang="en-US" altLang="ja-JP" sz="800" b="1" dirty="0" smtClean="0">
                <a:solidFill>
                  <a:schemeClr val="tx1"/>
                </a:solidFill>
              </a:rPr>
              <a:t>.</a:t>
            </a:r>
            <a:endParaRPr kumimoji="1" lang="ja-JP" altLang="en-US" sz="800" b="1" dirty="0">
              <a:solidFill>
                <a:schemeClr val="tx1"/>
              </a:solidFill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2195718" y="25488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(</a:t>
            </a:r>
            <a:r>
              <a:rPr lang="en-US" altLang="ja-JP" sz="1200" b="1" dirty="0" err="1" smtClean="0">
                <a:solidFill>
                  <a:schemeClr val="tx1"/>
                </a:solidFill>
              </a:rPr>
              <a:t>CiNii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)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4716000" y="25488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(PLOS ONE)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2195718" y="42300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000" b="1" dirty="0" smtClean="0">
                <a:solidFill>
                  <a:schemeClr val="tx1"/>
                </a:solidFill>
              </a:rPr>
              <a:t>(Nature Catalysis)</a:t>
            </a:r>
            <a:endParaRPr kumimoji="1" lang="ja-JP" altLang="en-US" sz="1000" b="1" dirty="0">
              <a:solidFill>
                <a:schemeClr val="tx1"/>
              </a:solidFill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4716000" y="42300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000" b="1" dirty="0" smtClean="0">
                <a:solidFill>
                  <a:schemeClr val="tx1"/>
                </a:solidFill>
              </a:rPr>
              <a:t>(Nature)</a:t>
            </a:r>
            <a:endParaRPr kumimoji="1" lang="ja-JP" altLang="en-US" sz="1000" b="1" dirty="0">
              <a:solidFill>
                <a:schemeClr val="tx1"/>
              </a:solidFill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2195436" y="5910876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050" b="1" dirty="0" smtClean="0">
                <a:solidFill>
                  <a:schemeClr val="tx1"/>
                </a:solidFill>
              </a:rPr>
              <a:t>(Scopus)</a:t>
            </a:r>
            <a:endParaRPr kumimoji="1" lang="ja-JP" altLang="en-US" sz="1050" b="1" dirty="0">
              <a:solidFill>
                <a:schemeClr val="tx1"/>
              </a:solidFill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4715718" y="5910876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050" b="1" dirty="0" smtClean="0">
                <a:solidFill>
                  <a:schemeClr val="tx1"/>
                </a:solidFill>
              </a:rPr>
              <a:t>(Web of Science)</a:t>
            </a:r>
            <a:endParaRPr kumimoji="1" lang="ja-JP" altLang="en-US" sz="1050" b="1" dirty="0">
              <a:solidFill>
                <a:schemeClr val="tx1"/>
              </a:solidFill>
            </a:endParaRPr>
          </a:p>
        </p:txBody>
      </p:sp>
      <p:grpSp>
        <p:nvGrpSpPr>
          <p:cNvPr id="48" name="グループ化 47"/>
          <p:cNvGrpSpPr/>
          <p:nvPr/>
        </p:nvGrpSpPr>
        <p:grpSpPr>
          <a:xfrm>
            <a:off x="8405906" y="1605600"/>
            <a:ext cx="1440000" cy="1706400"/>
            <a:chOff x="8568000" y="3600000"/>
            <a:chExt cx="1440000" cy="1706400"/>
          </a:xfrm>
        </p:grpSpPr>
        <p:sp>
          <p:nvSpPr>
            <p:cNvPr id="50" name="正方形/長方形 49"/>
            <p:cNvSpPr/>
            <p:nvPr/>
          </p:nvSpPr>
          <p:spPr>
            <a:xfrm>
              <a:off x="8568000" y="3600000"/>
              <a:ext cx="1440000" cy="388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b="1" dirty="0" smtClean="0">
                  <a:solidFill>
                    <a:schemeClr val="tx1"/>
                  </a:solidFill>
                </a:rPr>
                <a:t>Off Campus</a:t>
              </a: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pic>
          <p:nvPicPr>
            <p:cNvPr id="53" name="図 5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6766" y="4640400"/>
              <a:ext cx="631234" cy="630000"/>
            </a:xfrm>
            <a:prstGeom prst="rect">
              <a:avLst/>
            </a:prstGeom>
          </p:spPr>
        </p:pic>
        <p:pic>
          <p:nvPicPr>
            <p:cNvPr id="59" name="図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000" y="4676400"/>
              <a:ext cx="631234" cy="630000"/>
            </a:xfrm>
            <a:prstGeom prst="rect">
              <a:avLst/>
            </a:prstGeom>
          </p:spPr>
        </p:pic>
      </p:grpSp>
      <p:grpSp>
        <p:nvGrpSpPr>
          <p:cNvPr id="5" name="グループ化 4"/>
          <p:cNvGrpSpPr/>
          <p:nvPr/>
        </p:nvGrpSpPr>
        <p:grpSpPr>
          <a:xfrm>
            <a:off x="8405906" y="4125600"/>
            <a:ext cx="1440000" cy="1828800"/>
            <a:chOff x="8405906" y="3600000"/>
            <a:chExt cx="1440000" cy="1828800"/>
          </a:xfrm>
        </p:grpSpPr>
        <p:sp>
          <p:nvSpPr>
            <p:cNvPr id="51" name="正方形/長方形 50"/>
            <p:cNvSpPr/>
            <p:nvPr/>
          </p:nvSpPr>
          <p:spPr>
            <a:xfrm>
              <a:off x="8405906" y="3600000"/>
              <a:ext cx="1440000" cy="388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b="1" dirty="0" smtClean="0">
                  <a:solidFill>
                    <a:schemeClr val="tx1"/>
                  </a:solidFill>
                </a:rPr>
                <a:t>On Campus</a:t>
              </a:r>
              <a:endParaRPr lang="en-US" altLang="ja-JP" b="1" dirty="0">
                <a:solidFill>
                  <a:schemeClr val="tx1"/>
                </a:solidFill>
              </a:endParaRPr>
            </a:p>
          </p:txBody>
        </p:sp>
        <p:pic>
          <p:nvPicPr>
            <p:cNvPr id="60" name="図 59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5906" y="3988800"/>
              <a:ext cx="1440000" cy="1440000"/>
            </a:xfrm>
            <a:prstGeom prst="rect">
              <a:avLst/>
            </a:prstGeom>
          </p:spPr>
        </p:pic>
      </p:grpSp>
      <p:cxnSp>
        <p:nvCxnSpPr>
          <p:cNvPr id="6" name="直線コネクタ 5"/>
          <p:cNvCxnSpPr/>
          <p:nvPr/>
        </p:nvCxnSpPr>
        <p:spPr>
          <a:xfrm>
            <a:off x="7056000" y="1260000"/>
            <a:ext cx="0" cy="25200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フリーフォーム 70"/>
          <p:cNvSpPr/>
          <p:nvPr/>
        </p:nvSpPr>
        <p:spPr>
          <a:xfrm>
            <a:off x="2016000" y="1331836"/>
            <a:ext cx="4140000" cy="4895194"/>
          </a:xfrm>
          <a:custGeom>
            <a:avLst/>
            <a:gdLst>
              <a:gd name="connsiteX0" fmla="*/ 2520830 w 4140000"/>
              <a:gd name="connsiteY0" fmla="*/ 0 h 4895194"/>
              <a:gd name="connsiteX1" fmla="*/ 4139999 w 4140000"/>
              <a:gd name="connsiteY1" fmla="*/ 0 h 4895194"/>
              <a:gd name="connsiteX2" fmla="*/ 4139999 w 4140000"/>
              <a:gd name="connsiteY2" fmla="*/ 162 h 4895194"/>
              <a:gd name="connsiteX3" fmla="*/ 4140000 w 4140000"/>
              <a:gd name="connsiteY3" fmla="*/ 162 h 4895194"/>
              <a:gd name="connsiteX4" fmla="*/ 4140000 w 4140000"/>
              <a:gd name="connsiteY4" fmla="*/ 2375355 h 4895194"/>
              <a:gd name="connsiteX5" fmla="*/ 4139999 w 4140000"/>
              <a:gd name="connsiteY5" fmla="*/ 2375355 h 4895194"/>
              <a:gd name="connsiteX6" fmla="*/ 4139999 w 4140000"/>
              <a:gd name="connsiteY6" fmla="*/ 4895194 h 4895194"/>
              <a:gd name="connsiteX7" fmla="*/ 2520830 w 4140000"/>
              <a:gd name="connsiteY7" fmla="*/ 4895194 h 4895194"/>
              <a:gd name="connsiteX8" fmla="*/ 2520830 w 4140000"/>
              <a:gd name="connsiteY8" fmla="*/ 2375355 h 4895194"/>
              <a:gd name="connsiteX9" fmla="*/ 0 w 4140000"/>
              <a:gd name="connsiteY9" fmla="*/ 2375355 h 4895194"/>
              <a:gd name="connsiteX10" fmla="*/ 0 w 4140000"/>
              <a:gd name="connsiteY10" fmla="*/ 162 h 4895194"/>
              <a:gd name="connsiteX11" fmla="*/ 2520830 w 4140000"/>
              <a:gd name="connsiteY11" fmla="*/ 162 h 4895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40000" h="4895194">
                <a:moveTo>
                  <a:pt x="2520830" y="0"/>
                </a:moveTo>
                <a:lnTo>
                  <a:pt x="4139999" y="0"/>
                </a:lnTo>
                <a:lnTo>
                  <a:pt x="4139999" y="162"/>
                </a:lnTo>
                <a:lnTo>
                  <a:pt x="4140000" y="162"/>
                </a:lnTo>
                <a:lnTo>
                  <a:pt x="4140000" y="2375355"/>
                </a:lnTo>
                <a:lnTo>
                  <a:pt x="4139999" y="2375355"/>
                </a:lnTo>
                <a:lnTo>
                  <a:pt x="4139999" y="4895194"/>
                </a:lnTo>
                <a:lnTo>
                  <a:pt x="2520830" y="4895194"/>
                </a:lnTo>
                <a:lnTo>
                  <a:pt x="2520830" y="2375355"/>
                </a:lnTo>
                <a:lnTo>
                  <a:pt x="0" y="2375355"/>
                </a:lnTo>
                <a:lnTo>
                  <a:pt x="0" y="162"/>
                </a:lnTo>
                <a:lnTo>
                  <a:pt x="2520830" y="162"/>
                </a:lnTo>
                <a:close/>
              </a:path>
            </a:pathLst>
          </a:custGeom>
          <a:noFill/>
          <a:ln w="76200"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3" name="直線コネクタ 62"/>
          <p:cNvCxnSpPr/>
          <p:nvPr/>
        </p:nvCxnSpPr>
        <p:spPr>
          <a:xfrm>
            <a:off x="2412000" y="1331999"/>
            <a:ext cx="828000" cy="0"/>
          </a:xfrm>
          <a:prstGeom prst="line">
            <a:avLst/>
          </a:prstGeom>
          <a:ln w="79375">
            <a:solidFill>
              <a:srgbClr val="F2C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/>
          <p:cNvSpPr/>
          <p:nvPr/>
        </p:nvSpPr>
        <p:spPr>
          <a:xfrm>
            <a:off x="2196000" y="12600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 err="1" smtClean="0">
                <a:solidFill>
                  <a:schemeClr val="tx1"/>
                </a:solidFill>
              </a:rPr>
              <a:t>Crawlable</a:t>
            </a:r>
            <a:endParaRPr lang="en-US" altLang="ja-JP" sz="1200" b="1" dirty="0">
              <a:solidFill>
                <a:schemeClr val="tx1"/>
              </a:solidFill>
            </a:endParaRPr>
          </a:p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Database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64" name="直線コネクタ 63"/>
          <p:cNvCxnSpPr/>
          <p:nvPr/>
        </p:nvCxnSpPr>
        <p:spPr>
          <a:xfrm>
            <a:off x="4860000" y="1331999"/>
            <a:ext cx="972000" cy="0"/>
          </a:xfrm>
          <a:prstGeom prst="line">
            <a:avLst/>
          </a:prstGeom>
          <a:ln w="79375">
            <a:solidFill>
              <a:srgbClr val="F2C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方形/長方形 35"/>
          <p:cNvSpPr/>
          <p:nvPr/>
        </p:nvSpPr>
        <p:spPr>
          <a:xfrm>
            <a:off x="4715718" y="1260000"/>
            <a:ext cx="1260000" cy="38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Open Access</a:t>
            </a:r>
          </a:p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Journal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67" name="直線コネクタ 66"/>
          <p:cNvCxnSpPr/>
          <p:nvPr/>
        </p:nvCxnSpPr>
        <p:spPr>
          <a:xfrm>
            <a:off x="2016000" y="1288800"/>
            <a:ext cx="0" cy="432000"/>
          </a:xfrm>
          <a:prstGeom prst="line">
            <a:avLst/>
          </a:prstGeom>
          <a:ln w="79375">
            <a:solidFill>
              <a:srgbClr val="F2C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正方形/長方形 64"/>
          <p:cNvSpPr/>
          <p:nvPr/>
        </p:nvSpPr>
        <p:spPr>
          <a:xfrm>
            <a:off x="306000" y="1260000"/>
            <a:ext cx="2160000" cy="5400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2400" b="1" u="sng" dirty="0" smtClean="0">
                <a:solidFill>
                  <a:schemeClr val="tx1"/>
                </a:solidFill>
              </a:rPr>
              <a:t>Surface Web</a:t>
            </a:r>
            <a:endParaRPr kumimoji="1" lang="ja-JP" altLang="en-US" sz="2400" b="1" u="sng" dirty="0">
              <a:solidFill>
                <a:schemeClr val="tx1"/>
              </a:solidFill>
            </a:endParaRPr>
          </a:p>
        </p:txBody>
      </p:sp>
      <p:cxnSp>
        <p:nvCxnSpPr>
          <p:cNvPr id="68" name="直線コネクタ 67"/>
          <p:cNvCxnSpPr/>
          <p:nvPr/>
        </p:nvCxnSpPr>
        <p:spPr>
          <a:xfrm>
            <a:off x="2016000" y="1332000"/>
            <a:ext cx="216000" cy="0"/>
          </a:xfrm>
          <a:prstGeom prst="line">
            <a:avLst/>
          </a:prstGeom>
          <a:ln w="79375">
            <a:solidFill>
              <a:srgbClr val="F2CB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 flipH="1">
            <a:off x="7128000" y="2520000"/>
            <a:ext cx="120600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/>
          <p:cNvCxnSpPr/>
          <p:nvPr/>
        </p:nvCxnSpPr>
        <p:spPr>
          <a:xfrm flipH="1">
            <a:off x="6228000" y="5011200"/>
            <a:ext cx="2106000" cy="0"/>
          </a:xfrm>
          <a:prstGeom prst="straightConnector1">
            <a:avLst/>
          </a:prstGeom>
          <a:ln w="76200">
            <a:solidFill>
              <a:srgbClr val="00008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/>
          <p:cNvCxnSpPr/>
          <p:nvPr/>
        </p:nvCxnSpPr>
        <p:spPr>
          <a:xfrm flipH="1">
            <a:off x="6227999" y="2736000"/>
            <a:ext cx="2106000" cy="2106000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正方形/長方形 69"/>
          <p:cNvSpPr/>
          <p:nvPr/>
        </p:nvSpPr>
        <p:spPr>
          <a:xfrm>
            <a:off x="7289906" y="3518227"/>
            <a:ext cx="3096000" cy="52322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altLang="ja-JP" sz="2800" dirty="0" smtClean="0">
                <a:solidFill>
                  <a:schemeClr val="accent2"/>
                </a:solidFill>
              </a:rPr>
              <a:t>Remote Access</a:t>
            </a:r>
            <a:endParaRPr kumimoji="1" lang="ja-JP" alt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2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/>
          <a:srcRect t="10000" b="1111"/>
          <a:stretch/>
        </p:blipFill>
        <p:spPr>
          <a:xfrm>
            <a:off x="305906" y="1259837"/>
            <a:ext cx="10080000" cy="5040000"/>
          </a:xfrm>
          <a:prstGeom prst="rect">
            <a:avLst/>
          </a:prstGeom>
          <a:ln w="12700">
            <a:solidFill>
              <a:srgbClr val="000000"/>
            </a:solidFill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5) From outside the campus : Remote </a:t>
            </a:r>
            <a:r>
              <a:rPr lang="en-US" altLang="ja-JP" dirty="0" smtClean="0"/>
              <a:t>Access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4295098" y="4367225"/>
            <a:ext cx="2844000" cy="46166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altLang="ja-JP" sz="2400" dirty="0" smtClean="0">
                <a:solidFill>
                  <a:srgbClr val="C00000"/>
                </a:solidFill>
              </a:rPr>
              <a:t>ID/PW</a:t>
            </a:r>
            <a:r>
              <a:rPr lang="en-US" altLang="ja-JP" sz="2400" dirty="0">
                <a:solidFill>
                  <a:srgbClr val="C00000"/>
                </a:solidFill>
              </a:rPr>
              <a:t>=</a:t>
            </a:r>
            <a:r>
              <a:rPr lang="ja-JP" altLang="en-US" sz="2400" u="sng" dirty="0">
                <a:solidFill>
                  <a:srgbClr val="C00000"/>
                </a:solidFill>
              </a:rPr>
              <a:t>＿＿＿＿＿</a:t>
            </a:r>
            <a:endParaRPr kumimoji="1" lang="ja-JP" altLang="en-US" sz="2400" dirty="0">
              <a:solidFill>
                <a:srgbClr val="C00000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7353920" y="2895104"/>
            <a:ext cx="1328903" cy="405076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78000" y="5767200"/>
            <a:ext cx="6624000" cy="46166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</a:rPr>
              <a:t>https://</a:t>
            </a:r>
            <a:r>
              <a:rPr lang="en-US" altLang="ja-JP" sz="2400" dirty="0" smtClean="0">
                <a:solidFill>
                  <a:schemeClr val="bg1"/>
                </a:solidFill>
              </a:rPr>
              <a:t>www.lib.hokudai.ac.jp/en/remote-access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23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94" y="1079837"/>
            <a:ext cx="10692000" cy="5400000"/>
          </a:xfrm>
          <a:solidFill>
            <a:srgbClr val="000080"/>
          </a:solidFill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TRY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LATER</a:t>
            </a:r>
          </a:p>
          <a:p>
            <a:pPr marL="0" indent="0" algn="ctr">
              <a:buNone/>
            </a:pPr>
            <a:r>
              <a:rPr lang="en-US" altLang="ja-JP" dirty="0">
                <a:solidFill>
                  <a:schemeClr val="bg1"/>
                </a:solidFill>
              </a:rPr>
              <a:t>AND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ASK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ME</a:t>
            </a:r>
          </a:p>
          <a:p>
            <a:pPr marL="0" indent="0" algn="ctr">
              <a:buNone/>
            </a:pPr>
            <a:r>
              <a:rPr lang="en-US" altLang="ja-JP" sz="5600" dirty="0">
                <a:solidFill>
                  <a:schemeClr val="bg1"/>
                </a:solidFill>
              </a:rPr>
              <a:t>ANYTIME:</a:t>
            </a:r>
          </a:p>
          <a:p>
            <a:pPr marL="0" indent="0" algn="ctr">
              <a:buNone/>
            </a:pPr>
            <a:r>
              <a:rPr lang="en-US" altLang="ja-JP" dirty="0">
                <a:solidFill>
                  <a:schemeClr val="bg1"/>
                </a:solidFill>
              </a:rPr>
              <a:t>kitacam@lib.hokudai.ac.jp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C9B2-7834-4B25-9061-54396F6F5536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37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2">
      <a:majorFont>
        <a:latin typeface="Segoe UI"/>
        <a:ea typeface="游ゴシック"/>
        <a:cs typeface=""/>
      </a:majorFont>
      <a:minorFont>
        <a:latin typeface="Segoe UI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3066</TotalTime>
  <Words>732</Words>
  <Application>Microsoft Office PowerPoint</Application>
  <PresentationFormat>ユーザー設定</PresentationFormat>
  <Paragraphs>183</Paragraphs>
  <Slides>19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5" baseType="lpstr">
      <vt:lpstr>ＭＳ Ｐゴシック</vt:lpstr>
      <vt:lpstr>游ゴシック</vt:lpstr>
      <vt:lpstr>Arial</vt:lpstr>
      <vt:lpstr>Calibri</vt:lpstr>
      <vt:lpstr>Segoe UI</vt:lpstr>
      <vt:lpstr>Office テーマ</vt:lpstr>
      <vt:lpstr>On-Demand Guidance on Northern Campus Library’s Service</vt:lpstr>
      <vt:lpstr>Collecting papers</vt:lpstr>
      <vt:lpstr>1) Widely in a familiar way : Google Scholar</vt:lpstr>
      <vt:lpstr>1) Widely in a familiar way : Google Scholar</vt:lpstr>
      <vt:lpstr>1) Widely in a familiar way : Google Scholar</vt:lpstr>
      <vt:lpstr>1) Widely in a familiar way : Google Scholar</vt:lpstr>
      <vt:lpstr>1) Widely in a familiar way : Google Scholar</vt:lpstr>
      <vt:lpstr>1) Widely in a familiar way : Google Scholar</vt:lpstr>
      <vt:lpstr>2) Focusing on Top Journals analytically : Web of Science</vt:lpstr>
      <vt:lpstr>2) Focusing on Top Journals analytically : Web of Science</vt:lpstr>
      <vt:lpstr>2) Focusing on Top Journals analytically : Web of Science</vt:lpstr>
      <vt:lpstr>2) Focusing on Top Journals analytically : Web of Science</vt:lpstr>
      <vt:lpstr>2) Focusing on Top Journals analytically : Web of Science</vt:lpstr>
      <vt:lpstr>2) Focusing on Top Journals analytically : Web of Science</vt:lpstr>
      <vt:lpstr>3) Periodically and Automatically : Search Alert</vt:lpstr>
      <vt:lpstr>4) Quickly with 1 click : Kopernio, Unpaywall etc.</vt:lpstr>
      <vt:lpstr>5) From outside the campus : Remote Access</vt:lpstr>
      <vt:lpstr>5) From outside the campus : Remote Access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editor</dc:creator>
  <cp:lastModifiedBy>editor</cp:lastModifiedBy>
  <cp:revision>191</cp:revision>
  <cp:lastPrinted>2019-03-23T16:08:56Z</cp:lastPrinted>
  <dcterms:created xsi:type="dcterms:W3CDTF">2019-03-18T12:25:30Z</dcterms:created>
  <dcterms:modified xsi:type="dcterms:W3CDTF">2019-04-23T05:16:33Z</dcterms:modified>
</cp:coreProperties>
</file>