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FE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2" y="47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42D6CB95-096E-4850-ABD5-D1B1C5ED5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="" xmlns:a16="http://schemas.microsoft.com/office/drawing/2014/main" id="{B06CA2D4-0C45-46D1-830E-D0A102EC2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3324677E-DCB5-4104-A20B-83176FE0E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DDAF66EA-079C-49F2-8E81-6051094B5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D29F6559-F128-4B28-B071-CF935F4BA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38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84CE19F9-5972-42D5-A3B4-CCC79F34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="" xmlns:a16="http://schemas.microsoft.com/office/drawing/2014/main" id="{71CFC32E-0263-4454-ADF7-14CD9406E1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2E4C68BE-D3A2-4C54-8CAD-0986A49A8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2A1F53FF-D0C9-48DC-91B6-4E362440E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2B6BEE46-15BD-420A-8A9C-3A8C6CC24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079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="" xmlns:a16="http://schemas.microsoft.com/office/drawing/2014/main" id="{ACD32B03-EF01-474E-AE09-5CA7014CC0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="" xmlns:a16="http://schemas.microsoft.com/office/drawing/2014/main" id="{781AFBFA-D7EF-41C0-BF15-958A77BCC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74B04F58-8C92-4753-BA39-DB0765C35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B2D53846-096B-4553-80E2-A2834BF35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1423DE9D-165A-46C5-A837-727128B80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5871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0F46A5FD-8DAC-4E39-8D1A-5099758B2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="" xmlns:a16="http://schemas.microsoft.com/office/drawing/2014/main" id="{3C34A09F-3196-4E4A-B076-B5246EB58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291968E8-A4A6-40B2-B639-EEE23EB6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BF4A6470-522E-436E-954D-DB0857855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BB71D8EF-6715-4BE3-85BB-E6F501CE4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62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9CDF207E-E638-43BF-B01D-C1D662622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41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="" xmlns:a16="http://schemas.microsoft.com/office/drawing/2014/main" id="{A28F2159-98E6-4BA0-BA1D-F82C35ABE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6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229F4903-EEF0-4711-AF69-A6F398D0E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8682951B-2BB4-451F-8D25-53E8B78B2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CD88EA60-D5E9-4928-A991-2978BB9D4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351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32A80970-C2E9-4813-975E-E8AA6234C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="" xmlns:a16="http://schemas.microsoft.com/office/drawing/2014/main" id="{68913806-3085-44CE-B6AB-AAC40505E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="" xmlns:a16="http://schemas.microsoft.com/office/drawing/2014/main" id="{452347B4-456E-4DA2-A678-BDBE3D23E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="" xmlns:a16="http://schemas.microsoft.com/office/drawing/2014/main" id="{5E923977-4BB8-41CD-ADE0-8334D10D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="" xmlns:a16="http://schemas.microsoft.com/office/drawing/2014/main" id="{B9972AE1-586C-42EA-96E6-948711395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="" xmlns:a16="http://schemas.microsoft.com/office/drawing/2014/main" id="{5D1C639E-FA5B-4880-9F6A-617E75D90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42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4A56B2B4-7A3F-4D17-8434-2D94A8728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9" y="365128"/>
            <a:ext cx="8543925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="" xmlns:a16="http://schemas.microsoft.com/office/drawing/2014/main" id="{D3107173-0EE9-4D19-9057-7DEFCF1D6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="" xmlns:a16="http://schemas.microsoft.com/office/drawing/2014/main" id="{803521CA-6197-4B44-AEC6-CDFE94EB0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="" xmlns:a16="http://schemas.microsoft.com/office/drawing/2014/main" id="{5089D677-8403-41F0-ADDB-4E5D505B9C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="" xmlns:a16="http://schemas.microsoft.com/office/drawing/2014/main" id="{E9BF0DD8-7CAD-4D0A-B57C-6DC98BC28A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="" xmlns:a16="http://schemas.microsoft.com/office/drawing/2014/main" id="{E4FAE073-536B-4E61-B516-F7D70D89D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="" xmlns:a16="http://schemas.microsoft.com/office/drawing/2014/main" id="{2FC7A911-AA91-4267-8672-BC61828F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="" xmlns:a16="http://schemas.microsoft.com/office/drawing/2014/main" id="{A1854208-D7ED-4148-954E-A2FD783D2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439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0C793930-C90F-42B9-A0B9-805BF3294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="" xmlns:a16="http://schemas.microsoft.com/office/drawing/2014/main" id="{140BF909-671D-4271-8F83-A3B12B399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="" xmlns:a16="http://schemas.microsoft.com/office/drawing/2014/main" id="{A3270F56-8919-4AEE-A0D2-BA649EC07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="" xmlns:a16="http://schemas.microsoft.com/office/drawing/2014/main" id="{0DE8D391-A598-405E-AA88-6B52E6BB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156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="" xmlns:a16="http://schemas.microsoft.com/office/drawing/2014/main" id="{42CA0E34-890C-4E9D-8864-3A200CC9B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="" xmlns:a16="http://schemas.microsoft.com/office/drawing/2014/main" id="{D5AD4306-F917-4945-9291-691DF9D32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="" xmlns:a16="http://schemas.microsoft.com/office/drawing/2014/main" id="{C79861A4-6543-43AD-8D7D-AEBB5B4C9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11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E7A8B993-8AC8-40DB-A7ED-638EBE9A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="" xmlns:a16="http://schemas.microsoft.com/office/drawing/2014/main" id="{3DD230E6-7C4E-4666-8BE1-EDF750B52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1" y="987428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="" xmlns:a16="http://schemas.microsoft.com/office/drawing/2014/main" id="{DA4C170E-E318-4630-9E0D-B4F53923B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="" xmlns:a16="http://schemas.microsoft.com/office/drawing/2014/main" id="{17535378-BC3F-49C3-A3FE-5EB1CD3A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="" xmlns:a16="http://schemas.microsoft.com/office/drawing/2014/main" id="{8746F9C2-DB48-4380-8592-79B9754D8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="" xmlns:a16="http://schemas.microsoft.com/office/drawing/2014/main" id="{B319B82D-C15D-478C-860E-0840317C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1804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70AD8065-7A40-4FBF-A9F4-88EA44D7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="" xmlns:a16="http://schemas.microsoft.com/office/drawing/2014/main" id="{B9CCC1D7-1F77-4284-B28F-AFE4FC75F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1" y="987428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="" xmlns:a16="http://schemas.microsoft.com/office/drawing/2014/main" id="{B5EAFDCE-0C6E-4B0A-95BA-CAEB214B49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="" xmlns:a16="http://schemas.microsoft.com/office/drawing/2014/main" id="{45C46B1D-1416-435C-A95D-DF75077F7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="" xmlns:a16="http://schemas.microsoft.com/office/drawing/2014/main" id="{2C335BF7-1CB1-459D-B875-25DF1E026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="" xmlns:a16="http://schemas.microsoft.com/office/drawing/2014/main" id="{75DF3B23-5F9D-4211-AD8B-C638BF2AD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639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="" xmlns:a16="http://schemas.microsoft.com/office/drawing/2014/main" id="{7DA83775-0F78-48EE-9D74-0064CFF02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="" xmlns:a16="http://schemas.microsoft.com/office/drawing/2014/main" id="{09874A9F-AFF5-4E80-AF28-9A63920C5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="" xmlns:a16="http://schemas.microsoft.com/office/drawing/2014/main" id="{64E1DD97-C028-4C05-B988-358F1E4134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3A930-D740-4BE5-919B-DC9EAE249FEB}" type="datetimeFigureOut">
              <a:rPr kumimoji="1" lang="ja-JP" altLang="en-US" smtClean="0"/>
              <a:t>2018/4/19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="" xmlns:a16="http://schemas.microsoft.com/office/drawing/2014/main" id="{28999DBD-61E0-4C2B-B417-63E285E81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="" xmlns:a16="http://schemas.microsoft.com/office/drawing/2014/main" id="{B32F4EDD-E5B5-4830-BD20-349B5455C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2A067-5BB6-4C02-A8A4-843EB5E01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960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4655360" y="5273624"/>
            <a:ext cx="5137034" cy="870833"/>
            <a:chOff x="6050358" y="4312748"/>
            <a:chExt cx="4875259" cy="526268"/>
          </a:xfrm>
        </p:grpSpPr>
        <p:sp>
          <p:nvSpPr>
            <p:cNvPr id="7" name="文字方塊 6"/>
            <p:cNvSpPr txBox="1"/>
            <p:nvPr/>
          </p:nvSpPr>
          <p:spPr>
            <a:xfrm>
              <a:off x="6050358" y="4566219"/>
              <a:ext cx="4468373" cy="272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altLang="zh-TW" sz="12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Amino acid substitutions at outside of the antigenic </a:t>
              </a:r>
              <a:r>
                <a:rPr lang="en-US" altLang="zh-TW" sz="1200" dirty="0" smtClean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site</a:t>
              </a:r>
            </a:p>
            <a:p>
              <a:pPr>
                <a:lnSpc>
                  <a:spcPts val="1440"/>
                </a:lnSpc>
              </a:pPr>
              <a:r>
                <a:rPr lang="en-US" altLang="zh-TW" sz="1100" dirty="0" smtClean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(</a:t>
              </a:r>
              <a:r>
                <a:rPr lang="pt-BR" altLang="zh-TW" sz="1100" dirty="0" smtClean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V47I, T68A, F71L, K209N, </a:t>
              </a:r>
              <a:r>
                <a:rPr lang="pt-BR" altLang="zh-TW" sz="11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T239S</a:t>
              </a:r>
              <a:r>
                <a:rPr lang="en-US" altLang="zh-TW" sz="1100" dirty="0" smtClean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) </a:t>
              </a:r>
              <a:endParaRPr lang="zh-TW" altLang="en-US" sz="1100" dirty="0">
                <a:latin typeface="Times New Roman" pitchFamily="18" charset="0"/>
                <a:ea typeface="Arial Unicode MS" pitchFamily="34" charset="-120"/>
                <a:cs typeface="Times New Roman" pitchFamily="18" charset="0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6061909" y="4312748"/>
              <a:ext cx="4863708" cy="272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40"/>
                </a:lnSpc>
              </a:pPr>
              <a:r>
                <a:rPr lang="en-US" altLang="zh-TW" sz="12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Amino acid substitutions at supposed antigenic </a:t>
              </a:r>
              <a:r>
                <a:rPr lang="en-US" altLang="zh-TW" sz="1200" dirty="0" smtClean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site</a:t>
              </a:r>
            </a:p>
            <a:p>
              <a:pPr>
                <a:lnSpc>
                  <a:spcPts val="1440"/>
                </a:lnSpc>
              </a:pPr>
              <a:r>
                <a:rPr lang="en-US" altLang="zh-TW" sz="1100" dirty="0" smtClean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(</a:t>
              </a:r>
              <a:r>
                <a:rPr lang="pt-BR" altLang="zh-TW" sz="1100" dirty="0" smtClean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T130S, R134T/Q, N136-, T139A, K151N/E, T186V/A, K187R, T188Q/K, </a:t>
              </a:r>
              <a:r>
                <a:rPr lang="pt-BR" altLang="zh-TW" sz="1100" dirty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D194N</a:t>
              </a:r>
              <a:r>
                <a:rPr lang="en-US" altLang="zh-TW" sz="1100" dirty="0" smtClean="0">
                  <a:latin typeface="Times New Roman" pitchFamily="18" charset="0"/>
                  <a:ea typeface="Arial Unicode MS" pitchFamily="34" charset="-120"/>
                  <a:cs typeface="Times New Roman" pitchFamily="18" charset="0"/>
                </a:rPr>
                <a:t>)</a:t>
              </a:r>
              <a:endParaRPr lang="zh-TW" altLang="en-US" sz="1100" dirty="0">
                <a:latin typeface="Times New Roman" pitchFamily="18" charset="0"/>
                <a:ea typeface="Arial Unicode MS" pitchFamily="34" charset="-120"/>
                <a:cs typeface="Times New Roman" pitchFamily="18" charset="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5" t="26205" r="23522" b="7247"/>
          <a:stretch/>
        </p:blipFill>
        <p:spPr>
          <a:xfrm>
            <a:off x="1328356" y="1807004"/>
            <a:ext cx="2915216" cy="4884994"/>
          </a:xfrm>
          <a:prstGeom prst="rect">
            <a:avLst/>
          </a:prstGeom>
        </p:spPr>
      </p:pic>
      <p:sp>
        <p:nvSpPr>
          <p:cNvPr id="13" name="テキスト ボックス 331">
            <a:extLst>
              <a:ext uri="{FF2B5EF4-FFF2-40B4-BE49-F238E27FC236}">
                <a16:creationId xmlns="" xmlns:a16="http://schemas.microsoft.com/office/drawing/2014/main" id="{520D3205-A1DC-47F6-8CF9-9881C9F82335}"/>
              </a:ext>
            </a:extLst>
          </p:cNvPr>
          <p:cNvSpPr txBox="1"/>
          <p:nvPr/>
        </p:nvSpPr>
        <p:spPr>
          <a:xfrm>
            <a:off x="169982" y="97868"/>
            <a:ext cx="2364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Supplementary Fig. 2.</a:t>
            </a:r>
          </a:p>
          <a:p>
            <a:r>
              <a:rPr kumimoji="1" lang="en-US" altLang="ja-JP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Wang et al.,</a:t>
            </a:r>
            <a:endParaRPr kumimoji="1" lang="ja-JP" alt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392873" y="5374481"/>
            <a:ext cx="323443" cy="13326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390107" y="5786015"/>
            <a:ext cx="323443" cy="133262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2029078" y="3946082"/>
            <a:ext cx="5004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zh-TW" sz="12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V47I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465390" y="3382559"/>
            <a:ext cx="5517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zh-TW" sz="12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T68A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909928" y="3584575"/>
            <a:ext cx="5341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zh-TW" sz="12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F71L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734561" y="2361831"/>
            <a:ext cx="6527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zh-TW" sz="12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K209N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958007" y="2723337"/>
            <a:ext cx="636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zh-TW" sz="12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T239S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011546" y="1979059"/>
            <a:ext cx="6607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zh-TW" sz="12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D194N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352490" y="2617012"/>
            <a:ext cx="636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zh-TW" sz="12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T130S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1883469" y="2808399"/>
            <a:ext cx="8082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zh-TW" sz="12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R134T/Q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248193" y="3095479"/>
            <a:ext cx="636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zh-TW" sz="12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T139A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128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64</Words>
  <Application>Microsoft Office PowerPoint</Application>
  <PresentationFormat>A4 210 x 297 mm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Arial Unicode MS</vt:lpstr>
      <vt:lpstr>新細明體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獣医微生物</dc:creator>
  <cp:lastModifiedBy>Okamatsu Masatoshi</cp:lastModifiedBy>
  <cp:revision>26</cp:revision>
  <dcterms:created xsi:type="dcterms:W3CDTF">2017-10-29T22:48:48Z</dcterms:created>
  <dcterms:modified xsi:type="dcterms:W3CDTF">2018-04-19T08:56:17Z</dcterms:modified>
</cp:coreProperties>
</file>