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02" r:id="rId2"/>
    <p:sldId id="295" r:id="rId3"/>
    <p:sldId id="260" r:id="rId4"/>
    <p:sldId id="297" r:id="rId5"/>
    <p:sldId id="299" r:id="rId6"/>
    <p:sldId id="298" r:id="rId7"/>
    <p:sldId id="300" r:id="rId8"/>
    <p:sldId id="324" r:id="rId9"/>
    <p:sldId id="301" r:id="rId10"/>
    <p:sldId id="323" r:id="rId11"/>
    <p:sldId id="305" r:id="rId12"/>
    <p:sldId id="319" r:id="rId13"/>
    <p:sldId id="325" r:id="rId14"/>
    <p:sldId id="318" r:id="rId15"/>
    <p:sldId id="320" r:id="rId16"/>
    <p:sldId id="321" r:id="rId17"/>
    <p:sldId id="322" r:id="rId18"/>
    <p:sldId id="326" r:id="rId19"/>
    <p:sldId id="303" r:id="rId20"/>
    <p:sldId id="306" r:id="rId21"/>
    <p:sldId id="307" r:id="rId22"/>
    <p:sldId id="308" r:id="rId23"/>
    <p:sldId id="329" r:id="rId24"/>
    <p:sldId id="310" r:id="rId25"/>
    <p:sldId id="311" r:id="rId26"/>
    <p:sldId id="261" r:id="rId27"/>
  </p:sldIdLst>
  <p:sldSz cx="10691813" cy="7559675"/>
  <p:notesSz cx="6735763" cy="9866313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Spica Neue" panose="02000503000000000000" pitchFamily="2" charset="-128"/>
      <p:regular r:id="rId34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4" userDrawn="1">
          <p15:clr>
            <a:srgbClr val="A4A3A4"/>
          </p15:clr>
        </p15:guide>
        <p15:guide id="2" pos="33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2874"/>
    <a:srgbClr val="FFFFFF"/>
    <a:srgbClr val="0000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496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930" y="78"/>
      </p:cViewPr>
      <p:guideLst>
        <p:guide orient="horz" pos="2404"/>
        <p:guide pos="334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5029"/>
          </a:xfrm>
          <a:prstGeom prst="rect">
            <a:avLst/>
          </a:prstGeom>
        </p:spPr>
        <p:txBody>
          <a:bodyPr vert="horz" lIns="94827" tIns="47414" rIns="94827" bIns="4741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5" y="1"/>
            <a:ext cx="2918830" cy="495029"/>
          </a:xfrm>
          <a:prstGeom prst="rect">
            <a:avLst/>
          </a:prstGeom>
        </p:spPr>
        <p:txBody>
          <a:bodyPr vert="horz" lIns="94827" tIns="47414" rIns="94827" bIns="47414" rtlCol="0"/>
          <a:lstStyle>
            <a:lvl1pPr algn="r">
              <a:defRPr sz="1300"/>
            </a:lvl1pPr>
          </a:lstStyle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6"/>
            <a:ext cx="2918830" cy="495028"/>
          </a:xfrm>
          <a:prstGeom prst="rect">
            <a:avLst/>
          </a:prstGeom>
        </p:spPr>
        <p:txBody>
          <a:bodyPr vert="horz" lIns="94827" tIns="47414" rIns="94827" bIns="4741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4827" tIns="47414" rIns="94827" bIns="47414" rtlCol="0" anchor="b"/>
          <a:lstStyle>
            <a:lvl1pPr algn="r">
              <a:defRPr sz="1300"/>
            </a:lvl1pPr>
          </a:lstStyle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01377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8830" cy="495029"/>
          </a:xfrm>
          <a:prstGeom prst="rect">
            <a:avLst/>
          </a:prstGeom>
        </p:spPr>
        <p:txBody>
          <a:bodyPr vert="horz" lIns="94827" tIns="47414" rIns="94827" bIns="4741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0" cy="495029"/>
          </a:xfrm>
          <a:prstGeom prst="rect">
            <a:avLst/>
          </a:prstGeom>
        </p:spPr>
        <p:txBody>
          <a:bodyPr vert="horz" lIns="94827" tIns="47414" rIns="94827" bIns="47414" rtlCol="0"/>
          <a:lstStyle>
            <a:lvl1pPr algn="r">
              <a:defRPr sz="1300"/>
            </a:lvl1pPr>
          </a:lstStyle>
          <a:p>
            <a:fld id="{DA2FE09D-673C-4A33-82CF-3DF71019C904}" type="datetimeFigureOut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12825" y="1233488"/>
            <a:ext cx="4710113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7" tIns="47414" rIns="94827" bIns="474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6"/>
            <a:ext cx="5388610" cy="3884860"/>
          </a:xfrm>
          <a:prstGeom prst="rect">
            <a:avLst/>
          </a:prstGeom>
        </p:spPr>
        <p:txBody>
          <a:bodyPr vert="horz" lIns="94827" tIns="47414" rIns="94827" bIns="474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286"/>
            <a:ext cx="2918830" cy="495028"/>
          </a:xfrm>
          <a:prstGeom prst="rect">
            <a:avLst/>
          </a:prstGeom>
        </p:spPr>
        <p:txBody>
          <a:bodyPr vert="horz" lIns="94827" tIns="47414" rIns="94827" bIns="4741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4827" tIns="47414" rIns="94827" bIns="47414" rtlCol="0" anchor="b"/>
          <a:lstStyle>
            <a:lvl1pPr algn="r">
              <a:defRPr sz="1300"/>
            </a:lvl1pPr>
          </a:lstStyle>
          <a:p>
            <a:fld id="{C9651639-37D3-4C21-AA8E-717D19678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89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366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579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6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1362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584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375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479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75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643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068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407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125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04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809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9832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075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579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673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596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635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6455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296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3194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8203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788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921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B9CA9-E267-44EE-B3D6-890E9BADBACC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041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B686-7778-49F5-8DFA-243FE319AA2D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79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6DDF0-B5A0-4E99-A49A-50AA17C661F9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78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44572" y="2218905"/>
            <a:ext cx="3976018" cy="52865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4238" y="2218905"/>
            <a:ext cx="3977410" cy="52865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02FB-D2BC-4E6C-AAE6-4BA140217132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36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03074-8BAE-457C-BE18-89FE05A282B3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62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56A0-B277-4E5A-A0B1-A90EAB271E72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07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FC5E-1DEF-47C6-B65B-4658BE7FA2B5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35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BD37-D24C-438F-B4D8-6B167E125060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32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04C8-40C3-43B1-9874-6601DDD578BC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15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10093-C25C-4644-BEE9-578D92E11CD6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249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10226" y="444481"/>
            <a:ext cx="2021421" cy="706094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44572" y="444481"/>
            <a:ext cx="5932007" cy="706094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D4B2-4C45-4078-A8CB-ABF211B7698F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 userDrawn="1"/>
        </p:nvSpPr>
        <p:spPr>
          <a:xfrm>
            <a:off x="0" y="6479675"/>
            <a:ext cx="10692000" cy="1080000"/>
          </a:xfrm>
          <a:prstGeom prst="rect">
            <a:avLst/>
          </a:prstGeom>
          <a:solidFill>
            <a:srgbClr val="672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-94" y="0"/>
            <a:ext cx="10692000" cy="1080000"/>
          </a:xfrm>
          <a:prstGeom prst="rect">
            <a:avLst/>
          </a:prstGeom>
          <a:solidFill>
            <a:srgbClr val="672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05906" y="0"/>
            <a:ext cx="10080000" cy="1080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5906" y="1259837"/>
            <a:ext cx="10080000" cy="50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B5747-DE44-45FB-AD76-B015662BEFED}" type="datetime1">
              <a:rPr kumimoji="1" lang="ja-JP" altLang="en-US" smtClean="0"/>
              <a:t>2019/10/15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225906" y="6479675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fld id="{E552C9B2-7834-4B25-9061-54396F6F5536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092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75D4F4C-4BFA-49BC-950F-951C624EA044}"/>
              </a:ext>
            </a:extLst>
          </p:cNvPr>
          <p:cNvSpPr/>
          <p:nvPr/>
        </p:nvSpPr>
        <p:spPr>
          <a:xfrm>
            <a:off x="-125422" y="-189116"/>
            <a:ext cx="10942655" cy="77774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1E3EB4-A200-4D28-9A12-2D385F991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00" y="1889837"/>
            <a:ext cx="3780000" cy="3780000"/>
          </a:xfrm>
          <a:solidFill>
            <a:srgbClr val="672874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ja-JP" sz="5400" dirty="0" err="1">
                <a:solidFill>
                  <a:schemeClr val="bg1"/>
                </a:solidFill>
              </a:rPr>
              <a:t>SciFinder</a:t>
            </a:r>
            <a:endParaRPr lang="en-US" altLang="ja-JP" sz="5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kumimoji="1" lang="en-US" altLang="ja-JP" sz="5400" dirty="0">
                <a:solidFill>
                  <a:schemeClr val="bg1"/>
                </a:solidFill>
              </a:rPr>
              <a:t>Start-up</a:t>
            </a:r>
          </a:p>
          <a:p>
            <a:pPr marL="0" indent="0" algn="ctr">
              <a:buNone/>
            </a:pPr>
            <a:r>
              <a:rPr lang="en-US" altLang="ja-JP" sz="5400" dirty="0">
                <a:solidFill>
                  <a:schemeClr val="bg1"/>
                </a:solidFill>
              </a:rPr>
              <a:t>Guidance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4E2187-15C2-477A-9DCE-301651F3B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>
                <a:solidFill>
                  <a:srgbClr val="672874"/>
                </a:solidFill>
              </a:rPr>
              <a:t>1</a:t>
            </a:fld>
            <a:endParaRPr kumimoji="1" lang="ja-JP" altLang="en-US" dirty="0">
              <a:solidFill>
                <a:srgbClr val="672874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FAA8E8C-0D60-4CCF-A309-B88260A86798}"/>
              </a:ext>
            </a:extLst>
          </p:cNvPr>
          <p:cNvSpPr/>
          <p:nvPr/>
        </p:nvSpPr>
        <p:spPr>
          <a:xfrm>
            <a:off x="5835721" y="3991987"/>
            <a:ext cx="4293016" cy="1677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r>
              <a:rPr lang="en-US" altLang="ja-JP" sz="2500" dirty="0">
                <a:solidFill>
                  <a:schemeClr val="tx1"/>
                </a:solidFill>
              </a:rPr>
              <a:t>Hokkaido University</a:t>
            </a:r>
          </a:p>
          <a:p>
            <a:r>
              <a:rPr lang="en-US" altLang="ja-JP" sz="2500" dirty="0">
                <a:solidFill>
                  <a:schemeClr val="tx1"/>
                </a:solidFill>
              </a:rPr>
              <a:t>Northern Campus Library</a:t>
            </a:r>
          </a:p>
          <a:p>
            <a:r>
              <a:rPr lang="en-US" altLang="ja-JP" sz="2500" dirty="0">
                <a:solidFill>
                  <a:schemeClr val="tx1"/>
                </a:solidFill>
              </a:rPr>
              <a:t>October 2019</a:t>
            </a:r>
            <a:endParaRPr kumimoji="1" lang="en-US" altLang="ja-JP" sz="2500" dirty="0">
              <a:solidFill>
                <a:schemeClr val="tx1"/>
              </a:solidFill>
            </a:endParaRPr>
          </a:p>
          <a:p>
            <a:endParaRPr kumimoji="1" lang="en-US" altLang="ja-JP" sz="2800" dirty="0">
              <a:solidFill>
                <a:srgbClr val="672874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84FF5A9-E1F0-4AE3-AC61-BA7777EEF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200" y="5233737"/>
            <a:ext cx="1245103" cy="43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9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5" y="1259837"/>
            <a:ext cx="10385907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 err="1"/>
              <a:t>SciFinder</a:t>
            </a:r>
            <a:endParaRPr lang="en-US" altLang="ja-JP" dirty="0"/>
          </a:p>
          <a:p>
            <a:pPr>
              <a:buFontTx/>
              <a:buChar char="-"/>
            </a:pPr>
            <a:r>
              <a:rPr lang="en-US" altLang="ja-JP" dirty="0"/>
              <a:t>an online database provided by </a:t>
            </a:r>
            <a:br>
              <a:rPr lang="en-US" altLang="ja-JP" dirty="0"/>
            </a:br>
            <a:r>
              <a:rPr lang="en-US" altLang="ja-JP" dirty="0"/>
              <a:t>CAS (Chemical Abstract Service), </a:t>
            </a:r>
            <a:br>
              <a:rPr lang="en-US" altLang="ja-JP" dirty="0"/>
            </a:br>
            <a:r>
              <a:rPr lang="en-US" altLang="ja-JP" dirty="0"/>
              <a:t>a division of ACS (American Chemical Society)</a:t>
            </a:r>
            <a:br>
              <a:rPr lang="en-US" altLang="ja-JP" dirty="0"/>
            </a:br>
            <a:endParaRPr lang="en-US" altLang="ja-JP" dirty="0"/>
          </a:p>
          <a:p>
            <a:pPr>
              <a:buFontTx/>
              <a:buChar char="-"/>
            </a:pPr>
            <a:r>
              <a:rPr lang="en-US" altLang="ja-JP" dirty="0"/>
              <a:t>provides information of</a:t>
            </a:r>
            <a:br>
              <a:rPr lang="en-US" altLang="ja-JP" dirty="0"/>
            </a:br>
            <a:r>
              <a:rPr lang="en-US" altLang="ja-JP" dirty="0"/>
              <a:t>	References (papers, conference papers, patents …)</a:t>
            </a:r>
            <a:br>
              <a:rPr lang="en-US" altLang="ja-JP" dirty="0"/>
            </a:br>
            <a:r>
              <a:rPr lang="en-US" altLang="ja-JP" dirty="0"/>
              <a:t>	Substances (containing all CAS Registry Number)</a:t>
            </a:r>
            <a:br>
              <a:rPr lang="en-US" altLang="ja-JP" dirty="0"/>
            </a:br>
            <a:r>
              <a:rPr lang="en-US" altLang="ja-JP" dirty="0"/>
              <a:t>	Reactions …</a:t>
            </a:r>
            <a:br>
              <a:rPr lang="en-US" altLang="ja-JP" dirty="0"/>
            </a:br>
            <a:endParaRPr lang="en-US" altLang="ja-JP" dirty="0"/>
          </a:p>
          <a:p>
            <a:pPr>
              <a:buFontTx/>
              <a:buChar char="-"/>
            </a:pPr>
            <a:r>
              <a:rPr lang="en-US" altLang="ja-JP" dirty="0"/>
              <a:t>requires one account per person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SciFinder</a:t>
            </a:r>
            <a:r>
              <a:rPr kumimoji="1" lang="en-US" altLang="ja-JP" dirty="0"/>
              <a:t> Start-up Guidance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94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From the perspective of a non-chemist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SciFinder</a:t>
            </a:r>
            <a:r>
              <a:rPr kumimoji="1" lang="en-US" altLang="ja-JP" dirty="0"/>
              <a:t> Start-up Guidance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A2B589AA-D724-40EA-9DFE-BCB59688191E}"/>
              </a:ext>
            </a:extLst>
          </p:cNvPr>
          <p:cNvSpPr/>
          <p:nvPr/>
        </p:nvSpPr>
        <p:spPr>
          <a:xfrm>
            <a:off x="4085907" y="2519837"/>
            <a:ext cx="2520000" cy="2520000"/>
          </a:xfrm>
          <a:prstGeom prst="ellipse">
            <a:avLst/>
          </a:prstGeom>
          <a:noFill/>
          <a:ln w="76200">
            <a:solidFill>
              <a:srgbClr val="67287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C8A70BEF-173E-437B-886C-F6194AA1E296}"/>
              </a:ext>
            </a:extLst>
          </p:cNvPr>
          <p:cNvCxnSpPr>
            <a:cxnSpLocks/>
          </p:cNvCxnSpPr>
          <p:nvPr/>
        </p:nvCxnSpPr>
        <p:spPr>
          <a:xfrm>
            <a:off x="1839154" y="3779837"/>
            <a:ext cx="21600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A4FEEE67-6FC0-4208-810E-D0F6A23A2C2C}"/>
              </a:ext>
            </a:extLst>
          </p:cNvPr>
          <p:cNvCxnSpPr>
            <a:cxnSpLocks/>
          </p:cNvCxnSpPr>
          <p:nvPr/>
        </p:nvCxnSpPr>
        <p:spPr>
          <a:xfrm flipV="1">
            <a:off x="6767133" y="3779837"/>
            <a:ext cx="2160000" cy="0"/>
          </a:xfrm>
          <a:prstGeom prst="straightConnector1">
            <a:avLst/>
          </a:prstGeom>
          <a:ln w="76200">
            <a:solidFill>
              <a:srgbClr val="C0000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A165C59-1E4B-4B35-8975-B96315EB13BD}"/>
              </a:ext>
            </a:extLst>
          </p:cNvPr>
          <p:cNvSpPr/>
          <p:nvPr/>
        </p:nvSpPr>
        <p:spPr>
          <a:xfrm>
            <a:off x="287132" y="2612701"/>
            <a:ext cx="3600001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en-US" altLang="ja-JP" sz="2800" dirty="0">
                <a:solidFill>
                  <a:srgbClr val="C00000"/>
                </a:solidFill>
              </a:rPr>
              <a:t>1. Registration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your own e-mail address of “hokudai.ac.jp” needed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7ABC615-D9AB-4140-BC29-6CF5D6BB26FB}"/>
              </a:ext>
            </a:extLst>
          </p:cNvPr>
          <p:cNvSpPr/>
          <p:nvPr/>
        </p:nvSpPr>
        <p:spPr>
          <a:xfrm>
            <a:off x="6007363" y="1984172"/>
            <a:ext cx="2737205" cy="1354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en-US" altLang="ja-JP" sz="2800" dirty="0">
                <a:solidFill>
                  <a:srgbClr val="C00000"/>
                </a:solidFill>
              </a:rPr>
              <a:t>2. Overview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- Reference Search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- </a:t>
            </a:r>
            <a:r>
              <a:rPr kumimoji="1" lang="en-US" altLang="ja-JP" dirty="0">
                <a:solidFill>
                  <a:srgbClr val="C00000"/>
                </a:solidFill>
              </a:rPr>
              <a:t>Substance Search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- Reaction Search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CFD7203-24A9-46F0-BDE3-3B530D3ABE4A}"/>
              </a:ext>
            </a:extLst>
          </p:cNvPr>
          <p:cNvSpPr/>
          <p:nvPr/>
        </p:nvSpPr>
        <p:spPr>
          <a:xfrm>
            <a:off x="7009305" y="4221286"/>
            <a:ext cx="3048370" cy="1723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800" dirty="0">
                <a:solidFill>
                  <a:srgbClr val="C00000"/>
                </a:solidFill>
              </a:rPr>
              <a:t>3. </a:t>
            </a:r>
            <a:r>
              <a:rPr kumimoji="1" lang="en-US" altLang="ja-JP" sz="2800" dirty="0">
                <a:solidFill>
                  <a:srgbClr val="C00000"/>
                </a:solidFill>
              </a:rPr>
              <a:t>Helps and Tips</a:t>
            </a:r>
          </a:p>
          <a:p>
            <a:pPr lvl="1"/>
            <a:r>
              <a:rPr lang="en-US" altLang="ja-JP" dirty="0">
                <a:solidFill>
                  <a:srgbClr val="C00000"/>
                </a:solidFill>
              </a:rPr>
              <a:t>E</a:t>
            </a:r>
            <a:r>
              <a:rPr kumimoji="1" lang="en-US" altLang="ja-JP" dirty="0">
                <a:solidFill>
                  <a:srgbClr val="C00000"/>
                </a:solidFill>
              </a:rPr>
              <a:t>specially</a:t>
            </a:r>
          </a:p>
          <a:p>
            <a:pPr lvl="1"/>
            <a:endParaRPr kumimoji="1" lang="en-US" altLang="ja-JP" sz="900" dirty="0">
              <a:solidFill>
                <a:srgbClr val="C00000"/>
              </a:solidFill>
            </a:endParaRPr>
          </a:p>
          <a:p>
            <a:pPr lvl="1"/>
            <a:r>
              <a:rPr kumimoji="1" lang="en-US" altLang="ja-JP" sz="1600" dirty="0">
                <a:solidFill>
                  <a:srgbClr val="C00000"/>
                </a:solidFill>
              </a:rPr>
              <a:t>Workshop by</a:t>
            </a:r>
          </a:p>
          <a:p>
            <a:pPr lvl="1"/>
            <a:r>
              <a:rPr kumimoji="1" lang="en-US" altLang="ja-JP" sz="1600" dirty="0">
                <a:solidFill>
                  <a:srgbClr val="C00000"/>
                </a:solidFill>
              </a:rPr>
              <a:t>a professional instructor</a:t>
            </a:r>
          </a:p>
          <a:p>
            <a:pPr lvl="1"/>
            <a:r>
              <a:rPr kumimoji="1" lang="en-US" altLang="ja-JP" sz="1600" dirty="0">
                <a:solidFill>
                  <a:srgbClr val="C00000"/>
                </a:solidFill>
              </a:rPr>
              <a:t>on </a:t>
            </a:r>
            <a:r>
              <a:rPr lang="en-US" altLang="ja-JP" sz="1600" dirty="0">
                <a:solidFill>
                  <a:srgbClr val="C00000"/>
                </a:solidFill>
              </a:rPr>
              <a:t>Oct. 16th</a:t>
            </a:r>
            <a:endParaRPr kumimoji="1" lang="en-US" altLang="ja-JP" sz="1600" dirty="0">
              <a:solidFill>
                <a:srgbClr val="C0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AC71C6C-E1F1-4EF2-BE1C-1DFC22AA837A}"/>
              </a:ext>
            </a:extLst>
          </p:cNvPr>
          <p:cNvSpPr/>
          <p:nvPr/>
        </p:nvSpPr>
        <p:spPr>
          <a:xfrm>
            <a:off x="477451" y="4992041"/>
            <a:ext cx="3506752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r"/>
            <a:r>
              <a:rPr lang="en-US" altLang="ja-JP" sz="2800" dirty="0">
                <a:solidFill>
                  <a:srgbClr val="672874"/>
                </a:solidFill>
              </a:rPr>
              <a:t>Please use later</a:t>
            </a:r>
          </a:p>
          <a:p>
            <a:pPr algn="r"/>
            <a:r>
              <a:rPr lang="en-US" altLang="ja-JP" sz="2800" dirty="0">
                <a:solidFill>
                  <a:srgbClr val="672874"/>
                </a:solidFill>
              </a:rPr>
              <a:t>and join!</a:t>
            </a:r>
            <a:endParaRPr kumimoji="1" lang="en-US" altLang="ja-JP" sz="2800" dirty="0">
              <a:solidFill>
                <a:srgbClr val="672874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8ED813D-F3CD-42A9-9D61-2340EE2FF78A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3984203" y="4972026"/>
            <a:ext cx="743525" cy="497069"/>
          </a:xfrm>
          <a:prstGeom prst="straightConnector1">
            <a:avLst/>
          </a:prstGeom>
          <a:ln w="76200">
            <a:solidFill>
              <a:srgbClr val="672874"/>
            </a:solidFill>
            <a:beve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1164153D-E183-4E69-9D1D-1786BE56B113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3984203" y="5469094"/>
            <a:ext cx="3407197" cy="1"/>
          </a:xfrm>
          <a:prstGeom prst="straightConnector1">
            <a:avLst/>
          </a:prstGeom>
          <a:ln w="76200">
            <a:solidFill>
              <a:srgbClr val="672874"/>
            </a:solidFill>
            <a:beve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E1E2B6F-305F-434D-B8DF-636059217750}"/>
              </a:ext>
            </a:extLst>
          </p:cNvPr>
          <p:cNvSpPr/>
          <p:nvPr/>
        </p:nvSpPr>
        <p:spPr>
          <a:xfrm>
            <a:off x="4312530" y="3518227"/>
            <a:ext cx="2066752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2800" b="1" dirty="0" err="1">
                <a:solidFill>
                  <a:srgbClr val="672874"/>
                </a:solidFill>
              </a:rPr>
              <a:t>SciFinder</a:t>
            </a:r>
            <a:endParaRPr kumimoji="1" lang="ja-JP" altLang="en-US" sz="2800" b="1" dirty="0">
              <a:solidFill>
                <a:srgbClr val="672874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DE6D41DC-6E8C-4F83-B6A3-70C231E41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090" y="3050901"/>
            <a:ext cx="1080000" cy="1080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55CC438-854D-4317-9A81-576EC6CCAB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06" y="2659032"/>
            <a:ext cx="360000" cy="360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8AA40E5-D912-45A7-A86A-74B2A13D33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86" y="4090395"/>
            <a:ext cx="360000" cy="3600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72DC23C-E85F-417F-88B7-90B74E9139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28" y="4090395"/>
            <a:ext cx="360000" cy="360000"/>
          </a:xfrm>
          <a:prstGeom prst="rect">
            <a:avLst/>
          </a:prstGeom>
        </p:spPr>
      </p:pic>
      <p:sp>
        <p:nvSpPr>
          <p:cNvPr id="24" name="円弧 23">
            <a:extLst>
              <a:ext uri="{FF2B5EF4-FFF2-40B4-BE49-F238E27FC236}">
                <a16:creationId xmlns:a16="http://schemas.microsoft.com/office/drawing/2014/main" id="{8414B5D7-3AD4-409F-B57A-E4898FCE220F}"/>
              </a:ext>
            </a:extLst>
          </p:cNvPr>
          <p:cNvSpPr/>
          <p:nvPr/>
        </p:nvSpPr>
        <p:spPr>
          <a:xfrm rot="9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弧 24">
            <a:extLst>
              <a:ext uri="{FF2B5EF4-FFF2-40B4-BE49-F238E27FC236}">
                <a16:creationId xmlns:a16="http://schemas.microsoft.com/office/drawing/2014/main" id="{46FDE9B5-916B-4FCF-8E4B-779F70E4905D}"/>
              </a:ext>
            </a:extLst>
          </p:cNvPr>
          <p:cNvSpPr/>
          <p:nvPr/>
        </p:nvSpPr>
        <p:spPr>
          <a:xfrm rot="153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弧 25">
            <a:extLst>
              <a:ext uri="{FF2B5EF4-FFF2-40B4-BE49-F238E27FC236}">
                <a16:creationId xmlns:a16="http://schemas.microsoft.com/office/drawing/2014/main" id="{7485612F-43F2-4501-980B-FD605379942F}"/>
              </a:ext>
            </a:extLst>
          </p:cNvPr>
          <p:cNvSpPr/>
          <p:nvPr/>
        </p:nvSpPr>
        <p:spPr>
          <a:xfrm rot="81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弧 5">
            <a:extLst>
              <a:ext uri="{FF2B5EF4-FFF2-40B4-BE49-F238E27FC236}">
                <a16:creationId xmlns:a16="http://schemas.microsoft.com/office/drawing/2014/main" id="{A058219D-EC60-48DB-A678-8D19F4CE325E}"/>
              </a:ext>
            </a:extLst>
          </p:cNvPr>
          <p:cNvSpPr/>
          <p:nvPr/>
        </p:nvSpPr>
        <p:spPr>
          <a:xfrm rot="14309029">
            <a:off x="7452000" y="4932000"/>
            <a:ext cx="391886" cy="500408"/>
          </a:xfrm>
          <a:prstGeom prst="arc">
            <a:avLst>
              <a:gd name="adj1" fmla="val 16048163"/>
              <a:gd name="adj2" fmla="val 685900"/>
            </a:avLst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71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https://www.lib.hokudai.ac.jp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1. Registration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71547AB-8027-42ED-9F05-69686ED785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8" r="14729" b="27092"/>
          <a:stretch/>
        </p:blipFill>
        <p:spPr>
          <a:xfrm>
            <a:off x="5885906" y="1799837"/>
            <a:ext cx="4500000" cy="45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3CE0FC2-05E5-4D95-9624-B3EE52645E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2" t="40083" r="40978" b="1584"/>
          <a:stretch/>
        </p:blipFill>
        <p:spPr>
          <a:xfrm>
            <a:off x="305906" y="2699837"/>
            <a:ext cx="4500000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695387F-DC91-4503-BECF-955B8BDB60E9}"/>
              </a:ext>
            </a:extLst>
          </p:cNvPr>
          <p:cNvSpPr/>
          <p:nvPr/>
        </p:nvSpPr>
        <p:spPr>
          <a:xfrm>
            <a:off x="8481059" y="4202131"/>
            <a:ext cx="1268731" cy="38014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13D92A1-2F37-4EB1-A2C7-C698D65C3513}"/>
              </a:ext>
            </a:extLst>
          </p:cNvPr>
          <p:cNvSpPr/>
          <p:nvPr/>
        </p:nvSpPr>
        <p:spPr>
          <a:xfrm>
            <a:off x="3301041" y="5104800"/>
            <a:ext cx="644105" cy="18534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CA4DCAB-BC38-4EDF-B3A1-8C39742B9932}"/>
              </a:ext>
            </a:extLst>
          </p:cNvPr>
          <p:cNvCxnSpPr>
            <a:cxnSpLocks/>
          </p:cNvCxnSpPr>
          <p:nvPr/>
        </p:nvCxnSpPr>
        <p:spPr>
          <a:xfrm>
            <a:off x="542925" y="5292000"/>
            <a:ext cx="2757600" cy="0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A549DE2D-2584-4B15-B506-6B0CCAFD933F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197059" y="4392203"/>
            <a:ext cx="4284000" cy="6712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4F9B8AAA-E4B4-47DB-8529-BC6FD7CA81DA}"/>
              </a:ext>
            </a:extLst>
          </p:cNvPr>
          <p:cNvCxnSpPr>
            <a:cxnSpLocks/>
          </p:cNvCxnSpPr>
          <p:nvPr/>
        </p:nvCxnSpPr>
        <p:spPr>
          <a:xfrm>
            <a:off x="5631543" y="1640114"/>
            <a:ext cx="2022704" cy="11322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621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885904" y="5759837"/>
            <a:ext cx="2756927" cy="539999"/>
          </a:xfrm>
        </p:spPr>
        <p:txBody>
          <a:bodyPr anchor="b">
            <a:normAutofit/>
          </a:bodyPr>
          <a:lstStyle/>
          <a:p>
            <a:pPr marL="0" indent="0" algn="r">
              <a:buNone/>
            </a:pPr>
            <a:r>
              <a:rPr lang="en-US" altLang="ja-JP" dirty="0"/>
              <a:t>… or access </a:t>
            </a:r>
            <a:r>
              <a:rPr lang="ja-JP" altLang="en-US" dirty="0"/>
              <a:t>→</a:t>
            </a:r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1. Registration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16FE427-5F16-4C34-8CBE-02E277CD66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0" t="38626" r="40650" b="-11536"/>
          <a:stretch/>
        </p:blipFill>
        <p:spPr>
          <a:xfrm>
            <a:off x="305907" y="1799837"/>
            <a:ext cx="4500000" cy="45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0029A27-B15A-4ED4-B8BE-D5C4C7D0E0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0" t="8441" r="40650" b="55104"/>
          <a:stretch/>
        </p:blipFill>
        <p:spPr>
          <a:xfrm>
            <a:off x="5885906" y="1799837"/>
            <a:ext cx="4500000" cy="225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821BFCE-D43B-4A1C-B88E-C767DB0126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831" y="4556762"/>
            <a:ext cx="1743075" cy="1743075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CA4C3DD-B9EE-4994-B1C1-865C6361FC75}"/>
              </a:ext>
            </a:extLst>
          </p:cNvPr>
          <p:cNvSpPr/>
          <p:nvPr/>
        </p:nvSpPr>
        <p:spPr>
          <a:xfrm>
            <a:off x="471125" y="4514850"/>
            <a:ext cx="1719416" cy="21907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02077A6-4152-47DC-99AF-9F14920FAB29}"/>
              </a:ext>
            </a:extLst>
          </p:cNvPr>
          <p:cNvSpPr/>
          <p:nvPr/>
        </p:nvSpPr>
        <p:spPr>
          <a:xfrm>
            <a:off x="6029011" y="2362200"/>
            <a:ext cx="695358" cy="23235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3537DBC9-AA0A-41D5-A33B-BE3D297F8A7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190541" y="2695575"/>
            <a:ext cx="3953084" cy="192881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774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a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1. Registration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72D585D-30EC-456D-AA12-954023B04B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990" b="70837"/>
          <a:stretch/>
        </p:blipFill>
        <p:spPr>
          <a:xfrm>
            <a:off x="305906" y="1259837"/>
            <a:ext cx="450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096FF48-24B3-4976-B933-B096936A33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58990" b="56254"/>
          <a:stretch/>
        </p:blipFill>
        <p:spPr>
          <a:xfrm>
            <a:off x="305906" y="3599836"/>
            <a:ext cx="4500000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F14157F-9DDA-4776-8713-DD32C2376A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6" b="18019"/>
          <a:stretch/>
        </p:blipFill>
        <p:spPr>
          <a:xfrm>
            <a:off x="5345906" y="1259837"/>
            <a:ext cx="45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201E26A-FB1D-4B63-BE69-6F5888574E46}"/>
              </a:ext>
            </a:extLst>
          </p:cNvPr>
          <p:cNvSpPr/>
          <p:nvPr/>
        </p:nvSpPr>
        <p:spPr>
          <a:xfrm>
            <a:off x="367951" y="5924550"/>
            <a:ext cx="556722" cy="27054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B17B6B4-92EB-40D7-84EA-108356A4368E}"/>
              </a:ext>
            </a:extLst>
          </p:cNvPr>
          <p:cNvSpPr/>
          <p:nvPr/>
        </p:nvSpPr>
        <p:spPr>
          <a:xfrm>
            <a:off x="371474" y="2287486"/>
            <a:ext cx="553199" cy="2937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77AB3256-014B-4424-B060-91637B5168C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924673" y="3759451"/>
            <a:ext cx="4530905" cy="230037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B916F850-4997-4EA7-8652-860284E1FFC2}"/>
              </a:ext>
            </a:extLst>
          </p:cNvPr>
          <p:cNvCxnSpPr>
            <a:cxnSpLocks/>
          </p:cNvCxnSpPr>
          <p:nvPr/>
        </p:nvCxnSpPr>
        <p:spPr>
          <a:xfrm flipH="1">
            <a:off x="633600" y="2581275"/>
            <a:ext cx="0" cy="112642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1574162-6E1C-4686-BA16-518F3D0A50B1}"/>
              </a:ext>
            </a:extLst>
          </p:cNvPr>
          <p:cNvSpPr/>
          <p:nvPr/>
        </p:nvSpPr>
        <p:spPr>
          <a:xfrm>
            <a:off x="7254000" y="1901116"/>
            <a:ext cx="3132000" cy="5539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xxx@xxx.hokudai.ac.jp</a:t>
            </a:r>
          </a:p>
          <a:p>
            <a:r>
              <a:rPr kumimoji="1" lang="en-US" altLang="ja-JP" sz="1200" dirty="0">
                <a:solidFill>
                  <a:srgbClr val="C00000"/>
                </a:solidFill>
              </a:rPr>
              <a:t>* </a:t>
            </a:r>
            <a:r>
              <a:rPr lang="en-US" altLang="ja-JP" sz="1200" u="sng" dirty="0">
                <a:solidFill>
                  <a:srgbClr val="C00000"/>
                </a:solidFill>
              </a:rPr>
              <a:t>un</a:t>
            </a:r>
            <a:r>
              <a:rPr lang="en-US" altLang="ja-JP" sz="1200" dirty="0">
                <a:solidFill>
                  <a:srgbClr val="C00000"/>
                </a:solidFill>
              </a:rPr>
              <a:t>available</a:t>
            </a:r>
            <a:r>
              <a:rPr kumimoji="1" lang="en-US" altLang="ja-JP" sz="1200" dirty="0">
                <a:solidFill>
                  <a:srgbClr val="C00000"/>
                </a:solidFill>
              </a:rPr>
              <a:t>: @frontier.hokudai.ac.jp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2371806-F406-42FC-A59D-B63BE481F723}"/>
              </a:ext>
            </a:extLst>
          </p:cNvPr>
          <p:cNvSpPr/>
          <p:nvPr/>
        </p:nvSpPr>
        <p:spPr>
          <a:xfrm>
            <a:off x="7254000" y="3153705"/>
            <a:ext cx="3132000" cy="5539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5 - 15 half-width characters</a:t>
            </a:r>
          </a:p>
          <a:p>
            <a:r>
              <a:rPr lang="en-US" altLang="ja-JP" sz="1200" dirty="0">
                <a:solidFill>
                  <a:srgbClr val="C00000"/>
                </a:solidFill>
              </a:rPr>
              <a:t>* available: -  </a:t>
            </a:r>
            <a:r>
              <a:rPr kumimoji="1" lang="en-US" altLang="ja-JP" sz="1200" dirty="0">
                <a:solidFill>
                  <a:srgbClr val="C00000"/>
                </a:solidFill>
              </a:rPr>
              <a:t>_  .  @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468CDCB-E5FD-4F4B-B602-F6C90CF037E8}"/>
              </a:ext>
            </a:extLst>
          </p:cNvPr>
          <p:cNvSpPr/>
          <p:nvPr/>
        </p:nvSpPr>
        <p:spPr>
          <a:xfrm>
            <a:off x="7254000" y="4256099"/>
            <a:ext cx="3132000" cy="193899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7 - 15 half-width characters </a:t>
            </a:r>
          </a:p>
          <a:p>
            <a:r>
              <a:rPr kumimoji="1" lang="en-US" altLang="ja-JP" dirty="0">
                <a:solidFill>
                  <a:srgbClr val="C00000"/>
                </a:solidFill>
              </a:rPr>
              <a:t>	</a:t>
            </a:r>
            <a:r>
              <a:rPr kumimoji="1" lang="en-US" altLang="ja-JP" u="sng" dirty="0">
                <a:solidFill>
                  <a:srgbClr val="C00000"/>
                </a:solidFill>
              </a:rPr>
              <a:t>AND</a:t>
            </a:r>
            <a:endParaRPr lang="en-US" altLang="ja-JP" u="sng" dirty="0">
              <a:solidFill>
                <a:srgbClr val="C00000"/>
              </a:solidFill>
            </a:endParaRPr>
          </a:p>
          <a:p>
            <a:r>
              <a:rPr kumimoji="1" lang="en-US" altLang="ja-JP" dirty="0">
                <a:solidFill>
                  <a:schemeClr val="tx1"/>
                </a:solidFill>
              </a:rPr>
              <a:t>including 3 types </a:t>
            </a:r>
          </a:p>
          <a:p>
            <a:r>
              <a:rPr kumimoji="1" lang="en-US" altLang="ja-JP" dirty="0">
                <a:solidFill>
                  <a:schemeClr val="tx1"/>
                </a:solidFill>
              </a:rPr>
              <a:t>of the followings: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Uppercase letter(s)</a:t>
            </a:r>
          </a:p>
          <a:p>
            <a:r>
              <a:rPr kumimoji="1" lang="en-US" altLang="ja-JP" sz="1200" dirty="0">
                <a:solidFill>
                  <a:schemeClr val="tx1"/>
                </a:solidFill>
              </a:rPr>
              <a:t>- </a:t>
            </a:r>
            <a:r>
              <a:rPr lang="en-US" altLang="ja-JP" sz="1200" dirty="0">
                <a:solidFill>
                  <a:schemeClr val="tx1"/>
                </a:solidFill>
              </a:rPr>
              <a:t>Lowercase</a:t>
            </a:r>
            <a:r>
              <a:rPr lang="ja-JP" altLang="en-US" sz="1200" dirty="0">
                <a:solidFill>
                  <a:schemeClr val="tx1"/>
                </a:solidFill>
              </a:rPr>
              <a:t> </a:t>
            </a:r>
            <a:r>
              <a:rPr lang="en-US" altLang="ja-JP" sz="1200" dirty="0">
                <a:solidFill>
                  <a:schemeClr val="tx1"/>
                </a:solidFill>
              </a:rPr>
              <a:t>letter(s)</a:t>
            </a:r>
            <a:endParaRPr kumimoji="1" lang="en-US" altLang="ja-JP" sz="1200" dirty="0">
              <a:solidFill>
                <a:schemeClr val="tx1"/>
              </a:solidFill>
            </a:endParaRPr>
          </a:p>
          <a:p>
            <a:r>
              <a:rPr lang="en-US" altLang="ja-JP" sz="1200" dirty="0">
                <a:solidFill>
                  <a:schemeClr val="tx1"/>
                </a:solidFill>
              </a:rPr>
              <a:t>- Number(s)</a:t>
            </a:r>
          </a:p>
          <a:p>
            <a:r>
              <a:rPr kumimoji="1" lang="en-US" altLang="ja-JP" sz="1200" dirty="0">
                <a:solidFill>
                  <a:schemeClr val="tx1"/>
                </a:solidFill>
              </a:rPr>
              <a:t>- @  #  %  &amp;  *  …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BBA82051-A835-42F0-856D-60DCB53D2F64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6300002" y="2178115"/>
            <a:ext cx="953998" cy="75798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367F7344-02A9-45E2-87F7-F54F7E080294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6300002" y="4752001"/>
            <a:ext cx="953998" cy="4735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C1B64D1-BC62-43AC-A2E6-B2F8516E61B7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6300000" y="3430704"/>
            <a:ext cx="954000" cy="9400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CEAB7E26-FB8B-4E39-B34C-73551DE864EB}"/>
              </a:ext>
            </a:extLst>
          </p:cNvPr>
          <p:cNvCxnSpPr>
            <a:cxnSpLocks/>
          </p:cNvCxnSpPr>
          <p:nvPr/>
        </p:nvCxnSpPr>
        <p:spPr>
          <a:xfrm>
            <a:off x="5861918" y="4508526"/>
            <a:ext cx="396000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CE7F039-5E39-429E-A5DF-1A6EB8FA4F91}"/>
              </a:ext>
            </a:extLst>
          </p:cNvPr>
          <p:cNvCxnSpPr>
            <a:cxnSpLocks/>
          </p:cNvCxnSpPr>
          <p:nvPr/>
        </p:nvCxnSpPr>
        <p:spPr>
          <a:xfrm>
            <a:off x="5861918" y="4691641"/>
            <a:ext cx="396000" cy="0"/>
          </a:xfrm>
          <a:prstGeom prst="line">
            <a:avLst/>
          </a:prstGeom>
          <a:ln w="381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311B745-2204-4427-AEE9-01928CA7DB14}"/>
              </a:ext>
            </a:extLst>
          </p:cNvPr>
          <p:cNvSpPr/>
          <p:nvPr/>
        </p:nvSpPr>
        <p:spPr>
          <a:xfrm>
            <a:off x="5673600" y="3019426"/>
            <a:ext cx="631949" cy="3345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193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After clicking the link in </a:t>
            </a:r>
            <a:r>
              <a:rPr lang="en-US" altLang="ja-JP" dirty="0">
                <a:solidFill>
                  <a:srgbClr val="C00000"/>
                </a:solidFill>
              </a:rPr>
              <a:t>the e-mail</a:t>
            </a:r>
            <a:r>
              <a:rPr lang="en-US" altLang="ja-JP" dirty="0"/>
              <a:t> from CAS,</a:t>
            </a:r>
          </a:p>
          <a:p>
            <a:pPr marL="0" indent="0">
              <a:buNone/>
            </a:pPr>
            <a:r>
              <a:rPr lang="en-US" altLang="ja-JP" dirty="0"/>
              <a:t>access http://scifinder.cas.org</a:t>
            </a: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1. Registration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532C78C-F612-49D3-A7E0-0691FA601E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3331"/>
          <a:stretch/>
        </p:blipFill>
        <p:spPr>
          <a:xfrm>
            <a:off x="305906" y="2519837"/>
            <a:ext cx="10080000" cy="378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3033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737290B-6934-4475-ADB1-7BB12D89B8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43306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F9181BE-F442-4D3C-B106-0209EDBC1D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06" y="2659032"/>
            <a:ext cx="360000" cy="360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1C6EED9-46C8-46DC-BFD2-94F0020295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86" y="4090395"/>
            <a:ext cx="360000" cy="360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8CD405C-5669-48F1-AED5-3D3AA4B4DF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28" y="4090395"/>
            <a:ext cx="360000" cy="360000"/>
          </a:xfrm>
          <a:prstGeom prst="rect">
            <a:avLst/>
          </a:prstGeom>
        </p:spPr>
      </p:pic>
      <p:sp>
        <p:nvSpPr>
          <p:cNvPr id="10" name="円弧 9">
            <a:extLst>
              <a:ext uri="{FF2B5EF4-FFF2-40B4-BE49-F238E27FC236}">
                <a16:creationId xmlns:a16="http://schemas.microsoft.com/office/drawing/2014/main" id="{7FB91552-65E4-4025-BFA2-FB7A57F71245}"/>
              </a:ext>
            </a:extLst>
          </p:cNvPr>
          <p:cNvSpPr/>
          <p:nvPr/>
        </p:nvSpPr>
        <p:spPr>
          <a:xfrm rot="9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弧 10">
            <a:extLst>
              <a:ext uri="{FF2B5EF4-FFF2-40B4-BE49-F238E27FC236}">
                <a16:creationId xmlns:a16="http://schemas.microsoft.com/office/drawing/2014/main" id="{97C99AB9-0437-4C24-8F1B-36B1596EE798}"/>
              </a:ext>
            </a:extLst>
          </p:cNvPr>
          <p:cNvSpPr/>
          <p:nvPr/>
        </p:nvSpPr>
        <p:spPr>
          <a:xfrm rot="153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弧 11">
            <a:extLst>
              <a:ext uri="{FF2B5EF4-FFF2-40B4-BE49-F238E27FC236}">
                <a16:creationId xmlns:a16="http://schemas.microsoft.com/office/drawing/2014/main" id="{031F689D-7BEB-481A-A126-35FF2CEADE1E}"/>
              </a:ext>
            </a:extLst>
          </p:cNvPr>
          <p:cNvSpPr/>
          <p:nvPr/>
        </p:nvSpPr>
        <p:spPr>
          <a:xfrm rot="8100000">
            <a:off x="4265906" y="2699837"/>
            <a:ext cx="2160000" cy="2160000"/>
          </a:xfrm>
          <a:prstGeom prst="arc">
            <a:avLst/>
          </a:prstGeom>
          <a:ln w="5715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030D487-9CCE-4F02-BB2F-BB3C167F1E6B}"/>
              </a:ext>
            </a:extLst>
          </p:cNvPr>
          <p:cNvSpPr/>
          <p:nvPr/>
        </p:nvSpPr>
        <p:spPr>
          <a:xfrm>
            <a:off x="333723" y="1965157"/>
            <a:ext cx="997830" cy="10228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FE3F812-3A4A-4F38-8221-209E289BB264}"/>
              </a:ext>
            </a:extLst>
          </p:cNvPr>
          <p:cNvSpPr/>
          <p:nvPr/>
        </p:nvSpPr>
        <p:spPr>
          <a:xfrm>
            <a:off x="1853906" y="5102562"/>
            <a:ext cx="6984000" cy="92333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rgbClr val="C00000"/>
                </a:solidFill>
              </a:rPr>
              <a:t>You can move from one search category to the others.</a:t>
            </a:r>
          </a:p>
          <a:p>
            <a:r>
              <a:rPr lang="en-US" altLang="ja-JP" dirty="0">
                <a:solidFill>
                  <a:srgbClr val="C00000"/>
                </a:solidFill>
              </a:rPr>
              <a:t>For example, after you find a reference,</a:t>
            </a:r>
          </a:p>
          <a:p>
            <a:r>
              <a:rPr lang="en-US" altLang="ja-JP" dirty="0">
                <a:solidFill>
                  <a:srgbClr val="C00000"/>
                </a:solidFill>
              </a:rPr>
              <a:t>you can also find the substances and reactions mentioned on it.</a:t>
            </a:r>
            <a:endParaRPr kumimoji="1" lang="en-US" altLang="ja-JP" dirty="0">
              <a:solidFill>
                <a:srgbClr val="C00000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2749DF4-36B8-4C1B-A965-70B96F8945C7}"/>
              </a:ext>
            </a:extLst>
          </p:cNvPr>
          <p:cNvSpPr/>
          <p:nvPr/>
        </p:nvSpPr>
        <p:spPr>
          <a:xfrm>
            <a:off x="333723" y="2988000"/>
            <a:ext cx="997830" cy="7395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39B9CF2-0CA1-440E-A67D-1C441BC3CC20}"/>
              </a:ext>
            </a:extLst>
          </p:cNvPr>
          <p:cNvSpPr/>
          <p:nvPr/>
        </p:nvSpPr>
        <p:spPr>
          <a:xfrm>
            <a:off x="334800" y="3727588"/>
            <a:ext cx="997830" cy="4433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03B4B95-29F0-436A-A104-E3A8B9E421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2296578"/>
            <a:ext cx="360000" cy="36000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DC4A4DD-AE18-4F99-B7DC-F7959F46B6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3177794"/>
            <a:ext cx="360000" cy="360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6714EEA-690F-4C47-8DC0-191C0B2D2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376926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93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D737290B-6934-4475-ADB1-7BB12D89B8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43306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F44EB64-734B-42F9-A37F-7200482156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t="36455" r="61825" b="12164"/>
          <a:stretch/>
        </p:blipFill>
        <p:spPr>
          <a:xfrm>
            <a:off x="1408515" y="3297718"/>
            <a:ext cx="2743201" cy="2913302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90AE345-E7C5-42D3-9D8B-1EAE6CA5963C}"/>
              </a:ext>
            </a:extLst>
          </p:cNvPr>
          <p:cNvCxnSpPr>
            <a:cxnSpLocks/>
          </p:cNvCxnSpPr>
          <p:nvPr/>
        </p:nvCxnSpPr>
        <p:spPr>
          <a:xfrm>
            <a:off x="2129162" y="3188874"/>
            <a:ext cx="0" cy="2647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2216C95-117B-4598-96C8-7BCE174CE252}"/>
              </a:ext>
            </a:extLst>
          </p:cNvPr>
          <p:cNvSpPr/>
          <p:nvPr/>
        </p:nvSpPr>
        <p:spPr>
          <a:xfrm>
            <a:off x="333723" y="1965157"/>
            <a:ext cx="997830" cy="10228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A844B89-851F-4977-B9BD-DC4168E0FF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2296578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98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6D00F80-4C38-4214-A15B-A07EB38B6E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40AA0D5-2FDF-4329-9312-7F286AD6BC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" r="50000" b="55560"/>
          <a:stretch/>
        </p:blipFill>
        <p:spPr>
          <a:xfrm>
            <a:off x="5215741" y="3364068"/>
            <a:ext cx="5040000" cy="252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95093C76-6523-4A76-9C4D-6DD89A87EDD8}"/>
              </a:ext>
            </a:extLst>
          </p:cNvPr>
          <p:cNvCxnSpPr>
            <a:cxnSpLocks/>
          </p:cNvCxnSpPr>
          <p:nvPr/>
        </p:nvCxnSpPr>
        <p:spPr>
          <a:xfrm>
            <a:off x="2632105" y="2948299"/>
            <a:ext cx="3042302" cy="8315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BE9B72C-67BB-4AC0-A47A-ECC67538FF41}"/>
              </a:ext>
            </a:extLst>
          </p:cNvPr>
          <p:cNvSpPr/>
          <p:nvPr/>
        </p:nvSpPr>
        <p:spPr>
          <a:xfrm>
            <a:off x="6209071" y="4511805"/>
            <a:ext cx="2681711" cy="63276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211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A1C9943-D679-481A-98C8-55ABFD10CC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1C8BC4B-6976-4733-9D80-8C120E8C5379}"/>
              </a:ext>
            </a:extLst>
          </p:cNvPr>
          <p:cNvSpPr/>
          <p:nvPr/>
        </p:nvSpPr>
        <p:spPr>
          <a:xfrm>
            <a:off x="609600" y="2281726"/>
            <a:ext cx="383178" cy="2518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9A2108B-738D-4562-B9EC-4BECC8FD16DE}"/>
              </a:ext>
            </a:extLst>
          </p:cNvPr>
          <p:cNvSpPr/>
          <p:nvPr/>
        </p:nvSpPr>
        <p:spPr>
          <a:xfrm>
            <a:off x="1387212" y="2281726"/>
            <a:ext cx="878716" cy="2518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4FD2A2C-ABA8-4E8E-A40F-1BB5117B44DA}"/>
              </a:ext>
            </a:extLst>
          </p:cNvPr>
          <p:cNvSpPr/>
          <p:nvPr/>
        </p:nvSpPr>
        <p:spPr>
          <a:xfrm>
            <a:off x="609600" y="3041173"/>
            <a:ext cx="2484000" cy="14773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Refine the results by: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</a:t>
            </a:r>
            <a:r>
              <a:rPr kumimoji="1" lang="en-US" altLang="ja-JP" sz="1200" dirty="0">
                <a:solidFill>
                  <a:schemeClr val="tx1"/>
                </a:solidFill>
              </a:rPr>
              <a:t>Research Topic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Author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Company Name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</a:t>
            </a:r>
            <a:r>
              <a:rPr kumimoji="1" lang="en-US" altLang="ja-JP" sz="1200" dirty="0">
                <a:solidFill>
                  <a:schemeClr val="tx1"/>
                </a:solidFill>
              </a:rPr>
              <a:t>Publication Year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Language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</a:t>
            </a:r>
            <a:r>
              <a:rPr kumimoji="1" lang="en-US" altLang="ja-JP" sz="1200" dirty="0">
                <a:solidFill>
                  <a:schemeClr val="tx1"/>
                </a:solidFill>
              </a:rPr>
              <a:t>Database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1E714E9-2737-4EFB-B82F-2BD8EF6E25AF}"/>
              </a:ext>
            </a:extLst>
          </p:cNvPr>
          <p:cNvSpPr/>
          <p:nvPr/>
        </p:nvSpPr>
        <p:spPr>
          <a:xfrm>
            <a:off x="2475439" y="1568673"/>
            <a:ext cx="2268000" cy="129266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Sort the results by:</a:t>
            </a:r>
          </a:p>
          <a:p>
            <a:r>
              <a:rPr kumimoji="1" lang="en-US" altLang="ja-JP" sz="1200" dirty="0">
                <a:solidFill>
                  <a:schemeClr val="tx1"/>
                </a:solidFill>
              </a:rPr>
              <a:t>- Accession Number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Author Name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</a:t>
            </a:r>
            <a:r>
              <a:rPr lang="en-US" altLang="ja-JP" sz="1200" dirty="0">
                <a:solidFill>
                  <a:srgbClr val="C00000"/>
                </a:solidFill>
              </a:rPr>
              <a:t>Citing References</a:t>
            </a:r>
          </a:p>
          <a:p>
            <a:r>
              <a:rPr kumimoji="1" lang="en-US" altLang="ja-JP" sz="1200" dirty="0">
                <a:solidFill>
                  <a:schemeClr val="tx1"/>
                </a:solidFill>
              </a:rPr>
              <a:t>- Publication Year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Title</a:t>
            </a:r>
            <a:endParaRPr kumimoji="1" lang="en-US" altLang="ja-JP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008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5A79EE2-8E82-4FA5-A82C-111ED2521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4CD6DE7-2599-4B80-A020-ECD7C219CBC2}"/>
              </a:ext>
            </a:extLst>
          </p:cNvPr>
          <p:cNvSpPr/>
          <p:nvPr/>
        </p:nvSpPr>
        <p:spPr>
          <a:xfrm>
            <a:off x="4640886" y="3629026"/>
            <a:ext cx="589140" cy="171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22C69DC-F46C-4937-B1D7-1B7CDB92DA8F}"/>
              </a:ext>
            </a:extLst>
          </p:cNvPr>
          <p:cNvSpPr/>
          <p:nvPr/>
        </p:nvSpPr>
        <p:spPr>
          <a:xfrm>
            <a:off x="344905" y="3638551"/>
            <a:ext cx="484037" cy="171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7FC234-C71A-42B9-B5B6-E737A3F5A0EB}"/>
              </a:ext>
            </a:extLst>
          </p:cNvPr>
          <p:cNvSpPr/>
          <p:nvPr/>
        </p:nvSpPr>
        <p:spPr>
          <a:xfrm>
            <a:off x="9210674" y="2813049"/>
            <a:ext cx="1139825" cy="30493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824D6CC-567B-4484-A2E2-CA41A0E4C2B8}"/>
              </a:ext>
            </a:extLst>
          </p:cNvPr>
          <p:cNvSpPr/>
          <p:nvPr/>
        </p:nvSpPr>
        <p:spPr>
          <a:xfrm>
            <a:off x="504000" y="5850000"/>
            <a:ext cx="4536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References cited by this reference below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68DAB73-E98C-49B4-A5E0-0011C1C5825B}"/>
              </a:ext>
            </a:extLst>
          </p:cNvPr>
          <p:cNvSpPr/>
          <p:nvPr/>
        </p:nvSpPr>
        <p:spPr>
          <a:xfrm>
            <a:off x="734813" y="1515070"/>
            <a:ext cx="1260000" cy="92333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Title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Author(s)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chemeClr val="tx1"/>
                </a:solidFill>
              </a:rPr>
              <a:t>A</a:t>
            </a:r>
            <a:r>
              <a:rPr kumimoji="1" lang="en-US" altLang="ja-JP" dirty="0">
                <a:solidFill>
                  <a:schemeClr val="tx1"/>
                </a:solidFill>
              </a:rPr>
              <a:t>bstract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CC6DCFC8-3527-4037-85DE-69A2359430E7}"/>
              </a:ext>
            </a:extLst>
          </p:cNvPr>
          <p:cNvCxnSpPr>
            <a:cxnSpLocks/>
          </p:cNvCxnSpPr>
          <p:nvPr/>
        </p:nvCxnSpPr>
        <p:spPr>
          <a:xfrm>
            <a:off x="360000" y="5849074"/>
            <a:ext cx="0" cy="3708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9C56D659-13B3-48DC-A2A2-EDCF71BEDB4C}"/>
              </a:ext>
            </a:extLst>
          </p:cNvPr>
          <p:cNvCxnSpPr/>
          <p:nvPr/>
        </p:nvCxnSpPr>
        <p:spPr>
          <a:xfrm>
            <a:off x="360000" y="2438400"/>
            <a:ext cx="0" cy="6000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264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5A79EE2-8E82-4FA5-A82C-111ED2521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4CF9E28-1BDD-4271-A83D-56504A2D01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1171136" y="4295961"/>
            <a:ext cx="3780000" cy="189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E231786-47EC-499E-9403-9BC17B7E88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5351780" y="3069239"/>
            <a:ext cx="3780000" cy="189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2E9C2C6F-F1A0-49AA-9044-72F39FB6408C}"/>
              </a:ext>
            </a:extLst>
          </p:cNvPr>
          <p:cNvCxnSpPr>
            <a:cxnSpLocks/>
          </p:cNvCxnSpPr>
          <p:nvPr/>
        </p:nvCxnSpPr>
        <p:spPr>
          <a:xfrm>
            <a:off x="2257831" y="2301168"/>
            <a:ext cx="3517327" cy="11158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A4663ACF-DE18-42C8-B396-5CE709D819EB}"/>
              </a:ext>
            </a:extLst>
          </p:cNvPr>
          <p:cNvCxnSpPr>
            <a:cxnSpLocks/>
          </p:cNvCxnSpPr>
          <p:nvPr/>
        </p:nvCxnSpPr>
        <p:spPr>
          <a:xfrm>
            <a:off x="3752940" y="2214000"/>
            <a:ext cx="136900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85014DB3-50A6-42D4-9561-22E8680CEC78}"/>
              </a:ext>
            </a:extLst>
          </p:cNvPr>
          <p:cNvCxnSpPr>
            <a:cxnSpLocks/>
          </p:cNvCxnSpPr>
          <p:nvPr/>
        </p:nvCxnSpPr>
        <p:spPr>
          <a:xfrm>
            <a:off x="1655454" y="2283833"/>
            <a:ext cx="895241" cy="231223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1CCB9CAC-ED33-4F66-9609-28FD2FB0C191}"/>
              </a:ext>
            </a:extLst>
          </p:cNvPr>
          <p:cNvCxnSpPr>
            <a:cxnSpLocks/>
          </p:cNvCxnSpPr>
          <p:nvPr/>
        </p:nvCxnSpPr>
        <p:spPr>
          <a:xfrm flipV="1">
            <a:off x="2894878" y="1600271"/>
            <a:ext cx="2227069" cy="5405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E4760F0-D467-4D84-8BB0-6215266B022F}"/>
              </a:ext>
            </a:extLst>
          </p:cNvPr>
          <p:cNvSpPr/>
          <p:nvPr/>
        </p:nvSpPr>
        <p:spPr>
          <a:xfrm>
            <a:off x="5205046" y="1936800"/>
            <a:ext cx="5076000" cy="5539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Link to the full-text of this reference</a:t>
            </a:r>
          </a:p>
          <a:p>
            <a:r>
              <a:rPr kumimoji="1" lang="en-US" altLang="ja-JP" sz="1200" dirty="0">
                <a:solidFill>
                  <a:srgbClr val="C00000"/>
                </a:solidFill>
              </a:rPr>
              <a:t>* The full-text Hokkaido University does not subscribe is </a:t>
            </a:r>
            <a:r>
              <a:rPr lang="en-US" altLang="ja-JP" sz="1200" dirty="0">
                <a:solidFill>
                  <a:srgbClr val="C00000"/>
                </a:solidFill>
              </a:rPr>
              <a:t>unavailable </a:t>
            </a:r>
            <a:endParaRPr kumimoji="1" lang="en-US" altLang="ja-JP" sz="1200" dirty="0">
              <a:solidFill>
                <a:srgbClr val="C00000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D0C4563-BE02-4E14-8073-0EB3844796C0}"/>
              </a:ext>
            </a:extLst>
          </p:cNvPr>
          <p:cNvSpPr/>
          <p:nvPr/>
        </p:nvSpPr>
        <p:spPr>
          <a:xfrm>
            <a:off x="5205046" y="1427650"/>
            <a:ext cx="2772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Citing / cited references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498984F-F15D-4BB9-BF7F-978B4331DDE7}"/>
              </a:ext>
            </a:extLst>
          </p:cNvPr>
          <p:cNvSpPr/>
          <p:nvPr/>
        </p:nvSpPr>
        <p:spPr>
          <a:xfrm>
            <a:off x="1298389" y="2052203"/>
            <a:ext cx="2603051" cy="3128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弧 22">
            <a:extLst>
              <a:ext uri="{FF2B5EF4-FFF2-40B4-BE49-F238E27FC236}">
                <a16:creationId xmlns:a16="http://schemas.microsoft.com/office/drawing/2014/main" id="{30917649-F81B-47C3-8240-48CA896D4755}"/>
              </a:ext>
            </a:extLst>
          </p:cNvPr>
          <p:cNvSpPr/>
          <p:nvPr/>
        </p:nvSpPr>
        <p:spPr>
          <a:xfrm rot="14309029">
            <a:off x="1129252" y="1803493"/>
            <a:ext cx="391886" cy="500408"/>
          </a:xfrm>
          <a:prstGeom prst="arc">
            <a:avLst>
              <a:gd name="adj1" fmla="val 16048163"/>
              <a:gd name="adj2" fmla="val 685900"/>
            </a:avLst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59976BC-F4C1-447F-B98B-47E3CA0C2AF5}"/>
              </a:ext>
            </a:extLst>
          </p:cNvPr>
          <p:cNvSpPr/>
          <p:nvPr/>
        </p:nvSpPr>
        <p:spPr>
          <a:xfrm>
            <a:off x="7785982" y="3147503"/>
            <a:ext cx="1296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Reactions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DE499E1-7303-49E9-9097-78311C1159F2}"/>
              </a:ext>
            </a:extLst>
          </p:cNvPr>
          <p:cNvSpPr/>
          <p:nvPr/>
        </p:nvSpPr>
        <p:spPr>
          <a:xfrm>
            <a:off x="3429000" y="4378025"/>
            <a:ext cx="1476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Substances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273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C9A5DA1-79FE-45BA-97CC-374DA317CF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ADC6C190-8962-4389-979C-C196AD3E0F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0" b="33333"/>
          <a:stretch/>
        </p:blipFill>
        <p:spPr>
          <a:xfrm>
            <a:off x="6509653" y="1352774"/>
            <a:ext cx="3780000" cy="378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70DB5267-4456-43DC-9547-DD168FBC29E8}"/>
              </a:ext>
            </a:extLst>
          </p:cNvPr>
          <p:cNvCxnSpPr>
            <a:cxnSpLocks/>
          </p:cNvCxnSpPr>
          <p:nvPr/>
        </p:nvCxnSpPr>
        <p:spPr>
          <a:xfrm flipV="1">
            <a:off x="770021" y="3371161"/>
            <a:ext cx="6798567" cy="17815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7793C83F-DD0B-44D2-8411-9BBE7E7721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0" b="55555"/>
          <a:stretch/>
        </p:blipFill>
        <p:spPr>
          <a:xfrm>
            <a:off x="2292160" y="3619585"/>
            <a:ext cx="3780000" cy="252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3F76392D-1FE9-41F1-B2A3-5A7443D2ACCD}"/>
              </a:ext>
            </a:extLst>
          </p:cNvPr>
          <p:cNvCxnSpPr>
            <a:cxnSpLocks/>
          </p:cNvCxnSpPr>
          <p:nvPr/>
        </p:nvCxnSpPr>
        <p:spPr>
          <a:xfrm>
            <a:off x="1118937" y="3681663"/>
            <a:ext cx="2586789" cy="109487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EE653E5-6E84-4E7F-9E50-D0DFC712EF32}"/>
              </a:ext>
            </a:extLst>
          </p:cNvPr>
          <p:cNvSpPr/>
          <p:nvPr/>
        </p:nvSpPr>
        <p:spPr>
          <a:xfrm>
            <a:off x="333723" y="2988000"/>
            <a:ext cx="997830" cy="7395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2B58EF-45D3-4E79-95BB-69DE78AC0888}"/>
              </a:ext>
            </a:extLst>
          </p:cNvPr>
          <p:cNvSpPr/>
          <p:nvPr/>
        </p:nvSpPr>
        <p:spPr>
          <a:xfrm>
            <a:off x="8182362" y="4608690"/>
            <a:ext cx="2016000" cy="46166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Search by experimental /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predicted properties</a:t>
            </a:r>
            <a:endParaRPr kumimoji="1" lang="en-US" altLang="ja-JP" sz="1000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4F21864-FDEF-43ED-BCAE-F10B97884F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3177794"/>
            <a:ext cx="360000" cy="3600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FC75232-7FB1-47F9-86FE-77E408AD9AFE}"/>
              </a:ext>
            </a:extLst>
          </p:cNvPr>
          <p:cNvSpPr/>
          <p:nvPr/>
        </p:nvSpPr>
        <p:spPr>
          <a:xfrm>
            <a:off x="3527289" y="5059873"/>
            <a:ext cx="2448000" cy="101566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Search for multiple substances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at once by: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CAS Registry Number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common name</a:t>
            </a:r>
          </a:p>
          <a:p>
            <a:r>
              <a:rPr lang="en-US" altLang="ja-JP" sz="1200" dirty="0">
                <a:solidFill>
                  <a:schemeClr val="tx1"/>
                </a:solidFill>
              </a:rPr>
              <a:t>- product name ...</a:t>
            </a:r>
            <a:endParaRPr kumimoji="1" lang="en-US" altLang="ja-JP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229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8FC5F36-D88A-4FEF-A871-E02A261E5B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2984A5A-28C6-4754-94C9-9D96DDF5DC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33333"/>
          <a:stretch/>
        </p:blipFill>
        <p:spPr>
          <a:xfrm>
            <a:off x="5184000" y="1368000"/>
            <a:ext cx="5040000" cy="378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D2D3A3BF-71B0-4A5D-AE2B-7B4F92D4EB23}"/>
              </a:ext>
            </a:extLst>
          </p:cNvPr>
          <p:cNvCxnSpPr>
            <a:cxnSpLocks/>
          </p:cNvCxnSpPr>
          <p:nvPr/>
        </p:nvCxnSpPr>
        <p:spPr>
          <a:xfrm flipV="1">
            <a:off x="7165375" y="4346448"/>
            <a:ext cx="547578" cy="90266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9A780C4A-5093-4597-90FA-6AF70CD40295}"/>
              </a:ext>
            </a:extLst>
          </p:cNvPr>
          <p:cNvCxnSpPr>
            <a:cxnSpLocks/>
          </p:cNvCxnSpPr>
          <p:nvPr/>
        </p:nvCxnSpPr>
        <p:spPr>
          <a:xfrm>
            <a:off x="2622884" y="3007127"/>
            <a:ext cx="1082842" cy="4946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B07A36AE-D233-4F03-A400-7637D0B4A646}"/>
              </a:ext>
            </a:extLst>
          </p:cNvPr>
          <p:cNvCxnSpPr>
            <a:cxnSpLocks/>
          </p:cNvCxnSpPr>
          <p:nvPr/>
        </p:nvCxnSpPr>
        <p:spPr>
          <a:xfrm flipV="1">
            <a:off x="1118937" y="3007127"/>
            <a:ext cx="938463" cy="2061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E8F8E18-FB08-400A-95EA-2114934DE2FC}"/>
              </a:ext>
            </a:extLst>
          </p:cNvPr>
          <p:cNvSpPr/>
          <p:nvPr/>
        </p:nvSpPr>
        <p:spPr>
          <a:xfrm>
            <a:off x="7880684" y="2502568"/>
            <a:ext cx="890337" cy="58954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455D581-88FE-4185-A01E-1D83893D90AF}"/>
              </a:ext>
            </a:extLst>
          </p:cNvPr>
          <p:cNvSpPr/>
          <p:nvPr/>
        </p:nvSpPr>
        <p:spPr>
          <a:xfrm>
            <a:off x="333723" y="2988000"/>
            <a:ext cx="997830" cy="7395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593D918-6CEB-4406-B7C7-AB7D6D34BC77}"/>
              </a:ext>
            </a:extLst>
          </p:cNvPr>
          <p:cNvSpPr/>
          <p:nvPr/>
        </p:nvSpPr>
        <p:spPr>
          <a:xfrm>
            <a:off x="333723" y="1719793"/>
            <a:ext cx="3060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Draw a chemical structure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and search by it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88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2A57294-C307-4391-B307-7FF96EE186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5A99C40-FD7B-410A-86E3-90B3E27B57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4" r="37500" b="22524"/>
          <a:stretch/>
        </p:blipFill>
        <p:spPr>
          <a:xfrm>
            <a:off x="3995444" y="2443259"/>
            <a:ext cx="6300000" cy="378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5BBA6DDF-67DD-4EA4-9FB1-C7D72798F84D}"/>
              </a:ext>
            </a:extLst>
          </p:cNvPr>
          <p:cNvCxnSpPr>
            <a:cxnSpLocks/>
          </p:cNvCxnSpPr>
          <p:nvPr/>
        </p:nvCxnSpPr>
        <p:spPr>
          <a:xfrm>
            <a:off x="2093495" y="2767263"/>
            <a:ext cx="2197151" cy="29748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0220AA8-08CD-4D06-96B9-C95239213F4C}"/>
              </a:ext>
            </a:extLst>
          </p:cNvPr>
          <p:cNvSpPr/>
          <p:nvPr/>
        </p:nvSpPr>
        <p:spPr>
          <a:xfrm>
            <a:off x="4973407" y="2611382"/>
            <a:ext cx="1929811" cy="3128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弧 7">
            <a:extLst>
              <a:ext uri="{FF2B5EF4-FFF2-40B4-BE49-F238E27FC236}">
                <a16:creationId xmlns:a16="http://schemas.microsoft.com/office/drawing/2014/main" id="{8F723582-3727-4F7D-B2B0-D67EDC962467}"/>
              </a:ext>
            </a:extLst>
          </p:cNvPr>
          <p:cNvSpPr/>
          <p:nvPr/>
        </p:nvSpPr>
        <p:spPr>
          <a:xfrm rot="14309029">
            <a:off x="4834239" y="2361178"/>
            <a:ext cx="391886" cy="500408"/>
          </a:xfrm>
          <a:prstGeom prst="arc">
            <a:avLst>
              <a:gd name="adj1" fmla="val 16048163"/>
              <a:gd name="adj2" fmla="val 685900"/>
            </a:avLst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84DEFDF-F68A-4B77-8E98-E8A0B70D27C3}"/>
              </a:ext>
            </a:extLst>
          </p:cNvPr>
          <p:cNvSpPr/>
          <p:nvPr/>
        </p:nvSpPr>
        <p:spPr>
          <a:xfrm>
            <a:off x="5625833" y="5484509"/>
            <a:ext cx="424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Detailed Data of this substance below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36F95863-9DB8-481A-B26B-316F9B7E4F39}"/>
              </a:ext>
            </a:extLst>
          </p:cNvPr>
          <p:cNvCxnSpPr>
            <a:cxnSpLocks/>
          </p:cNvCxnSpPr>
          <p:nvPr/>
        </p:nvCxnSpPr>
        <p:spPr>
          <a:xfrm>
            <a:off x="4077364" y="5484509"/>
            <a:ext cx="0" cy="72058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719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595E2FC-2113-411C-A5E5-3ECB456E82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7480A4D-570D-48C3-9C33-C81BD4C8BF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33333"/>
          <a:stretch/>
        </p:blipFill>
        <p:spPr>
          <a:xfrm>
            <a:off x="5184000" y="1368000"/>
            <a:ext cx="5040000" cy="378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9747C6E5-20CD-48D8-AA27-94B13EE13E54}"/>
              </a:ext>
            </a:extLst>
          </p:cNvPr>
          <p:cNvCxnSpPr>
            <a:cxnSpLocks/>
          </p:cNvCxnSpPr>
          <p:nvPr/>
        </p:nvCxnSpPr>
        <p:spPr>
          <a:xfrm flipV="1">
            <a:off x="7165375" y="4346448"/>
            <a:ext cx="547578" cy="90266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3CD29A8-38A6-4560-B3F3-5AB7F48EF3B9}"/>
              </a:ext>
            </a:extLst>
          </p:cNvPr>
          <p:cNvSpPr/>
          <p:nvPr/>
        </p:nvSpPr>
        <p:spPr>
          <a:xfrm>
            <a:off x="7880684" y="2502568"/>
            <a:ext cx="1353751" cy="46169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C4FCE7E5-8A2B-45A9-922A-139EED71D361}"/>
              </a:ext>
            </a:extLst>
          </p:cNvPr>
          <p:cNvCxnSpPr>
            <a:cxnSpLocks/>
          </p:cNvCxnSpPr>
          <p:nvPr/>
        </p:nvCxnSpPr>
        <p:spPr>
          <a:xfrm>
            <a:off x="2622884" y="3007127"/>
            <a:ext cx="1082842" cy="4946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8DA8B740-2E2A-4F05-AF3B-F76C3B273349}"/>
              </a:ext>
            </a:extLst>
          </p:cNvPr>
          <p:cNvCxnSpPr>
            <a:cxnSpLocks/>
          </p:cNvCxnSpPr>
          <p:nvPr/>
        </p:nvCxnSpPr>
        <p:spPr>
          <a:xfrm flipV="1">
            <a:off x="1085222" y="3007127"/>
            <a:ext cx="972178" cy="9619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EF66291-4CB6-4589-B385-434B29CDE07F}"/>
              </a:ext>
            </a:extLst>
          </p:cNvPr>
          <p:cNvSpPr/>
          <p:nvPr/>
        </p:nvSpPr>
        <p:spPr>
          <a:xfrm>
            <a:off x="4683095" y="3610673"/>
            <a:ext cx="432000" cy="432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014E966-DDF6-4B10-BED3-34A4F0708D43}"/>
              </a:ext>
            </a:extLst>
          </p:cNvPr>
          <p:cNvSpPr/>
          <p:nvPr/>
        </p:nvSpPr>
        <p:spPr>
          <a:xfrm>
            <a:off x="3016665" y="4581780"/>
            <a:ext cx="432000" cy="38842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645E8E6-CFAC-499A-B87A-0139A4C8CD4A}"/>
              </a:ext>
            </a:extLst>
          </p:cNvPr>
          <p:cNvSpPr/>
          <p:nvPr/>
        </p:nvSpPr>
        <p:spPr>
          <a:xfrm>
            <a:off x="334800" y="3727588"/>
            <a:ext cx="997830" cy="4433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CF2BF76-07D6-4CA3-8861-E363C851D4CE}"/>
              </a:ext>
            </a:extLst>
          </p:cNvPr>
          <p:cNvSpPr/>
          <p:nvPr/>
        </p:nvSpPr>
        <p:spPr>
          <a:xfrm>
            <a:off x="334800" y="5577509"/>
            <a:ext cx="5544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Draw chemical structures before / after a reaction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and search by them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CADA3D3-A665-481D-82AF-1911740140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06" y="376926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19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 Overview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AEE7560-B811-48D6-9820-77BC00BB5C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0A4B610-9967-4B3E-9FE1-F1A6672BEB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00" b="33333"/>
          <a:stretch/>
        </p:blipFill>
        <p:spPr>
          <a:xfrm>
            <a:off x="3982849" y="2399095"/>
            <a:ext cx="6300000" cy="37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6E7A9FA9-E0CF-42B1-8E4F-5D85E2FA1547}"/>
              </a:ext>
            </a:extLst>
          </p:cNvPr>
          <p:cNvCxnSpPr>
            <a:cxnSpLocks/>
          </p:cNvCxnSpPr>
          <p:nvPr/>
        </p:nvCxnSpPr>
        <p:spPr>
          <a:xfrm>
            <a:off x="2441749" y="2783393"/>
            <a:ext cx="1848897" cy="2813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F9D6987-52BD-4D8F-81EF-718326FD21D0}"/>
              </a:ext>
            </a:extLst>
          </p:cNvPr>
          <p:cNvSpPr/>
          <p:nvPr/>
        </p:nvSpPr>
        <p:spPr>
          <a:xfrm>
            <a:off x="4973407" y="3194187"/>
            <a:ext cx="2502567" cy="3128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弧 8">
            <a:extLst>
              <a:ext uri="{FF2B5EF4-FFF2-40B4-BE49-F238E27FC236}">
                <a16:creationId xmlns:a16="http://schemas.microsoft.com/office/drawing/2014/main" id="{0B0EA074-234A-4D7C-AF3C-A1C85F74D7D2}"/>
              </a:ext>
            </a:extLst>
          </p:cNvPr>
          <p:cNvSpPr/>
          <p:nvPr/>
        </p:nvSpPr>
        <p:spPr>
          <a:xfrm rot="14309029">
            <a:off x="4866692" y="2943984"/>
            <a:ext cx="391886" cy="500408"/>
          </a:xfrm>
          <a:prstGeom prst="arc">
            <a:avLst>
              <a:gd name="adj1" fmla="val 16048163"/>
              <a:gd name="adj2" fmla="val 685900"/>
            </a:avLst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145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19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F9FE2E1-A3C6-4958-8463-2B97CAB786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8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A1A0626-D961-452B-A816-50B0C4047525}"/>
              </a:ext>
            </a:extLst>
          </p:cNvPr>
          <p:cNvSpPr/>
          <p:nvPr/>
        </p:nvSpPr>
        <p:spPr>
          <a:xfrm>
            <a:off x="3960000" y="5760000"/>
            <a:ext cx="6084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https://www.jaici.or.jp/SCIFINDER/elearning/index.html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108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/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EEF392A-729F-4F26-8D5D-3575996DC7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BB76DD7-926B-487B-B46C-0C8AB35B9558}"/>
              </a:ext>
            </a:extLst>
          </p:cNvPr>
          <p:cNvSpPr/>
          <p:nvPr/>
        </p:nvSpPr>
        <p:spPr>
          <a:xfrm>
            <a:off x="3960000" y="5760000"/>
            <a:ext cx="558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https://www.jaici.or.jp/SCIFINDER/sci_tecdata.html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A7166C0-0B41-4D94-9FD4-B64702327C1F}"/>
              </a:ext>
            </a:extLst>
          </p:cNvPr>
          <p:cNvSpPr/>
          <p:nvPr/>
        </p:nvSpPr>
        <p:spPr>
          <a:xfrm>
            <a:off x="5477692" y="2725783"/>
            <a:ext cx="1245326" cy="1306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785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/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5BCF4F4-A470-4122-95DE-4E9C970676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7E77DBC-41FF-42C2-B705-6CC0E37F5985}"/>
              </a:ext>
            </a:extLst>
          </p:cNvPr>
          <p:cNvSpPr/>
          <p:nvPr/>
        </p:nvSpPr>
        <p:spPr>
          <a:xfrm>
            <a:off x="3960000" y="5760000"/>
            <a:ext cx="4788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https://www.jaici.or.jp/helpdesk/index.htm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445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/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AEAE03A-F297-42A7-8BB2-6CBB310F60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9258E09-4905-412B-977C-37F03BC1A433}"/>
              </a:ext>
            </a:extLst>
          </p:cNvPr>
          <p:cNvSpPr/>
          <p:nvPr/>
        </p:nvSpPr>
        <p:spPr>
          <a:xfrm>
            <a:off x="3960000" y="5760000"/>
            <a:ext cx="2988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https://www.jaici.or.jp/jsd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2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/>
              <a:t>Using off-campus</a:t>
            </a:r>
          </a:p>
          <a:p>
            <a:pPr>
              <a:buFontTx/>
              <a:buChar char="-"/>
            </a:pPr>
            <a:r>
              <a:rPr lang="en-US" altLang="ja-JP" dirty="0"/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23</a:t>
            </a:fld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B4AED32-4471-4DD4-AC82-706A11BD56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18" t="2139" r="14444" b="68115"/>
          <a:stretch/>
        </p:blipFill>
        <p:spPr>
          <a:xfrm>
            <a:off x="6605906" y="1260000"/>
            <a:ext cx="3780000" cy="153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07865AA-5380-41E0-A5E4-EFE5B65C7B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8" t="23951" r="47183" b="23553"/>
          <a:stretch/>
        </p:blipFill>
        <p:spPr>
          <a:xfrm>
            <a:off x="4085872" y="1829704"/>
            <a:ext cx="3150017" cy="2700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3488EB55-D8E7-463A-B9E9-C59541A66D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0" t="31451" r="47231" b="16054"/>
          <a:stretch/>
        </p:blipFill>
        <p:spPr>
          <a:xfrm>
            <a:off x="6954151" y="3029839"/>
            <a:ext cx="3150017" cy="2700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0AC6E39-885E-4EBC-B11C-C90C77FB99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0" t="66403" r="47270" b="3851"/>
          <a:stretch/>
        </p:blipFill>
        <p:spPr>
          <a:xfrm>
            <a:off x="4085844" y="4770000"/>
            <a:ext cx="3150108" cy="153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62E0D35-3C03-44EB-B373-A6864886398F}"/>
              </a:ext>
            </a:extLst>
          </p:cNvPr>
          <p:cNvSpPr/>
          <p:nvPr/>
        </p:nvSpPr>
        <p:spPr>
          <a:xfrm>
            <a:off x="8819836" y="2371726"/>
            <a:ext cx="1057590" cy="3524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EDD3A89-8A41-4971-8CB7-383F909E456A}"/>
              </a:ext>
            </a:extLst>
          </p:cNvPr>
          <p:cNvSpPr/>
          <p:nvPr/>
        </p:nvSpPr>
        <p:spPr>
          <a:xfrm>
            <a:off x="7095811" y="4537340"/>
            <a:ext cx="1343340" cy="1904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8B65947-4186-43B2-ADC3-AF22AEC0D854}"/>
              </a:ext>
            </a:extLst>
          </p:cNvPr>
          <p:cNvSpPr/>
          <p:nvPr/>
        </p:nvSpPr>
        <p:spPr>
          <a:xfrm>
            <a:off x="4336293" y="5438775"/>
            <a:ext cx="581340" cy="1714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87E4D68-A4B8-4E20-B0D6-F718EF27CBC6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6410325" y="2547938"/>
            <a:ext cx="2409511" cy="3381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A1D209EB-F276-4F97-99E7-8464292E285E}"/>
              </a:ext>
            </a:extLst>
          </p:cNvPr>
          <p:cNvCxnSpPr>
            <a:cxnSpLocks/>
          </p:cNvCxnSpPr>
          <p:nvPr/>
        </p:nvCxnSpPr>
        <p:spPr>
          <a:xfrm>
            <a:off x="6654320" y="4371975"/>
            <a:ext cx="581569" cy="762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CC30A6BB-92DD-4734-A111-BA868968E593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5057335" y="4632571"/>
            <a:ext cx="2038476" cy="89192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D6C422C-B617-47F3-B3C2-FF2995176D3E}"/>
              </a:ext>
            </a:extLst>
          </p:cNvPr>
          <p:cNvSpPr/>
          <p:nvPr/>
        </p:nvSpPr>
        <p:spPr>
          <a:xfrm>
            <a:off x="3960000" y="1368000"/>
            <a:ext cx="3708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https://www.lib.hokudai.ac.jp/en</a:t>
            </a:r>
          </a:p>
        </p:txBody>
      </p:sp>
    </p:spTree>
    <p:extLst>
      <p:ext uri="{BB962C8B-B14F-4D97-AF65-F5344CB8AC3E}">
        <p14:creationId xmlns:p14="http://schemas.microsoft.com/office/powerpoint/2010/main" val="302083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/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/>
              <a:t>SciFinder</a:t>
            </a:r>
            <a:r>
              <a:rPr lang="en-US" altLang="ja-JP" dirty="0"/>
              <a:t> Mobile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1720F0E-F6FD-4713-A617-27DD706012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7"/>
          <a:stretch/>
        </p:blipFill>
        <p:spPr>
          <a:xfrm>
            <a:off x="4085906" y="1259837"/>
            <a:ext cx="6300000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42E571-64DA-4C64-A0DA-71CF42489D62}"/>
              </a:ext>
            </a:extLst>
          </p:cNvPr>
          <p:cNvSpPr/>
          <p:nvPr/>
        </p:nvSpPr>
        <p:spPr>
          <a:xfrm>
            <a:off x="4833257" y="4169098"/>
            <a:ext cx="54360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Although the functions of this version are limited,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you can use it on your smartphone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just by entering your </a:t>
            </a:r>
            <a:r>
              <a:rPr lang="en-US" altLang="ja-JP" dirty="0" err="1">
                <a:solidFill>
                  <a:schemeClr val="tx1"/>
                </a:solidFill>
              </a:rPr>
              <a:t>SciFinder</a:t>
            </a:r>
            <a:r>
              <a:rPr lang="en-US" altLang="ja-JP" dirty="0">
                <a:solidFill>
                  <a:schemeClr val="tx1"/>
                </a:solidFill>
              </a:rPr>
              <a:t> account</a:t>
            </a:r>
          </a:p>
          <a:p>
            <a:endParaRPr lang="en-US" altLang="ja-JP" dirty="0">
              <a:solidFill>
                <a:schemeClr val="tx1"/>
              </a:solidFill>
            </a:endParaRPr>
          </a:p>
          <a:p>
            <a:r>
              <a:rPr lang="en-US" altLang="ja-JP" dirty="0">
                <a:solidFill>
                  <a:srgbClr val="C00000"/>
                </a:solidFill>
              </a:rPr>
              <a:t>https://scifinder.cas.org/mobile</a:t>
            </a:r>
            <a:endParaRPr kumimoji="1" lang="en-US" altLang="ja-JP" dirty="0">
              <a:solidFill>
                <a:srgbClr val="C00000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B66028-FDD5-49B1-8923-4CDA51022BEC}"/>
              </a:ext>
            </a:extLst>
          </p:cNvPr>
          <p:cNvSpPr/>
          <p:nvPr/>
        </p:nvSpPr>
        <p:spPr>
          <a:xfrm>
            <a:off x="3960000" y="5760000"/>
            <a:ext cx="4788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https://www.jaici.or.jp/SCIFINDER/sfmobile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382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906" y="1259837"/>
            <a:ext cx="10080000" cy="50400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E-learning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Search Guides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Helpdesk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Dictionary</a:t>
            </a:r>
          </a:p>
          <a:p>
            <a:pPr marL="0" indent="0">
              <a:buNone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Using off-campus</a:t>
            </a:r>
          </a:p>
          <a:p>
            <a:pPr>
              <a:buFontTx/>
              <a:buChar char="-"/>
            </a:pP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Remote Access</a:t>
            </a:r>
          </a:p>
          <a:p>
            <a:pPr>
              <a:buFontTx/>
              <a:buChar char="-"/>
            </a:pPr>
            <a:r>
              <a:rPr lang="en-US" altLang="ja-JP" dirty="0" err="1">
                <a:solidFill>
                  <a:schemeClr val="bg1">
                    <a:lumMod val="75000"/>
                  </a:schemeClr>
                </a:solidFill>
              </a:rPr>
              <a:t>SciFinder</a:t>
            </a:r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 Mobile</a:t>
            </a:r>
          </a:p>
          <a:p>
            <a:pPr marL="0" indent="0">
              <a:buNone/>
            </a:pPr>
            <a:r>
              <a:rPr lang="en-US" altLang="ja-JP" dirty="0"/>
              <a:t>Workshop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Helps and Tips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25</a:t>
            </a:fld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6477CDB-B7F2-44B9-9E5A-D9E4DFC84B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906" y="1259837"/>
            <a:ext cx="3561111" cy="50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0590C7-5A5A-4C30-A704-B7653F8C8374}"/>
              </a:ext>
            </a:extLst>
          </p:cNvPr>
          <p:cNvSpPr/>
          <p:nvPr/>
        </p:nvSpPr>
        <p:spPr>
          <a:xfrm>
            <a:off x="3959999" y="5482801"/>
            <a:ext cx="46800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Hokkaido University holds the workshops</a:t>
            </a:r>
          </a:p>
          <a:p>
            <a:r>
              <a:rPr lang="en-US" altLang="ja-JP" dirty="0">
                <a:solidFill>
                  <a:schemeClr val="tx1"/>
                </a:solidFill>
              </a:rPr>
              <a:t>twice a year, usually in spring and fall</a:t>
            </a:r>
            <a:endParaRPr kumimoji="1" lang="en-US" altLang="ja-JP" dirty="0">
              <a:solidFill>
                <a:schemeClr val="tx1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A92C0DF-24EC-4E92-B027-22634100228E}"/>
              </a:ext>
            </a:extLst>
          </p:cNvPr>
          <p:cNvSpPr/>
          <p:nvPr/>
        </p:nvSpPr>
        <p:spPr>
          <a:xfrm>
            <a:off x="4164602" y="4101982"/>
            <a:ext cx="3406971" cy="57256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767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72094" y="-360163"/>
            <a:ext cx="10836000" cy="8280000"/>
          </a:xfrm>
          <a:solidFill>
            <a:srgbClr val="672874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USE</a:t>
            </a:r>
          </a:p>
          <a:p>
            <a:pPr marL="0" indent="0" algn="ctr">
              <a:buNone/>
            </a:pPr>
            <a:r>
              <a:rPr lang="en-US" altLang="ja-JP" sz="5600" dirty="0" err="1">
                <a:solidFill>
                  <a:schemeClr val="bg1"/>
                </a:solidFill>
              </a:rPr>
              <a:t>SciFinder</a:t>
            </a:r>
            <a:endParaRPr lang="en-US" altLang="ja-JP" sz="5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altLang="ja-JP" dirty="0">
                <a:solidFill>
                  <a:schemeClr val="bg1"/>
                </a:solidFill>
              </a:rPr>
              <a:t>AND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JOIN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the Workshop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on Oct. 16th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0555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3">
      <a:majorFont>
        <a:latin typeface="Spica Neue"/>
        <a:ea typeface="Spica Neue"/>
        <a:cs typeface=""/>
      </a:majorFont>
      <a:minorFont>
        <a:latin typeface="Spica Neue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5930</TotalTime>
  <Words>663</Words>
  <Application>Microsoft Office PowerPoint</Application>
  <PresentationFormat>ユーザー設定</PresentationFormat>
  <Paragraphs>231</Paragraphs>
  <Slides>26</Slides>
  <Notes>26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0" baseType="lpstr">
      <vt:lpstr>Spica Neue</vt:lpstr>
      <vt:lpstr>Calibri</vt:lpstr>
      <vt:lpstr>Arial</vt:lpstr>
      <vt:lpstr>Office テーマ</vt:lpstr>
      <vt:lpstr>PowerPoint プレゼンテーション</vt:lpstr>
      <vt:lpstr>SciFinder Start-up Guidance</vt:lpstr>
      <vt:lpstr>SciFinder Start-up Guidance</vt:lpstr>
      <vt:lpstr>1. Registration</vt:lpstr>
      <vt:lpstr>1. Registration</vt:lpstr>
      <vt:lpstr>1. Registration</vt:lpstr>
      <vt:lpstr>1. Registration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2. Overview</vt:lpstr>
      <vt:lpstr>3. Helps and Tips</vt:lpstr>
      <vt:lpstr>3. Helps and Tips</vt:lpstr>
      <vt:lpstr>3. Helps and Tips</vt:lpstr>
      <vt:lpstr>3. Helps and Tips</vt:lpstr>
      <vt:lpstr>3. Helps and Tips</vt:lpstr>
      <vt:lpstr>3. Helps and Tips</vt:lpstr>
      <vt:lpstr>3. Helps and Tips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editor</dc:creator>
  <cp:lastModifiedBy>千葉浩之</cp:lastModifiedBy>
  <cp:revision>319</cp:revision>
  <cp:lastPrinted>2019-10-08T03:36:22Z</cp:lastPrinted>
  <dcterms:created xsi:type="dcterms:W3CDTF">2019-03-18T12:25:30Z</dcterms:created>
  <dcterms:modified xsi:type="dcterms:W3CDTF">2019-10-15T07:19:59Z</dcterms:modified>
</cp:coreProperties>
</file>