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</p:sldIdLst>
  <p:sldSz cx="50399950" cy="251999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939" userDrawn="1">
          <p15:clr>
            <a:srgbClr val="A4A3A4"/>
          </p15:clr>
        </p15:guide>
        <p15:guide id="2" pos="157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9" d="100"/>
          <a:sy n="19" d="100"/>
        </p:scale>
        <p:origin x="120" y="452"/>
      </p:cViewPr>
      <p:guideLst>
        <p:guide orient="horz" pos="7939"/>
        <p:guide pos="157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299994" y="4124164"/>
            <a:ext cx="37799963" cy="8773325"/>
          </a:xfrm>
        </p:spPr>
        <p:txBody>
          <a:bodyPr anchor="b"/>
          <a:lstStyle>
            <a:lvl1pPr algn="ctr">
              <a:defRPr sz="220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299994" y="13235822"/>
            <a:ext cx="37799963" cy="6084159"/>
          </a:xfrm>
        </p:spPr>
        <p:txBody>
          <a:bodyPr/>
          <a:lstStyle>
            <a:lvl1pPr marL="0" indent="0" algn="ctr">
              <a:buNone/>
              <a:defRPr sz="8819"/>
            </a:lvl1pPr>
            <a:lvl2pPr marL="1679981" indent="0" algn="ctr">
              <a:buNone/>
              <a:defRPr sz="7349"/>
            </a:lvl2pPr>
            <a:lvl3pPr marL="3359963" indent="0" algn="ctr">
              <a:buNone/>
              <a:defRPr sz="6614"/>
            </a:lvl3pPr>
            <a:lvl4pPr marL="5039944" indent="0" algn="ctr">
              <a:buNone/>
              <a:defRPr sz="5879"/>
            </a:lvl4pPr>
            <a:lvl5pPr marL="6719926" indent="0" algn="ctr">
              <a:buNone/>
              <a:defRPr sz="5879"/>
            </a:lvl5pPr>
            <a:lvl6pPr marL="8399907" indent="0" algn="ctr">
              <a:buNone/>
              <a:defRPr sz="5879"/>
            </a:lvl6pPr>
            <a:lvl7pPr marL="10079888" indent="0" algn="ctr">
              <a:buNone/>
              <a:defRPr sz="5879"/>
            </a:lvl7pPr>
            <a:lvl8pPr marL="11759870" indent="0" algn="ctr">
              <a:buNone/>
              <a:defRPr sz="5879"/>
            </a:lvl8pPr>
            <a:lvl9pPr marL="13439851" indent="0" algn="ctr">
              <a:buNone/>
              <a:defRPr sz="5879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3437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067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38747" y="6282497"/>
            <a:ext cx="43469957" cy="10482488"/>
          </a:xfrm>
        </p:spPr>
        <p:txBody>
          <a:bodyPr anchor="b"/>
          <a:lstStyle>
            <a:lvl1pPr>
              <a:defRPr sz="22047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38747" y="16864153"/>
            <a:ext cx="43469957" cy="5512493"/>
          </a:xfrm>
        </p:spPr>
        <p:txBody>
          <a:bodyPr/>
          <a:lstStyle>
            <a:lvl1pPr marL="0" indent="0">
              <a:buNone/>
              <a:defRPr sz="8819">
                <a:solidFill>
                  <a:schemeClr val="tx1">
                    <a:tint val="75000"/>
                  </a:schemeClr>
                </a:solidFill>
              </a:defRPr>
            </a:lvl1pPr>
            <a:lvl2pPr marL="1679981" indent="0">
              <a:buNone/>
              <a:defRPr sz="7349">
                <a:solidFill>
                  <a:schemeClr val="tx1">
                    <a:tint val="75000"/>
                  </a:schemeClr>
                </a:solidFill>
              </a:defRPr>
            </a:lvl2pPr>
            <a:lvl3pPr marL="3359963" indent="0">
              <a:buNone/>
              <a:defRPr sz="6614">
                <a:solidFill>
                  <a:schemeClr val="tx1">
                    <a:tint val="75000"/>
                  </a:schemeClr>
                </a:solidFill>
              </a:defRPr>
            </a:lvl3pPr>
            <a:lvl4pPr marL="5039944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4pPr>
            <a:lvl5pPr marL="6719926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5pPr>
            <a:lvl6pPr marL="8399907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6pPr>
            <a:lvl7pPr marL="10079888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7pPr>
            <a:lvl8pPr marL="11759870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8pPr>
            <a:lvl9pPr marL="13439851" indent="0">
              <a:buNone/>
              <a:defRPr sz="587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504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64996" y="6708326"/>
            <a:ext cx="21419979" cy="1598915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514975" y="6708326"/>
            <a:ext cx="21419979" cy="1598915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1676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561" y="1341667"/>
            <a:ext cx="43469957" cy="487083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71563" y="6177496"/>
            <a:ext cx="21321539" cy="3027495"/>
          </a:xfrm>
        </p:spPr>
        <p:txBody>
          <a:bodyPr anchor="b"/>
          <a:lstStyle>
            <a:lvl1pPr marL="0" indent="0">
              <a:buNone/>
              <a:defRPr sz="8819" b="1"/>
            </a:lvl1pPr>
            <a:lvl2pPr marL="1679981" indent="0">
              <a:buNone/>
              <a:defRPr sz="7349" b="1"/>
            </a:lvl2pPr>
            <a:lvl3pPr marL="3359963" indent="0">
              <a:buNone/>
              <a:defRPr sz="6614" b="1"/>
            </a:lvl3pPr>
            <a:lvl4pPr marL="5039944" indent="0">
              <a:buNone/>
              <a:defRPr sz="5879" b="1"/>
            </a:lvl4pPr>
            <a:lvl5pPr marL="6719926" indent="0">
              <a:buNone/>
              <a:defRPr sz="5879" b="1"/>
            </a:lvl5pPr>
            <a:lvl6pPr marL="8399907" indent="0">
              <a:buNone/>
              <a:defRPr sz="5879" b="1"/>
            </a:lvl6pPr>
            <a:lvl7pPr marL="10079888" indent="0">
              <a:buNone/>
              <a:defRPr sz="5879" b="1"/>
            </a:lvl7pPr>
            <a:lvl8pPr marL="11759870" indent="0">
              <a:buNone/>
              <a:defRPr sz="5879" b="1"/>
            </a:lvl8pPr>
            <a:lvl9pPr marL="13439851" indent="0">
              <a:buNone/>
              <a:defRPr sz="587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563" y="9204991"/>
            <a:ext cx="21321539" cy="135391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514975" y="6177496"/>
            <a:ext cx="21426543" cy="3027495"/>
          </a:xfrm>
        </p:spPr>
        <p:txBody>
          <a:bodyPr anchor="b"/>
          <a:lstStyle>
            <a:lvl1pPr marL="0" indent="0">
              <a:buNone/>
              <a:defRPr sz="8819" b="1"/>
            </a:lvl1pPr>
            <a:lvl2pPr marL="1679981" indent="0">
              <a:buNone/>
              <a:defRPr sz="7349" b="1"/>
            </a:lvl2pPr>
            <a:lvl3pPr marL="3359963" indent="0">
              <a:buNone/>
              <a:defRPr sz="6614" b="1"/>
            </a:lvl3pPr>
            <a:lvl4pPr marL="5039944" indent="0">
              <a:buNone/>
              <a:defRPr sz="5879" b="1"/>
            </a:lvl4pPr>
            <a:lvl5pPr marL="6719926" indent="0">
              <a:buNone/>
              <a:defRPr sz="5879" b="1"/>
            </a:lvl5pPr>
            <a:lvl6pPr marL="8399907" indent="0">
              <a:buNone/>
              <a:defRPr sz="5879" b="1"/>
            </a:lvl6pPr>
            <a:lvl7pPr marL="10079888" indent="0">
              <a:buNone/>
              <a:defRPr sz="5879" b="1"/>
            </a:lvl7pPr>
            <a:lvl8pPr marL="11759870" indent="0">
              <a:buNone/>
              <a:defRPr sz="5879" b="1"/>
            </a:lvl8pPr>
            <a:lvl9pPr marL="13439851" indent="0">
              <a:buNone/>
              <a:defRPr sz="587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514975" y="9204991"/>
            <a:ext cx="21426543" cy="1353915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9969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8376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1532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563" y="1679998"/>
            <a:ext cx="16255294" cy="5879994"/>
          </a:xfrm>
        </p:spPr>
        <p:txBody>
          <a:bodyPr anchor="b"/>
          <a:lstStyle>
            <a:lvl1pPr>
              <a:defRPr sz="117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6543" y="3628331"/>
            <a:ext cx="25514975" cy="17908316"/>
          </a:xfrm>
        </p:spPr>
        <p:txBody>
          <a:bodyPr/>
          <a:lstStyle>
            <a:lvl1pPr>
              <a:defRPr sz="11758"/>
            </a:lvl1pPr>
            <a:lvl2pPr>
              <a:defRPr sz="10289"/>
            </a:lvl2pPr>
            <a:lvl3pPr>
              <a:defRPr sz="8819"/>
            </a:lvl3pPr>
            <a:lvl4pPr>
              <a:defRPr sz="7349"/>
            </a:lvl4pPr>
            <a:lvl5pPr>
              <a:defRPr sz="7349"/>
            </a:lvl5pPr>
            <a:lvl6pPr>
              <a:defRPr sz="7349"/>
            </a:lvl6pPr>
            <a:lvl7pPr>
              <a:defRPr sz="7349"/>
            </a:lvl7pPr>
            <a:lvl8pPr>
              <a:defRPr sz="7349"/>
            </a:lvl8pPr>
            <a:lvl9pPr>
              <a:defRPr sz="734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71563" y="7559993"/>
            <a:ext cx="16255294" cy="14005821"/>
          </a:xfrm>
        </p:spPr>
        <p:txBody>
          <a:bodyPr/>
          <a:lstStyle>
            <a:lvl1pPr marL="0" indent="0">
              <a:buNone/>
              <a:defRPr sz="5879"/>
            </a:lvl1pPr>
            <a:lvl2pPr marL="1679981" indent="0">
              <a:buNone/>
              <a:defRPr sz="5144"/>
            </a:lvl2pPr>
            <a:lvl3pPr marL="3359963" indent="0">
              <a:buNone/>
              <a:defRPr sz="4409"/>
            </a:lvl3pPr>
            <a:lvl4pPr marL="5039944" indent="0">
              <a:buNone/>
              <a:defRPr sz="3674"/>
            </a:lvl4pPr>
            <a:lvl5pPr marL="6719926" indent="0">
              <a:buNone/>
              <a:defRPr sz="3674"/>
            </a:lvl5pPr>
            <a:lvl6pPr marL="8399907" indent="0">
              <a:buNone/>
              <a:defRPr sz="3674"/>
            </a:lvl6pPr>
            <a:lvl7pPr marL="10079888" indent="0">
              <a:buNone/>
              <a:defRPr sz="3674"/>
            </a:lvl7pPr>
            <a:lvl8pPr marL="11759870" indent="0">
              <a:buNone/>
              <a:defRPr sz="3674"/>
            </a:lvl8pPr>
            <a:lvl9pPr marL="13439851" indent="0">
              <a:buNone/>
              <a:defRPr sz="367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23919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71563" y="1679998"/>
            <a:ext cx="16255294" cy="5879994"/>
          </a:xfrm>
        </p:spPr>
        <p:txBody>
          <a:bodyPr anchor="b"/>
          <a:lstStyle>
            <a:lvl1pPr>
              <a:defRPr sz="11758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426543" y="3628331"/>
            <a:ext cx="25514975" cy="17908316"/>
          </a:xfrm>
        </p:spPr>
        <p:txBody>
          <a:bodyPr anchor="t"/>
          <a:lstStyle>
            <a:lvl1pPr marL="0" indent="0">
              <a:buNone/>
              <a:defRPr sz="11758"/>
            </a:lvl1pPr>
            <a:lvl2pPr marL="1679981" indent="0">
              <a:buNone/>
              <a:defRPr sz="10289"/>
            </a:lvl2pPr>
            <a:lvl3pPr marL="3359963" indent="0">
              <a:buNone/>
              <a:defRPr sz="8819"/>
            </a:lvl3pPr>
            <a:lvl4pPr marL="5039944" indent="0">
              <a:buNone/>
              <a:defRPr sz="7349"/>
            </a:lvl4pPr>
            <a:lvl5pPr marL="6719926" indent="0">
              <a:buNone/>
              <a:defRPr sz="7349"/>
            </a:lvl5pPr>
            <a:lvl6pPr marL="8399907" indent="0">
              <a:buNone/>
              <a:defRPr sz="7349"/>
            </a:lvl6pPr>
            <a:lvl7pPr marL="10079888" indent="0">
              <a:buNone/>
              <a:defRPr sz="7349"/>
            </a:lvl7pPr>
            <a:lvl8pPr marL="11759870" indent="0">
              <a:buNone/>
              <a:defRPr sz="7349"/>
            </a:lvl8pPr>
            <a:lvl9pPr marL="13439851" indent="0">
              <a:buNone/>
              <a:defRPr sz="7349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71563" y="7559993"/>
            <a:ext cx="16255294" cy="14005821"/>
          </a:xfrm>
        </p:spPr>
        <p:txBody>
          <a:bodyPr/>
          <a:lstStyle>
            <a:lvl1pPr marL="0" indent="0">
              <a:buNone/>
              <a:defRPr sz="5879"/>
            </a:lvl1pPr>
            <a:lvl2pPr marL="1679981" indent="0">
              <a:buNone/>
              <a:defRPr sz="5144"/>
            </a:lvl2pPr>
            <a:lvl3pPr marL="3359963" indent="0">
              <a:buNone/>
              <a:defRPr sz="4409"/>
            </a:lvl3pPr>
            <a:lvl4pPr marL="5039944" indent="0">
              <a:buNone/>
              <a:defRPr sz="3674"/>
            </a:lvl4pPr>
            <a:lvl5pPr marL="6719926" indent="0">
              <a:buNone/>
              <a:defRPr sz="3674"/>
            </a:lvl5pPr>
            <a:lvl6pPr marL="8399907" indent="0">
              <a:buNone/>
              <a:defRPr sz="3674"/>
            </a:lvl6pPr>
            <a:lvl7pPr marL="10079888" indent="0">
              <a:buNone/>
              <a:defRPr sz="3674"/>
            </a:lvl7pPr>
            <a:lvl8pPr marL="11759870" indent="0">
              <a:buNone/>
              <a:defRPr sz="3674"/>
            </a:lvl8pPr>
            <a:lvl9pPr marL="13439851" indent="0">
              <a:buNone/>
              <a:defRPr sz="3674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021725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39273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067464" y="1341665"/>
            <a:ext cx="10867489" cy="21355814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64997" y="1341665"/>
            <a:ext cx="31972468" cy="21355814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993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4997" y="1341667"/>
            <a:ext cx="43469957" cy="48708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4997" y="6708326"/>
            <a:ext cx="43469957" cy="1598915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64996" y="23356646"/>
            <a:ext cx="1133998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5FDED1-B9BA-4A11-8C67-A19B8B6F42B8}" type="datetimeFigureOut">
              <a:rPr kumimoji="1" lang="ja-JP" altLang="en-US" smtClean="0"/>
              <a:t>2019/6/19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694984" y="23356646"/>
            <a:ext cx="17009983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594965" y="23356646"/>
            <a:ext cx="11339989" cy="13416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0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B36472-D033-477A-94CB-2A1B59B8791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5111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3359963" rtl="0" eaLnBrk="1" latinLnBrk="0" hangingPunct="1">
        <a:lnSpc>
          <a:spcPct val="90000"/>
        </a:lnSpc>
        <a:spcBef>
          <a:spcPct val="0"/>
        </a:spcBef>
        <a:buNone/>
        <a:defRPr kumimoji="1" sz="161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39991" indent="-839991" algn="l" defTabSz="3359963" rtl="0" eaLnBrk="1" latinLnBrk="0" hangingPunct="1">
        <a:lnSpc>
          <a:spcPct val="90000"/>
        </a:lnSpc>
        <a:spcBef>
          <a:spcPts val="3674"/>
        </a:spcBef>
        <a:buFont typeface="Arial" panose="020B0604020202020204" pitchFamily="34" charset="0"/>
        <a:buChar char="•"/>
        <a:defRPr kumimoji="1" sz="10289" kern="1200">
          <a:solidFill>
            <a:schemeClr val="tx1"/>
          </a:solidFill>
          <a:latin typeface="+mn-lt"/>
          <a:ea typeface="+mn-ea"/>
          <a:cs typeface="+mn-cs"/>
        </a:defRPr>
      </a:lvl1pPr>
      <a:lvl2pPr marL="2519972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8819" kern="1200">
          <a:solidFill>
            <a:schemeClr val="tx1"/>
          </a:solidFill>
          <a:latin typeface="+mn-lt"/>
          <a:ea typeface="+mn-ea"/>
          <a:cs typeface="+mn-cs"/>
        </a:defRPr>
      </a:lvl2pPr>
      <a:lvl3pPr marL="4199954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7349" kern="1200">
          <a:solidFill>
            <a:schemeClr val="tx1"/>
          </a:solidFill>
          <a:latin typeface="+mn-lt"/>
          <a:ea typeface="+mn-ea"/>
          <a:cs typeface="+mn-cs"/>
        </a:defRPr>
      </a:lvl3pPr>
      <a:lvl4pPr marL="5879935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4pPr>
      <a:lvl5pPr marL="7559916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5pPr>
      <a:lvl6pPr marL="9239898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6pPr>
      <a:lvl7pPr marL="10919879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7pPr>
      <a:lvl8pPr marL="12599861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8pPr>
      <a:lvl9pPr marL="14279842" indent="-839991" algn="l" defTabSz="3359963" rtl="0" eaLnBrk="1" latinLnBrk="0" hangingPunct="1">
        <a:lnSpc>
          <a:spcPct val="90000"/>
        </a:lnSpc>
        <a:spcBef>
          <a:spcPts val="1837"/>
        </a:spcBef>
        <a:buFont typeface="Arial" panose="020B0604020202020204" pitchFamily="34" charset="0"/>
        <a:buChar char="•"/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1pPr>
      <a:lvl2pPr marL="1679981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2pPr>
      <a:lvl3pPr marL="3359963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3pPr>
      <a:lvl4pPr marL="5039944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4pPr>
      <a:lvl5pPr marL="6719926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5pPr>
      <a:lvl6pPr marL="8399907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6pPr>
      <a:lvl7pPr marL="10079888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7pPr>
      <a:lvl8pPr marL="11759870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8pPr>
      <a:lvl9pPr marL="13439851" algn="l" defTabSz="3359963" rtl="0" eaLnBrk="1" latinLnBrk="0" hangingPunct="1">
        <a:defRPr kumimoji="1" sz="661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6ECCBCE8-BC06-495F-9BB7-6B9B6BE7AB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67742" y="3066776"/>
            <a:ext cx="19627820" cy="19575613"/>
          </a:xfrm>
          <a:prstGeom prst="rect">
            <a:avLst/>
          </a:prstGeom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A14725F5-86B5-44F9-B00A-6365F5E70B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1720" y="4983398"/>
            <a:ext cx="21271347" cy="16663441"/>
          </a:xfrm>
          <a:prstGeom prst="rect">
            <a:avLst/>
          </a:prstGeom>
        </p:spPr>
      </p:pic>
      <p:sp>
        <p:nvSpPr>
          <p:cNvPr id="160" name="テキスト ボックス 159"/>
          <p:cNvSpPr txBox="1"/>
          <p:nvPr/>
        </p:nvSpPr>
        <p:spPr>
          <a:xfrm>
            <a:off x="2404268" y="1810236"/>
            <a:ext cx="1749784" cy="13839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393" dirty="0"/>
              <a:t>A</a:t>
            </a:r>
          </a:p>
        </p:txBody>
      </p:sp>
      <p:sp>
        <p:nvSpPr>
          <p:cNvPr id="161" name="テキスト ボックス 160"/>
          <p:cNvSpPr txBox="1"/>
          <p:nvPr/>
        </p:nvSpPr>
        <p:spPr>
          <a:xfrm>
            <a:off x="27251825" y="1810236"/>
            <a:ext cx="1749784" cy="138390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8393" dirty="0"/>
              <a:t>B</a:t>
            </a:r>
          </a:p>
        </p:txBody>
      </p:sp>
      <p:sp>
        <p:nvSpPr>
          <p:cNvPr id="78" name="テキスト ボックス 77">
            <a:extLst>
              <a:ext uri="{FF2B5EF4-FFF2-40B4-BE49-F238E27FC236}">
                <a16:creationId xmlns:a16="http://schemas.microsoft.com/office/drawing/2014/main" id="{71B6FF97-345D-4BED-8560-8DACB4E1C82F}"/>
              </a:ext>
            </a:extLst>
          </p:cNvPr>
          <p:cNvSpPr txBox="1"/>
          <p:nvPr/>
        </p:nvSpPr>
        <p:spPr>
          <a:xfrm>
            <a:off x="11057919" y="20678101"/>
            <a:ext cx="7625979" cy="13839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Propensity Score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A47C975F-8AC2-46C1-AFF0-AC80EF9BC194}"/>
              </a:ext>
            </a:extLst>
          </p:cNvPr>
          <p:cNvSpPr txBox="1"/>
          <p:nvPr/>
        </p:nvSpPr>
        <p:spPr>
          <a:xfrm rot="16200000">
            <a:off x="652630" y="11105367"/>
            <a:ext cx="4145693" cy="141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Density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3706A23D-38F9-46B1-9265-F5D16255CFCA}"/>
              </a:ext>
            </a:extLst>
          </p:cNvPr>
          <p:cNvSpPr txBox="1"/>
          <p:nvPr/>
        </p:nvSpPr>
        <p:spPr>
          <a:xfrm>
            <a:off x="20470646" y="8980807"/>
            <a:ext cx="6398272" cy="1181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Warfarin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  <p:cxnSp>
        <p:nvCxnSpPr>
          <p:cNvPr id="83" name="直線コネクタ 82">
            <a:extLst>
              <a:ext uri="{FF2B5EF4-FFF2-40B4-BE49-F238E27FC236}">
                <a16:creationId xmlns:a16="http://schemas.microsoft.com/office/drawing/2014/main" id="{12A493BE-9080-46C5-9CF9-0EC0F9734DDC}"/>
              </a:ext>
            </a:extLst>
          </p:cNvPr>
          <p:cNvCxnSpPr>
            <a:cxnSpLocks/>
          </p:cNvCxnSpPr>
          <p:nvPr/>
        </p:nvCxnSpPr>
        <p:spPr>
          <a:xfrm>
            <a:off x="17996638" y="9670584"/>
            <a:ext cx="1951823" cy="0"/>
          </a:xfrm>
          <a:prstGeom prst="line">
            <a:avLst/>
          </a:prstGeom>
          <a:ln w="2540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線コネクタ 83">
            <a:extLst>
              <a:ext uri="{FF2B5EF4-FFF2-40B4-BE49-F238E27FC236}">
                <a16:creationId xmlns:a16="http://schemas.microsoft.com/office/drawing/2014/main" id="{AB11A0E5-905A-4D87-AF8D-E2DBF56A7FB1}"/>
              </a:ext>
            </a:extLst>
          </p:cNvPr>
          <p:cNvCxnSpPr>
            <a:cxnSpLocks/>
          </p:cNvCxnSpPr>
          <p:nvPr/>
        </p:nvCxnSpPr>
        <p:spPr>
          <a:xfrm>
            <a:off x="17996638" y="7347733"/>
            <a:ext cx="1951823" cy="0"/>
          </a:xfrm>
          <a:prstGeom prst="line">
            <a:avLst/>
          </a:prstGeom>
          <a:ln w="2540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テキスト ボックス 84">
            <a:extLst>
              <a:ext uri="{FF2B5EF4-FFF2-40B4-BE49-F238E27FC236}">
                <a16:creationId xmlns:a16="http://schemas.microsoft.com/office/drawing/2014/main" id="{9167AAEE-D4C6-4DC4-89D2-84032A2A49E9}"/>
              </a:ext>
            </a:extLst>
          </p:cNvPr>
          <p:cNvSpPr txBox="1"/>
          <p:nvPr/>
        </p:nvSpPr>
        <p:spPr>
          <a:xfrm>
            <a:off x="20470647" y="5994406"/>
            <a:ext cx="5178160" cy="267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Factor </a:t>
            </a:r>
            <a:r>
              <a:rPr kumimoji="1" lang="en-US" altLang="ja-JP" sz="8393" dirty="0" err="1">
                <a:cs typeface="Times New Roman" panose="02020603050405020304" pitchFamily="18" charset="0"/>
              </a:rPr>
              <a:t>Xa</a:t>
            </a:r>
            <a:r>
              <a:rPr kumimoji="1" lang="en-US" altLang="ja-JP" sz="8393" dirty="0">
                <a:cs typeface="Times New Roman" panose="02020603050405020304" pitchFamily="18" charset="0"/>
              </a:rPr>
              <a:t> inhibitors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85F7FEFD-47A0-451A-AA02-E19EFAD0D58B}"/>
              </a:ext>
            </a:extLst>
          </p:cNvPr>
          <p:cNvSpPr txBox="1"/>
          <p:nvPr/>
        </p:nvSpPr>
        <p:spPr>
          <a:xfrm>
            <a:off x="38239837" y="12493296"/>
            <a:ext cx="1231881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8000" dirty="0">
                <a:cs typeface="Times New Roman" panose="02020603050405020304" pitchFamily="18" charset="0"/>
              </a:rPr>
              <a:t>C statistic=0.758</a:t>
            </a:r>
            <a:endParaRPr lang="en-US" sz="8000" dirty="0">
              <a:cs typeface="Times New Roman" panose="02020603050405020304" pitchFamily="18" charset="0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8771BA1A-BD6B-441E-A792-686CB88BF2C0}"/>
              </a:ext>
            </a:extLst>
          </p:cNvPr>
          <p:cNvSpPr txBox="1"/>
          <p:nvPr/>
        </p:nvSpPr>
        <p:spPr>
          <a:xfrm>
            <a:off x="33273516" y="20678101"/>
            <a:ext cx="17505020" cy="1455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False Positive Rate (1-Specificity)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  <p:sp>
        <p:nvSpPr>
          <p:cNvPr id="90" name="テキスト ボックス 89">
            <a:extLst>
              <a:ext uri="{FF2B5EF4-FFF2-40B4-BE49-F238E27FC236}">
                <a16:creationId xmlns:a16="http://schemas.microsoft.com/office/drawing/2014/main" id="{07C72138-8AF5-40AC-9830-4C85F44C6FA1}"/>
              </a:ext>
            </a:extLst>
          </p:cNvPr>
          <p:cNvSpPr txBox="1"/>
          <p:nvPr/>
        </p:nvSpPr>
        <p:spPr>
          <a:xfrm rot="16200000">
            <a:off x="21509554" y="9668177"/>
            <a:ext cx="14453991" cy="1505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8393" dirty="0">
                <a:cs typeface="Times New Roman" panose="02020603050405020304" pitchFamily="18" charset="0"/>
              </a:rPr>
              <a:t>True Positive Rate (Sensitivity)</a:t>
            </a:r>
            <a:endParaRPr kumimoji="1" lang="ja-JP" altLang="en-US" sz="8393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389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3978</TotalTime>
  <Words>25</Words>
  <Application>Microsoft Office PowerPoint</Application>
  <PresentationFormat>ユーザー設定</PresentationFormat>
  <Paragraphs>9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太貴 佐藤</dc:creator>
  <cp:lastModifiedBy>太貴 佐藤</cp:lastModifiedBy>
  <cp:revision>33</cp:revision>
  <dcterms:created xsi:type="dcterms:W3CDTF">2019-01-29T08:17:34Z</dcterms:created>
  <dcterms:modified xsi:type="dcterms:W3CDTF">2019-06-19T05:24:00Z</dcterms:modified>
</cp:coreProperties>
</file>