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 Don't See Dashes" initials="IDS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90" d="100"/>
          <a:sy n="90" d="100"/>
        </p:scale>
        <p:origin x="-736" y="-96"/>
      </p:cViewPr>
      <p:guideLst>
        <p:guide orient="horz" pos="4224"/>
        <p:guide pos="8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commentAuthors" Target="commentAuthor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70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91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241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4530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65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71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17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276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02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565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314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21777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CB928-7AC9-FB4F-AE70-E10C73977245}" type="datetimeFigureOut">
              <a:rPr kumimoji="1" lang="ja-JP" altLang="en-US" smtClean="0"/>
              <a:t>5/11/15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2980-F3AD-7A43-8C30-05EABCC123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45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5.jpeg"/>
          <p:cNvPicPr/>
          <p:nvPr/>
        </p:nvPicPr>
        <p:blipFill>
          <a:blip r:embed="rId2">
            <a:extLst/>
          </a:blip>
          <a:srcRect l="25251" t="39398" r="9534" b="43653"/>
          <a:stretch>
            <a:fillRect/>
          </a:stretch>
        </p:blipFill>
        <p:spPr>
          <a:xfrm>
            <a:off x="515992" y="524047"/>
            <a:ext cx="3850994" cy="9881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image6.jpeg"/>
          <p:cNvPicPr/>
          <p:nvPr/>
        </p:nvPicPr>
        <p:blipFill>
          <a:blip r:embed="rId3">
            <a:extLst/>
          </a:blip>
          <a:srcRect l="26480" t="37235" r="9883" b="46741"/>
          <a:stretch>
            <a:fillRect/>
          </a:stretch>
        </p:blipFill>
        <p:spPr>
          <a:xfrm>
            <a:off x="516417" y="1958592"/>
            <a:ext cx="3850568" cy="9886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image7.jpeg"/>
          <p:cNvPicPr/>
          <p:nvPr/>
        </p:nvPicPr>
        <p:blipFill>
          <a:blip r:embed="rId4">
            <a:extLst/>
          </a:blip>
          <a:srcRect l="27442" t="39974" r="8312" b="44609"/>
          <a:stretch>
            <a:fillRect/>
          </a:stretch>
        </p:blipFill>
        <p:spPr>
          <a:xfrm>
            <a:off x="533168" y="3390140"/>
            <a:ext cx="3850568" cy="988698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/>
        </p:nvSpPr>
        <p:spPr>
          <a:xfrm>
            <a:off x="359230" y="310712"/>
            <a:ext cx="3963673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 dirty="0"/>
              <a:t>       0     0.08    0.16    0.31    0.62    1.25     2.5       5        10      20</a:t>
            </a:r>
          </a:p>
        </p:txBody>
      </p:sp>
      <p:sp>
        <p:nvSpPr>
          <p:cNvPr id="87" name="Shape 87"/>
          <p:cNvSpPr/>
          <p:nvPr/>
        </p:nvSpPr>
        <p:spPr>
          <a:xfrm>
            <a:off x="490429" y="356100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977094" y="120564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/>
              <a:t>GAT conc. (µg/ml)</a:t>
            </a:r>
          </a:p>
        </p:txBody>
      </p:sp>
      <p:sp>
        <p:nvSpPr>
          <p:cNvPr id="89" name="Shape 89"/>
          <p:cNvSpPr/>
          <p:nvPr/>
        </p:nvSpPr>
        <p:spPr>
          <a:xfrm>
            <a:off x="507181" y="1816492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90" name="Shape 90"/>
          <p:cNvSpPr/>
          <p:nvPr/>
        </p:nvSpPr>
        <p:spPr>
          <a:xfrm>
            <a:off x="993845" y="1550134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 dirty="0"/>
              <a:t>LVX conc. (µg/ml)</a:t>
            </a:r>
          </a:p>
        </p:txBody>
      </p:sp>
      <p:sp>
        <p:nvSpPr>
          <p:cNvPr id="91" name="Shape 91"/>
          <p:cNvSpPr/>
          <p:nvPr/>
        </p:nvSpPr>
        <p:spPr>
          <a:xfrm>
            <a:off x="481870" y="3191596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968533" y="2923261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 dirty="0"/>
              <a:t>SPX conc. (µg/ml)</a:t>
            </a:r>
          </a:p>
        </p:txBody>
      </p:sp>
      <p:pic>
        <p:nvPicPr>
          <p:cNvPr id="93" name="image8.jpeg"/>
          <p:cNvPicPr/>
          <p:nvPr/>
        </p:nvPicPr>
        <p:blipFill>
          <a:blip r:embed="rId5">
            <a:extLst/>
          </a:blip>
          <a:srcRect l="27455" t="39376" r="7617" b="46634"/>
          <a:stretch>
            <a:fillRect/>
          </a:stretch>
        </p:blipFill>
        <p:spPr>
          <a:xfrm>
            <a:off x="547055" y="4843873"/>
            <a:ext cx="3850295" cy="988698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Shape 94"/>
          <p:cNvSpPr/>
          <p:nvPr/>
        </p:nvSpPr>
        <p:spPr>
          <a:xfrm>
            <a:off x="507181" y="4665107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993845" y="4409277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/>
              <a:t>OFX conc. (µg/ml)</a:t>
            </a:r>
          </a:p>
        </p:txBody>
      </p:sp>
      <p:pic>
        <p:nvPicPr>
          <p:cNvPr id="96" name="image9.png"/>
          <p:cNvPicPr/>
          <p:nvPr/>
        </p:nvPicPr>
        <p:blipFill>
          <a:blip r:embed="rId6">
            <a:extLst/>
          </a:blip>
          <a:srcRect t="13954" b="49603"/>
          <a:stretch>
            <a:fillRect/>
          </a:stretch>
        </p:blipFill>
        <p:spPr>
          <a:xfrm>
            <a:off x="4949267" y="523545"/>
            <a:ext cx="3850297" cy="988698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hape 97"/>
          <p:cNvSpPr/>
          <p:nvPr/>
        </p:nvSpPr>
        <p:spPr>
          <a:xfrm>
            <a:off x="4723758" y="316556"/>
            <a:ext cx="4136638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/>
              <a:t>       0       0.08    0.16    0.31    0.62    1.25     2.5       5        10        20</a:t>
            </a:r>
          </a:p>
        </p:txBody>
      </p:sp>
      <p:sp>
        <p:nvSpPr>
          <p:cNvPr id="98" name="Shape 98"/>
          <p:cNvSpPr/>
          <p:nvPr/>
        </p:nvSpPr>
        <p:spPr>
          <a:xfrm>
            <a:off x="4854958" y="356100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99" name="Shape 99"/>
          <p:cNvSpPr/>
          <p:nvPr/>
        </p:nvSpPr>
        <p:spPr>
          <a:xfrm>
            <a:off x="5341622" y="120564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/>
              <a:t>CIP conc. (µg/ml)</a:t>
            </a:r>
          </a:p>
        </p:txBody>
      </p:sp>
      <p:pic>
        <p:nvPicPr>
          <p:cNvPr id="100" name="image10.jpeg"/>
          <p:cNvPicPr/>
          <p:nvPr/>
        </p:nvPicPr>
        <p:blipFill>
          <a:blip r:embed="rId7">
            <a:extLst/>
          </a:blip>
          <a:srcRect l="27886" t="44535" r="12153" b="39520"/>
          <a:stretch>
            <a:fillRect/>
          </a:stretch>
        </p:blipFill>
        <p:spPr>
          <a:xfrm>
            <a:off x="4915337" y="1958591"/>
            <a:ext cx="3850296" cy="988698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4854958" y="1816492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2" name="Shape 102"/>
          <p:cNvSpPr/>
          <p:nvPr/>
        </p:nvSpPr>
        <p:spPr>
          <a:xfrm>
            <a:off x="5341622" y="1550134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 dirty="0" smtClean="0"/>
              <a:t>EN</a:t>
            </a:r>
            <a:r>
              <a:rPr lang="en-US" sz="1300" dirty="0" smtClean="0"/>
              <a:t>X</a:t>
            </a:r>
            <a:r>
              <a:rPr sz="1300" dirty="0" smtClean="0"/>
              <a:t> </a:t>
            </a:r>
            <a:r>
              <a:rPr sz="1300" dirty="0"/>
              <a:t>conc. (µg/ml)</a:t>
            </a:r>
          </a:p>
        </p:txBody>
      </p:sp>
      <p:pic>
        <p:nvPicPr>
          <p:cNvPr id="103" name="image11.jpeg"/>
          <p:cNvPicPr/>
          <p:nvPr/>
        </p:nvPicPr>
        <p:blipFill>
          <a:blip r:embed="rId8">
            <a:extLst/>
          </a:blip>
          <a:srcRect l="27028" t="41482" r="9186" b="43965"/>
          <a:stretch>
            <a:fillRect/>
          </a:stretch>
        </p:blipFill>
        <p:spPr>
          <a:xfrm>
            <a:off x="4906257" y="3411701"/>
            <a:ext cx="3850296" cy="988698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hape 104"/>
          <p:cNvSpPr/>
          <p:nvPr/>
        </p:nvSpPr>
        <p:spPr>
          <a:xfrm>
            <a:off x="4854958" y="3220501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5341622" y="2951483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/>
              <a:t>MXF conc. (µg/ml)</a:t>
            </a:r>
          </a:p>
        </p:txBody>
      </p:sp>
      <p:pic>
        <p:nvPicPr>
          <p:cNvPr id="106" name="image12.jpeg"/>
          <p:cNvPicPr/>
          <p:nvPr/>
        </p:nvPicPr>
        <p:blipFill>
          <a:blip r:embed="rId9">
            <a:extLst/>
          </a:blip>
          <a:srcRect l="26062" t="37138" r="13973" b="48629"/>
          <a:stretch>
            <a:fillRect/>
          </a:stretch>
        </p:blipFill>
        <p:spPr>
          <a:xfrm>
            <a:off x="4903850" y="4843872"/>
            <a:ext cx="3850295" cy="988698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/>
        </p:nvSpPr>
        <p:spPr>
          <a:xfrm>
            <a:off x="4662926" y="4626184"/>
            <a:ext cx="4127070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/>
              <a:t>        0         5        10       20       40      80      160     320     640    1280</a:t>
            </a:r>
          </a:p>
        </p:txBody>
      </p:sp>
      <p:sp>
        <p:nvSpPr>
          <p:cNvPr id="108" name="Shape 108"/>
          <p:cNvSpPr/>
          <p:nvPr/>
        </p:nvSpPr>
        <p:spPr>
          <a:xfrm>
            <a:off x="4845425" y="4661325"/>
            <a:ext cx="3876555" cy="1"/>
          </a:xfrm>
          <a:prstGeom prst="line">
            <a:avLst/>
          </a:prstGeom>
          <a:ln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5332090" y="4409277"/>
            <a:ext cx="3097197" cy="28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 algn="ctr">
              <a:defRPr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300"/>
              <a:t>OXO conc. (µg/ml)</a:t>
            </a:r>
          </a:p>
        </p:txBody>
      </p:sp>
      <p:sp>
        <p:nvSpPr>
          <p:cNvPr id="110" name="Shape 110"/>
          <p:cNvSpPr/>
          <p:nvPr/>
        </p:nvSpPr>
        <p:spPr>
          <a:xfrm>
            <a:off x="114639" y="5904399"/>
            <a:ext cx="8852322" cy="888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/>
          <a:p>
            <a:pPr lvl="0" algn="just">
              <a:defRPr sz="1800"/>
            </a:pPr>
            <a:r>
              <a:rPr sz="1300" b="1" dirty="0">
                <a:latin typeface="Times New Roman Bold"/>
                <a:ea typeface="Times New Roman Bold"/>
                <a:cs typeface="Times New Roman Bold"/>
                <a:sym typeface="Times New Roman Bold"/>
              </a:rPr>
              <a:t>Supplementary </a:t>
            </a:r>
            <a:r>
              <a:rPr sz="1300" b="1" dirty="0" smtClean="0">
                <a:latin typeface="Times New Roman Bold"/>
                <a:ea typeface="Times New Roman Bold"/>
                <a:cs typeface="Times New Roman Bold"/>
                <a:sym typeface="Times New Roman Bold"/>
              </a:rPr>
              <a:t>Fig</a:t>
            </a:r>
            <a:r>
              <a:rPr sz="1300" dirty="0" smtClean="0">
                <a:latin typeface="Times New Roman Bold"/>
                <a:ea typeface="Times New Roman Bold"/>
                <a:cs typeface="Times New Roman Bold"/>
                <a:sym typeface="Times New Roman Bold"/>
              </a:rPr>
              <a:t>. </a:t>
            </a:r>
            <a:r>
              <a:rPr sz="1300" dirty="0">
                <a:latin typeface="Times New Roman"/>
                <a:ea typeface="Times New Roman"/>
                <a:cs typeface="Times New Roman"/>
                <a:sym typeface="Times New Roman"/>
              </a:rPr>
              <a:t>Inhibitory activity of (A) GAT, (B) LVX, (C) SPX, (D) OFX, (E) CIP, (F) </a:t>
            </a:r>
            <a:r>
              <a:rPr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sz="1300" dirty="0" smtClean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sz="1300" dirty="0">
                <a:latin typeface="Times New Roman"/>
                <a:ea typeface="Times New Roman"/>
                <a:cs typeface="Times New Roman"/>
                <a:sym typeface="Times New Roman"/>
              </a:rPr>
              <a:t>(G) MXF and (H) OXO on the supercoiling activities of </a:t>
            </a:r>
            <a:r>
              <a:rPr sz="1300" i="1" dirty="0">
                <a:latin typeface="Times New Roman"/>
                <a:ea typeface="Times New Roman"/>
                <a:cs typeface="Times New Roman"/>
                <a:sym typeface="Times New Roman"/>
              </a:rPr>
              <a:t>C. jejuni </a:t>
            </a:r>
            <a:r>
              <a:rPr sz="1300" dirty="0">
                <a:latin typeface="Times New Roman"/>
                <a:ea typeface="Times New Roman"/>
                <a:cs typeface="Times New Roman"/>
                <a:sym typeface="Times New Roman"/>
              </a:rPr>
              <a:t>DNA gyrase. Relaxed pBR322 DNA (0.3 µg) was incubated with 50 ng each of GyrA and GyrB in the presence of the indicated amounts (µg/ml) of both quinolones. The reactions were stopped and the DNA products were analyzed by electrophoresis in 1% agarose gels. R and SC denote relaxed and supercoiled pBR322 DNA, respectively.</a:t>
            </a:r>
            <a:endParaRPr sz="1300" i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114639" y="-21286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t>(A)</a:t>
            </a:r>
          </a:p>
        </p:txBody>
      </p:sp>
      <p:sp>
        <p:nvSpPr>
          <p:cNvPr id="112" name="Shape 112"/>
          <p:cNvSpPr/>
          <p:nvPr/>
        </p:nvSpPr>
        <p:spPr>
          <a:xfrm>
            <a:off x="114639" y="1439825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rPr dirty="0"/>
              <a:t>(B)</a:t>
            </a:r>
          </a:p>
        </p:txBody>
      </p:sp>
      <p:sp>
        <p:nvSpPr>
          <p:cNvPr id="113" name="Shape 113"/>
          <p:cNvSpPr/>
          <p:nvPr/>
        </p:nvSpPr>
        <p:spPr>
          <a:xfrm>
            <a:off x="114639" y="2857498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t>(C)</a:t>
            </a:r>
          </a:p>
        </p:txBody>
      </p:sp>
      <p:sp>
        <p:nvSpPr>
          <p:cNvPr id="114" name="Shape 114"/>
          <p:cNvSpPr/>
          <p:nvPr/>
        </p:nvSpPr>
        <p:spPr>
          <a:xfrm>
            <a:off x="114639" y="4316029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rPr dirty="0"/>
              <a:t>(D)</a:t>
            </a:r>
          </a:p>
        </p:txBody>
      </p:sp>
      <p:sp>
        <p:nvSpPr>
          <p:cNvPr id="115" name="Shape 115"/>
          <p:cNvSpPr/>
          <p:nvPr/>
        </p:nvSpPr>
        <p:spPr>
          <a:xfrm>
            <a:off x="4573260" y="-21286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rPr dirty="0"/>
              <a:t>(E)</a:t>
            </a:r>
          </a:p>
        </p:txBody>
      </p:sp>
      <p:sp>
        <p:nvSpPr>
          <p:cNvPr id="116" name="Shape 116"/>
          <p:cNvSpPr/>
          <p:nvPr/>
        </p:nvSpPr>
        <p:spPr>
          <a:xfrm>
            <a:off x="4573260" y="1439825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t>(F)</a:t>
            </a:r>
          </a:p>
        </p:txBody>
      </p:sp>
      <p:sp>
        <p:nvSpPr>
          <p:cNvPr id="117" name="Shape 117"/>
          <p:cNvSpPr/>
          <p:nvPr/>
        </p:nvSpPr>
        <p:spPr>
          <a:xfrm>
            <a:off x="4573260" y="2857498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t>(G)</a:t>
            </a:r>
          </a:p>
        </p:txBody>
      </p:sp>
      <p:sp>
        <p:nvSpPr>
          <p:cNvPr id="118" name="Shape 118"/>
          <p:cNvSpPr/>
          <p:nvPr/>
        </p:nvSpPr>
        <p:spPr>
          <a:xfrm>
            <a:off x="4573260" y="4316029"/>
            <a:ext cx="400134" cy="3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24" tIns="38025" rIns="38024" bIns="38025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t>(H)</a:t>
            </a:r>
          </a:p>
        </p:txBody>
      </p:sp>
      <p:sp>
        <p:nvSpPr>
          <p:cNvPr id="119" name="Shape 119"/>
          <p:cNvSpPr/>
          <p:nvPr/>
        </p:nvSpPr>
        <p:spPr>
          <a:xfrm>
            <a:off x="4723758" y="1772590"/>
            <a:ext cx="4136638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/>
              <a:t>       0       0.08    0.16    0.31   0.62    1.25     2.5       5        10        20</a:t>
            </a:r>
          </a:p>
        </p:txBody>
      </p:sp>
      <p:sp>
        <p:nvSpPr>
          <p:cNvPr id="120" name="Shape 120"/>
          <p:cNvSpPr/>
          <p:nvPr/>
        </p:nvSpPr>
        <p:spPr>
          <a:xfrm>
            <a:off x="343601" y="1772590"/>
            <a:ext cx="3963673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/>
              <a:t>       0     0.08    0.16    0.31    0.62    1.25     2.5       5        10       20</a:t>
            </a:r>
          </a:p>
        </p:txBody>
      </p:sp>
      <p:sp>
        <p:nvSpPr>
          <p:cNvPr id="121" name="Shape 121"/>
          <p:cNvSpPr/>
          <p:nvPr/>
        </p:nvSpPr>
        <p:spPr>
          <a:xfrm>
            <a:off x="385934" y="3161585"/>
            <a:ext cx="3963673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 dirty="0"/>
              <a:t>       0     0.08    0.16    0.31    0.62    1.25     2.5       5        10       20</a:t>
            </a:r>
          </a:p>
        </p:txBody>
      </p:sp>
      <p:sp>
        <p:nvSpPr>
          <p:cNvPr id="122" name="Shape 122"/>
          <p:cNvSpPr/>
          <p:nvPr/>
        </p:nvSpPr>
        <p:spPr>
          <a:xfrm>
            <a:off x="4723758" y="3202160"/>
            <a:ext cx="4136638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/>
              <a:t>       0       0.08   0.16    0.31    0.62    1.25    2.5       5        10        20</a:t>
            </a:r>
          </a:p>
        </p:txBody>
      </p:sp>
      <p:sp>
        <p:nvSpPr>
          <p:cNvPr id="123" name="Shape 123"/>
          <p:cNvSpPr/>
          <p:nvPr/>
        </p:nvSpPr>
        <p:spPr>
          <a:xfrm>
            <a:off x="343601" y="4631732"/>
            <a:ext cx="3963673" cy="2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3619" tIns="43619" rIns="43619" bIns="43619">
            <a:spAutoFit/>
          </a:bodyPr>
          <a:lstStyle>
            <a:lvl1pPr>
              <a:defRPr sz="1400">
                <a:latin typeface="Times New Roman Bold"/>
                <a:ea typeface="Times New Roman Bold"/>
                <a:cs typeface="Times New Roman Bold"/>
                <a:sym typeface="Times New Roman Bold"/>
              </a:defRPr>
            </a:lvl1pPr>
          </a:lstStyle>
          <a:p>
            <a:pPr lvl="0">
              <a:defRPr sz="1800"/>
            </a:pPr>
            <a:r>
              <a:rPr sz="1100"/>
              <a:t>       0     0.08    0.16    0.31    0.62    1.25     2.5       5        10       20</a:t>
            </a:r>
          </a:p>
        </p:txBody>
      </p:sp>
      <p:sp>
        <p:nvSpPr>
          <p:cNvPr id="51" name="Shape 60"/>
          <p:cNvSpPr/>
          <p:nvPr/>
        </p:nvSpPr>
        <p:spPr>
          <a:xfrm>
            <a:off x="315879" y="695087"/>
            <a:ext cx="256373" cy="438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166"/>
                  <a:pt x="10800" y="20630"/>
                </a:cubicBezTo>
                <a:lnTo>
                  <a:pt x="10800" y="11770"/>
                </a:lnTo>
                <a:cubicBezTo>
                  <a:pt x="10800" y="11234"/>
                  <a:pt x="5965" y="10800"/>
                  <a:pt x="0" y="10800"/>
                </a:cubicBezTo>
                <a:cubicBezTo>
                  <a:pt x="5965" y="10800"/>
                  <a:pt x="10800" y="10366"/>
                  <a:pt x="10800" y="9830"/>
                </a:cubicBezTo>
                <a:lnTo>
                  <a:pt x="10800" y="970"/>
                </a:lnTo>
                <a:cubicBezTo>
                  <a:pt x="10800" y="434"/>
                  <a:pt x="15635" y="0"/>
                  <a:pt x="21600" y="0"/>
                </a:cubicBezTo>
              </a:path>
            </a:pathLst>
          </a:custGeom>
          <a:ln w="38100">
            <a:solidFill/>
          </a:ln>
        </p:spPr>
        <p:txBody>
          <a:bodyPr lIns="0" tIns="0" rIns="0" bIns="0" anchor="ctr"/>
          <a:lstStyle/>
          <a:p>
            <a:pPr lvl="0" algn="ctr"/>
            <a:endParaRPr sz="1600">
              <a:latin typeface="Times New Roman"/>
              <a:cs typeface="Times New Roman"/>
            </a:endParaRPr>
          </a:p>
        </p:txBody>
      </p:sp>
      <p:sp>
        <p:nvSpPr>
          <p:cNvPr id="52" name="Shape 61"/>
          <p:cNvSpPr/>
          <p:nvPr/>
        </p:nvSpPr>
        <p:spPr>
          <a:xfrm>
            <a:off x="4658" y="709198"/>
            <a:ext cx="460642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600" dirty="0"/>
              <a:t>R</a:t>
            </a:r>
          </a:p>
        </p:txBody>
      </p:sp>
      <p:sp>
        <p:nvSpPr>
          <p:cNvPr id="53" name="Shape 62"/>
          <p:cNvSpPr/>
          <p:nvPr/>
        </p:nvSpPr>
        <p:spPr>
          <a:xfrm flipH="1">
            <a:off x="331110" y="1320030"/>
            <a:ext cx="241143" cy="1"/>
          </a:xfrm>
          <a:prstGeom prst="line">
            <a:avLst/>
          </a:prstGeom>
          <a:ln w="38100"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600">
              <a:latin typeface="Times New Roman"/>
              <a:cs typeface="Times New Roman"/>
            </a:endParaRPr>
          </a:p>
        </p:txBody>
      </p:sp>
      <p:sp>
        <p:nvSpPr>
          <p:cNvPr id="54" name="Shape 63"/>
          <p:cNvSpPr/>
          <p:nvPr/>
        </p:nvSpPr>
        <p:spPr>
          <a:xfrm>
            <a:off x="-123892" y="1123332"/>
            <a:ext cx="439771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 algn="r">
              <a:defRPr sz="1800"/>
            </a:pPr>
            <a:r>
              <a:rPr sz="1600" dirty="0"/>
              <a:t>SC</a:t>
            </a:r>
          </a:p>
        </p:txBody>
      </p:sp>
      <p:sp>
        <p:nvSpPr>
          <p:cNvPr id="55" name="Shape 60"/>
          <p:cNvSpPr/>
          <p:nvPr/>
        </p:nvSpPr>
        <p:spPr>
          <a:xfrm>
            <a:off x="317758" y="2074495"/>
            <a:ext cx="256373" cy="438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166"/>
                  <a:pt x="10800" y="20630"/>
                </a:cubicBezTo>
                <a:lnTo>
                  <a:pt x="10800" y="11770"/>
                </a:lnTo>
                <a:cubicBezTo>
                  <a:pt x="10800" y="11234"/>
                  <a:pt x="5965" y="10800"/>
                  <a:pt x="0" y="10800"/>
                </a:cubicBezTo>
                <a:cubicBezTo>
                  <a:pt x="5965" y="10800"/>
                  <a:pt x="10800" y="10366"/>
                  <a:pt x="10800" y="9830"/>
                </a:cubicBezTo>
                <a:lnTo>
                  <a:pt x="10800" y="970"/>
                </a:lnTo>
                <a:cubicBezTo>
                  <a:pt x="10800" y="434"/>
                  <a:pt x="15635" y="0"/>
                  <a:pt x="21600" y="0"/>
                </a:cubicBezTo>
              </a:path>
            </a:pathLst>
          </a:custGeom>
          <a:ln w="38100">
            <a:solidFill/>
          </a:ln>
        </p:spPr>
        <p:txBody>
          <a:bodyPr lIns="0" tIns="0" rIns="0" bIns="0" anchor="ctr"/>
          <a:lstStyle/>
          <a:p>
            <a:pPr lvl="0" algn="ctr"/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Shape 61"/>
          <p:cNvSpPr/>
          <p:nvPr/>
        </p:nvSpPr>
        <p:spPr>
          <a:xfrm>
            <a:off x="6537" y="2088606"/>
            <a:ext cx="460642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600" dirty="0"/>
              <a:t>R</a:t>
            </a:r>
          </a:p>
        </p:txBody>
      </p:sp>
      <p:sp>
        <p:nvSpPr>
          <p:cNvPr id="57" name="Shape 62"/>
          <p:cNvSpPr/>
          <p:nvPr/>
        </p:nvSpPr>
        <p:spPr>
          <a:xfrm flipH="1">
            <a:off x="332989" y="2699438"/>
            <a:ext cx="241143" cy="1"/>
          </a:xfrm>
          <a:prstGeom prst="line">
            <a:avLst/>
          </a:prstGeom>
          <a:ln w="38100"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600">
              <a:latin typeface="Times New Roman"/>
              <a:cs typeface="Times New Roman"/>
            </a:endParaRPr>
          </a:p>
        </p:txBody>
      </p:sp>
      <p:sp>
        <p:nvSpPr>
          <p:cNvPr id="58" name="Shape 63"/>
          <p:cNvSpPr/>
          <p:nvPr/>
        </p:nvSpPr>
        <p:spPr>
          <a:xfrm>
            <a:off x="-122013" y="2502740"/>
            <a:ext cx="439771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 algn="r">
              <a:defRPr sz="1800"/>
            </a:pPr>
            <a:r>
              <a:rPr sz="1600" dirty="0"/>
              <a:t>SC</a:t>
            </a:r>
          </a:p>
        </p:txBody>
      </p:sp>
      <p:sp>
        <p:nvSpPr>
          <p:cNvPr id="59" name="Shape 60"/>
          <p:cNvSpPr/>
          <p:nvPr/>
        </p:nvSpPr>
        <p:spPr>
          <a:xfrm>
            <a:off x="315246" y="3497058"/>
            <a:ext cx="256373" cy="438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166"/>
                  <a:pt x="10800" y="20630"/>
                </a:cubicBezTo>
                <a:lnTo>
                  <a:pt x="10800" y="11770"/>
                </a:lnTo>
                <a:cubicBezTo>
                  <a:pt x="10800" y="11234"/>
                  <a:pt x="5965" y="10800"/>
                  <a:pt x="0" y="10800"/>
                </a:cubicBezTo>
                <a:cubicBezTo>
                  <a:pt x="5965" y="10800"/>
                  <a:pt x="10800" y="10366"/>
                  <a:pt x="10800" y="9830"/>
                </a:cubicBezTo>
                <a:lnTo>
                  <a:pt x="10800" y="970"/>
                </a:lnTo>
                <a:cubicBezTo>
                  <a:pt x="10800" y="434"/>
                  <a:pt x="15635" y="0"/>
                  <a:pt x="21600" y="0"/>
                </a:cubicBezTo>
              </a:path>
            </a:pathLst>
          </a:custGeom>
          <a:ln w="38100">
            <a:solidFill/>
          </a:ln>
        </p:spPr>
        <p:txBody>
          <a:bodyPr lIns="0" tIns="0" rIns="0" bIns="0" anchor="ctr"/>
          <a:lstStyle/>
          <a:p>
            <a:pPr lvl="0" algn="ctr"/>
            <a:endParaRPr sz="1600">
              <a:latin typeface="Times New Roman"/>
              <a:cs typeface="Times New Roman"/>
            </a:endParaRPr>
          </a:p>
        </p:txBody>
      </p:sp>
      <p:sp>
        <p:nvSpPr>
          <p:cNvPr id="60" name="Shape 61"/>
          <p:cNvSpPr/>
          <p:nvPr/>
        </p:nvSpPr>
        <p:spPr>
          <a:xfrm>
            <a:off x="4025" y="3511169"/>
            <a:ext cx="460642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600" dirty="0"/>
              <a:t>R</a:t>
            </a:r>
          </a:p>
        </p:txBody>
      </p:sp>
      <p:sp>
        <p:nvSpPr>
          <p:cNvPr id="61" name="Shape 62"/>
          <p:cNvSpPr/>
          <p:nvPr/>
        </p:nvSpPr>
        <p:spPr>
          <a:xfrm flipH="1">
            <a:off x="330477" y="4122001"/>
            <a:ext cx="241143" cy="1"/>
          </a:xfrm>
          <a:prstGeom prst="line">
            <a:avLst/>
          </a:prstGeom>
          <a:ln w="38100"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600">
              <a:latin typeface="Times New Roman"/>
              <a:cs typeface="Times New Roman"/>
            </a:endParaRPr>
          </a:p>
        </p:txBody>
      </p:sp>
      <p:sp>
        <p:nvSpPr>
          <p:cNvPr id="62" name="Shape 63"/>
          <p:cNvSpPr/>
          <p:nvPr/>
        </p:nvSpPr>
        <p:spPr>
          <a:xfrm>
            <a:off x="-124525" y="3925303"/>
            <a:ext cx="439771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 algn="r">
              <a:defRPr sz="1800"/>
            </a:pPr>
            <a:r>
              <a:rPr sz="1600" dirty="0"/>
              <a:t>SC</a:t>
            </a:r>
          </a:p>
        </p:txBody>
      </p:sp>
      <p:sp>
        <p:nvSpPr>
          <p:cNvPr id="63" name="Shape 60"/>
          <p:cNvSpPr/>
          <p:nvPr/>
        </p:nvSpPr>
        <p:spPr>
          <a:xfrm>
            <a:off x="306766" y="4954075"/>
            <a:ext cx="256373" cy="438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635" y="21600"/>
                  <a:pt x="10800" y="21166"/>
                  <a:pt x="10800" y="20630"/>
                </a:cubicBezTo>
                <a:lnTo>
                  <a:pt x="10800" y="11770"/>
                </a:lnTo>
                <a:cubicBezTo>
                  <a:pt x="10800" y="11234"/>
                  <a:pt x="5965" y="10800"/>
                  <a:pt x="0" y="10800"/>
                </a:cubicBezTo>
                <a:cubicBezTo>
                  <a:pt x="5965" y="10800"/>
                  <a:pt x="10800" y="10366"/>
                  <a:pt x="10800" y="9830"/>
                </a:cubicBezTo>
                <a:lnTo>
                  <a:pt x="10800" y="970"/>
                </a:lnTo>
                <a:cubicBezTo>
                  <a:pt x="10800" y="434"/>
                  <a:pt x="15635" y="0"/>
                  <a:pt x="21600" y="0"/>
                </a:cubicBezTo>
              </a:path>
            </a:pathLst>
          </a:custGeom>
          <a:ln w="38100">
            <a:solidFill/>
          </a:ln>
        </p:spPr>
        <p:txBody>
          <a:bodyPr lIns="0" tIns="0" rIns="0" bIns="0" anchor="ctr"/>
          <a:lstStyle/>
          <a:p>
            <a:pPr lvl="0" algn="ctr"/>
            <a:endParaRPr sz="1600">
              <a:latin typeface="Times New Roman"/>
              <a:cs typeface="Times New Roman"/>
            </a:endParaRPr>
          </a:p>
        </p:txBody>
      </p:sp>
      <p:sp>
        <p:nvSpPr>
          <p:cNvPr id="64" name="Shape 61"/>
          <p:cNvSpPr/>
          <p:nvPr/>
        </p:nvSpPr>
        <p:spPr>
          <a:xfrm>
            <a:off x="-4455" y="4968186"/>
            <a:ext cx="460642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600" dirty="0"/>
              <a:t>R</a:t>
            </a:r>
          </a:p>
        </p:txBody>
      </p:sp>
      <p:sp>
        <p:nvSpPr>
          <p:cNvPr id="65" name="Shape 62"/>
          <p:cNvSpPr/>
          <p:nvPr/>
        </p:nvSpPr>
        <p:spPr>
          <a:xfrm flipH="1">
            <a:off x="321997" y="5579018"/>
            <a:ext cx="241143" cy="1"/>
          </a:xfrm>
          <a:prstGeom prst="line">
            <a:avLst/>
          </a:prstGeom>
          <a:ln w="38100">
            <a:solidFill/>
          </a:ln>
        </p:spPr>
        <p:txBody>
          <a:bodyPr lIns="0" tIns="0" rIns="0" bIns="0"/>
          <a:lstStyle/>
          <a:p>
            <a:pPr defTabSz="380256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 sz="1600">
              <a:latin typeface="Times New Roman"/>
              <a:cs typeface="Times New Roman"/>
            </a:endParaRPr>
          </a:p>
        </p:txBody>
      </p:sp>
      <p:sp>
        <p:nvSpPr>
          <p:cNvPr id="66" name="Shape 63"/>
          <p:cNvSpPr/>
          <p:nvPr/>
        </p:nvSpPr>
        <p:spPr>
          <a:xfrm>
            <a:off x="-133005" y="5382320"/>
            <a:ext cx="439771" cy="327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0175" tIns="40175" rIns="40175" bIns="40175">
            <a:spAutoFit/>
          </a:bodyPr>
          <a:lstStyle>
            <a:lvl1pPr algn="ctr"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 algn="r">
              <a:defRPr sz="1800"/>
            </a:pPr>
            <a:r>
              <a:rPr sz="1600" dirty="0"/>
              <a:t>SC</a:t>
            </a:r>
          </a:p>
        </p:txBody>
      </p:sp>
    </p:spTree>
    <p:extLst>
      <p:ext uri="{BB962C8B-B14F-4D97-AF65-F5344CB8AC3E}">
        <p14:creationId xmlns:p14="http://schemas.microsoft.com/office/powerpoint/2010/main" val="13897963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303</Words>
  <Application>Microsoft Macintosh PowerPoint</Application>
  <PresentationFormat>画面に合わせる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>Hokkaido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 定彦</dc:creator>
  <cp:lastModifiedBy>鈴木 定彦</cp:lastModifiedBy>
  <cp:revision>39</cp:revision>
  <dcterms:created xsi:type="dcterms:W3CDTF">2015-04-29T07:57:15Z</dcterms:created>
  <dcterms:modified xsi:type="dcterms:W3CDTF">2015-05-11T08:47:04Z</dcterms:modified>
</cp:coreProperties>
</file>