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  <a:srgbClr val="FF0000"/>
    <a:srgbClr val="FD030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00" y="1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CA48E-0309-41AB-9E38-4964212CFBCB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3781B-1D66-436A-B013-0D8C40B9A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215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3781B-1D66-436A-B013-0D8C40B9AD7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051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E2BB-F59F-409E-B01B-A95649EDFBEF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BDAD-6CBB-479B-AF06-C3EB642041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0785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E2BB-F59F-409E-B01B-A95649EDFBEF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BDAD-6CBB-479B-AF06-C3EB642041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6160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E2BB-F59F-409E-B01B-A95649EDFBEF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BDAD-6CBB-479B-AF06-C3EB642041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836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E2BB-F59F-409E-B01B-A95649EDFBEF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BDAD-6CBB-479B-AF06-C3EB642041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291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E2BB-F59F-409E-B01B-A95649EDFBEF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BDAD-6CBB-479B-AF06-C3EB642041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959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E2BB-F59F-409E-B01B-A95649EDFBEF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BDAD-6CBB-479B-AF06-C3EB642041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8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E2BB-F59F-409E-B01B-A95649EDFBEF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BDAD-6CBB-479B-AF06-C3EB642041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9221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E2BB-F59F-409E-B01B-A95649EDFBEF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BDAD-6CBB-479B-AF06-C3EB642041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0019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E2BB-F59F-409E-B01B-A95649EDFBEF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BDAD-6CBB-479B-AF06-C3EB642041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7113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E2BB-F59F-409E-B01B-A95649EDFBEF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BDAD-6CBB-479B-AF06-C3EB642041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052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E2BB-F59F-409E-B01B-A95649EDFBEF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8BDAD-6CBB-479B-AF06-C3EB642041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64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8E2BB-F59F-409E-B01B-A95649EDFBEF}" type="datetimeFigureOut">
              <a:rPr kumimoji="1" lang="ja-JP" altLang="en-US" smtClean="0"/>
              <a:t>2018/9/18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8BDAD-6CBB-479B-AF06-C3EB642041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861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995" y="929421"/>
            <a:ext cx="3592800" cy="23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3360233" cy="504055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Supplemental Figure </a:t>
            </a:r>
            <a:r>
              <a:rPr lang="en-US" altLang="ja-JP" sz="2400" dirty="0">
                <a:latin typeface="Helvetica" panose="020B0604020202020204" pitchFamily="34" charset="0"/>
                <a:cs typeface="Helvetica" panose="020B0604020202020204" pitchFamily="34" charset="0"/>
              </a:rPr>
              <a:t>1</a:t>
            </a:r>
            <a:endParaRPr kumimoji="1" lang="ja-JP" alt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89534" y="4341102"/>
            <a:ext cx="6944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PPS 2</a:t>
            </a:r>
            <a:endParaRPr lang="ja-JP" alt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489534" y="4029067"/>
            <a:ext cx="6944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PPS 1</a:t>
            </a:r>
            <a:endParaRPr lang="ja-JP" altLang="en-US" sz="1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91867" y="3717032"/>
            <a:ext cx="1152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No. at risk</a:t>
            </a:r>
            <a:endParaRPr lang="ja-JP" altLang="en-US" sz="14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052814" y="4028847"/>
            <a:ext cx="5166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37</a:t>
            </a:r>
            <a:endParaRPr lang="ja-JP" altLang="en-US" sz="14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746859" y="4028847"/>
            <a:ext cx="4784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21</a:t>
            </a:r>
            <a:endParaRPr lang="ja-JP" altLang="en-US" sz="14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430218" y="4028847"/>
            <a:ext cx="5942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16</a:t>
            </a:r>
            <a:endParaRPr lang="ja-JP" altLang="en-US" sz="14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865459" y="4028847"/>
            <a:ext cx="426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9</a:t>
            </a:r>
            <a:endParaRPr lang="ja-JP" altLang="en-US" sz="14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2052814" y="4343399"/>
            <a:ext cx="4195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50</a:t>
            </a:r>
            <a:endParaRPr lang="ja-JP" altLang="en-US" sz="14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746859" y="4343399"/>
            <a:ext cx="4618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33</a:t>
            </a:r>
            <a:endParaRPr lang="ja-JP" altLang="en-US" sz="14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3430217" y="4343399"/>
            <a:ext cx="4848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16</a:t>
            </a:r>
            <a:endParaRPr lang="ja-JP" altLang="en-US" sz="1400" dirty="0">
              <a:solidFill>
                <a:srgbClr val="FF00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4865459" y="4343399"/>
            <a:ext cx="4986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7</a:t>
            </a:r>
            <a:endParaRPr lang="ja-JP" altLang="en-US" sz="14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92267" y="1938318"/>
            <a:ext cx="876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 smtClean="0">
                <a:solidFill>
                  <a:srgbClr val="FD030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PPS 1</a:t>
            </a:r>
            <a:endParaRPr lang="en-US" altLang="ja-JP" sz="1600" dirty="0">
              <a:solidFill>
                <a:srgbClr val="FD030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893757" y="2658398"/>
            <a:ext cx="773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 smtClean="0">
                <a:solidFill>
                  <a:srgbClr val="0000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PPS 2 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136283" y="980728"/>
            <a:ext cx="9519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 = 0.35</a:t>
            </a:r>
            <a:endParaRPr lang="ja-JP" altLang="en-US" sz="1600" b="1" dirty="0">
              <a:solidFill>
                <a:srgbClr val="0000FF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1394591" y="4343399"/>
            <a:ext cx="4850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61</a:t>
            </a:r>
            <a:endParaRPr lang="ja-JP" altLang="en-US" sz="14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1375601" y="4031364"/>
            <a:ext cx="4195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42</a:t>
            </a:r>
            <a:endParaRPr lang="ja-JP" altLang="en-US" sz="14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4125663" y="4030807"/>
            <a:ext cx="426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13 </a:t>
            </a:r>
            <a:endParaRPr lang="ja-JP" altLang="en-US" sz="1400" dirty="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4125663" y="4345359"/>
            <a:ext cx="4986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smtClean="0">
                <a:latin typeface="Helvetica" pitchFamily="34" charset="0"/>
                <a:cs typeface="Helvetica" pitchFamily="34" charset="0"/>
              </a:rPr>
              <a:t>11</a:t>
            </a:r>
            <a:endParaRPr lang="ja-JP" altLang="en-US" sz="1400" dirty="0">
              <a:latin typeface="Helvetica" pitchFamily="34" charset="0"/>
              <a:cs typeface="Helvetica" pitchFamily="34" charset="0"/>
            </a:endParaRPr>
          </a:p>
        </p:txBody>
      </p:sp>
      <p:grpSp>
        <p:nvGrpSpPr>
          <p:cNvPr id="26" name="グループ化 25"/>
          <p:cNvGrpSpPr/>
          <p:nvPr/>
        </p:nvGrpSpPr>
        <p:grpSpPr>
          <a:xfrm>
            <a:off x="895923" y="830427"/>
            <a:ext cx="4329649" cy="2941295"/>
            <a:chOff x="132994" y="1052736"/>
            <a:chExt cx="4329649" cy="2941295"/>
          </a:xfrm>
        </p:grpSpPr>
        <p:cxnSp>
          <p:nvCxnSpPr>
            <p:cNvPr id="27" name="直線コネクタ 26"/>
            <p:cNvCxnSpPr/>
            <p:nvPr/>
          </p:nvCxnSpPr>
          <p:spPr>
            <a:xfrm>
              <a:off x="4241224" y="3486376"/>
              <a:ext cx="0" cy="57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正方形/長方形 27"/>
            <p:cNvSpPr/>
            <p:nvPr/>
          </p:nvSpPr>
          <p:spPr>
            <a:xfrm>
              <a:off x="4062658" y="3526385"/>
              <a:ext cx="39998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 smtClean="0">
                  <a:latin typeface="Helvetica" pitchFamily="34" charset="0"/>
                  <a:cs typeface="Helvetica" pitchFamily="34" charset="0"/>
                </a:rPr>
                <a:t>60</a:t>
              </a:r>
              <a:endParaRPr lang="ja-JP" altLang="en-US" sz="120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1937216" y="3717032"/>
              <a:ext cx="13019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Survival (month)</a:t>
              </a:r>
              <a:endParaRPr kumimoji="1" lang="ja-JP" altLang="en-US" sz="12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 rot="16200000">
              <a:off x="-519748" y="2190662"/>
              <a:ext cx="15824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 smtClean="0">
                  <a:latin typeface="Helvetica" panose="020B0604020202020204" pitchFamily="34" charset="0"/>
                  <a:cs typeface="Helvetica" panose="020B0604020202020204" pitchFamily="34" charset="0"/>
                </a:rPr>
                <a:t>Proportion surviving </a:t>
              </a:r>
              <a:endParaRPr kumimoji="1" lang="ja-JP" altLang="en-US" sz="1200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cxnSp>
          <p:nvCxnSpPr>
            <p:cNvPr id="31" name="直線コネクタ 30"/>
            <p:cNvCxnSpPr/>
            <p:nvPr/>
          </p:nvCxnSpPr>
          <p:spPr>
            <a:xfrm flipH="1">
              <a:off x="729146" y="1169388"/>
              <a:ext cx="720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 flipH="1">
              <a:off x="729146" y="3471288"/>
              <a:ext cx="720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/>
            <p:cNvCxnSpPr/>
            <p:nvPr/>
          </p:nvCxnSpPr>
          <p:spPr>
            <a:xfrm flipH="1">
              <a:off x="729146" y="1628710"/>
              <a:ext cx="720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H="1">
              <a:off x="729146" y="2088032"/>
              <a:ext cx="720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/>
            <p:cNvCxnSpPr/>
            <p:nvPr/>
          </p:nvCxnSpPr>
          <p:spPr>
            <a:xfrm flipH="1">
              <a:off x="729146" y="2547354"/>
              <a:ext cx="720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 flipH="1">
              <a:off x="729146" y="3006676"/>
              <a:ext cx="720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/>
            <p:cNvCxnSpPr/>
            <p:nvPr/>
          </p:nvCxnSpPr>
          <p:spPr>
            <a:xfrm flipH="1">
              <a:off x="757010" y="1858371"/>
              <a:ext cx="4414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/>
            <p:cNvCxnSpPr/>
            <p:nvPr/>
          </p:nvCxnSpPr>
          <p:spPr>
            <a:xfrm flipH="1">
              <a:off x="757010" y="1399049"/>
              <a:ext cx="4414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 flipH="1">
              <a:off x="757010" y="2317693"/>
              <a:ext cx="4414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/>
            <p:cNvCxnSpPr/>
            <p:nvPr/>
          </p:nvCxnSpPr>
          <p:spPr>
            <a:xfrm flipH="1">
              <a:off x="757010" y="2777015"/>
              <a:ext cx="4414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コネクタ 41"/>
            <p:cNvCxnSpPr/>
            <p:nvPr/>
          </p:nvCxnSpPr>
          <p:spPr>
            <a:xfrm flipH="1">
              <a:off x="757010" y="3236337"/>
              <a:ext cx="4414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コネクタ 42"/>
            <p:cNvCxnSpPr/>
            <p:nvPr/>
          </p:nvCxnSpPr>
          <p:spPr>
            <a:xfrm>
              <a:off x="1487822" y="3479060"/>
              <a:ext cx="0" cy="57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/>
            <p:cNvCxnSpPr/>
            <p:nvPr/>
          </p:nvCxnSpPr>
          <p:spPr>
            <a:xfrm>
              <a:off x="799472" y="3486376"/>
              <a:ext cx="0" cy="57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/>
            <p:cNvCxnSpPr/>
            <p:nvPr/>
          </p:nvCxnSpPr>
          <p:spPr>
            <a:xfrm>
              <a:off x="2176172" y="3486376"/>
              <a:ext cx="0" cy="57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/>
            <p:nvPr/>
          </p:nvCxnSpPr>
          <p:spPr>
            <a:xfrm>
              <a:off x="2864522" y="3486376"/>
              <a:ext cx="0" cy="57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>
              <a:off x="3552872" y="3490034"/>
              <a:ext cx="0" cy="57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正方形/長方形 51"/>
            <p:cNvSpPr/>
            <p:nvPr/>
          </p:nvSpPr>
          <p:spPr>
            <a:xfrm>
              <a:off x="670997" y="3526385"/>
              <a:ext cx="24333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>
                  <a:latin typeface="Helvetica" pitchFamily="34" charset="0"/>
                  <a:cs typeface="Helvetica" pitchFamily="34" charset="0"/>
                </a:rPr>
                <a:t>0</a:t>
              </a:r>
              <a:endParaRPr lang="ja-JP" altLang="en-US" sz="120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1292728" y="3526385"/>
              <a:ext cx="39998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 smtClean="0">
                  <a:latin typeface="Helvetica" pitchFamily="34" charset="0"/>
                  <a:cs typeface="Helvetica" pitchFamily="34" charset="0"/>
                </a:rPr>
                <a:t>12</a:t>
              </a:r>
              <a:endParaRPr lang="ja-JP" altLang="en-US" sz="120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1986532" y="3526385"/>
              <a:ext cx="39998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 smtClean="0">
                  <a:latin typeface="Helvetica" pitchFamily="34" charset="0"/>
                  <a:cs typeface="Helvetica" pitchFamily="34" charset="0"/>
                </a:rPr>
                <a:t>24</a:t>
              </a:r>
              <a:endParaRPr lang="ja-JP" altLang="en-US" sz="120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5" name="正方形/長方形 54"/>
            <p:cNvSpPr/>
            <p:nvPr/>
          </p:nvSpPr>
          <p:spPr>
            <a:xfrm>
              <a:off x="2685622" y="3526385"/>
              <a:ext cx="39998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 smtClean="0">
                  <a:latin typeface="Helvetica" pitchFamily="34" charset="0"/>
                  <a:cs typeface="Helvetica" pitchFamily="34" charset="0"/>
                </a:rPr>
                <a:t>36</a:t>
              </a:r>
              <a:endParaRPr lang="ja-JP" altLang="en-US" sz="120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6" name="正方形/長方形 55"/>
            <p:cNvSpPr/>
            <p:nvPr/>
          </p:nvSpPr>
          <p:spPr>
            <a:xfrm>
              <a:off x="3368854" y="3526385"/>
              <a:ext cx="39998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 smtClean="0">
                  <a:latin typeface="Helvetica" pitchFamily="34" charset="0"/>
                  <a:cs typeface="Helvetica" pitchFamily="34" charset="0"/>
                </a:rPr>
                <a:t>48</a:t>
              </a:r>
              <a:endParaRPr lang="ja-JP" altLang="en-US" sz="120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7" name="正方形/長方形 56"/>
            <p:cNvSpPr/>
            <p:nvPr/>
          </p:nvSpPr>
          <p:spPr>
            <a:xfrm>
              <a:off x="395536" y="3309418"/>
              <a:ext cx="4141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 smtClean="0">
                  <a:latin typeface="Helvetica" pitchFamily="34" charset="0"/>
                  <a:cs typeface="Helvetica" pitchFamily="34" charset="0"/>
                </a:rPr>
                <a:t>0.0</a:t>
              </a:r>
              <a:endParaRPr lang="ja-JP" altLang="en-US" sz="120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395536" y="2858873"/>
              <a:ext cx="4141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 smtClean="0">
                  <a:latin typeface="Helvetica" pitchFamily="34" charset="0"/>
                  <a:cs typeface="Helvetica" pitchFamily="34" charset="0"/>
                </a:rPr>
                <a:t>0.2</a:t>
              </a:r>
              <a:endParaRPr lang="ja-JP" altLang="en-US" sz="120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59" name="正方形/長方形 58"/>
            <p:cNvSpPr/>
            <p:nvPr/>
          </p:nvSpPr>
          <p:spPr>
            <a:xfrm>
              <a:off x="395536" y="2408330"/>
              <a:ext cx="4141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 smtClean="0">
                  <a:latin typeface="Helvetica" pitchFamily="34" charset="0"/>
                  <a:cs typeface="Helvetica" pitchFamily="34" charset="0"/>
                </a:rPr>
                <a:t>0.4</a:t>
              </a:r>
              <a:endParaRPr lang="ja-JP" altLang="en-US" sz="120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0" name="正方形/長方形 59"/>
            <p:cNvSpPr/>
            <p:nvPr/>
          </p:nvSpPr>
          <p:spPr>
            <a:xfrm>
              <a:off x="395536" y="1957787"/>
              <a:ext cx="4141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 smtClean="0">
                  <a:latin typeface="Helvetica" pitchFamily="34" charset="0"/>
                  <a:cs typeface="Helvetica" pitchFamily="34" charset="0"/>
                </a:rPr>
                <a:t>0.6</a:t>
              </a:r>
              <a:endParaRPr lang="ja-JP" altLang="en-US" sz="120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1" name="正方形/長方形 60"/>
            <p:cNvSpPr/>
            <p:nvPr/>
          </p:nvSpPr>
          <p:spPr>
            <a:xfrm>
              <a:off x="395536" y="1484784"/>
              <a:ext cx="4141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 smtClean="0">
                  <a:latin typeface="Helvetica" pitchFamily="34" charset="0"/>
                  <a:cs typeface="Helvetica" pitchFamily="34" charset="0"/>
                </a:rPr>
                <a:t>0.8</a:t>
              </a:r>
              <a:endParaRPr lang="ja-JP" altLang="en-US" sz="120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2" name="正方形/長方形 61"/>
            <p:cNvSpPr/>
            <p:nvPr/>
          </p:nvSpPr>
          <p:spPr>
            <a:xfrm>
              <a:off x="395536" y="1052736"/>
              <a:ext cx="4141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200" dirty="0" smtClean="0">
                  <a:latin typeface="Helvetica" pitchFamily="34" charset="0"/>
                  <a:cs typeface="Helvetica" pitchFamily="34" charset="0"/>
                </a:rPr>
                <a:t>1.0</a:t>
              </a:r>
              <a:endParaRPr lang="ja-JP" altLang="en-US" sz="1200" dirty="0">
                <a:solidFill>
                  <a:srgbClr val="FF0000"/>
                </a:solidFill>
                <a:latin typeface="Helvetica" pitchFamily="34" charset="0"/>
                <a:cs typeface="Helvetic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4159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49</Words>
  <Application>Microsoft Office PowerPoint</Application>
  <PresentationFormat>画面に合わせる (4:3)</PresentationFormat>
  <Paragraphs>34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Supplemental Figure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</dc:title>
  <dc:creator>Nakamura T</dc:creator>
  <cp:lastModifiedBy>Nakamura T</cp:lastModifiedBy>
  <cp:revision>35</cp:revision>
  <dcterms:created xsi:type="dcterms:W3CDTF">2017-11-29T05:38:37Z</dcterms:created>
  <dcterms:modified xsi:type="dcterms:W3CDTF">2018-09-18T01:12:28Z</dcterms:modified>
</cp:coreProperties>
</file>