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60" r:id="rId4"/>
    <p:sldId id="261" r:id="rId5"/>
    <p:sldId id="262" r:id="rId6"/>
    <p:sldId id="263" r:id="rId7"/>
    <p:sldId id="264" r:id="rId8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-1229" y="25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25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9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4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2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8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4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836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35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98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2924F-A61D-474C-8052-7D9617CE505D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E0404-92AF-4CCE-9DDE-B5B55F905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0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1467643" y="882650"/>
            <a:ext cx="3922714" cy="7485063"/>
            <a:chOff x="1228" y="556"/>
            <a:chExt cx="2471" cy="4715"/>
          </a:xfrm>
        </p:grpSpPr>
        <p:grpSp>
          <p:nvGrpSpPr>
            <p:cNvPr id="4" name="Group 206"/>
            <p:cNvGrpSpPr>
              <a:grpSpLocks/>
            </p:cNvGrpSpPr>
            <p:nvPr/>
          </p:nvGrpSpPr>
          <p:grpSpPr bwMode="auto">
            <a:xfrm>
              <a:off x="1228" y="556"/>
              <a:ext cx="2471" cy="4585"/>
              <a:chOff x="1228" y="556"/>
              <a:chExt cx="2471" cy="4585"/>
            </a:xfrm>
          </p:grpSpPr>
          <p:sp>
            <p:nvSpPr>
              <p:cNvPr id="3206" name="Rectangle 139"/>
              <p:cNvSpPr>
                <a:spLocks noChangeArrowheads="1"/>
              </p:cNvSpPr>
              <p:nvPr/>
            </p:nvSpPr>
            <p:spPr bwMode="auto">
              <a:xfrm>
                <a:off x="1905" y="3926"/>
                <a:ext cx="1276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A/chicken/Cameroon/17RS1661-1/2017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2" name="Rectangle 125"/>
              <p:cNvSpPr>
                <a:spLocks noChangeArrowheads="1"/>
              </p:cNvSpPr>
              <p:nvPr/>
            </p:nvSpPr>
            <p:spPr bwMode="auto">
              <a:xfrm>
                <a:off x="1937" y="3520"/>
                <a:ext cx="1490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A/chicken/South Africa/S2017/08 0561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8" name="Rectangle 121"/>
              <p:cNvSpPr>
                <a:spLocks noChangeArrowheads="1"/>
              </p:cNvSpPr>
              <p:nvPr/>
            </p:nvSpPr>
            <p:spPr bwMode="auto">
              <a:xfrm>
                <a:off x="1937" y="3453"/>
                <a:ext cx="1241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teal/Egypt/877/2016 (H5N8) 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6" name="Rectangle 119"/>
              <p:cNvSpPr>
                <a:spLocks noChangeArrowheads="1"/>
              </p:cNvSpPr>
              <p:nvPr/>
            </p:nvSpPr>
            <p:spPr bwMode="auto">
              <a:xfrm>
                <a:off x="1937" y="3388"/>
                <a:ext cx="1195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4" name="Rectangle 47"/>
              <p:cNvSpPr>
                <a:spLocks noChangeArrowheads="1"/>
              </p:cNvSpPr>
              <p:nvPr/>
            </p:nvSpPr>
            <p:spPr bwMode="auto">
              <a:xfrm>
                <a:off x="2123" y="1645"/>
                <a:ext cx="1213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A/duck/Cameroon/17RS1661_3/2017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2" name="Rectangle 45"/>
              <p:cNvSpPr>
                <a:spLocks noChangeArrowheads="1"/>
              </p:cNvSpPr>
              <p:nvPr/>
            </p:nvSpPr>
            <p:spPr bwMode="auto">
              <a:xfrm>
                <a:off x="1999" y="1578"/>
                <a:ext cx="1596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A/white winged black tern/Uganda/17RS115-3/2017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9" name="Rectangle 42"/>
              <p:cNvSpPr>
                <a:spLocks noChangeArrowheads="1"/>
              </p:cNvSpPr>
              <p:nvPr/>
            </p:nvSpPr>
            <p:spPr bwMode="auto">
              <a:xfrm>
                <a:off x="2030" y="1508"/>
                <a:ext cx="1101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A/duck/Uganda/17RS115-9/2017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8" name="Rectangle 131"/>
              <p:cNvSpPr>
                <a:spLocks noChangeArrowheads="1"/>
              </p:cNvSpPr>
              <p:nvPr/>
            </p:nvSpPr>
            <p:spPr bwMode="auto">
              <a:xfrm>
                <a:off x="1937" y="3724"/>
                <a:ext cx="1574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Africa/S2017/08 0190 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2" name="Rectangle 6"/>
              <p:cNvSpPr>
                <a:spLocks noChangeArrowheads="1"/>
              </p:cNvSpPr>
              <p:nvPr/>
            </p:nvSpPr>
            <p:spPr bwMode="auto">
              <a:xfrm>
                <a:off x="2137" y="563"/>
                <a:ext cx="139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Congo/NYA14/2017</a:t>
                </a:r>
                <a:r>
                  <a:rPr kumimoji="0" lang="en-US" sz="800" b="1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3" name="Line 7"/>
              <p:cNvSpPr>
                <a:spLocks noChangeShapeType="1"/>
              </p:cNvSpPr>
              <p:nvPr/>
            </p:nvSpPr>
            <p:spPr bwMode="auto">
              <a:xfrm>
                <a:off x="2091" y="586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5" name="Rectangle 8"/>
              <p:cNvSpPr>
                <a:spLocks noChangeArrowheads="1"/>
              </p:cNvSpPr>
              <p:nvPr/>
            </p:nvSpPr>
            <p:spPr bwMode="auto">
              <a:xfrm>
                <a:off x="2137" y="631"/>
                <a:ext cx="134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6" name="Line 9"/>
              <p:cNvSpPr>
                <a:spLocks noChangeShapeType="1"/>
              </p:cNvSpPr>
              <p:nvPr/>
            </p:nvSpPr>
            <p:spPr bwMode="auto">
              <a:xfrm>
                <a:off x="2091" y="653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7" name="Line 10"/>
              <p:cNvSpPr>
                <a:spLocks noChangeShapeType="1"/>
              </p:cNvSpPr>
              <p:nvPr/>
            </p:nvSpPr>
            <p:spPr bwMode="auto">
              <a:xfrm>
                <a:off x="2090" y="586"/>
                <a:ext cx="0" cy="3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8" name="Line 11"/>
              <p:cNvSpPr>
                <a:spLocks noChangeShapeType="1"/>
              </p:cNvSpPr>
              <p:nvPr/>
            </p:nvSpPr>
            <p:spPr bwMode="auto">
              <a:xfrm>
                <a:off x="2090" y="621"/>
                <a:ext cx="0" cy="3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9" name="Freeform 12"/>
              <p:cNvSpPr>
                <a:spLocks/>
              </p:cNvSpPr>
              <p:nvPr/>
            </p:nvSpPr>
            <p:spPr bwMode="auto">
              <a:xfrm>
                <a:off x="2059" y="620"/>
                <a:ext cx="31" cy="49"/>
              </a:xfrm>
              <a:custGeom>
                <a:avLst/>
                <a:gdLst>
                  <a:gd name="T0" fmla="*/ 0 w 31"/>
                  <a:gd name="T1" fmla="*/ 49 h 49"/>
                  <a:gd name="T2" fmla="*/ 0 w 31"/>
                  <a:gd name="T3" fmla="*/ 0 h 49"/>
                  <a:gd name="T4" fmla="*/ 31 w 31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49">
                    <a:moveTo>
                      <a:pt x="0" y="49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0" name="Rectangle 13"/>
              <p:cNvSpPr>
                <a:spLocks noChangeArrowheads="1"/>
              </p:cNvSpPr>
              <p:nvPr/>
            </p:nvSpPr>
            <p:spPr bwMode="auto">
              <a:xfrm>
                <a:off x="2106" y="698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1" name="Line 14"/>
              <p:cNvSpPr>
                <a:spLocks noChangeShapeType="1"/>
              </p:cNvSpPr>
              <p:nvPr/>
            </p:nvSpPr>
            <p:spPr bwMode="auto">
              <a:xfrm>
                <a:off x="2060" y="721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2" name="Rectangle 15"/>
              <p:cNvSpPr>
                <a:spLocks noChangeArrowheads="1"/>
              </p:cNvSpPr>
              <p:nvPr/>
            </p:nvSpPr>
            <p:spPr bwMode="auto">
              <a:xfrm>
                <a:off x="2106" y="765"/>
                <a:ext cx="13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Congo/KAF1/2017</a:t>
                </a:r>
                <a:r>
                  <a:rPr kumimoji="0" lang="en-US" sz="800" b="1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3" name="Line 16"/>
              <p:cNvSpPr>
                <a:spLocks noChangeShapeType="1"/>
              </p:cNvSpPr>
              <p:nvPr/>
            </p:nvSpPr>
            <p:spPr bwMode="auto">
              <a:xfrm>
                <a:off x="2060" y="788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4" name="Rectangle 17"/>
              <p:cNvSpPr>
                <a:spLocks noChangeArrowheads="1"/>
              </p:cNvSpPr>
              <p:nvPr/>
            </p:nvSpPr>
            <p:spPr bwMode="auto">
              <a:xfrm>
                <a:off x="2106" y="832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Congo/TCH6/2017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5" name="Line 18"/>
              <p:cNvSpPr>
                <a:spLocks noChangeShapeType="1"/>
              </p:cNvSpPr>
              <p:nvPr/>
            </p:nvSpPr>
            <p:spPr bwMode="auto">
              <a:xfrm>
                <a:off x="2060" y="855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6" name="Rectangle 19"/>
              <p:cNvSpPr>
                <a:spLocks noChangeArrowheads="1"/>
              </p:cNvSpPr>
              <p:nvPr/>
            </p:nvSpPr>
            <p:spPr bwMode="auto">
              <a:xfrm>
                <a:off x="2106" y="899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7" name="Line 20"/>
              <p:cNvSpPr>
                <a:spLocks noChangeShapeType="1"/>
              </p:cNvSpPr>
              <p:nvPr/>
            </p:nvSpPr>
            <p:spPr bwMode="auto">
              <a:xfrm>
                <a:off x="2060" y="922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8" name="Rectangle 21"/>
              <p:cNvSpPr>
                <a:spLocks noChangeArrowheads="1"/>
              </p:cNvSpPr>
              <p:nvPr/>
            </p:nvSpPr>
            <p:spPr bwMode="auto">
              <a:xfrm>
                <a:off x="2184" y="966"/>
                <a:ext cx="151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Congo/17RS882-29/2017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9" name="Freeform 22"/>
              <p:cNvSpPr>
                <a:spLocks/>
              </p:cNvSpPr>
              <p:nvPr/>
            </p:nvSpPr>
            <p:spPr bwMode="auto">
              <a:xfrm>
                <a:off x="2183" y="989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0" name="Rectangle 23"/>
              <p:cNvSpPr>
                <a:spLocks noChangeArrowheads="1"/>
              </p:cNvSpPr>
              <p:nvPr/>
            </p:nvSpPr>
            <p:spPr bwMode="auto">
              <a:xfrm>
                <a:off x="2230" y="1034"/>
                <a:ext cx="139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Congo/NYA15/2017</a:t>
                </a:r>
                <a:r>
                  <a:rPr kumimoji="0" lang="en-US" sz="800" b="1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1" name="Line 24"/>
              <p:cNvSpPr>
                <a:spLocks noChangeShapeType="1"/>
              </p:cNvSpPr>
              <p:nvPr/>
            </p:nvSpPr>
            <p:spPr bwMode="auto">
              <a:xfrm>
                <a:off x="2184" y="1056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2" name="Line 25"/>
              <p:cNvSpPr>
                <a:spLocks noChangeShapeType="1"/>
              </p:cNvSpPr>
              <p:nvPr/>
            </p:nvSpPr>
            <p:spPr bwMode="auto">
              <a:xfrm>
                <a:off x="2183" y="1024"/>
                <a:ext cx="0" cy="3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3" name="Freeform 26"/>
              <p:cNvSpPr>
                <a:spLocks/>
              </p:cNvSpPr>
              <p:nvPr/>
            </p:nvSpPr>
            <p:spPr bwMode="auto">
              <a:xfrm>
                <a:off x="2059" y="823"/>
                <a:ext cx="124" cy="200"/>
              </a:xfrm>
              <a:custGeom>
                <a:avLst/>
                <a:gdLst>
                  <a:gd name="T0" fmla="*/ 0 w 124"/>
                  <a:gd name="T1" fmla="*/ 0 h 200"/>
                  <a:gd name="T2" fmla="*/ 0 w 124"/>
                  <a:gd name="T3" fmla="*/ 200 h 200"/>
                  <a:gd name="T4" fmla="*/ 124 w 124"/>
                  <a:gd name="T5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" h="200">
                    <a:moveTo>
                      <a:pt x="0" y="0"/>
                    </a:moveTo>
                    <a:lnTo>
                      <a:pt x="0" y="200"/>
                    </a:lnTo>
                    <a:lnTo>
                      <a:pt x="124" y="20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4" name="Rectangle 27"/>
              <p:cNvSpPr>
                <a:spLocks noChangeArrowheads="1"/>
              </p:cNvSpPr>
              <p:nvPr/>
            </p:nvSpPr>
            <p:spPr bwMode="auto">
              <a:xfrm>
                <a:off x="2060" y="1101"/>
                <a:ext cx="149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</a:t>
                </a:r>
                <a:r>
                  <a:rPr kumimoji="0" lang="en-US" sz="800" b="1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duck/DR Congo/17RS882-33/2017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5" name="Freeform 28"/>
              <p:cNvSpPr>
                <a:spLocks/>
              </p:cNvSpPr>
              <p:nvPr/>
            </p:nvSpPr>
            <p:spPr bwMode="auto">
              <a:xfrm>
                <a:off x="2059" y="873"/>
                <a:ext cx="0" cy="251"/>
              </a:xfrm>
              <a:custGeom>
                <a:avLst/>
                <a:gdLst>
                  <a:gd name="T0" fmla="*/ 0 h 251"/>
                  <a:gd name="T1" fmla="*/ 251 h 251"/>
                  <a:gd name="T2" fmla="*/ 251 h 25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51">
                    <a:moveTo>
                      <a:pt x="0" y="0"/>
                    </a:moveTo>
                    <a:lnTo>
                      <a:pt x="0" y="251"/>
                    </a:lnTo>
                    <a:lnTo>
                      <a:pt x="0" y="25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6" name="Rectangle 29"/>
              <p:cNvSpPr>
                <a:spLocks noChangeArrowheads="1"/>
              </p:cNvSpPr>
              <p:nvPr/>
            </p:nvSpPr>
            <p:spPr bwMode="auto">
              <a:xfrm>
                <a:off x="2060" y="1168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Congo/17RS882-40/2017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7" name="Freeform 30"/>
              <p:cNvSpPr>
                <a:spLocks/>
              </p:cNvSpPr>
              <p:nvPr/>
            </p:nvSpPr>
            <p:spPr bwMode="auto">
              <a:xfrm>
                <a:off x="2059" y="907"/>
                <a:ext cx="0" cy="284"/>
              </a:xfrm>
              <a:custGeom>
                <a:avLst/>
                <a:gdLst>
                  <a:gd name="T0" fmla="*/ 0 h 284"/>
                  <a:gd name="T1" fmla="*/ 284 h 284"/>
                  <a:gd name="T2" fmla="*/ 284 h 2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84">
                    <a:moveTo>
                      <a:pt x="0" y="0"/>
                    </a:moveTo>
                    <a:lnTo>
                      <a:pt x="0" y="284"/>
                    </a:lnTo>
                    <a:lnTo>
                      <a:pt x="0" y="28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8" name="Rectangle 31"/>
              <p:cNvSpPr>
                <a:spLocks noChangeArrowheads="1"/>
              </p:cNvSpPr>
              <p:nvPr/>
            </p:nvSpPr>
            <p:spPr bwMode="auto">
              <a:xfrm>
                <a:off x="2060" y="1235"/>
                <a:ext cx="147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9" name="Freeform 32"/>
              <p:cNvSpPr>
                <a:spLocks/>
              </p:cNvSpPr>
              <p:nvPr/>
            </p:nvSpPr>
            <p:spPr bwMode="auto">
              <a:xfrm>
                <a:off x="2059" y="940"/>
                <a:ext cx="0" cy="318"/>
              </a:xfrm>
              <a:custGeom>
                <a:avLst/>
                <a:gdLst>
                  <a:gd name="T0" fmla="*/ 0 h 318"/>
                  <a:gd name="T1" fmla="*/ 318 h 318"/>
                  <a:gd name="T2" fmla="*/ 318 h 3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18">
                    <a:moveTo>
                      <a:pt x="0" y="0"/>
                    </a:moveTo>
                    <a:lnTo>
                      <a:pt x="0" y="318"/>
                    </a:lnTo>
                    <a:lnTo>
                      <a:pt x="0" y="31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0" name="Rectangle 33"/>
              <p:cNvSpPr>
                <a:spLocks noChangeArrowheads="1"/>
              </p:cNvSpPr>
              <p:nvPr/>
            </p:nvSpPr>
            <p:spPr bwMode="auto">
              <a:xfrm>
                <a:off x="2137" y="1302"/>
                <a:ext cx="13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1" name="Line 34"/>
              <p:cNvSpPr>
                <a:spLocks noChangeShapeType="1"/>
              </p:cNvSpPr>
              <p:nvPr/>
            </p:nvSpPr>
            <p:spPr bwMode="auto">
              <a:xfrm>
                <a:off x="2060" y="1325"/>
                <a:ext cx="3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2" name="Line 35"/>
              <p:cNvSpPr>
                <a:spLocks noChangeShapeType="1"/>
              </p:cNvSpPr>
              <p:nvPr/>
            </p:nvSpPr>
            <p:spPr bwMode="auto">
              <a:xfrm>
                <a:off x="2059" y="620"/>
                <a:ext cx="0" cy="351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3" name="Line 36"/>
              <p:cNvSpPr>
                <a:spLocks noChangeShapeType="1"/>
              </p:cNvSpPr>
              <p:nvPr/>
            </p:nvSpPr>
            <p:spPr bwMode="auto">
              <a:xfrm>
                <a:off x="2059" y="974"/>
                <a:ext cx="0" cy="351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4" name="Freeform 37"/>
              <p:cNvSpPr>
                <a:spLocks/>
              </p:cNvSpPr>
              <p:nvPr/>
            </p:nvSpPr>
            <p:spPr bwMode="auto">
              <a:xfrm>
                <a:off x="1997" y="972"/>
                <a:ext cx="62" cy="209"/>
              </a:xfrm>
              <a:custGeom>
                <a:avLst/>
                <a:gdLst>
                  <a:gd name="T0" fmla="*/ 0 w 62"/>
                  <a:gd name="T1" fmla="*/ 209 h 209"/>
                  <a:gd name="T2" fmla="*/ 0 w 62"/>
                  <a:gd name="T3" fmla="*/ 0 h 209"/>
                  <a:gd name="T4" fmla="*/ 62 w 62"/>
                  <a:gd name="T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09">
                    <a:moveTo>
                      <a:pt x="0" y="209"/>
                    </a:moveTo>
                    <a:lnTo>
                      <a:pt x="0" y="0"/>
                    </a:lnTo>
                    <a:lnTo>
                      <a:pt x="6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5" name="Rectangle 38"/>
              <p:cNvSpPr>
                <a:spLocks noChangeArrowheads="1"/>
              </p:cNvSpPr>
              <p:nvPr/>
            </p:nvSpPr>
            <p:spPr bwMode="auto">
              <a:xfrm>
                <a:off x="2060" y="1376"/>
                <a:ext cx="1477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A/grey-headed gull/Uganda/MUWRP-538/2017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6" name="Freeform 39"/>
              <p:cNvSpPr>
                <a:spLocks/>
              </p:cNvSpPr>
              <p:nvPr/>
            </p:nvSpPr>
            <p:spPr bwMode="auto">
              <a:xfrm>
                <a:off x="1997" y="1184"/>
                <a:ext cx="62" cy="208"/>
              </a:xfrm>
              <a:custGeom>
                <a:avLst/>
                <a:gdLst>
                  <a:gd name="T0" fmla="*/ 0 w 62"/>
                  <a:gd name="T1" fmla="*/ 0 h 208"/>
                  <a:gd name="T2" fmla="*/ 0 w 62"/>
                  <a:gd name="T3" fmla="*/ 208 h 208"/>
                  <a:gd name="T4" fmla="*/ 62 w 62"/>
                  <a:gd name="T5" fmla="*/ 208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08">
                    <a:moveTo>
                      <a:pt x="0" y="0"/>
                    </a:moveTo>
                    <a:lnTo>
                      <a:pt x="0" y="208"/>
                    </a:lnTo>
                    <a:lnTo>
                      <a:pt x="62" y="20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7" name="Rectangle 40"/>
              <p:cNvSpPr>
                <a:spLocks noChangeArrowheads="1"/>
              </p:cNvSpPr>
              <p:nvPr/>
            </p:nvSpPr>
            <p:spPr bwMode="auto">
              <a:xfrm>
                <a:off x="2030" y="1444"/>
                <a:ext cx="1210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A/chicken/Uganda/17RS115-15/2017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8" name="Freeform 41"/>
              <p:cNvSpPr>
                <a:spLocks/>
              </p:cNvSpPr>
              <p:nvPr/>
            </p:nvSpPr>
            <p:spPr bwMode="auto">
              <a:xfrm>
                <a:off x="2028" y="1459"/>
                <a:ext cx="0" cy="33"/>
              </a:xfrm>
              <a:custGeom>
                <a:avLst/>
                <a:gdLst>
                  <a:gd name="T0" fmla="*/ 33 h 33"/>
                  <a:gd name="T1" fmla="*/ 0 h 33"/>
                  <a:gd name="T2" fmla="*/ 0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3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0" name="Freeform 43"/>
              <p:cNvSpPr>
                <a:spLocks/>
              </p:cNvSpPr>
              <p:nvPr/>
            </p:nvSpPr>
            <p:spPr bwMode="auto">
              <a:xfrm>
                <a:off x="2028" y="1494"/>
                <a:ext cx="0" cy="33"/>
              </a:xfrm>
              <a:custGeom>
                <a:avLst/>
                <a:gdLst>
                  <a:gd name="T0" fmla="*/ 0 h 33"/>
                  <a:gd name="T1" fmla="*/ 33 h 33"/>
                  <a:gd name="T2" fmla="*/ 33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0"/>
                    </a:moveTo>
                    <a:lnTo>
                      <a:pt x="0" y="33"/>
                    </a:lnTo>
                    <a:lnTo>
                      <a:pt x="0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1" name="Freeform 44"/>
              <p:cNvSpPr>
                <a:spLocks/>
              </p:cNvSpPr>
              <p:nvPr/>
            </p:nvSpPr>
            <p:spPr bwMode="auto">
              <a:xfrm>
                <a:off x="1997" y="1493"/>
                <a:ext cx="31" cy="83"/>
              </a:xfrm>
              <a:custGeom>
                <a:avLst/>
                <a:gdLst>
                  <a:gd name="T0" fmla="*/ 0 w 31"/>
                  <a:gd name="T1" fmla="*/ 83 h 83"/>
                  <a:gd name="T2" fmla="*/ 0 w 31"/>
                  <a:gd name="T3" fmla="*/ 0 h 83"/>
                  <a:gd name="T4" fmla="*/ 31 w 31"/>
                  <a:gd name="T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83">
                    <a:moveTo>
                      <a:pt x="0" y="83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3" name="Freeform 46"/>
              <p:cNvSpPr>
                <a:spLocks/>
              </p:cNvSpPr>
              <p:nvPr/>
            </p:nvSpPr>
            <p:spPr bwMode="auto">
              <a:xfrm>
                <a:off x="1997" y="1594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5" name="Freeform 48"/>
              <p:cNvSpPr>
                <a:spLocks/>
              </p:cNvSpPr>
              <p:nvPr/>
            </p:nvSpPr>
            <p:spPr bwMode="auto">
              <a:xfrm>
                <a:off x="1997" y="1629"/>
                <a:ext cx="124" cy="32"/>
              </a:xfrm>
              <a:custGeom>
                <a:avLst/>
                <a:gdLst>
                  <a:gd name="T0" fmla="*/ 0 w 124"/>
                  <a:gd name="T1" fmla="*/ 0 h 32"/>
                  <a:gd name="T2" fmla="*/ 0 w 124"/>
                  <a:gd name="T3" fmla="*/ 32 h 32"/>
                  <a:gd name="T4" fmla="*/ 124 w 124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" h="32">
                    <a:moveTo>
                      <a:pt x="0" y="0"/>
                    </a:moveTo>
                    <a:lnTo>
                      <a:pt x="0" y="32"/>
                    </a:lnTo>
                    <a:lnTo>
                      <a:pt x="124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6" name="Line 49"/>
              <p:cNvSpPr>
                <a:spLocks noChangeShapeType="1"/>
              </p:cNvSpPr>
              <p:nvPr/>
            </p:nvSpPr>
            <p:spPr bwMode="auto">
              <a:xfrm>
                <a:off x="1997" y="972"/>
                <a:ext cx="0" cy="343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7" name="Line 50"/>
              <p:cNvSpPr>
                <a:spLocks noChangeShapeType="1"/>
              </p:cNvSpPr>
              <p:nvPr/>
            </p:nvSpPr>
            <p:spPr bwMode="auto">
              <a:xfrm>
                <a:off x="1997" y="1318"/>
                <a:ext cx="0" cy="343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8" name="Freeform 51"/>
              <p:cNvSpPr>
                <a:spLocks/>
              </p:cNvSpPr>
              <p:nvPr/>
            </p:nvSpPr>
            <p:spPr bwMode="auto">
              <a:xfrm>
                <a:off x="1935" y="1317"/>
                <a:ext cx="62" cy="204"/>
              </a:xfrm>
              <a:custGeom>
                <a:avLst/>
                <a:gdLst>
                  <a:gd name="T0" fmla="*/ 0 w 62"/>
                  <a:gd name="T1" fmla="*/ 204 h 204"/>
                  <a:gd name="T2" fmla="*/ 0 w 62"/>
                  <a:gd name="T3" fmla="*/ 0 h 204"/>
                  <a:gd name="T4" fmla="*/ 62 w 62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04">
                    <a:moveTo>
                      <a:pt x="0" y="204"/>
                    </a:moveTo>
                    <a:lnTo>
                      <a:pt x="0" y="0"/>
                    </a:lnTo>
                    <a:lnTo>
                      <a:pt x="6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9" name="Rectangle 52"/>
              <p:cNvSpPr>
                <a:spLocks noChangeArrowheads="1"/>
              </p:cNvSpPr>
              <p:nvPr/>
            </p:nvSpPr>
            <p:spPr bwMode="auto">
              <a:xfrm>
                <a:off x="1998" y="1705"/>
                <a:ext cx="97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A/duck/India/10CA01/2016</a:t>
                </a:r>
                <a:r>
                  <a:rPr kumimoji="0" lang="en-US" sz="800" b="0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0" name="Freeform 53"/>
              <p:cNvSpPr>
                <a:spLocks/>
              </p:cNvSpPr>
              <p:nvPr/>
            </p:nvSpPr>
            <p:spPr bwMode="auto">
              <a:xfrm>
                <a:off x="1935" y="1524"/>
                <a:ext cx="62" cy="204"/>
              </a:xfrm>
              <a:custGeom>
                <a:avLst/>
                <a:gdLst>
                  <a:gd name="T0" fmla="*/ 0 w 62"/>
                  <a:gd name="T1" fmla="*/ 0 h 204"/>
                  <a:gd name="T2" fmla="*/ 0 w 62"/>
                  <a:gd name="T3" fmla="*/ 204 h 204"/>
                  <a:gd name="T4" fmla="*/ 62 w 62"/>
                  <a:gd name="T5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04">
                    <a:moveTo>
                      <a:pt x="0" y="0"/>
                    </a:moveTo>
                    <a:lnTo>
                      <a:pt x="0" y="204"/>
                    </a:lnTo>
                    <a:lnTo>
                      <a:pt x="62" y="20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1" name="Freeform 54"/>
              <p:cNvSpPr>
                <a:spLocks/>
              </p:cNvSpPr>
              <p:nvPr/>
            </p:nvSpPr>
            <p:spPr bwMode="auto">
              <a:xfrm>
                <a:off x="1905" y="1522"/>
                <a:ext cx="30" cy="169"/>
              </a:xfrm>
              <a:custGeom>
                <a:avLst/>
                <a:gdLst>
                  <a:gd name="T0" fmla="*/ 0 w 30"/>
                  <a:gd name="T1" fmla="*/ 169 h 169"/>
                  <a:gd name="T2" fmla="*/ 0 w 30"/>
                  <a:gd name="T3" fmla="*/ 0 h 169"/>
                  <a:gd name="T4" fmla="*/ 30 w 30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69">
                    <a:moveTo>
                      <a:pt x="0" y="169"/>
                    </a:moveTo>
                    <a:lnTo>
                      <a:pt x="0" y="0"/>
                    </a:lnTo>
                    <a:lnTo>
                      <a:pt x="3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2" name="Rectangle 55"/>
              <p:cNvSpPr>
                <a:spLocks noChangeArrowheads="1"/>
              </p:cNvSpPr>
              <p:nvPr/>
            </p:nvSpPr>
            <p:spPr bwMode="auto">
              <a:xfrm>
                <a:off x="2350" y="1772"/>
                <a:ext cx="89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A/duck/Riyadh/AI2/2017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3" name="Freeform 56"/>
              <p:cNvSpPr>
                <a:spLocks/>
              </p:cNvSpPr>
              <p:nvPr/>
            </p:nvSpPr>
            <p:spPr bwMode="auto">
              <a:xfrm>
                <a:off x="2348" y="1795"/>
                <a:ext cx="0" cy="66"/>
              </a:xfrm>
              <a:custGeom>
                <a:avLst/>
                <a:gdLst>
                  <a:gd name="T0" fmla="*/ 66 h 66"/>
                  <a:gd name="T1" fmla="*/ 0 h 66"/>
                  <a:gd name="T2" fmla="*/ 0 h 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6">
                    <a:moveTo>
                      <a:pt x="0" y="6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4" name="Rectangle 57"/>
              <p:cNvSpPr>
                <a:spLocks noChangeArrowheads="1"/>
              </p:cNvSpPr>
              <p:nvPr/>
            </p:nvSpPr>
            <p:spPr bwMode="auto">
              <a:xfrm>
                <a:off x="2350" y="1840"/>
                <a:ext cx="125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A/Ornamental bird/Al-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Qasim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/AI9/2017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5" name="Freeform 58"/>
              <p:cNvSpPr>
                <a:spLocks/>
              </p:cNvSpPr>
              <p:nvPr/>
            </p:nvSpPr>
            <p:spPr bwMode="auto">
              <a:xfrm>
                <a:off x="2348" y="1862"/>
                <a:ext cx="0" cy="33"/>
              </a:xfrm>
              <a:custGeom>
                <a:avLst/>
                <a:gdLst>
                  <a:gd name="T0" fmla="*/ 33 h 33"/>
                  <a:gd name="T1" fmla="*/ 0 h 33"/>
                  <a:gd name="T2" fmla="*/ 0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3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6" name="Rectangle 59"/>
              <p:cNvSpPr>
                <a:spLocks noChangeArrowheads="1"/>
              </p:cNvSpPr>
              <p:nvPr/>
            </p:nvSpPr>
            <p:spPr bwMode="auto">
              <a:xfrm>
                <a:off x="2350" y="1907"/>
                <a:ext cx="94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A/Bulbul/Riyadh/AI4/2017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7" name="Freeform 60"/>
              <p:cNvSpPr>
                <a:spLocks/>
              </p:cNvSpPr>
              <p:nvPr/>
            </p:nvSpPr>
            <p:spPr bwMode="auto">
              <a:xfrm>
                <a:off x="2348" y="1897"/>
                <a:ext cx="0" cy="33"/>
              </a:xfrm>
              <a:custGeom>
                <a:avLst/>
                <a:gdLst>
                  <a:gd name="T0" fmla="*/ 0 h 33"/>
                  <a:gd name="T1" fmla="*/ 33 h 33"/>
                  <a:gd name="T2" fmla="*/ 33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0"/>
                    </a:moveTo>
                    <a:lnTo>
                      <a:pt x="0" y="33"/>
                    </a:lnTo>
                    <a:lnTo>
                      <a:pt x="0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8" name="Line 61"/>
              <p:cNvSpPr>
                <a:spLocks noChangeShapeType="1"/>
              </p:cNvSpPr>
              <p:nvPr/>
            </p:nvSpPr>
            <p:spPr bwMode="auto">
              <a:xfrm>
                <a:off x="2348" y="1864"/>
                <a:ext cx="0" cy="6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9" name="Freeform 62"/>
              <p:cNvSpPr>
                <a:spLocks/>
              </p:cNvSpPr>
              <p:nvPr/>
            </p:nvSpPr>
            <p:spPr bwMode="auto">
              <a:xfrm>
                <a:off x="1905" y="1694"/>
                <a:ext cx="443" cy="168"/>
              </a:xfrm>
              <a:custGeom>
                <a:avLst/>
                <a:gdLst>
                  <a:gd name="T0" fmla="*/ 0 w 443"/>
                  <a:gd name="T1" fmla="*/ 0 h 168"/>
                  <a:gd name="T2" fmla="*/ 0 w 443"/>
                  <a:gd name="T3" fmla="*/ 168 h 168"/>
                  <a:gd name="T4" fmla="*/ 443 w 443"/>
                  <a:gd name="T5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3" h="168">
                    <a:moveTo>
                      <a:pt x="0" y="0"/>
                    </a:moveTo>
                    <a:lnTo>
                      <a:pt x="0" y="168"/>
                    </a:lnTo>
                    <a:lnTo>
                      <a:pt x="443" y="16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0" name="Freeform 63"/>
              <p:cNvSpPr>
                <a:spLocks/>
              </p:cNvSpPr>
              <p:nvPr/>
            </p:nvSpPr>
            <p:spPr bwMode="auto">
              <a:xfrm>
                <a:off x="1873" y="1692"/>
                <a:ext cx="32" cy="151"/>
              </a:xfrm>
              <a:custGeom>
                <a:avLst/>
                <a:gdLst>
                  <a:gd name="T0" fmla="*/ 0 w 32"/>
                  <a:gd name="T1" fmla="*/ 151 h 151"/>
                  <a:gd name="T2" fmla="*/ 0 w 32"/>
                  <a:gd name="T3" fmla="*/ 0 h 151"/>
                  <a:gd name="T4" fmla="*/ 32 w 32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151">
                    <a:moveTo>
                      <a:pt x="0" y="151"/>
                    </a:moveTo>
                    <a:lnTo>
                      <a:pt x="0" y="0"/>
                    </a:lnTo>
                    <a:lnTo>
                      <a:pt x="3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1" name="Rectangle 64"/>
              <p:cNvSpPr>
                <a:spLocks noChangeArrowheads="1"/>
              </p:cNvSpPr>
              <p:nvPr/>
            </p:nvSpPr>
            <p:spPr bwMode="auto">
              <a:xfrm>
                <a:off x="2030" y="1978"/>
                <a:ext cx="898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A/duck/Egypt/SS19/2017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2" name="Freeform 65"/>
              <p:cNvSpPr>
                <a:spLocks/>
              </p:cNvSpPr>
              <p:nvPr/>
            </p:nvSpPr>
            <p:spPr bwMode="auto">
              <a:xfrm>
                <a:off x="1873" y="1846"/>
                <a:ext cx="156" cy="151"/>
              </a:xfrm>
              <a:custGeom>
                <a:avLst/>
                <a:gdLst>
                  <a:gd name="T0" fmla="*/ 0 w 156"/>
                  <a:gd name="T1" fmla="*/ 0 h 151"/>
                  <a:gd name="T2" fmla="*/ 0 w 156"/>
                  <a:gd name="T3" fmla="*/ 151 h 151"/>
                  <a:gd name="T4" fmla="*/ 156 w 156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6" h="151">
                    <a:moveTo>
                      <a:pt x="0" y="0"/>
                    </a:moveTo>
                    <a:lnTo>
                      <a:pt x="0" y="151"/>
                    </a:lnTo>
                    <a:lnTo>
                      <a:pt x="156" y="15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3" name="Freeform 66"/>
              <p:cNvSpPr>
                <a:spLocks/>
              </p:cNvSpPr>
              <p:nvPr/>
            </p:nvSpPr>
            <p:spPr bwMode="auto">
              <a:xfrm>
                <a:off x="1811" y="1844"/>
                <a:ext cx="62" cy="1116"/>
              </a:xfrm>
              <a:custGeom>
                <a:avLst/>
                <a:gdLst>
                  <a:gd name="T0" fmla="*/ 0 w 62"/>
                  <a:gd name="T1" fmla="*/ 1116 h 1116"/>
                  <a:gd name="T2" fmla="*/ 0 w 62"/>
                  <a:gd name="T3" fmla="*/ 0 h 1116"/>
                  <a:gd name="T4" fmla="*/ 62 w 62"/>
                  <a:gd name="T5" fmla="*/ 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1116">
                    <a:moveTo>
                      <a:pt x="0" y="1116"/>
                    </a:moveTo>
                    <a:lnTo>
                      <a:pt x="0" y="0"/>
                    </a:lnTo>
                    <a:lnTo>
                      <a:pt x="6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4" name="Rectangle 67"/>
              <p:cNvSpPr>
                <a:spLocks noChangeArrowheads="1"/>
              </p:cNvSpPr>
              <p:nvPr/>
            </p:nvSpPr>
            <p:spPr bwMode="auto">
              <a:xfrm>
                <a:off x="1967" y="2041"/>
                <a:ext cx="127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A/wild duck/Germany-BW/R8455/2016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5" name="Freeform 68"/>
              <p:cNvSpPr>
                <a:spLocks/>
              </p:cNvSpPr>
              <p:nvPr/>
            </p:nvSpPr>
            <p:spPr bwMode="auto">
              <a:xfrm>
                <a:off x="1965" y="2064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6" name="Rectangle 69"/>
              <p:cNvSpPr>
                <a:spLocks noChangeArrowheads="1"/>
              </p:cNvSpPr>
              <p:nvPr/>
            </p:nvSpPr>
            <p:spPr bwMode="auto">
              <a:xfrm>
                <a:off x="1967" y="2108"/>
                <a:ext cx="128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A/tufted duck/Germany-SH/R8444/2016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7" name="Freeform 70"/>
              <p:cNvSpPr>
                <a:spLocks/>
              </p:cNvSpPr>
              <p:nvPr/>
            </p:nvSpPr>
            <p:spPr bwMode="auto">
              <a:xfrm>
                <a:off x="1965" y="2099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8" name="Freeform 71"/>
              <p:cNvSpPr>
                <a:spLocks/>
              </p:cNvSpPr>
              <p:nvPr/>
            </p:nvSpPr>
            <p:spPr bwMode="auto">
              <a:xfrm>
                <a:off x="1934" y="2097"/>
                <a:ext cx="31" cy="49"/>
              </a:xfrm>
              <a:custGeom>
                <a:avLst/>
                <a:gdLst>
                  <a:gd name="T0" fmla="*/ 0 w 31"/>
                  <a:gd name="T1" fmla="*/ 49 h 49"/>
                  <a:gd name="T2" fmla="*/ 0 w 31"/>
                  <a:gd name="T3" fmla="*/ 0 h 49"/>
                  <a:gd name="T4" fmla="*/ 31 w 31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49">
                    <a:moveTo>
                      <a:pt x="0" y="49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9" name="Rectangle 72"/>
              <p:cNvSpPr>
                <a:spLocks noChangeArrowheads="1"/>
              </p:cNvSpPr>
              <p:nvPr/>
            </p:nvSpPr>
            <p:spPr bwMode="auto">
              <a:xfrm>
                <a:off x="1997" y="2175"/>
                <a:ext cx="102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A/wild duck/Poland/82A/2016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0" name="Freeform 73"/>
              <p:cNvSpPr>
                <a:spLocks/>
              </p:cNvSpPr>
              <p:nvPr/>
            </p:nvSpPr>
            <p:spPr bwMode="auto">
              <a:xfrm>
                <a:off x="1934" y="2149"/>
                <a:ext cx="62" cy="49"/>
              </a:xfrm>
              <a:custGeom>
                <a:avLst/>
                <a:gdLst>
                  <a:gd name="T0" fmla="*/ 0 w 62"/>
                  <a:gd name="T1" fmla="*/ 0 h 49"/>
                  <a:gd name="T2" fmla="*/ 0 w 62"/>
                  <a:gd name="T3" fmla="*/ 49 h 49"/>
                  <a:gd name="T4" fmla="*/ 62 w 62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49">
                    <a:moveTo>
                      <a:pt x="0" y="0"/>
                    </a:moveTo>
                    <a:lnTo>
                      <a:pt x="0" y="49"/>
                    </a:lnTo>
                    <a:lnTo>
                      <a:pt x="62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1" name="Freeform 74"/>
              <p:cNvSpPr>
                <a:spLocks/>
              </p:cNvSpPr>
              <p:nvPr/>
            </p:nvSpPr>
            <p:spPr bwMode="auto">
              <a:xfrm>
                <a:off x="1873" y="2148"/>
                <a:ext cx="61" cy="57"/>
              </a:xfrm>
              <a:custGeom>
                <a:avLst/>
                <a:gdLst>
                  <a:gd name="T0" fmla="*/ 0 w 61"/>
                  <a:gd name="T1" fmla="*/ 57 h 57"/>
                  <a:gd name="T2" fmla="*/ 0 w 61"/>
                  <a:gd name="T3" fmla="*/ 0 h 57"/>
                  <a:gd name="T4" fmla="*/ 61 w 61"/>
                  <a:gd name="T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57">
                    <a:moveTo>
                      <a:pt x="0" y="57"/>
                    </a:moveTo>
                    <a:lnTo>
                      <a:pt x="0" y="0"/>
                    </a:lnTo>
                    <a:lnTo>
                      <a:pt x="6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2" name="Rectangle 75"/>
              <p:cNvSpPr>
                <a:spLocks noChangeArrowheads="1"/>
              </p:cNvSpPr>
              <p:nvPr/>
            </p:nvSpPr>
            <p:spPr bwMode="auto">
              <a:xfrm>
                <a:off x="1936" y="2243"/>
                <a:ext cx="98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Kalmykia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/813/2016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3" name="Freeform 76"/>
              <p:cNvSpPr>
                <a:spLocks/>
              </p:cNvSpPr>
              <p:nvPr/>
            </p:nvSpPr>
            <p:spPr bwMode="auto">
              <a:xfrm>
                <a:off x="1873" y="2208"/>
                <a:ext cx="61" cy="57"/>
              </a:xfrm>
              <a:custGeom>
                <a:avLst/>
                <a:gdLst>
                  <a:gd name="T0" fmla="*/ 0 w 61"/>
                  <a:gd name="T1" fmla="*/ 0 h 57"/>
                  <a:gd name="T2" fmla="*/ 0 w 61"/>
                  <a:gd name="T3" fmla="*/ 57 h 57"/>
                  <a:gd name="T4" fmla="*/ 61 w 61"/>
                  <a:gd name="T5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57">
                    <a:moveTo>
                      <a:pt x="0" y="0"/>
                    </a:moveTo>
                    <a:lnTo>
                      <a:pt x="0" y="57"/>
                    </a:lnTo>
                    <a:lnTo>
                      <a:pt x="61" y="5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4" name="Rectangle 77"/>
              <p:cNvSpPr>
                <a:spLocks noChangeArrowheads="1"/>
              </p:cNvSpPr>
              <p:nvPr/>
            </p:nvSpPr>
            <p:spPr bwMode="auto">
              <a:xfrm>
                <a:off x="1967" y="2310"/>
                <a:ext cx="89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A/swan/Voronezh/2/2017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5" name="Freeform 78"/>
              <p:cNvSpPr>
                <a:spLocks/>
              </p:cNvSpPr>
              <p:nvPr/>
            </p:nvSpPr>
            <p:spPr bwMode="auto">
              <a:xfrm>
                <a:off x="1873" y="2242"/>
                <a:ext cx="92" cy="91"/>
              </a:xfrm>
              <a:custGeom>
                <a:avLst/>
                <a:gdLst>
                  <a:gd name="T0" fmla="*/ 0 w 92"/>
                  <a:gd name="T1" fmla="*/ 0 h 91"/>
                  <a:gd name="T2" fmla="*/ 0 w 92"/>
                  <a:gd name="T3" fmla="*/ 91 h 91"/>
                  <a:gd name="T4" fmla="*/ 92 w 92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91">
                    <a:moveTo>
                      <a:pt x="0" y="0"/>
                    </a:moveTo>
                    <a:lnTo>
                      <a:pt x="0" y="91"/>
                    </a:lnTo>
                    <a:lnTo>
                      <a:pt x="92" y="9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6" name="Rectangle 79"/>
              <p:cNvSpPr>
                <a:spLocks noChangeArrowheads="1"/>
              </p:cNvSpPr>
              <p:nvPr/>
            </p:nvSpPr>
            <p:spPr bwMode="auto">
              <a:xfrm>
                <a:off x="2028" y="2377"/>
                <a:ext cx="96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A/chicken/Moscow/94/2017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7" name="Freeform 80"/>
              <p:cNvSpPr>
                <a:spLocks/>
              </p:cNvSpPr>
              <p:nvPr/>
            </p:nvSpPr>
            <p:spPr bwMode="auto">
              <a:xfrm>
                <a:off x="1965" y="2400"/>
                <a:ext cx="62" cy="65"/>
              </a:xfrm>
              <a:custGeom>
                <a:avLst/>
                <a:gdLst>
                  <a:gd name="T0" fmla="*/ 0 w 62"/>
                  <a:gd name="T1" fmla="*/ 65 h 65"/>
                  <a:gd name="T2" fmla="*/ 0 w 62"/>
                  <a:gd name="T3" fmla="*/ 0 h 65"/>
                  <a:gd name="T4" fmla="*/ 62 w 62"/>
                  <a:gd name="T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65">
                    <a:moveTo>
                      <a:pt x="0" y="65"/>
                    </a:moveTo>
                    <a:lnTo>
                      <a:pt x="0" y="0"/>
                    </a:lnTo>
                    <a:lnTo>
                      <a:pt x="6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8" name="Rectangle 81"/>
              <p:cNvSpPr>
                <a:spLocks noChangeArrowheads="1"/>
              </p:cNvSpPr>
              <p:nvPr/>
            </p:nvSpPr>
            <p:spPr bwMode="auto">
              <a:xfrm>
                <a:off x="2028" y="2444"/>
                <a:ext cx="100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A/chicken/Chechnya/58/2017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9" name="Freeform 82"/>
              <p:cNvSpPr>
                <a:spLocks/>
              </p:cNvSpPr>
              <p:nvPr/>
            </p:nvSpPr>
            <p:spPr bwMode="auto">
              <a:xfrm>
                <a:off x="1965" y="2467"/>
                <a:ext cx="62" cy="32"/>
              </a:xfrm>
              <a:custGeom>
                <a:avLst/>
                <a:gdLst>
                  <a:gd name="T0" fmla="*/ 0 w 62"/>
                  <a:gd name="T1" fmla="*/ 32 h 32"/>
                  <a:gd name="T2" fmla="*/ 0 w 62"/>
                  <a:gd name="T3" fmla="*/ 0 h 32"/>
                  <a:gd name="T4" fmla="*/ 62 w 62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32">
                    <a:moveTo>
                      <a:pt x="0" y="32"/>
                    </a:moveTo>
                    <a:lnTo>
                      <a:pt x="0" y="0"/>
                    </a:lnTo>
                    <a:lnTo>
                      <a:pt x="6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0" name="Rectangle 83"/>
              <p:cNvSpPr>
                <a:spLocks noChangeArrowheads="1"/>
              </p:cNvSpPr>
              <p:nvPr/>
            </p:nvSpPr>
            <p:spPr bwMode="auto">
              <a:xfrm>
                <a:off x="2028" y="2511"/>
                <a:ext cx="94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A/swan/Krasnodar/44/2017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1" name="Freeform 84"/>
              <p:cNvSpPr>
                <a:spLocks/>
              </p:cNvSpPr>
              <p:nvPr/>
            </p:nvSpPr>
            <p:spPr bwMode="auto">
              <a:xfrm>
                <a:off x="1965" y="2502"/>
                <a:ext cx="62" cy="32"/>
              </a:xfrm>
              <a:custGeom>
                <a:avLst/>
                <a:gdLst>
                  <a:gd name="T0" fmla="*/ 0 w 62"/>
                  <a:gd name="T1" fmla="*/ 0 h 32"/>
                  <a:gd name="T2" fmla="*/ 0 w 62"/>
                  <a:gd name="T3" fmla="*/ 32 h 32"/>
                  <a:gd name="T4" fmla="*/ 62 w 62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32">
                    <a:moveTo>
                      <a:pt x="0" y="0"/>
                    </a:moveTo>
                    <a:lnTo>
                      <a:pt x="0" y="32"/>
                    </a:lnTo>
                    <a:lnTo>
                      <a:pt x="62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2" name="Line 85"/>
              <p:cNvSpPr>
                <a:spLocks noChangeShapeType="1"/>
              </p:cNvSpPr>
              <p:nvPr/>
            </p:nvSpPr>
            <p:spPr bwMode="auto">
              <a:xfrm>
                <a:off x="1965" y="2468"/>
                <a:ext cx="0" cy="6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3" name="Freeform 86"/>
              <p:cNvSpPr>
                <a:spLocks/>
              </p:cNvSpPr>
              <p:nvPr/>
            </p:nvSpPr>
            <p:spPr bwMode="auto">
              <a:xfrm>
                <a:off x="1873" y="2309"/>
                <a:ext cx="92" cy="158"/>
              </a:xfrm>
              <a:custGeom>
                <a:avLst/>
                <a:gdLst>
                  <a:gd name="T0" fmla="*/ 0 w 92"/>
                  <a:gd name="T1" fmla="*/ 0 h 158"/>
                  <a:gd name="T2" fmla="*/ 0 w 92"/>
                  <a:gd name="T3" fmla="*/ 158 h 158"/>
                  <a:gd name="T4" fmla="*/ 92 w 92"/>
                  <a:gd name="T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158">
                    <a:moveTo>
                      <a:pt x="0" y="0"/>
                    </a:moveTo>
                    <a:lnTo>
                      <a:pt x="0" y="158"/>
                    </a:lnTo>
                    <a:lnTo>
                      <a:pt x="92" y="15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4" name="Rectangle 87"/>
              <p:cNvSpPr>
                <a:spLocks noChangeArrowheads="1"/>
              </p:cNvSpPr>
              <p:nvPr/>
            </p:nvSpPr>
            <p:spPr bwMode="auto">
              <a:xfrm>
                <a:off x="2029" y="2582"/>
                <a:ext cx="894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A/duck/Egypt/F446/2017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5" name="Freeform 88"/>
              <p:cNvSpPr>
                <a:spLocks/>
              </p:cNvSpPr>
              <p:nvPr/>
            </p:nvSpPr>
            <p:spPr bwMode="auto">
              <a:xfrm>
                <a:off x="1903" y="2601"/>
                <a:ext cx="125" cy="49"/>
              </a:xfrm>
              <a:custGeom>
                <a:avLst/>
                <a:gdLst>
                  <a:gd name="T0" fmla="*/ 0 w 125"/>
                  <a:gd name="T1" fmla="*/ 49 h 49"/>
                  <a:gd name="T2" fmla="*/ 0 w 125"/>
                  <a:gd name="T3" fmla="*/ 0 h 49"/>
                  <a:gd name="T4" fmla="*/ 125 w 125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49">
                    <a:moveTo>
                      <a:pt x="0" y="49"/>
                    </a:moveTo>
                    <a:lnTo>
                      <a:pt x="0" y="0"/>
                    </a:lnTo>
                    <a:lnTo>
                      <a:pt x="12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6" name="Rectangle 89"/>
              <p:cNvSpPr>
                <a:spLocks noChangeArrowheads="1"/>
              </p:cNvSpPr>
              <p:nvPr/>
            </p:nvSpPr>
            <p:spPr bwMode="auto">
              <a:xfrm>
                <a:off x="1998" y="2646"/>
                <a:ext cx="100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A/chicken/Belgium/807/2017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7" name="Freeform 90"/>
              <p:cNvSpPr>
                <a:spLocks/>
              </p:cNvSpPr>
              <p:nvPr/>
            </p:nvSpPr>
            <p:spPr bwMode="auto">
              <a:xfrm>
                <a:off x="1997" y="2668"/>
                <a:ext cx="0" cy="33"/>
              </a:xfrm>
              <a:custGeom>
                <a:avLst/>
                <a:gdLst>
                  <a:gd name="T0" fmla="*/ 33 h 33"/>
                  <a:gd name="T1" fmla="*/ 0 h 33"/>
                  <a:gd name="T2" fmla="*/ 0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3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8" name="Rectangle 91"/>
              <p:cNvSpPr>
                <a:spLocks noChangeArrowheads="1"/>
              </p:cNvSpPr>
              <p:nvPr/>
            </p:nvSpPr>
            <p:spPr bwMode="auto">
              <a:xfrm>
                <a:off x="2029" y="2713"/>
                <a:ext cx="10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A/peacock/Belgium/1017/2017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9" name="Freeform 92"/>
              <p:cNvSpPr>
                <a:spLocks/>
              </p:cNvSpPr>
              <p:nvPr/>
            </p:nvSpPr>
            <p:spPr bwMode="auto">
              <a:xfrm>
                <a:off x="1997" y="2703"/>
                <a:ext cx="31" cy="33"/>
              </a:xfrm>
              <a:custGeom>
                <a:avLst/>
                <a:gdLst>
                  <a:gd name="T0" fmla="*/ 0 w 31"/>
                  <a:gd name="T1" fmla="*/ 0 h 33"/>
                  <a:gd name="T2" fmla="*/ 0 w 31"/>
                  <a:gd name="T3" fmla="*/ 33 h 33"/>
                  <a:gd name="T4" fmla="*/ 31 w 31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33">
                    <a:moveTo>
                      <a:pt x="0" y="0"/>
                    </a:moveTo>
                    <a:lnTo>
                      <a:pt x="0" y="33"/>
                    </a:lnTo>
                    <a:lnTo>
                      <a:pt x="31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0" name="Freeform 93"/>
              <p:cNvSpPr>
                <a:spLocks/>
              </p:cNvSpPr>
              <p:nvPr/>
            </p:nvSpPr>
            <p:spPr bwMode="auto">
              <a:xfrm>
                <a:off x="1903" y="2653"/>
                <a:ext cx="94" cy="49"/>
              </a:xfrm>
              <a:custGeom>
                <a:avLst/>
                <a:gdLst>
                  <a:gd name="T0" fmla="*/ 0 w 94"/>
                  <a:gd name="T1" fmla="*/ 0 h 49"/>
                  <a:gd name="T2" fmla="*/ 0 w 94"/>
                  <a:gd name="T3" fmla="*/ 49 h 49"/>
                  <a:gd name="T4" fmla="*/ 94 w 94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4" h="49">
                    <a:moveTo>
                      <a:pt x="0" y="0"/>
                    </a:moveTo>
                    <a:lnTo>
                      <a:pt x="0" y="49"/>
                    </a:lnTo>
                    <a:lnTo>
                      <a:pt x="94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1" name="Freeform 94"/>
              <p:cNvSpPr>
                <a:spLocks/>
              </p:cNvSpPr>
              <p:nvPr/>
            </p:nvSpPr>
            <p:spPr bwMode="auto">
              <a:xfrm>
                <a:off x="1873" y="2401"/>
                <a:ext cx="30" cy="251"/>
              </a:xfrm>
              <a:custGeom>
                <a:avLst/>
                <a:gdLst>
                  <a:gd name="T0" fmla="*/ 0 w 30"/>
                  <a:gd name="T1" fmla="*/ 0 h 251"/>
                  <a:gd name="T2" fmla="*/ 0 w 30"/>
                  <a:gd name="T3" fmla="*/ 251 h 251"/>
                  <a:gd name="T4" fmla="*/ 30 w 30"/>
                  <a:gd name="T5" fmla="*/ 251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251">
                    <a:moveTo>
                      <a:pt x="0" y="0"/>
                    </a:moveTo>
                    <a:lnTo>
                      <a:pt x="0" y="251"/>
                    </a:lnTo>
                    <a:lnTo>
                      <a:pt x="30" y="25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2" name="Line 95"/>
              <p:cNvSpPr>
                <a:spLocks noChangeShapeType="1"/>
              </p:cNvSpPr>
              <p:nvPr/>
            </p:nvSpPr>
            <p:spPr bwMode="auto">
              <a:xfrm>
                <a:off x="1873" y="2148"/>
                <a:ext cx="0" cy="25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3" name="Freeform 96"/>
              <p:cNvSpPr>
                <a:spLocks/>
              </p:cNvSpPr>
              <p:nvPr/>
            </p:nvSpPr>
            <p:spPr bwMode="auto">
              <a:xfrm>
                <a:off x="1842" y="2400"/>
                <a:ext cx="31" cy="200"/>
              </a:xfrm>
              <a:custGeom>
                <a:avLst/>
                <a:gdLst>
                  <a:gd name="T0" fmla="*/ 0 w 31"/>
                  <a:gd name="T1" fmla="*/ 200 h 200"/>
                  <a:gd name="T2" fmla="*/ 0 w 31"/>
                  <a:gd name="T3" fmla="*/ 0 h 200"/>
                  <a:gd name="T4" fmla="*/ 31 w 31"/>
                  <a:gd name="T5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200">
                    <a:moveTo>
                      <a:pt x="0" y="200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4" name="Rectangle 97"/>
              <p:cNvSpPr>
                <a:spLocks noChangeArrowheads="1"/>
              </p:cNvSpPr>
              <p:nvPr/>
            </p:nvSpPr>
            <p:spPr bwMode="auto">
              <a:xfrm>
                <a:off x="1999" y="2780"/>
                <a:ext cx="135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A/chicken/Czech Republic/206-17 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5" name="Freeform 98"/>
              <p:cNvSpPr>
                <a:spLocks/>
              </p:cNvSpPr>
              <p:nvPr/>
            </p:nvSpPr>
            <p:spPr bwMode="auto">
              <a:xfrm>
                <a:off x="1842" y="2603"/>
                <a:ext cx="155" cy="200"/>
              </a:xfrm>
              <a:custGeom>
                <a:avLst/>
                <a:gdLst>
                  <a:gd name="T0" fmla="*/ 0 w 155"/>
                  <a:gd name="T1" fmla="*/ 0 h 200"/>
                  <a:gd name="T2" fmla="*/ 0 w 155"/>
                  <a:gd name="T3" fmla="*/ 200 h 200"/>
                  <a:gd name="T4" fmla="*/ 155 w 155"/>
                  <a:gd name="T5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5" h="200">
                    <a:moveTo>
                      <a:pt x="0" y="0"/>
                    </a:moveTo>
                    <a:lnTo>
                      <a:pt x="0" y="200"/>
                    </a:lnTo>
                    <a:lnTo>
                      <a:pt x="155" y="20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6" name="Freeform 99"/>
              <p:cNvSpPr>
                <a:spLocks/>
              </p:cNvSpPr>
              <p:nvPr/>
            </p:nvSpPr>
            <p:spPr bwMode="auto">
              <a:xfrm>
                <a:off x="1811" y="2601"/>
                <a:ext cx="31" cy="738"/>
              </a:xfrm>
              <a:custGeom>
                <a:avLst/>
                <a:gdLst>
                  <a:gd name="T0" fmla="*/ 0 w 31"/>
                  <a:gd name="T1" fmla="*/ 738 h 738"/>
                  <a:gd name="T2" fmla="*/ 0 w 31"/>
                  <a:gd name="T3" fmla="*/ 0 h 738"/>
                  <a:gd name="T4" fmla="*/ 31 w 31"/>
                  <a:gd name="T5" fmla="*/ 0 h 7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738">
                    <a:moveTo>
                      <a:pt x="0" y="738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7" name="Rectangle 100"/>
              <p:cNvSpPr>
                <a:spLocks noChangeArrowheads="1"/>
              </p:cNvSpPr>
              <p:nvPr/>
            </p:nvSpPr>
            <p:spPr bwMode="auto">
              <a:xfrm>
                <a:off x="1874" y="2847"/>
                <a:ext cx="113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 teal/Korea/W547/2016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8" name="Freeform 101"/>
              <p:cNvSpPr>
                <a:spLocks/>
              </p:cNvSpPr>
              <p:nvPr/>
            </p:nvSpPr>
            <p:spPr bwMode="auto">
              <a:xfrm>
                <a:off x="1873" y="2870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9" name="Rectangle 102"/>
              <p:cNvSpPr>
                <a:spLocks noChangeArrowheads="1"/>
              </p:cNvSpPr>
              <p:nvPr/>
            </p:nvSpPr>
            <p:spPr bwMode="auto">
              <a:xfrm>
                <a:off x="1874" y="2914"/>
                <a:ext cx="113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 teal/Korea/W549/2016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0" name="Freeform 103"/>
              <p:cNvSpPr>
                <a:spLocks/>
              </p:cNvSpPr>
              <p:nvPr/>
            </p:nvSpPr>
            <p:spPr bwMode="auto">
              <a:xfrm>
                <a:off x="1873" y="2905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1" name="Freeform 104"/>
              <p:cNvSpPr>
                <a:spLocks/>
              </p:cNvSpPr>
              <p:nvPr/>
            </p:nvSpPr>
            <p:spPr bwMode="auto">
              <a:xfrm>
                <a:off x="1842" y="2903"/>
                <a:ext cx="31" cy="49"/>
              </a:xfrm>
              <a:custGeom>
                <a:avLst/>
                <a:gdLst>
                  <a:gd name="T0" fmla="*/ 0 w 31"/>
                  <a:gd name="T1" fmla="*/ 49 h 49"/>
                  <a:gd name="T2" fmla="*/ 0 w 31"/>
                  <a:gd name="T3" fmla="*/ 0 h 49"/>
                  <a:gd name="T4" fmla="*/ 31 w 31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49">
                    <a:moveTo>
                      <a:pt x="0" y="49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2" name="Rectangle 105"/>
              <p:cNvSpPr>
                <a:spLocks noChangeArrowheads="1"/>
              </p:cNvSpPr>
              <p:nvPr/>
            </p:nvSpPr>
            <p:spPr bwMode="auto">
              <a:xfrm>
                <a:off x="1905" y="2981"/>
                <a:ext cx="91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A/grey heron/W779/2017</a:t>
                </a:r>
                <a:r>
                  <a:rPr kumimoji="0" lang="en-US" sz="800" b="0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3" name="Freeform 106"/>
              <p:cNvSpPr>
                <a:spLocks/>
              </p:cNvSpPr>
              <p:nvPr/>
            </p:nvSpPr>
            <p:spPr bwMode="auto">
              <a:xfrm>
                <a:off x="1842" y="2955"/>
                <a:ext cx="62" cy="49"/>
              </a:xfrm>
              <a:custGeom>
                <a:avLst/>
                <a:gdLst>
                  <a:gd name="T0" fmla="*/ 0 w 62"/>
                  <a:gd name="T1" fmla="*/ 0 h 49"/>
                  <a:gd name="T2" fmla="*/ 0 w 62"/>
                  <a:gd name="T3" fmla="*/ 49 h 49"/>
                  <a:gd name="T4" fmla="*/ 62 w 62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49">
                    <a:moveTo>
                      <a:pt x="0" y="0"/>
                    </a:moveTo>
                    <a:lnTo>
                      <a:pt x="0" y="49"/>
                    </a:lnTo>
                    <a:lnTo>
                      <a:pt x="62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4" name="Rectangle 107"/>
              <p:cNvSpPr>
                <a:spLocks noChangeArrowheads="1"/>
              </p:cNvSpPr>
              <p:nvPr/>
            </p:nvSpPr>
            <p:spPr bwMode="auto">
              <a:xfrm>
                <a:off x="1843" y="3049"/>
                <a:ext cx="113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 teal/Korea/W548/2016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5" name="Freeform 108"/>
              <p:cNvSpPr>
                <a:spLocks/>
              </p:cNvSpPr>
              <p:nvPr/>
            </p:nvSpPr>
            <p:spPr bwMode="auto">
              <a:xfrm>
                <a:off x="1842" y="2989"/>
                <a:ext cx="0" cy="82"/>
              </a:xfrm>
              <a:custGeom>
                <a:avLst/>
                <a:gdLst>
                  <a:gd name="T0" fmla="*/ 0 h 82"/>
                  <a:gd name="T1" fmla="*/ 82 h 82"/>
                  <a:gd name="T2" fmla="*/ 82 h 8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2">
                    <a:moveTo>
                      <a:pt x="0" y="0"/>
                    </a:moveTo>
                    <a:lnTo>
                      <a:pt x="0" y="82"/>
                    </a:lnTo>
                    <a:lnTo>
                      <a:pt x="0" y="8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6" name="Rectangle 109"/>
              <p:cNvSpPr>
                <a:spLocks noChangeArrowheads="1"/>
              </p:cNvSpPr>
              <p:nvPr/>
            </p:nvSpPr>
            <p:spPr bwMode="auto">
              <a:xfrm>
                <a:off x="1843" y="3116"/>
                <a:ext cx="113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 teal/Korea/W550/2016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7" name="Freeform 110"/>
              <p:cNvSpPr>
                <a:spLocks/>
              </p:cNvSpPr>
              <p:nvPr/>
            </p:nvSpPr>
            <p:spPr bwMode="auto">
              <a:xfrm>
                <a:off x="1842" y="3022"/>
                <a:ext cx="0" cy="117"/>
              </a:xfrm>
              <a:custGeom>
                <a:avLst/>
                <a:gdLst>
                  <a:gd name="T0" fmla="*/ 0 h 117"/>
                  <a:gd name="T1" fmla="*/ 117 h 117"/>
                  <a:gd name="T2" fmla="*/ 117 h 11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7">
                    <a:moveTo>
                      <a:pt x="0" y="0"/>
                    </a:moveTo>
                    <a:lnTo>
                      <a:pt x="0" y="117"/>
                    </a:lnTo>
                    <a:lnTo>
                      <a:pt x="0" y="11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8" name="Rectangle 111"/>
              <p:cNvSpPr>
                <a:spLocks noChangeArrowheads="1"/>
              </p:cNvSpPr>
              <p:nvPr/>
            </p:nvSpPr>
            <p:spPr bwMode="auto">
              <a:xfrm>
                <a:off x="1843" y="3183"/>
                <a:ext cx="114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 teal/Korea/W555/2017 (H5N8) 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9" name="Freeform 112"/>
              <p:cNvSpPr>
                <a:spLocks/>
              </p:cNvSpPr>
              <p:nvPr/>
            </p:nvSpPr>
            <p:spPr bwMode="auto">
              <a:xfrm>
                <a:off x="1842" y="3056"/>
                <a:ext cx="0" cy="150"/>
              </a:xfrm>
              <a:custGeom>
                <a:avLst/>
                <a:gdLst>
                  <a:gd name="T0" fmla="*/ 0 h 150"/>
                  <a:gd name="T1" fmla="*/ 150 h 150"/>
                  <a:gd name="T2" fmla="*/ 150 h 15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50">
                    <a:moveTo>
                      <a:pt x="0" y="0"/>
                    </a:moveTo>
                    <a:lnTo>
                      <a:pt x="0" y="150"/>
                    </a:lnTo>
                    <a:lnTo>
                      <a:pt x="0" y="15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0" name="Line 113"/>
              <p:cNvSpPr>
                <a:spLocks noChangeShapeType="1"/>
              </p:cNvSpPr>
              <p:nvPr/>
            </p:nvSpPr>
            <p:spPr bwMode="auto">
              <a:xfrm>
                <a:off x="1842" y="2903"/>
                <a:ext cx="0" cy="15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1" name="Freeform 114"/>
              <p:cNvSpPr>
                <a:spLocks/>
              </p:cNvSpPr>
              <p:nvPr/>
            </p:nvSpPr>
            <p:spPr bwMode="auto">
              <a:xfrm>
                <a:off x="1811" y="3055"/>
                <a:ext cx="31" cy="510"/>
              </a:xfrm>
              <a:custGeom>
                <a:avLst/>
                <a:gdLst>
                  <a:gd name="T0" fmla="*/ 0 w 31"/>
                  <a:gd name="T1" fmla="*/ 510 h 510"/>
                  <a:gd name="T2" fmla="*/ 0 w 31"/>
                  <a:gd name="T3" fmla="*/ 0 h 510"/>
                  <a:gd name="T4" fmla="*/ 31 w 31"/>
                  <a:gd name="T5" fmla="*/ 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510">
                    <a:moveTo>
                      <a:pt x="0" y="510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3" name="Freeform 116"/>
              <p:cNvSpPr>
                <a:spLocks/>
              </p:cNvSpPr>
              <p:nvPr/>
            </p:nvSpPr>
            <p:spPr bwMode="auto">
              <a:xfrm>
                <a:off x="1935" y="3273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4" name="Rectangle 117"/>
              <p:cNvSpPr>
                <a:spLocks noChangeArrowheads="1"/>
              </p:cNvSpPr>
              <p:nvPr/>
            </p:nvSpPr>
            <p:spPr bwMode="auto">
              <a:xfrm>
                <a:off x="1937" y="3318"/>
                <a:ext cx="1241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teal/Egypt/871/2016 (H5N8) 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5" name="Freeform 118"/>
              <p:cNvSpPr>
                <a:spLocks/>
              </p:cNvSpPr>
              <p:nvPr/>
            </p:nvSpPr>
            <p:spPr bwMode="auto">
              <a:xfrm>
                <a:off x="1935" y="3308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7" name="Freeform 120"/>
              <p:cNvSpPr>
                <a:spLocks/>
              </p:cNvSpPr>
              <p:nvPr/>
            </p:nvSpPr>
            <p:spPr bwMode="auto">
              <a:xfrm>
                <a:off x="1935" y="3341"/>
                <a:ext cx="0" cy="66"/>
              </a:xfrm>
              <a:custGeom>
                <a:avLst/>
                <a:gdLst>
                  <a:gd name="T0" fmla="*/ 0 h 66"/>
                  <a:gd name="T1" fmla="*/ 66 h 66"/>
                  <a:gd name="T2" fmla="*/ 66 h 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6">
                    <a:moveTo>
                      <a:pt x="0" y="0"/>
                    </a:moveTo>
                    <a:lnTo>
                      <a:pt x="0" y="66"/>
                    </a:lnTo>
                    <a:lnTo>
                      <a:pt x="0" y="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9" name="Freeform 122"/>
              <p:cNvSpPr>
                <a:spLocks/>
              </p:cNvSpPr>
              <p:nvPr/>
            </p:nvSpPr>
            <p:spPr bwMode="auto">
              <a:xfrm>
                <a:off x="1935" y="3375"/>
                <a:ext cx="0" cy="99"/>
              </a:xfrm>
              <a:custGeom>
                <a:avLst/>
                <a:gdLst>
                  <a:gd name="T0" fmla="*/ 0 h 99"/>
                  <a:gd name="T1" fmla="*/ 99 h 99"/>
                  <a:gd name="T2" fmla="*/ 99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0"/>
                    </a:moveTo>
                    <a:lnTo>
                      <a:pt x="0" y="99"/>
                    </a:lnTo>
                    <a:lnTo>
                      <a:pt x="0" y="9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0" name="Line 123"/>
              <p:cNvSpPr>
                <a:spLocks noChangeShapeType="1"/>
              </p:cNvSpPr>
              <p:nvPr/>
            </p:nvSpPr>
            <p:spPr bwMode="auto">
              <a:xfrm>
                <a:off x="1935" y="3273"/>
                <a:ext cx="0" cy="99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1" name="Freeform 124"/>
              <p:cNvSpPr>
                <a:spLocks/>
              </p:cNvSpPr>
              <p:nvPr/>
            </p:nvSpPr>
            <p:spPr bwMode="auto">
              <a:xfrm>
                <a:off x="1811" y="3374"/>
                <a:ext cx="124" cy="351"/>
              </a:xfrm>
              <a:custGeom>
                <a:avLst/>
                <a:gdLst>
                  <a:gd name="T0" fmla="*/ 0 w 124"/>
                  <a:gd name="T1" fmla="*/ 351 h 351"/>
                  <a:gd name="T2" fmla="*/ 0 w 124"/>
                  <a:gd name="T3" fmla="*/ 0 h 351"/>
                  <a:gd name="T4" fmla="*/ 124 w 124"/>
                  <a:gd name="T5" fmla="*/ 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" h="351">
                    <a:moveTo>
                      <a:pt x="0" y="351"/>
                    </a:moveTo>
                    <a:lnTo>
                      <a:pt x="0" y="0"/>
                    </a:lnTo>
                    <a:lnTo>
                      <a:pt x="1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3" name="Freeform 126"/>
              <p:cNvSpPr>
                <a:spLocks/>
              </p:cNvSpPr>
              <p:nvPr/>
            </p:nvSpPr>
            <p:spPr bwMode="auto">
              <a:xfrm>
                <a:off x="1935" y="3542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4" name="Rectangle 127"/>
              <p:cNvSpPr>
                <a:spLocks noChangeArrowheads="1"/>
              </p:cNvSpPr>
              <p:nvPr/>
            </p:nvSpPr>
            <p:spPr bwMode="auto">
              <a:xfrm>
                <a:off x="1937" y="3587"/>
                <a:ext cx="1480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A/ostrich/South Africa/S2017/08 0046 AF/2017 </a:t>
                </a:r>
                <a:r>
                  <a:rPr lang="en-US" sz="8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(N5N8)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5" name="Freeform 128"/>
              <p:cNvSpPr>
                <a:spLocks/>
              </p:cNvSpPr>
              <p:nvPr/>
            </p:nvSpPr>
            <p:spPr bwMode="auto">
              <a:xfrm>
                <a:off x="1935" y="3576"/>
                <a:ext cx="0" cy="33"/>
              </a:xfrm>
              <a:custGeom>
                <a:avLst/>
                <a:gdLst>
                  <a:gd name="T0" fmla="*/ 0 h 33"/>
                  <a:gd name="T1" fmla="*/ 33 h 33"/>
                  <a:gd name="T2" fmla="*/ 33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0"/>
                    </a:moveTo>
                    <a:lnTo>
                      <a:pt x="0" y="33"/>
                    </a:lnTo>
                    <a:lnTo>
                      <a:pt x="0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6" name="Rectangle 129"/>
              <p:cNvSpPr>
                <a:spLocks noChangeArrowheads="1"/>
              </p:cNvSpPr>
              <p:nvPr/>
            </p:nvSpPr>
            <p:spPr bwMode="auto">
              <a:xfrm>
                <a:off x="1937" y="3657"/>
                <a:ext cx="1458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A/Geese/South Africa/S2017/08 0558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7" name="Freeform 130"/>
              <p:cNvSpPr>
                <a:spLocks/>
              </p:cNvSpPr>
              <p:nvPr/>
            </p:nvSpPr>
            <p:spPr bwMode="auto">
              <a:xfrm>
                <a:off x="1935" y="3610"/>
                <a:ext cx="0" cy="66"/>
              </a:xfrm>
              <a:custGeom>
                <a:avLst/>
                <a:gdLst>
                  <a:gd name="T0" fmla="*/ 0 h 66"/>
                  <a:gd name="T1" fmla="*/ 66 h 66"/>
                  <a:gd name="T2" fmla="*/ 66 h 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6">
                    <a:moveTo>
                      <a:pt x="0" y="0"/>
                    </a:moveTo>
                    <a:lnTo>
                      <a:pt x="0" y="66"/>
                    </a:lnTo>
                    <a:lnTo>
                      <a:pt x="0" y="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9" name="Freeform 132"/>
              <p:cNvSpPr>
                <a:spLocks/>
              </p:cNvSpPr>
              <p:nvPr/>
            </p:nvSpPr>
            <p:spPr bwMode="auto">
              <a:xfrm>
                <a:off x="1935" y="3644"/>
                <a:ext cx="0" cy="99"/>
              </a:xfrm>
              <a:custGeom>
                <a:avLst/>
                <a:gdLst>
                  <a:gd name="T0" fmla="*/ 0 h 99"/>
                  <a:gd name="T1" fmla="*/ 99 h 99"/>
                  <a:gd name="T2" fmla="*/ 99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0"/>
                    </a:moveTo>
                    <a:lnTo>
                      <a:pt x="0" y="99"/>
                    </a:lnTo>
                    <a:lnTo>
                      <a:pt x="0" y="9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0" name="Line 133"/>
              <p:cNvSpPr>
                <a:spLocks noChangeShapeType="1"/>
              </p:cNvSpPr>
              <p:nvPr/>
            </p:nvSpPr>
            <p:spPr bwMode="auto">
              <a:xfrm>
                <a:off x="1935" y="3542"/>
                <a:ext cx="0" cy="99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1" name="Freeform 134"/>
              <p:cNvSpPr>
                <a:spLocks/>
              </p:cNvSpPr>
              <p:nvPr/>
            </p:nvSpPr>
            <p:spPr bwMode="auto">
              <a:xfrm>
                <a:off x="1811" y="3642"/>
                <a:ext cx="124" cy="217"/>
              </a:xfrm>
              <a:custGeom>
                <a:avLst/>
                <a:gdLst>
                  <a:gd name="T0" fmla="*/ 0 w 124"/>
                  <a:gd name="T1" fmla="*/ 217 h 217"/>
                  <a:gd name="T2" fmla="*/ 0 w 124"/>
                  <a:gd name="T3" fmla="*/ 0 h 217"/>
                  <a:gd name="T4" fmla="*/ 124 w 124"/>
                  <a:gd name="T5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" h="217">
                    <a:moveTo>
                      <a:pt x="0" y="217"/>
                    </a:moveTo>
                    <a:lnTo>
                      <a:pt x="0" y="0"/>
                    </a:lnTo>
                    <a:lnTo>
                      <a:pt x="1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2" name="Rectangle 135"/>
              <p:cNvSpPr>
                <a:spLocks noChangeArrowheads="1"/>
              </p:cNvSpPr>
              <p:nvPr/>
            </p:nvSpPr>
            <p:spPr bwMode="auto">
              <a:xfrm>
                <a:off x="1874" y="3787"/>
                <a:ext cx="116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Tyva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/34/2016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3" name="Freeform 136"/>
              <p:cNvSpPr>
                <a:spLocks/>
              </p:cNvSpPr>
              <p:nvPr/>
            </p:nvSpPr>
            <p:spPr bwMode="auto">
              <a:xfrm>
                <a:off x="1811" y="3810"/>
                <a:ext cx="62" cy="133"/>
              </a:xfrm>
              <a:custGeom>
                <a:avLst/>
                <a:gdLst>
                  <a:gd name="T0" fmla="*/ 0 w 62"/>
                  <a:gd name="T1" fmla="*/ 133 h 133"/>
                  <a:gd name="T2" fmla="*/ 0 w 62"/>
                  <a:gd name="T3" fmla="*/ 0 h 133"/>
                  <a:gd name="T4" fmla="*/ 62 w 62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133">
                    <a:moveTo>
                      <a:pt x="0" y="133"/>
                    </a:moveTo>
                    <a:lnTo>
                      <a:pt x="0" y="0"/>
                    </a:lnTo>
                    <a:lnTo>
                      <a:pt x="6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4" name="Rectangle 137"/>
              <p:cNvSpPr>
                <a:spLocks noChangeArrowheads="1"/>
              </p:cNvSpPr>
              <p:nvPr/>
            </p:nvSpPr>
            <p:spPr bwMode="auto">
              <a:xfrm>
                <a:off x="1905" y="3859"/>
                <a:ext cx="1252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A/pigeon/Cameroon/17RS1661-4/2017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5" name="Freeform 138"/>
              <p:cNvSpPr>
                <a:spLocks/>
              </p:cNvSpPr>
              <p:nvPr/>
            </p:nvSpPr>
            <p:spPr bwMode="auto">
              <a:xfrm>
                <a:off x="1904" y="3877"/>
                <a:ext cx="0" cy="33"/>
              </a:xfrm>
              <a:custGeom>
                <a:avLst/>
                <a:gdLst>
                  <a:gd name="T0" fmla="*/ 33 h 33"/>
                  <a:gd name="T1" fmla="*/ 0 h 33"/>
                  <a:gd name="T2" fmla="*/ 0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3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7" name="Freeform 140"/>
              <p:cNvSpPr>
                <a:spLocks/>
              </p:cNvSpPr>
              <p:nvPr/>
            </p:nvSpPr>
            <p:spPr bwMode="auto">
              <a:xfrm>
                <a:off x="1904" y="3912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8" name="Freeform 141"/>
              <p:cNvSpPr>
                <a:spLocks/>
              </p:cNvSpPr>
              <p:nvPr/>
            </p:nvSpPr>
            <p:spPr bwMode="auto">
              <a:xfrm>
                <a:off x="1811" y="3911"/>
                <a:ext cx="93" cy="82"/>
              </a:xfrm>
              <a:custGeom>
                <a:avLst/>
                <a:gdLst>
                  <a:gd name="T0" fmla="*/ 0 w 93"/>
                  <a:gd name="T1" fmla="*/ 82 h 82"/>
                  <a:gd name="T2" fmla="*/ 0 w 93"/>
                  <a:gd name="T3" fmla="*/ 0 h 82"/>
                  <a:gd name="T4" fmla="*/ 93 w 93"/>
                  <a:gd name="T5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82">
                    <a:moveTo>
                      <a:pt x="0" y="82"/>
                    </a:moveTo>
                    <a:lnTo>
                      <a:pt x="0" y="0"/>
                    </a:lnTo>
                    <a:lnTo>
                      <a:pt x="9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9" name="Rectangle 142"/>
              <p:cNvSpPr>
                <a:spLocks noChangeArrowheads="1"/>
              </p:cNvSpPr>
              <p:nvPr/>
            </p:nvSpPr>
            <p:spPr bwMode="auto">
              <a:xfrm>
                <a:off x="1999" y="3993"/>
                <a:ext cx="1464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A/Indian peafowl/Cameroon/17RS1661-6/2017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0" name="Freeform 143"/>
              <p:cNvSpPr>
                <a:spLocks/>
              </p:cNvSpPr>
              <p:nvPr/>
            </p:nvSpPr>
            <p:spPr bwMode="auto">
              <a:xfrm>
                <a:off x="1811" y="4012"/>
                <a:ext cx="186" cy="32"/>
              </a:xfrm>
              <a:custGeom>
                <a:avLst/>
                <a:gdLst>
                  <a:gd name="T0" fmla="*/ 0 w 186"/>
                  <a:gd name="T1" fmla="*/ 32 h 32"/>
                  <a:gd name="T2" fmla="*/ 0 w 186"/>
                  <a:gd name="T3" fmla="*/ 0 h 32"/>
                  <a:gd name="T4" fmla="*/ 186 w 186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" h="32">
                    <a:moveTo>
                      <a:pt x="0" y="32"/>
                    </a:moveTo>
                    <a:lnTo>
                      <a:pt x="0" y="0"/>
                    </a:lnTo>
                    <a:lnTo>
                      <a:pt x="18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1" name="Rectangle 144"/>
              <p:cNvSpPr>
                <a:spLocks noChangeArrowheads="1"/>
              </p:cNvSpPr>
              <p:nvPr/>
            </p:nvSpPr>
            <p:spPr bwMode="auto">
              <a:xfrm>
                <a:off x="1905" y="4056"/>
                <a:ext cx="146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Uvs-Nuur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Lake/341/2016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2" name="Freeform 145"/>
              <p:cNvSpPr>
                <a:spLocks/>
              </p:cNvSpPr>
              <p:nvPr/>
            </p:nvSpPr>
            <p:spPr bwMode="auto">
              <a:xfrm>
                <a:off x="1811" y="4047"/>
                <a:ext cx="93" cy="32"/>
              </a:xfrm>
              <a:custGeom>
                <a:avLst/>
                <a:gdLst>
                  <a:gd name="T0" fmla="*/ 0 w 93"/>
                  <a:gd name="T1" fmla="*/ 0 h 32"/>
                  <a:gd name="T2" fmla="*/ 0 w 93"/>
                  <a:gd name="T3" fmla="*/ 32 h 32"/>
                  <a:gd name="T4" fmla="*/ 93 w 93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2">
                    <a:moveTo>
                      <a:pt x="0" y="0"/>
                    </a:moveTo>
                    <a:lnTo>
                      <a:pt x="0" y="32"/>
                    </a:lnTo>
                    <a:lnTo>
                      <a:pt x="93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3" name="Line 146"/>
              <p:cNvSpPr>
                <a:spLocks noChangeShapeType="1"/>
              </p:cNvSpPr>
              <p:nvPr/>
            </p:nvSpPr>
            <p:spPr bwMode="auto">
              <a:xfrm>
                <a:off x="1811" y="2963"/>
                <a:ext cx="0" cy="111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4" name="Freeform 147"/>
              <p:cNvSpPr>
                <a:spLocks/>
              </p:cNvSpPr>
              <p:nvPr/>
            </p:nvSpPr>
            <p:spPr bwMode="auto">
              <a:xfrm>
                <a:off x="1562" y="2962"/>
                <a:ext cx="249" cy="590"/>
              </a:xfrm>
              <a:custGeom>
                <a:avLst/>
                <a:gdLst>
                  <a:gd name="T0" fmla="*/ 0 w 249"/>
                  <a:gd name="T1" fmla="*/ 590 h 590"/>
                  <a:gd name="T2" fmla="*/ 0 w 249"/>
                  <a:gd name="T3" fmla="*/ 0 h 590"/>
                  <a:gd name="T4" fmla="*/ 249 w 249"/>
                  <a:gd name="T5" fmla="*/ 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9" h="590">
                    <a:moveTo>
                      <a:pt x="0" y="590"/>
                    </a:moveTo>
                    <a:lnTo>
                      <a:pt x="0" y="0"/>
                    </a:lnTo>
                    <a:lnTo>
                      <a:pt x="24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5" name="Rectangle 148"/>
              <p:cNvSpPr>
                <a:spLocks noChangeArrowheads="1"/>
              </p:cNvSpPr>
              <p:nvPr/>
            </p:nvSpPr>
            <p:spPr bwMode="auto">
              <a:xfrm>
                <a:off x="1563" y="4123"/>
                <a:ext cx="113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A/duck/Eastern China/S1109/2014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6" name="Freeform 149"/>
              <p:cNvSpPr>
                <a:spLocks/>
              </p:cNvSpPr>
              <p:nvPr/>
            </p:nvSpPr>
            <p:spPr bwMode="auto">
              <a:xfrm>
                <a:off x="1562" y="3555"/>
                <a:ext cx="0" cy="591"/>
              </a:xfrm>
              <a:custGeom>
                <a:avLst/>
                <a:gdLst>
                  <a:gd name="T0" fmla="*/ 0 h 591"/>
                  <a:gd name="T1" fmla="*/ 591 h 591"/>
                  <a:gd name="T2" fmla="*/ 591 h 59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91">
                    <a:moveTo>
                      <a:pt x="0" y="0"/>
                    </a:moveTo>
                    <a:lnTo>
                      <a:pt x="0" y="591"/>
                    </a:lnTo>
                    <a:lnTo>
                      <a:pt x="0" y="59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7" name="Freeform 150"/>
              <p:cNvSpPr>
                <a:spLocks/>
              </p:cNvSpPr>
              <p:nvPr/>
            </p:nvSpPr>
            <p:spPr bwMode="auto">
              <a:xfrm>
                <a:off x="1228" y="3553"/>
                <a:ext cx="334" cy="499"/>
              </a:xfrm>
              <a:custGeom>
                <a:avLst/>
                <a:gdLst>
                  <a:gd name="T0" fmla="*/ 0 w 334"/>
                  <a:gd name="T1" fmla="*/ 499 h 499"/>
                  <a:gd name="T2" fmla="*/ 0 w 334"/>
                  <a:gd name="T3" fmla="*/ 0 h 499"/>
                  <a:gd name="T4" fmla="*/ 334 w 334"/>
                  <a:gd name="T5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4" h="499">
                    <a:moveTo>
                      <a:pt x="0" y="499"/>
                    </a:moveTo>
                    <a:lnTo>
                      <a:pt x="0" y="0"/>
                    </a:lnTo>
                    <a:lnTo>
                      <a:pt x="33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8" name="Rectangle 151"/>
              <p:cNvSpPr>
                <a:spLocks noChangeArrowheads="1"/>
              </p:cNvSpPr>
              <p:nvPr/>
            </p:nvSpPr>
            <p:spPr bwMode="auto">
              <a:xfrm>
                <a:off x="1271" y="4190"/>
                <a:ext cx="123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A/breeder duck/Korea/Gochang1/2014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9" name="Freeform 152"/>
              <p:cNvSpPr>
                <a:spLocks/>
              </p:cNvSpPr>
              <p:nvPr/>
            </p:nvSpPr>
            <p:spPr bwMode="auto">
              <a:xfrm>
                <a:off x="1239" y="4213"/>
                <a:ext cx="30" cy="339"/>
              </a:xfrm>
              <a:custGeom>
                <a:avLst/>
                <a:gdLst>
                  <a:gd name="T0" fmla="*/ 0 w 30"/>
                  <a:gd name="T1" fmla="*/ 339 h 339"/>
                  <a:gd name="T2" fmla="*/ 0 w 30"/>
                  <a:gd name="T3" fmla="*/ 0 h 339"/>
                  <a:gd name="T4" fmla="*/ 30 w 30"/>
                  <a:gd name="T5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339">
                    <a:moveTo>
                      <a:pt x="0" y="339"/>
                    </a:moveTo>
                    <a:lnTo>
                      <a:pt x="0" y="0"/>
                    </a:lnTo>
                    <a:lnTo>
                      <a:pt x="3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0" name="Rectangle 153"/>
              <p:cNvSpPr>
                <a:spLocks noChangeArrowheads="1"/>
              </p:cNvSpPr>
              <p:nvPr/>
            </p:nvSpPr>
            <p:spPr bwMode="auto">
              <a:xfrm>
                <a:off x="1333" y="4257"/>
                <a:ext cx="105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A/mallard/Shanghai/SH-9/2013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1" name="Freeform 154"/>
              <p:cNvSpPr>
                <a:spLocks/>
              </p:cNvSpPr>
              <p:nvPr/>
            </p:nvSpPr>
            <p:spPr bwMode="auto">
              <a:xfrm>
                <a:off x="1239" y="4280"/>
                <a:ext cx="93" cy="306"/>
              </a:xfrm>
              <a:custGeom>
                <a:avLst/>
                <a:gdLst>
                  <a:gd name="T0" fmla="*/ 0 w 93"/>
                  <a:gd name="T1" fmla="*/ 306 h 306"/>
                  <a:gd name="T2" fmla="*/ 0 w 93"/>
                  <a:gd name="T3" fmla="*/ 0 h 306"/>
                  <a:gd name="T4" fmla="*/ 93 w 93"/>
                  <a:gd name="T5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06">
                    <a:moveTo>
                      <a:pt x="0" y="306"/>
                    </a:moveTo>
                    <a:lnTo>
                      <a:pt x="0" y="0"/>
                    </a:lnTo>
                    <a:lnTo>
                      <a:pt x="9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2" name="Rectangle 155"/>
              <p:cNvSpPr>
                <a:spLocks noChangeArrowheads="1"/>
              </p:cNvSpPr>
              <p:nvPr/>
            </p:nvSpPr>
            <p:spPr bwMode="auto">
              <a:xfrm>
                <a:off x="1869" y="4325"/>
                <a:ext cx="95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A/chicken/Miyazaki/7/2014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3" name="Freeform 156"/>
              <p:cNvSpPr>
                <a:spLocks/>
              </p:cNvSpPr>
              <p:nvPr/>
            </p:nvSpPr>
            <p:spPr bwMode="auto">
              <a:xfrm>
                <a:off x="1838" y="4347"/>
                <a:ext cx="29" cy="33"/>
              </a:xfrm>
              <a:custGeom>
                <a:avLst/>
                <a:gdLst>
                  <a:gd name="T0" fmla="*/ 0 w 29"/>
                  <a:gd name="T1" fmla="*/ 33 h 33"/>
                  <a:gd name="T2" fmla="*/ 0 w 29"/>
                  <a:gd name="T3" fmla="*/ 0 h 33"/>
                  <a:gd name="T4" fmla="*/ 29 w 29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33">
                    <a:moveTo>
                      <a:pt x="0" y="33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4" name="Rectangle 157"/>
              <p:cNvSpPr>
                <a:spLocks noChangeArrowheads="1"/>
              </p:cNvSpPr>
              <p:nvPr/>
            </p:nvSpPr>
            <p:spPr bwMode="auto">
              <a:xfrm>
                <a:off x="1873" y="4392"/>
                <a:ext cx="107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A/crane/Kagoshima/KU41/2014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5" name="Freeform 158"/>
              <p:cNvSpPr>
                <a:spLocks/>
              </p:cNvSpPr>
              <p:nvPr/>
            </p:nvSpPr>
            <p:spPr bwMode="auto">
              <a:xfrm>
                <a:off x="1838" y="4382"/>
                <a:ext cx="33" cy="33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33 h 33"/>
                  <a:gd name="T4" fmla="*/ 33 w 33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33">
                    <a:moveTo>
                      <a:pt x="0" y="0"/>
                    </a:moveTo>
                    <a:lnTo>
                      <a:pt x="0" y="33"/>
                    </a:lnTo>
                    <a:lnTo>
                      <a:pt x="33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6" name="Freeform 159"/>
              <p:cNvSpPr>
                <a:spLocks/>
              </p:cNvSpPr>
              <p:nvPr/>
            </p:nvSpPr>
            <p:spPr bwMode="auto">
              <a:xfrm>
                <a:off x="1775" y="4381"/>
                <a:ext cx="63" cy="49"/>
              </a:xfrm>
              <a:custGeom>
                <a:avLst/>
                <a:gdLst>
                  <a:gd name="T0" fmla="*/ 0 w 63"/>
                  <a:gd name="T1" fmla="*/ 49 h 49"/>
                  <a:gd name="T2" fmla="*/ 0 w 63"/>
                  <a:gd name="T3" fmla="*/ 0 h 49"/>
                  <a:gd name="T4" fmla="*/ 63 w 63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49">
                    <a:moveTo>
                      <a:pt x="0" y="49"/>
                    </a:moveTo>
                    <a:lnTo>
                      <a:pt x="0" y="0"/>
                    </a:lnTo>
                    <a:lnTo>
                      <a:pt x="6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7" name="Rectangle 160"/>
              <p:cNvSpPr>
                <a:spLocks noChangeArrowheads="1"/>
              </p:cNvSpPr>
              <p:nvPr/>
            </p:nvSpPr>
            <p:spPr bwMode="auto">
              <a:xfrm>
                <a:off x="2349" y="4459"/>
                <a:ext cx="97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A/duck/Taiwan/A3400/2015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8" name="Freeform 161"/>
              <p:cNvSpPr>
                <a:spLocks/>
              </p:cNvSpPr>
              <p:nvPr/>
            </p:nvSpPr>
            <p:spPr bwMode="auto">
              <a:xfrm>
                <a:off x="1775" y="4433"/>
                <a:ext cx="572" cy="49"/>
              </a:xfrm>
              <a:custGeom>
                <a:avLst/>
                <a:gdLst>
                  <a:gd name="T0" fmla="*/ 0 w 572"/>
                  <a:gd name="T1" fmla="*/ 0 h 49"/>
                  <a:gd name="T2" fmla="*/ 0 w 572"/>
                  <a:gd name="T3" fmla="*/ 49 h 49"/>
                  <a:gd name="T4" fmla="*/ 572 w 572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2" h="49">
                    <a:moveTo>
                      <a:pt x="0" y="0"/>
                    </a:moveTo>
                    <a:lnTo>
                      <a:pt x="0" y="49"/>
                    </a:lnTo>
                    <a:lnTo>
                      <a:pt x="572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9" name="Freeform 162"/>
              <p:cNvSpPr>
                <a:spLocks/>
              </p:cNvSpPr>
              <p:nvPr/>
            </p:nvSpPr>
            <p:spPr bwMode="auto">
              <a:xfrm>
                <a:off x="1743" y="4431"/>
                <a:ext cx="32" cy="125"/>
              </a:xfrm>
              <a:custGeom>
                <a:avLst/>
                <a:gdLst>
                  <a:gd name="T0" fmla="*/ 0 w 32"/>
                  <a:gd name="T1" fmla="*/ 125 h 125"/>
                  <a:gd name="T2" fmla="*/ 0 w 32"/>
                  <a:gd name="T3" fmla="*/ 0 h 125"/>
                  <a:gd name="T4" fmla="*/ 32 w 32"/>
                  <a:gd name="T5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125">
                    <a:moveTo>
                      <a:pt x="0" y="125"/>
                    </a:moveTo>
                    <a:lnTo>
                      <a:pt x="0" y="0"/>
                    </a:lnTo>
                    <a:lnTo>
                      <a:pt x="3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0" name="Rectangle 163"/>
              <p:cNvSpPr>
                <a:spLocks noChangeArrowheads="1"/>
              </p:cNvSpPr>
              <p:nvPr/>
            </p:nvSpPr>
            <p:spPr bwMode="auto">
              <a:xfrm>
                <a:off x="1745" y="4526"/>
                <a:ext cx="106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A/broiler duck/Korea/H29/2014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1" name="Freeform 164"/>
              <p:cNvSpPr>
                <a:spLocks/>
              </p:cNvSpPr>
              <p:nvPr/>
            </p:nvSpPr>
            <p:spPr bwMode="auto">
              <a:xfrm>
                <a:off x="1743" y="4549"/>
                <a:ext cx="0" cy="66"/>
              </a:xfrm>
              <a:custGeom>
                <a:avLst/>
                <a:gdLst>
                  <a:gd name="T0" fmla="*/ 66 h 66"/>
                  <a:gd name="T1" fmla="*/ 0 h 66"/>
                  <a:gd name="T2" fmla="*/ 0 h 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6">
                    <a:moveTo>
                      <a:pt x="0" y="6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2" name="Rectangle 165"/>
              <p:cNvSpPr>
                <a:spLocks noChangeArrowheads="1"/>
              </p:cNvSpPr>
              <p:nvPr/>
            </p:nvSpPr>
            <p:spPr bwMode="auto">
              <a:xfrm>
                <a:off x="1775" y="4593"/>
                <a:ext cx="109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A/tundra swan/Korea/H411/2014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3" name="Freeform 166"/>
              <p:cNvSpPr>
                <a:spLocks/>
              </p:cNvSpPr>
              <p:nvPr/>
            </p:nvSpPr>
            <p:spPr bwMode="auto">
              <a:xfrm>
                <a:off x="1743" y="4616"/>
                <a:ext cx="31" cy="32"/>
              </a:xfrm>
              <a:custGeom>
                <a:avLst/>
                <a:gdLst>
                  <a:gd name="T0" fmla="*/ 0 w 31"/>
                  <a:gd name="T1" fmla="*/ 32 h 32"/>
                  <a:gd name="T2" fmla="*/ 0 w 31"/>
                  <a:gd name="T3" fmla="*/ 0 h 32"/>
                  <a:gd name="T4" fmla="*/ 31 w 31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32">
                    <a:moveTo>
                      <a:pt x="0" y="32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4" name="Rectangle 167"/>
              <p:cNvSpPr>
                <a:spLocks noChangeArrowheads="1"/>
              </p:cNvSpPr>
              <p:nvPr/>
            </p:nvSpPr>
            <p:spPr bwMode="auto">
              <a:xfrm>
                <a:off x="1838" y="4660"/>
                <a:ext cx="105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A/chicken/Kumamoto/1-7/2014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5" name="Freeform 168"/>
              <p:cNvSpPr>
                <a:spLocks/>
              </p:cNvSpPr>
              <p:nvPr/>
            </p:nvSpPr>
            <p:spPr bwMode="auto">
              <a:xfrm>
                <a:off x="1743" y="4651"/>
                <a:ext cx="93" cy="32"/>
              </a:xfrm>
              <a:custGeom>
                <a:avLst/>
                <a:gdLst>
                  <a:gd name="T0" fmla="*/ 0 w 93"/>
                  <a:gd name="T1" fmla="*/ 0 h 32"/>
                  <a:gd name="T2" fmla="*/ 0 w 93"/>
                  <a:gd name="T3" fmla="*/ 32 h 32"/>
                  <a:gd name="T4" fmla="*/ 93 w 93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2">
                    <a:moveTo>
                      <a:pt x="0" y="0"/>
                    </a:moveTo>
                    <a:lnTo>
                      <a:pt x="0" y="32"/>
                    </a:lnTo>
                    <a:lnTo>
                      <a:pt x="93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6" name="Line 169"/>
              <p:cNvSpPr>
                <a:spLocks noChangeShapeType="1"/>
              </p:cNvSpPr>
              <p:nvPr/>
            </p:nvSpPr>
            <p:spPr bwMode="auto">
              <a:xfrm>
                <a:off x="1743" y="4559"/>
                <a:ext cx="0" cy="124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7" name="Freeform 170"/>
              <p:cNvSpPr>
                <a:spLocks/>
              </p:cNvSpPr>
              <p:nvPr/>
            </p:nvSpPr>
            <p:spPr bwMode="auto">
              <a:xfrm>
                <a:off x="1713" y="4557"/>
                <a:ext cx="30" cy="146"/>
              </a:xfrm>
              <a:custGeom>
                <a:avLst/>
                <a:gdLst>
                  <a:gd name="T0" fmla="*/ 0 w 30"/>
                  <a:gd name="T1" fmla="*/ 146 h 146"/>
                  <a:gd name="T2" fmla="*/ 0 w 30"/>
                  <a:gd name="T3" fmla="*/ 0 h 146"/>
                  <a:gd name="T4" fmla="*/ 30 w 30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46">
                    <a:moveTo>
                      <a:pt x="0" y="146"/>
                    </a:moveTo>
                    <a:lnTo>
                      <a:pt x="0" y="0"/>
                    </a:lnTo>
                    <a:lnTo>
                      <a:pt x="3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8" name="Rectangle 171"/>
              <p:cNvSpPr>
                <a:spLocks noChangeArrowheads="1"/>
              </p:cNvSpPr>
              <p:nvPr/>
            </p:nvSpPr>
            <p:spPr bwMode="auto">
              <a:xfrm>
                <a:off x="1777" y="4728"/>
                <a:ext cx="118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A/turkey/Germany-MV/R2472/2014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9" name="Freeform 172"/>
              <p:cNvSpPr>
                <a:spLocks/>
              </p:cNvSpPr>
              <p:nvPr/>
            </p:nvSpPr>
            <p:spPr bwMode="auto">
              <a:xfrm>
                <a:off x="1775" y="4750"/>
                <a:ext cx="0" cy="100"/>
              </a:xfrm>
              <a:custGeom>
                <a:avLst/>
                <a:gdLst>
                  <a:gd name="T0" fmla="*/ 100 h 100"/>
                  <a:gd name="T1" fmla="*/ 0 h 100"/>
                  <a:gd name="T2" fmla="*/ 0 h 10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0">
                    <a:moveTo>
                      <a:pt x="0" y="10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0" name="Rectangle 173"/>
              <p:cNvSpPr>
                <a:spLocks noChangeArrowheads="1"/>
              </p:cNvSpPr>
              <p:nvPr/>
            </p:nvSpPr>
            <p:spPr bwMode="auto">
              <a:xfrm>
                <a:off x="1808" y="4795"/>
                <a:ext cx="102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A/duck/Chiba/26-372-48/2014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1" name="Freeform 174"/>
              <p:cNvSpPr>
                <a:spLocks/>
              </p:cNvSpPr>
              <p:nvPr/>
            </p:nvSpPr>
            <p:spPr bwMode="auto">
              <a:xfrm>
                <a:off x="1775" y="4818"/>
                <a:ext cx="31" cy="65"/>
              </a:xfrm>
              <a:custGeom>
                <a:avLst/>
                <a:gdLst>
                  <a:gd name="T0" fmla="*/ 0 w 31"/>
                  <a:gd name="T1" fmla="*/ 65 h 65"/>
                  <a:gd name="T2" fmla="*/ 0 w 31"/>
                  <a:gd name="T3" fmla="*/ 0 h 65"/>
                  <a:gd name="T4" fmla="*/ 31 w 31"/>
                  <a:gd name="T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65">
                    <a:moveTo>
                      <a:pt x="0" y="65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2" name="Rectangle 175"/>
              <p:cNvSpPr>
                <a:spLocks noChangeArrowheads="1"/>
              </p:cNvSpPr>
              <p:nvPr/>
            </p:nvSpPr>
            <p:spPr bwMode="auto">
              <a:xfrm>
                <a:off x="1838" y="4862"/>
                <a:ext cx="12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A/chicken/Netherlands/14015526/2014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3" name="Freeform 176"/>
              <p:cNvSpPr>
                <a:spLocks/>
              </p:cNvSpPr>
              <p:nvPr/>
            </p:nvSpPr>
            <p:spPr bwMode="auto">
              <a:xfrm>
                <a:off x="1806" y="4885"/>
                <a:ext cx="31" cy="66"/>
              </a:xfrm>
              <a:custGeom>
                <a:avLst/>
                <a:gdLst>
                  <a:gd name="T0" fmla="*/ 0 w 31"/>
                  <a:gd name="T1" fmla="*/ 66 h 66"/>
                  <a:gd name="T2" fmla="*/ 0 w 31"/>
                  <a:gd name="T3" fmla="*/ 0 h 66"/>
                  <a:gd name="T4" fmla="*/ 31 w 31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66">
                    <a:moveTo>
                      <a:pt x="0" y="66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4" name="Rectangle 177"/>
              <p:cNvSpPr>
                <a:spLocks noChangeArrowheads="1"/>
              </p:cNvSpPr>
              <p:nvPr/>
            </p:nvSpPr>
            <p:spPr bwMode="auto">
              <a:xfrm>
                <a:off x="1838" y="4929"/>
                <a:ext cx="8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wigeon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Sakha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5" name="Freeform 178"/>
              <p:cNvSpPr>
                <a:spLocks/>
              </p:cNvSpPr>
              <p:nvPr/>
            </p:nvSpPr>
            <p:spPr bwMode="auto">
              <a:xfrm>
                <a:off x="1806" y="4952"/>
                <a:ext cx="31" cy="32"/>
              </a:xfrm>
              <a:custGeom>
                <a:avLst/>
                <a:gdLst>
                  <a:gd name="T0" fmla="*/ 0 w 31"/>
                  <a:gd name="T1" fmla="*/ 32 h 32"/>
                  <a:gd name="T2" fmla="*/ 0 w 31"/>
                  <a:gd name="T3" fmla="*/ 0 h 32"/>
                  <a:gd name="T4" fmla="*/ 31 w 31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32">
                    <a:moveTo>
                      <a:pt x="0" y="32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6" name="Rectangle 179"/>
              <p:cNvSpPr>
                <a:spLocks noChangeArrowheads="1"/>
              </p:cNvSpPr>
              <p:nvPr/>
            </p:nvSpPr>
            <p:spPr bwMode="auto">
              <a:xfrm>
                <a:off x="1901" y="4996"/>
                <a:ext cx="98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A/duck/England/36254/2014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7" name="Freeform 180"/>
              <p:cNvSpPr>
                <a:spLocks/>
              </p:cNvSpPr>
              <p:nvPr/>
            </p:nvSpPr>
            <p:spPr bwMode="auto">
              <a:xfrm>
                <a:off x="1806" y="4987"/>
                <a:ext cx="93" cy="32"/>
              </a:xfrm>
              <a:custGeom>
                <a:avLst/>
                <a:gdLst>
                  <a:gd name="T0" fmla="*/ 0 w 93"/>
                  <a:gd name="T1" fmla="*/ 0 h 32"/>
                  <a:gd name="T2" fmla="*/ 0 w 93"/>
                  <a:gd name="T3" fmla="*/ 32 h 32"/>
                  <a:gd name="T4" fmla="*/ 93 w 93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2">
                    <a:moveTo>
                      <a:pt x="0" y="0"/>
                    </a:moveTo>
                    <a:lnTo>
                      <a:pt x="0" y="32"/>
                    </a:lnTo>
                    <a:lnTo>
                      <a:pt x="93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8" name="Line 181"/>
              <p:cNvSpPr>
                <a:spLocks noChangeShapeType="1"/>
              </p:cNvSpPr>
              <p:nvPr/>
            </p:nvSpPr>
            <p:spPr bwMode="auto">
              <a:xfrm>
                <a:off x="1806" y="4953"/>
                <a:ext cx="0" cy="6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9" name="Freeform 182"/>
              <p:cNvSpPr>
                <a:spLocks/>
              </p:cNvSpPr>
              <p:nvPr/>
            </p:nvSpPr>
            <p:spPr bwMode="auto">
              <a:xfrm>
                <a:off x="1775" y="4886"/>
                <a:ext cx="31" cy="66"/>
              </a:xfrm>
              <a:custGeom>
                <a:avLst/>
                <a:gdLst>
                  <a:gd name="T0" fmla="*/ 0 w 31"/>
                  <a:gd name="T1" fmla="*/ 0 h 66"/>
                  <a:gd name="T2" fmla="*/ 0 w 31"/>
                  <a:gd name="T3" fmla="*/ 66 h 66"/>
                  <a:gd name="T4" fmla="*/ 31 w 31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66">
                    <a:moveTo>
                      <a:pt x="0" y="0"/>
                    </a:moveTo>
                    <a:lnTo>
                      <a:pt x="0" y="66"/>
                    </a:lnTo>
                    <a:lnTo>
                      <a:pt x="31" y="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0" name="Line 183"/>
              <p:cNvSpPr>
                <a:spLocks noChangeShapeType="1"/>
              </p:cNvSpPr>
              <p:nvPr/>
            </p:nvSpPr>
            <p:spPr bwMode="auto">
              <a:xfrm>
                <a:off x="1775" y="4853"/>
                <a:ext cx="0" cy="99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1" name="Freeform 184"/>
              <p:cNvSpPr>
                <a:spLocks/>
              </p:cNvSpPr>
              <p:nvPr/>
            </p:nvSpPr>
            <p:spPr bwMode="auto">
              <a:xfrm>
                <a:off x="1713" y="4706"/>
                <a:ext cx="62" cy="145"/>
              </a:xfrm>
              <a:custGeom>
                <a:avLst/>
                <a:gdLst>
                  <a:gd name="T0" fmla="*/ 0 w 62"/>
                  <a:gd name="T1" fmla="*/ 0 h 145"/>
                  <a:gd name="T2" fmla="*/ 0 w 62"/>
                  <a:gd name="T3" fmla="*/ 145 h 145"/>
                  <a:gd name="T4" fmla="*/ 62 w 62"/>
                  <a:gd name="T5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145">
                    <a:moveTo>
                      <a:pt x="0" y="0"/>
                    </a:moveTo>
                    <a:lnTo>
                      <a:pt x="0" y="145"/>
                    </a:lnTo>
                    <a:lnTo>
                      <a:pt x="62" y="14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2" name="Freeform 185"/>
              <p:cNvSpPr>
                <a:spLocks/>
              </p:cNvSpPr>
              <p:nvPr/>
            </p:nvSpPr>
            <p:spPr bwMode="auto">
              <a:xfrm>
                <a:off x="1367" y="4704"/>
                <a:ext cx="346" cy="190"/>
              </a:xfrm>
              <a:custGeom>
                <a:avLst/>
                <a:gdLst>
                  <a:gd name="T0" fmla="*/ 0 w 346"/>
                  <a:gd name="T1" fmla="*/ 190 h 190"/>
                  <a:gd name="T2" fmla="*/ 0 w 346"/>
                  <a:gd name="T3" fmla="*/ 0 h 190"/>
                  <a:gd name="T4" fmla="*/ 346 w 346"/>
                  <a:gd name="T5" fmla="*/ 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6" h="190">
                    <a:moveTo>
                      <a:pt x="0" y="190"/>
                    </a:moveTo>
                    <a:lnTo>
                      <a:pt x="0" y="0"/>
                    </a:lnTo>
                    <a:lnTo>
                      <a:pt x="34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3" name="Rectangle 186"/>
              <p:cNvSpPr>
                <a:spLocks noChangeArrowheads="1"/>
              </p:cNvSpPr>
              <p:nvPr/>
            </p:nvSpPr>
            <p:spPr bwMode="auto">
              <a:xfrm>
                <a:off x="1719" y="5063"/>
                <a:ext cx="92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A/duck/Shandong/Q1/2013 (H5N8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4" name="Freeform 187"/>
              <p:cNvSpPr>
                <a:spLocks/>
              </p:cNvSpPr>
              <p:nvPr/>
            </p:nvSpPr>
            <p:spPr bwMode="auto">
              <a:xfrm>
                <a:off x="1367" y="4897"/>
                <a:ext cx="350" cy="189"/>
              </a:xfrm>
              <a:custGeom>
                <a:avLst/>
                <a:gdLst>
                  <a:gd name="T0" fmla="*/ 0 w 350"/>
                  <a:gd name="T1" fmla="*/ 0 h 189"/>
                  <a:gd name="T2" fmla="*/ 0 w 350"/>
                  <a:gd name="T3" fmla="*/ 189 h 189"/>
                  <a:gd name="T4" fmla="*/ 350 w 350"/>
                  <a:gd name="T5" fmla="*/ 189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0" h="189">
                    <a:moveTo>
                      <a:pt x="0" y="0"/>
                    </a:moveTo>
                    <a:lnTo>
                      <a:pt x="0" y="189"/>
                    </a:lnTo>
                    <a:lnTo>
                      <a:pt x="350" y="18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5" name="Freeform 188"/>
              <p:cNvSpPr>
                <a:spLocks/>
              </p:cNvSpPr>
              <p:nvPr/>
            </p:nvSpPr>
            <p:spPr bwMode="auto">
              <a:xfrm>
                <a:off x="1239" y="4589"/>
                <a:ext cx="128" cy="306"/>
              </a:xfrm>
              <a:custGeom>
                <a:avLst/>
                <a:gdLst>
                  <a:gd name="T0" fmla="*/ 0 w 128"/>
                  <a:gd name="T1" fmla="*/ 0 h 306"/>
                  <a:gd name="T2" fmla="*/ 0 w 128"/>
                  <a:gd name="T3" fmla="*/ 306 h 306"/>
                  <a:gd name="T4" fmla="*/ 128 w 128"/>
                  <a:gd name="T5" fmla="*/ 30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06">
                    <a:moveTo>
                      <a:pt x="0" y="0"/>
                    </a:moveTo>
                    <a:lnTo>
                      <a:pt x="0" y="306"/>
                    </a:lnTo>
                    <a:lnTo>
                      <a:pt x="128" y="30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6" name="Line 189"/>
              <p:cNvSpPr>
                <a:spLocks noChangeShapeType="1"/>
              </p:cNvSpPr>
              <p:nvPr/>
            </p:nvSpPr>
            <p:spPr bwMode="auto">
              <a:xfrm>
                <a:off x="1239" y="4555"/>
                <a:ext cx="0" cy="34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7" name="Freeform 190"/>
              <p:cNvSpPr>
                <a:spLocks/>
              </p:cNvSpPr>
              <p:nvPr/>
            </p:nvSpPr>
            <p:spPr bwMode="auto">
              <a:xfrm>
                <a:off x="1228" y="4055"/>
                <a:ext cx="11" cy="499"/>
              </a:xfrm>
              <a:custGeom>
                <a:avLst/>
                <a:gdLst>
                  <a:gd name="T0" fmla="*/ 0 w 11"/>
                  <a:gd name="T1" fmla="*/ 0 h 499"/>
                  <a:gd name="T2" fmla="*/ 0 w 11"/>
                  <a:gd name="T3" fmla="*/ 499 h 499"/>
                  <a:gd name="T4" fmla="*/ 11 w 11"/>
                  <a:gd name="T5" fmla="*/ 499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499">
                    <a:moveTo>
                      <a:pt x="0" y="0"/>
                    </a:moveTo>
                    <a:lnTo>
                      <a:pt x="0" y="499"/>
                    </a:lnTo>
                    <a:lnTo>
                      <a:pt x="11" y="49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8" name="Oval 191"/>
              <p:cNvSpPr>
                <a:spLocks noChangeArrowheads="1"/>
              </p:cNvSpPr>
              <p:nvPr/>
            </p:nvSpPr>
            <p:spPr bwMode="auto">
              <a:xfrm>
                <a:off x="2100" y="587"/>
                <a:ext cx="36" cy="35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9" name="Oval 192"/>
              <p:cNvSpPr>
                <a:spLocks noChangeArrowheads="1"/>
              </p:cNvSpPr>
              <p:nvPr/>
            </p:nvSpPr>
            <p:spPr bwMode="auto">
              <a:xfrm>
                <a:off x="2100" y="654"/>
                <a:ext cx="36" cy="35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0" name="Oval 193"/>
              <p:cNvSpPr>
                <a:spLocks noChangeArrowheads="1"/>
              </p:cNvSpPr>
              <p:nvPr/>
            </p:nvSpPr>
            <p:spPr bwMode="auto">
              <a:xfrm>
                <a:off x="2070" y="721"/>
                <a:ext cx="35" cy="35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1" name="Oval 194"/>
              <p:cNvSpPr>
                <a:spLocks noChangeArrowheads="1"/>
              </p:cNvSpPr>
              <p:nvPr/>
            </p:nvSpPr>
            <p:spPr bwMode="auto">
              <a:xfrm>
                <a:off x="2070" y="788"/>
                <a:ext cx="35" cy="36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2" name="Oval 195"/>
              <p:cNvSpPr>
                <a:spLocks noChangeArrowheads="1"/>
              </p:cNvSpPr>
              <p:nvPr/>
            </p:nvSpPr>
            <p:spPr bwMode="auto">
              <a:xfrm>
                <a:off x="2070" y="856"/>
                <a:ext cx="35" cy="35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3" name="Oval 196"/>
              <p:cNvSpPr>
                <a:spLocks noChangeArrowheads="1"/>
              </p:cNvSpPr>
              <p:nvPr/>
            </p:nvSpPr>
            <p:spPr bwMode="auto">
              <a:xfrm>
                <a:off x="2070" y="923"/>
                <a:ext cx="35" cy="35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4" name="Oval 197"/>
              <p:cNvSpPr>
                <a:spLocks noChangeArrowheads="1"/>
              </p:cNvSpPr>
              <p:nvPr/>
            </p:nvSpPr>
            <p:spPr bwMode="auto">
              <a:xfrm>
                <a:off x="2194" y="1057"/>
                <a:ext cx="35" cy="35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5" name="Oval 198"/>
              <p:cNvSpPr>
                <a:spLocks noChangeArrowheads="1"/>
              </p:cNvSpPr>
              <p:nvPr/>
            </p:nvSpPr>
            <p:spPr bwMode="auto">
              <a:xfrm>
                <a:off x="2100" y="1326"/>
                <a:ext cx="36" cy="35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6" name="Rectangle 199"/>
              <p:cNvSpPr>
                <a:spLocks noChangeArrowheads="1"/>
              </p:cNvSpPr>
              <p:nvPr/>
            </p:nvSpPr>
            <p:spPr bwMode="auto">
              <a:xfrm>
                <a:off x="2021" y="556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65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7" name="Rectangle 200"/>
              <p:cNvSpPr>
                <a:spLocks noChangeArrowheads="1"/>
              </p:cNvSpPr>
              <p:nvPr/>
            </p:nvSpPr>
            <p:spPr bwMode="auto">
              <a:xfrm>
                <a:off x="2114" y="1015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97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8" name="Rectangle 201"/>
              <p:cNvSpPr>
                <a:spLocks noChangeArrowheads="1"/>
              </p:cNvSpPr>
              <p:nvPr/>
            </p:nvSpPr>
            <p:spPr bwMode="auto">
              <a:xfrm>
                <a:off x="1990" y="909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87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9" name="Rectangle 202"/>
              <p:cNvSpPr>
                <a:spLocks noChangeArrowheads="1"/>
              </p:cNvSpPr>
              <p:nvPr/>
            </p:nvSpPr>
            <p:spPr bwMode="auto">
              <a:xfrm>
                <a:off x="1937" y="2691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93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72" name="Rectangle 205"/>
              <p:cNvSpPr>
                <a:spLocks noChangeArrowheads="1"/>
              </p:cNvSpPr>
              <p:nvPr/>
            </p:nvSpPr>
            <p:spPr bwMode="auto">
              <a:xfrm>
                <a:off x="1897" y="2459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91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2" name="Rectangle 115"/>
              <p:cNvSpPr>
                <a:spLocks noChangeArrowheads="1"/>
              </p:cNvSpPr>
              <p:nvPr/>
            </p:nvSpPr>
            <p:spPr bwMode="auto">
              <a:xfrm>
                <a:off x="1937" y="3254"/>
                <a:ext cx="1195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teal/Egypt/877/2016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" name="Rectangle 207"/>
            <p:cNvSpPr>
              <a:spLocks noChangeArrowheads="1"/>
            </p:cNvSpPr>
            <p:nvPr/>
          </p:nvSpPr>
          <p:spPr bwMode="auto">
            <a:xfrm>
              <a:off x="1866" y="357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97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209"/>
            <p:cNvSpPr>
              <a:spLocks noChangeArrowheads="1"/>
            </p:cNvSpPr>
            <p:nvPr/>
          </p:nvSpPr>
          <p:spPr bwMode="auto">
            <a:xfrm>
              <a:off x="1906" y="203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91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213"/>
            <p:cNvSpPr>
              <a:spLocks noChangeArrowheads="1"/>
            </p:cNvSpPr>
            <p:nvPr/>
          </p:nvSpPr>
          <p:spPr bwMode="auto">
            <a:xfrm>
              <a:off x="1835" y="383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94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215"/>
            <p:cNvSpPr>
              <a:spLocks noChangeArrowheads="1"/>
            </p:cNvSpPr>
            <p:nvPr/>
          </p:nvSpPr>
          <p:spPr bwMode="auto">
            <a:xfrm>
              <a:off x="1929" y="1253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84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216"/>
            <p:cNvSpPr>
              <a:spLocks noChangeArrowheads="1"/>
            </p:cNvSpPr>
            <p:nvPr/>
          </p:nvSpPr>
          <p:spPr bwMode="auto">
            <a:xfrm>
              <a:off x="1866" y="3310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98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218"/>
            <p:cNvSpPr>
              <a:spLocks noChangeArrowheads="1"/>
            </p:cNvSpPr>
            <p:nvPr/>
          </p:nvSpPr>
          <p:spPr bwMode="auto">
            <a:xfrm>
              <a:off x="2280" y="184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219"/>
            <p:cNvSpPr>
              <a:spLocks noChangeArrowheads="1"/>
            </p:cNvSpPr>
            <p:nvPr/>
          </p:nvSpPr>
          <p:spPr bwMode="auto">
            <a:xfrm>
              <a:off x="1845" y="1632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71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221"/>
            <p:cNvSpPr>
              <a:spLocks noChangeArrowheads="1"/>
            </p:cNvSpPr>
            <p:nvPr/>
          </p:nvSpPr>
          <p:spPr bwMode="auto">
            <a:xfrm>
              <a:off x="1743" y="289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222"/>
            <p:cNvSpPr>
              <a:spLocks noChangeArrowheads="1"/>
            </p:cNvSpPr>
            <p:nvPr/>
          </p:nvSpPr>
          <p:spPr bwMode="auto">
            <a:xfrm>
              <a:off x="1493" y="3490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223"/>
            <p:cNvSpPr>
              <a:spLocks noChangeArrowheads="1"/>
            </p:cNvSpPr>
            <p:nvPr/>
          </p:nvSpPr>
          <p:spPr bwMode="auto">
            <a:xfrm>
              <a:off x="1298" y="488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86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224"/>
            <p:cNvSpPr>
              <a:spLocks noChangeArrowheads="1"/>
            </p:cNvSpPr>
            <p:nvPr/>
          </p:nvSpPr>
          <p:spPr bwMode="auto">
            <a:xfrm>
              <a:off x="1770" y="431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71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27"/>
            <p:cNvSpPr>
              <a:spLocks noChangeArrowheads="1"/>
            </p:cNvSpPr>
            <p:nvPr/>
          </p:nvSpPr>
          <p:spPr bwMode="auto">
            <a:xfrm>
              <a:off x="1645" y="4641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228"/>
            <p:cNvSpPr>
              <a:spLocks noChangeArrowheads="1"/>
            </p:cNvSpPr>
            <p:nvPr/>
          </p:nvSpPr>
          <p:spPr bwMode="auto">
            <a:xfrm>
              <a:off x="1707" y="4843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93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29"/>
            <p:cNvSpPr>
              <a:spLocks noChangeArrowheads="1"/>
            </p:cNvSpPr>
            <p:nvPr/>
          </p:nvSpPr>
          <p:spPr bwMode="auto">
            <a:xfrm>
              <a:off x="1738" y="4944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94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230"/>
            <p:cNvSpPr>
              <a:spLocks noChangeShapeType="1"/>
            </p:cNvSpPr>
            <p:nvPr/>
          </p:nvSpPr>
          <p:spPr bwMode="auto">
            <a:xfrm>
              <a:off x="1368" y="5181"/>
              <a:ext cx="182" cy="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231"/>
            <p:cNvSpPr>
              <a:spLocks noChangeShapeType="1"/>
            </p:cNvSpPr>
            <p:nvPr/>
          </p:nvSpPr>
          <p:spPr bwMode="auto">
            <a:xfrm>
              <a:off x="1368" y="5170"/>
              <a:ext cx="0" cy="22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232"/>
            <p:cNvSpPr>
              <a:spLocks noChangeShapeType="1"/>
            </p:cNvSpPr>
            <p:nvPr/>
          </p:nvSpPr>
          <p:spPr bwMode="auto">
            <a:xfrm>
              <a:off x="1550" y="5170"/>
              <a:ext cx="0" cy="22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233"/>
            <p:cNvSpPr>
              <a:spLocks noChangeArrowheads="1"/>
            </p:cNvSpPr>
            <p:nvPr/>
          </p:nvSpPr>
          <p:spPr bwMode="auto">
            <a:xfrm>
              <a:off x="1413" y="5193"/>
              <a:ext cx="178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0.0050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1" name="TextBox 220"/>
          <p:cNvSpPr txBox="1"/>
          <p:nvPr/>
        </p:nvSpPr>
        <p:spPr>
          <a:xfrm>
            <a:off x="314544" y="609600"/>
            <a:ext cx="2047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Sup. Fig 1A. NA gene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56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1519237" y="1122363"/>
            <a:ext cx="3819526" cy="7002463"/>
            <a:chOff x="1296" y="707"/>
            <a:chExt cx="2406" cy="4411"/>
          </a:xfrm>
        </p:grpSpPr>
        <p:grpSp>
          <p:nvGrpSpPr>
            <p:cNvPr id="4" name="Group 206"/>
            <p:cNvGrpSpPr>
              <a:grpSpLocks/>
            </p:cNvGrpSpPr>
            <p:nvPr/>
          </p:nvGrpSpPr>
          <p:grpSpPr bwMode="auto">
            <a:xfrm>
              <a:off x="1296" y="707"/>
              <a:ext cx="2406" cy="4292"/>
              <a:chOff x="1296" y="707"/>
              <a:chExt cx="2406" cy="4292"/>
            </a:xfrm>
          </p:grpSpPr>
          <p:sp>
            <p:nvSpPr>
              <p:cNvPr id="1172" name="Rectangle 112"/>
              <p:cNvSpPr>
                <a:spLocks noChangeArrowheads="1"/>
              </p:cNvSpPr>
              <p:nvPr/>
            </p:nvSpPr>
            <p:spPr bwMode="auto">
              <a:xfrm>
                <a:off x="2101" y="2914"/>
                <a:ext cx="1196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A/Common-coot/Egypt/CA285/2016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4" name="Rectangle 84"/>
              <p:cNvSpPr>
                <a:spLocks noChangeArrowheads="1"/>
              </p:cNvSpPr>
              <p:nvPr/>
            </p:nvSpPr>
            <p:spPr bwMode="auto">
              <a:xfrm>
                <a:off x="2086" y="2363"/>
                <a:ext cx="1195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teal/Egypt/877/2016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2" name="Rectangle 82"/>
              <p:cNvSpPr>
                <a:spLocks noChangeArrowheads="1"/>
              </p:cNvSpPr>
              <p:nvPr/>
            </p:nvSpPr>
            <p:spPr bwMode="auto">
              <a:xfrm>
                <a:off x="2088" y="2302"/>
                <a:ext cx="1195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6" name="Rectangle 76"/>
              <p:cNvSpPr>
                <a:spLocks noChangeArrowheads="1"/>
              </p:cNvSpPr>
              <p:nvPr/>
            </p:nvSpPr>
            <p:spPr bwMode="auto">
              <a:xfrm>
                <a:off x="2093" y="2241"/>
                <a:ext cx="1574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Africa/S2017/08 0190 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4" name="Rectangle 74"/>
              <p:cNvSpPr>
                <a:spLocks noChangeArrowheads="1"/>
              </p:cNvSpPr>
              <p:nvPr/>
            </p:nvSpPr>
            <p:spPr bwMode="auto">
              <a:xfrm>
                <a:off x="2093" y="2180"/>
                <a:ext cx="1433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A/geese/South Africa/S2017/08 0558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2" name="Rectangle 72"/>
              <p:cNvSpPr>
                <a:spLocks noChangeArrowheads="1"/>
              </p:cNvSpPr>
              <p:nvPr/>
            </p:nvSpPr>
            <p:spPr bwMode="auto">
              <a:xfrm>
                <a:off x="2091" y="2119"/>
                <a:ext cx="1611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Africa/S2017/08 0243 P2/2017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9" name="Rectangle 69"/>
              <p:cNvSpPr>
                <a:spLocks noChangeArrowheads="1"/>
              </p:cNvSpPr>
              <p:nvPr/>
            </p:nvSpPr>
            <p:spPr bwMode="auto">
              <a:xfrm>
                <a:off x="2098" y="2058"/>
                <a:ext cx="1490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A/chicken/South Africa/S2017/08 0561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7" name="Rectangle 67"/>
              <p:cNvSpPr>
                <a:spLocks noChangeArrowheads="1"/>
              </p:cNvSpPr>
              <p:nvPr/>
            </p:nvSpPr>
            <p:spPr bwMode="auto">
              <a:xfrm>
                <a:off x="2093" y="1997"/>
                <a:ext cx="1480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A/ostrich/South Africa/S2017/08 0046 AF/2017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4" name="Rectangle 64"/>
              <p:cNvSpPr>
                <a:spLocks noChangeArrowheads="1"/>
              </p:cNvSpPr>
              <p:nvPr/>
            </p:nvSpPr>
            <p:spPr bwMode="auto">
              <a:xfrm>
                <a:off x="2086" y="1935"/>
                <a:ext cx="1252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A/pigeon/Cameroon/17RS1661-4/2017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6" name="Rectangle 56"/>
              <p:cNvSpPr>
                <a:spLocks noChangeArrowheads="1"/>
              </p:cNvSpPr>
              <p:nvPr/>
            </p:nvSpPr>
            <p:spPr bwMode="auto">
              <a:xfrm>
                <a:off x="2102" y="1752"/>
                <a:ext cx="1197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A/duck/Cameroon/17RS1661 3/2017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1" name="Rectangle 51"/>
              <p:cNvSpPr>
                <a:spLocks noChangeArrowheads="1"/>
              </p:cNvSpPr>
              <p:nvPr/>
            </p:nvSpPr>
            <p:spPr bwMode="auto">
              <a:xfrm>
                <a:off x="2095" y="1691"/>
                <a:ext cx="1477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A/grey-headed gull/Uganda/MUWRP-538/2017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9" name="Rectangle 49"/>
              <p:cNvSpPr>
                <a:spLocks noChangeArrowheads="1"/>
              </p:cNvSpPr>
              <p:nvPr/>
            </p:nvSpPr>
            <p:spPr bwMode="auto">
              <a:xfrm>
                <a:off x="2095" y="1630"/>
                <a:ext cx="1464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A/grey-headed gull/Uganda/MUWRP-538/2017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7" name="Rectangle 47"/>
              <p:cNvSpPr>
                <a:spLocks noChangeArrowheads="1"/>
              </p:cNvSpPr>
              <p:nvPr/>
            </p:nvSpPr>
            <p:spPr bwMode="auto">
              <a:xfrm>
                <a:off x="2099" y="1569"/>
                <a:ext cx="1596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A/white winged black tern/Uganda/17RS115-3/2017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4" name="Rectangle 44"/>
              <p:cNvSpPr>
                <a:spLocks noChangeArrowheads="1"/>
              </p:cNvSpPr>
              <p:nvPr/>
            </p:nvSpPr>
            <p:spPr bwMode="auto">
              <a:xfrm>
                <a:off x="2099" y="1508"/>
                <a:ext cx="1117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A/duck/Uganda/17RS115-9/2017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6" name="Rectangle 6"/>
              <p:cNvSpPr>
                <a:spLocks noChangeArrowheads="1"/>
              </p:cNvSpPr>
              <p:nvPr/>
            </p:nvSpPr>
            <p:spPr bwMode="auto">
              <a:xfrm>
                <a:off x="2159" y="707"/>
                <a:ext cx="13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7" name="Line 7"/>
              <p:cNvSpPr>
                <a:spLocks noChangeShapeType="1"/>
              </p:cNvSpPr>
              <p:nvPr/>
            </p:nvSpPr>
            <p:spPr bwMode="auto">
              <a:xfrm>
                <a:off x="2113" y="729"/>
                <a:ext cx="3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8" name="Rectangle 8"/>
              <p:cNvSpPr>
                <a:spLocks noChangeArrowheads="1"/>
              </p:cNvSpPr>
              <p:nvPr/>
            </p:nvSpPr>
            <p:spPr bwMode="auto">
              <a:xfrm>
                <a:off x="2113" y="768"/>
                <a:ext cx="147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9" name="Line 9"/>
              <p:cNvSpPr>
                <a:spLocks noChangeShapeType="1"/>
              </p:cNvSpPr>
              <p:nvPr/>
            </p:nvSpPr>
            <p:spPr bwMode="auto">
              <a:xfrm>
                <a:off x="2113" y="790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0" name="Rectangle 10"/>
              <p:cNvSpPr>
                <a:spLocks noChangeArrowheads="1"/>
              </p:cNvSpPr>
              <p:nvPr/>
            </p:nvSpPr>
            <p:spPr bwMode="auto">
              <a:xfrm>
                <a:off x="2113" y="829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Congo/17RS882-33/2017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1" name="Freeform 11"/>
              <p:cNvSpPr>
                <a:spLocks/>
              </p:cNvSpPr>
              <p:nvPr/>
            </p:nvSpPr>
            <p:spPr bwMode="auto">
              <a:xfrm>
                <a:off x="2112" y="791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6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2" name="Rectangle 12"/>
              <p:cNvSpPr>
                <a:spLocks noChangeArrowheads="1"/>
              </p:cNvSpPr>
              <p:nvPr/>
            </p:nvSpPr>
            <p:spPr bwMode="auto">
              <a:xfrm>
                <a:off x="2154" y="890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Congo/TCH5/2017 (H5N8)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3" name="Line 13"/>
              <p:cNvSpPr>
                <a:spLocks noChangeShapeType="1"/>
              </p:cNvSpPr>
              <p:nvPr/>
            </p:nvSpPr>
            <p:spPr bwMode="auto">
              <a:xfrm>
                <a:off x="2113" y="912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4" name="Rectangle 14"/>
              <p:cNvSpPr>
                <a:spLocks noChangeArrowheads="1"/>
              </p:cNvSpPr>
              <p:nvPr/>
            </p:nvSpPr>
            <p:spPr bwMode="auto">
              <a:xfrm>
                <a:off x="2159" y="951"/>
                <a:ext cx="134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5" name="Line 15"/>
              <p:cNvSpPr>
                <a:spLocks noChangeShapeType="1"/>
              </p:cNvSpPr>
              <p:nvPr/>
            </p:nvSpPr>
            <p:spPr bwMode="auto">
              <a:xfrm>
                <a:off x="2117" y="973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6" name="Rectangle 16"/>
              <p:cNvSpPr>
                <a:spLocks noChangeArrowheads="1"/>
              </p:cNvSpPr>
              <p:nvPr/>
            </p:nvSpPr>
            <p:spPr bwMode="auto">
              <a:xfrm>
                <a:off x="2159" y="1012"/>
                <a:ext cx="137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Congo/NYA14/2017 (H5N8)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7" name="Line 17"/>
              <p:cNvSpPr>
                <a:spLocks noChangeShapeType="1"/>
              </p:cNvSpPr>
              <p:nvPr/>
            </p:nvSpPr>
            <p:spPr bwMode="auto">
              <a:xfrm>
                <a:off x="2117" y="1034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8" name="Line 18"/>
              <p:cNvSpPr>
                <a:spLocks noChangeShapeType="1"/>
              </p:cNvSpPr>
              <p:nvPr/>
            </p:nvSpPr>
            <p:spPr bwMode="auto">
              <a:xfrm>
                <a:off x="2116" y="973"/>
                <a:ext cx="0" cy="29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9" name="Line 19"/>
              <p:cNvSpPr>
                <a:spLocks noChangeShapeType="1"/>
              </p:cNvSpPr>
              <p:nvPr/>
            </p:nvSpPr>
            <p:spPr bwMode="auto">
              <a:xfrm>
                <a:off x="2116" y="1005"/>
                <a:ext cx="0" cy="29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0" name="Freeform 20"/>
              <p:cNvSpPr>
                <a:spLocks/>
              </p:cNvSpPr>
              <p:nvPr/>
            </p:nvSpPr>
            <p:spPr bwMode="auto">
              <a:xfrm>
                <a:off x="2112" y="867"/>
                <a:ext cx="4" cy="136"/>
              </a:xfrm>
              <a:custGeom>
                <a:avLst/>
                <a:gdLst>
                  <a:gd name="T0" fmla="*/ 0 w 4"/>
                  <a:gd name="T1" fmla="*/ 0 h 136"/>
                  <a:gd name="T2" fmla="*/ 0 w 4"/>
                  <a:gd name="T3" fmla="*/ 136 h 136"/>
                  <a:gd name="T4" fmla="*/ 4 w 4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36">
                    <a:moveTo>
                      <a:pt x="0" y="0"/>
                    </a:moveTo>
                    <a:lnTo>
                      <a:pt x="0" y="136"/>
                    </a:lnTo>
                    <a:lnTo>
                      <a:pt x="4" y="13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1" name="Rectangle 21"/>
              <p:cNvSpPr>
                <a:spLocks noChangeArrowheads="1"/>
              </p:cNvSpPr>
              <p:nvPr/>
            </p:nvSpPr>
            <p:spPr bwMode="auto">
              <a:xfrm>
                <a:off x="2154" y="1074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Congo/TCH4/2017 (H5N8)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2" name="Line 22"/>
              <p:cNvSpPr>
                <a:spLocks noChangeShapeType="1"/>
              </p:cNvSpPr>
              <p:nvPr/>
            </p:nvSpPr>
            <p:spPr bwMode="auto">
              <a:xfrm>
                <a:off x="2113" y="1095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3" name="Line 23"/>
              <p:cNvSpPr>
                <a:spLocks noChangeShapeType="1"/>
              </p:cNvSpPr>
              <p:nvPr/>
            </p:nvSpPr>
            <p:spPr bwMode="auto">
              <a:xfrm>
                <a:off x="2112" y="729"/>
                <a:ext cx="0" cy="18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4" name="Line 24"/>
              <p:cNvSpPr>
                <a:spLocks noChangeShapeType="1"/>
              </p:cNvSpPr>
              <p:nvPr/>
            </p:nvSpPr>
            <p:spPr bwMode="auto">
              <a:xfrm>
                <a:off x="2112" y="913"/>
                <a:ext cx="0" cy="18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5" name="Freeform 25"/>
              <p:cNvSpPr>
                <a:spLocks/>
              </p:cNvSpPr>
              <p:nvPr/>
            </p:nvSpPr>
            <p:spPr bwMode="auto">
              <a:xfrm>
                <a:off x="2109" y="912"/>
                <a:ext cx="3" cy="121"/>
              </a:xfrm>
              <a:custGeom>
                <a:avLst/>
                <a:gdLst>
                  <a:gd name="T0" fmla="*/ 0 w 3"/>
                  <a:gd name="T1" fmla="*/ 121 h 121"/>
                  <a:gd name="T2" fmla="*/ 0 w 3"/>
                  <a:gd name="T3" fmla="*/ 0 h 121"/>
                  <a:gd name="T4" fmla="*/ 3 w 3"/>
                  <a:gd name="T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21">
                    <a:moveTo>
                      <a:pt x="0" y="121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6" name="Rectangle 26"/>
              <p:cNvSpPr>
                <a:spLocks noChangeArrowheads="1"/>
              </p:cNvSpPr>
              <p:nvPr/>
            </p:nvSpPr>
            <p:spPr bwMode="auto">
              <a:xfrm>
                <a:off x="2152" y="1135"/>
                <a:ext cx="13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Congo/KAF1/2017 (H5N8)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7" name="Line 27"/>
              <p:cNvSpPr>
                <a:spLocks noChangeShapeType="1"/>
              </p:cNvSpPr>
              <p:nvPr/>
            </p:nvSpPr>
            <p:spPr bwMode="auto">
              <a:xfrm>
                <a:off x="2110" y="1156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8" name="Rectangle 28"/>
              <p:cNvSpPr>
                <a:spLocks noChangeArrowheads="1"/>
              </p:cNvSpPr>
              <p:nvPr/>
            </p:nvSpPr>
            <p:spPr bwMode="auto">
              <a:xfrm>
                <a:off x="2152" y="1196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Congo/TCH6/2017 (H5N8)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9" name="Line 29"/>
              <p:cNvSpPr>
                <a:spLocks noChangeShapeType="1"/>
              </p:cNvSpPr>
              <p:nvPr/>
            </p:nvSpPr>
            <p:spPr bwMode="auto">
              <a:xfrm>
                <a:off x="2110" y="1217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0" name="Rectangle 30"/>
              <p:cNvSpPr>
                <a:spLocks noChangeArrowheads="1"/>
              </p:cNvSpPr>
              <p:nvPr/>
            </p:nvSpPr>
            <p:spPr bwMode="auto">
              <a:xfrm>
                <a:off x="2110" y="1257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Congo/17RS882-40/2017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1" name="Freeform 31"/>
              <p:cNvSpPr>
                <a:spLocks/>
              </p:cNvSpPr>
              <p:nvPr/>
            </p:nvSpPr>
            <p:spPr bwMode="auto">
              <a:xfrm>
                <a:off x="2109" y="1249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2" name="Line 32"/>
              <p:cNvSpPr>
                <a:spLocks noChangeShapeType="1"/>
              </p:cNvSpPr>
              <p:nvPr/>
            </p:nvSpPr>
            <p:spPr bwMode="auto">
              <a:xfrm>
                <a:off x="2109" y="912"/>
                <a:ext cx="0" cy="18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3" name="Line 33"/>
              <p:cNvSpPr>
                <a:spLocks noChangeShapeType="1"/>
              </p:cNvSpPr>
              <p:nvPr/>
            </p:nvSpPr>
            <p:spPr bwMode="auto">
              <a:xfrm>
                <a:off x="2109" y="1096"/>
                <a:ext cx="0" cy="18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4" name="Freeform 34"/>
              <p:cNvSpPr>
                <a:spLocks/>
              </p:cNvSpPr>
              <p:nvPr/>
            </p:nvSpPr>
            <p:spPr bwMode="auto">
              <a:xfrm>
                <a:off x="2105" y="1095"/>
                <a:ext cx="4" cy="136"/>
              </a:xfrm>
              <a:custGeom>
                <a:avLst/>
                <a:gdLst>
                  <a:gd name="T0" fmla="*/ 0 w 4"/>
                  <a:gd name="T1" fmla="*/ 136 h 136"/>
                  <a:gd name="T2" fmla="*/ 0 w 4"/>
                  <a:gd name="T3" fmla="*/ 0 h 136"/>
                  <a:gd name="T4" fmla="*/ 4 w 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36">
                    <a:moveTo>
                      <a:pt x="0" y="136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5" name="Rectangle 35"/>
              <p:cNvSpPr>
                <a:spLocks noChangeArrowheads="1"/>
              </p:cNvSpPr>
              <p:nvPr/>
            </p:nvSpPr>
            <p:spPr bwMode="auto">
              <a:xfrm>
                <a:off x="2154" y="1318"/>
                <a:ext cx="137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Congo/NYA15/2017 (H5N8)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6" name="Line 36"/>
              <p:cNvSpPr>
                <a:spLocks noChangeShapeType="1"/>
              </p:cNvSpPr>
              <p:nvPr/>
            </p:nvSpPr>
            <p:spPr bwMode="auto">
              <a:xfrm>
                <a:off x="2113" y="1339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7" name="Rectangle 37"/>
              <p:cNvSpPr>
                <a:spLocks noChangeArrowheads="1"/>
              </p:cNvSpPr>
              <p:nvPr/>
            </p:nvSpPr>
            <p:spPr bwMode="auto">
              <a:xfrm>
                <a:off x="2113" y="1379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Congo/17RS882-29/2017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8" name="Freeform 38"/>
              <p:cNvSpPr>
                <a:spLocks/>
              </p:cNvSpPr>
              <p:nvPr/>
            </p:nvSpPr>
            <p:spPr bwMode="auto">
              <a:xfrm>
                <a:off x="2112" y="1371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9" name="Line 39"/>
              <p:cNvSpPr>
                <a:spLocks noChangeShapeType="1"/>
              </p:cNvSpPr>
              <p:nvPr/>
            </p:nvSpPr>
            <p:spPr bwMode="auto">
              <a:xfrm>
                <a:off x="2112" y="1339"/>
                <a:ext cx="0" cy="3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0" name="Freeform 40"/>
              <p:cNvSpPr>
                <a:spLocks/>
              </p:cNvSpPr>
              <p:nvPr/>
            </p:nvSpPr>
            <p:spPr bwMode="auto">
              <a:xfrm>
                <a:off x="2105" y="1234"/>
                <a:ext cx="7" cy="136"/>
              </a:xfrm>
              <a:custGeom>
                <a:avLst/>
                <a:gdLst>
                  <a:gd name="T0" fmla="*/ 0 w 7"/>
                  <a:gd name="T1" fmla="*/ 0 h 136"/>
                  <a:gd name="T2" fmla="*/ 0 w 7"/>
                  <a:gd name="T3" fmla="*/ 136 h 136"/>
                  <a:gd name="T4" fmla="*/ 7 w 7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36">
                    <a:moveTo>
                      <a:pt x="0" y="0"/>
                    </a:moveTo>
                    <a:lnTo>
                      <a:pt x="0" y="136"/>
                    </a:lnTo>
                    <a:lnTo>
                      <a:pt x="7" y="13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1" name="Freeform 41"/>
              <p:cNvSpPr>
                <a:spLocks/>
              </p:cNvSpPr>
              <p:nvPr/>
            </p:nvSpPr>
            <p:spPr bwMode="auto">
              <a:xfrm>
                <a:off x="2091" y="1232"/>
                <a:ext cx="14" cy="129"/>
              </a:xfrm>
              <a:custGeom>
                <a:avLst/>
                <a:gdLst>
                  <a:gd name="T0" fmla="*/ 0 w 14"/>
                  <a:gd name="T1" fmla="*/ 129 h 129"/>
                  <a:gd name="T2" fmla="*/ 0 w 14"/>
                  <a:gd name="T3" fmla="*/ 0 h 129"/>
                  <a:gd name="T4" fmla="*/ 14 w 14"/>
                  <a:gd name="T5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29">
                    <a:moveTo>
                      <a:pt x="0" y="129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2" name="Rectangle 42"/>
              <p:cNvSpPr>
                <a:spLocks noChangeArrowheads="1"/>
              </p:cNvSpPr>
              <p:nvPr/>
            </p:nvSpPr>
            <p:spPr bwMode="auto">
              <a:xfrm>
                <a:off x="2096" y="1447"/>
                <a:ext cx="1224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A/chicken/Uganda/17RS115-15/2017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3" name="Freeform 43"/>
              <p:cNvSpPr>
                <a:spLocks/>
              </p:cNvSpPr>
              <p:nvPr/>
            </p:nvSpPr>
            <p:spPr bwMode="auto">
              <a:xfrm>
                <a:off x="2095" y="1461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5" name="Freeform 45"/>
              <p:cNvSpPr>
                <a:spLocks/>
              </p:cNvSpPr>
              <p:nvPr/>
            </p:nvSpPr>
            <p:spPr bwMode="auto">
              <a:xfrm>
                <a:off x="2095" y="1493"/>
                <a:ext cx="3" cy="29"/>
              </a:xfrm>
              <a:custGeom>
                <a:avLst/>
                <a:gdLst>
                  <a:gd name="T0" fmla="*/ 0 w 3"/>
                  <a:gd name="T1" fmla="*/ 0 h 29"/>
                  <a:gd name="T2" fmla="*/ 0 w 3"/>
                  <a:gd name="T3" fmla="*/ 29 h 29"/>
                  <a:gd name="T4" fmla="*/ 3 w 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9">
                    <a:moveTo>
                      <a:pt x="0" y="0"/>
                    </a:moveTo>
                    <a:lnTo>
                      <a:pt x="0" y="29"/>
                    </a:lnTo>
                    <a:lnTo>
                      <a:pt x="3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6" name="Freeform 46"/>
              <p:cNvSpPr>
                <a:spLocks/>
              </p:cNvSpPr>
              <p:nvPr/>
            </p:nvSpPr>
            <p:spPr bwMode="auto">
              <a:xfrm>
                <a:off x="2091" y="1363"/>
                <a:ext cx="4" cy="129"/>
              </a:xfrm>
              <a:custGeom>
                <a:avLst/>
                <a:gdLst>
                  <a:gd name="T0" fmla="*/ 0 w 4"/>
                  <a:gd name="T1" fmla="*/ 0 h 129"/>
                  <a:gd name="T2" fmla="*/ 0 w 4"/>
                  <a:gd name="T3" fmla="*/ 129 h 129"/>
                  <a:gd name="T4" fmla="*/ 4 w 4"/>
                  <a:gd name="T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29">
                    <a:moveTo>
                      <a:pt x="0" y="0"/>
                    </a:moveTo>
                    <a:lnTo>
                      <a:pt x="0" y="129"/>
                    </a:lnTo>
                    <a:lnTo>
                      <a:pt x="4" y="1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8" name="Freeform 48"/>
              <p:cNvSpPr>
                <a:spLocks/>
              </p:cNvSpPr>
              <p:nvPr/>
            </p:nvSpPr>
            <p:spPr bwMode="auto">
              <a:xfrm>
                <a:off x="2091" y="1409"/>
                <a:ext cx="7" cy="175"/>
              </a:xfrm>
              <a:custGeom>
                <a:avLst/>
                <a:gdLst>
                  <a:gd name="T0" fmla="*/ 0 w 7"/>
                  <a:gd name="T1" fmla="*/ 0 h 175"/>
                  <a:gd name="T2" fmla="*/ 0 w 7"/>
                  <a:gd name="T3" fmla="*/ 175 h 175"/>
                  <a:gd name="T4" fmla="*/ 7 w 7"/>
                  <a:gd name="T5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7" y="17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0" name="Freeform 50"/>
              <p:cNvSpPr>
                <a:spLocks/>
              </p:cNvSpPr>
              <p:nvPr/>
            </p:nvSpPr>
            <p:spPr bwMode="auto">
              <a:xfrm>
                <a:off x="2093" y="1645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2" name="Freeform 52"/>
              <p:cNvSpPr>
                <a:spLocks/>
              </p:cNvSpPr>
              <p:nvPr/>
            </p:nvSpPr>
            <p:spPr bwMode="auto">
              <a:xfrm>
                <a:off x="2093" y="1676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3" name="Freeform 53"/>
              <p:cNvSpPr>
                <a:spLocks/>
              </p:cNvSpPr>
              <p:nvPr/>
            </p:nvSpPr>
            <p:spPr bwMode="auto">
              <a:xfrm>
                <a:off x="2091" y="1455"/>
                <a:ext cx="2" cy="220"/>
              </a:xfrm>
              <a:custGeom>
                <a:avLst/>
                <a:gdLst>
                  <a:gd name="T0" fmla="*/ 0 w 2"/>
                  <a:gd name="T1" fmla="*/ 0 h 220"/>
                  <a:gd name="T2" fmla="*/ 0 w 2"/>
                  <a:gd name="T3" fmla="*/ 220 h 220"/>
                  <a:gd name="T4" fmla="*/ 2 w 2"/>
                  <a:gd name="T5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20">
                    <a:moveTo>
                      <a:pt x="0" y="0"/>
                    </a:moveTo>
                    <a:lnTo>
                      <a:pt x="0" y="220"/>
                    </a:lnTo>
                    <a:lnTo>
                      <a:pt x="2" y="22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4" name="Line 54"/>
              <p:cNvSpPr>
                <a:spLocks noChangeShapeType="1"/>
              </p:cNvSpPr>
              <p:nvPr/>
            </p:nvSpPr>
            <p:spPr bwMode="auto">
              <a:xfrm>
                <a:off x="2091" y="1232"/>
                <a:ext cx="0" cy="221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5" name="Freeform 55"/>
              <p:cNvSpPr>
                <a:spLocks/>
              </p:cNvSpPr>
              <p:nvPr/>
            </p:nvSpPr>
            <p:spPr bwMode="auto">
              <a:xfrm>
                <a:off x="2084" y="1454"/>
                <a:ext cx="7" cy="155"/>
              </a:xfrm>
              <a:custGeom>
                <a:avLst/>
                <a:gdLst>
                  <a:gd name="T0" fmla="*/ 0 w 7"/>
                  <a:gd name="T1" fmla="*/ 155 h 155"/>
                  <a:gd name="T2" fmla="*/ 0 w 7"/>
                  <a:gd name="T3" fmla="*/ 0 h 155"/>
                  <a:gd name="T4" fmla="*/ 7 w 7"/>
                  <a:gd name="T5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55">
                    <a:moveTo>
                      <a:pt x="0" y="155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7" name="Freeform 57"/>
              <p:cNvSpPr>
                <a:spLocks/>
              </p:cNvSpPr>
              <p:nvPr/>
            </p:nvSpPr>
            <p:spPr bwMode="auto">
              <a:xfrm>
                <a:off x="2084" y="1612"/>
                <a:ext cx="16" cy="155"/>
              </a:xfrm>
              <a:custGeom>
                <a:avLst/>
                <a:gdLst>
                  <a:gd name="T0" fmla="*/ 0 w 16"/>
                  <a:gd name="T1" fmla="*/ 0 h 155"/>
                  <a:gd name="T2" fmla="*/ 0 w 16"/>
                  <a:gd name="T3" fmla="*/ 155 h 155"/>
                  <a:gd name="T4" fmla="*/ 16 w 16"/>
                  <a:gd name="T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55">
                    <a:moveTo>
                      <a:pt x="0" y="0"/>
                    </a:moveTo>
                    <a:lnTo>
                      <a:pt x="0" y="155"/>
                    </a:lnTo>
                    <a:lnTo>
                      <a:pt x="16" y="15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8" name="Freeform 58"/>
              <p:cNvSpPr>
                <a:spLocks/>
              </p:cNvSpPr>
              <p:nvPr/>
            </p:nvSpPr>
            <p:spPr bwMode="auto">
              <a:xfrm>
                <a:off x="2082" y="1610"/>
                <a:ext cx="2" cy="108"/>
              </a:xfrm>
              <a:custGeom>
                <a:avLst/>
                <a:gdLst>
                  <a:gd name="T0" fmla="*/ 0 w 2"/>
                  <a:gd name="T1" fmla="*/ 108 h 108"/>
                  <a:gd name="T2" fmla="*/ 0 w 2"/>
                  <a:gd name="T3" fmla="*/ 0 h 108"/>
                  <a:gd name="T4" fmla="*/ 2 w 2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08">
                    <a:moveTo>
                      <a:pt x="0" y="108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9" name="Rectangle 59"/>
              <p:cNvSpPr>
                <a:spLocks noChangeArrowheads="1"/>
              </p:cNvSpPr>
              <p:nvPr/>
            </p:nvSpPr>
            <p:spPr bwMode="auto">
              <a:xfrm>
                <a:off x="2100" y="1806"/>
                <a:ext cx="95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A/duck/India/10CA01/2016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0" name="Freeform 60"/>
              <p:cNvSpPr>
                <a:spLocks/>
              </p:cNvSpPr>
              <p:nvPr/>
            </p:nvSpPr>
            <p:spPr bwMode="auto">
              <a:xfrm>
                <a:off x="2082" y="1720"/>
                <a:ext cx="16" cy="108"/>
              </a:xfrm>
              <a:custGeom>
                <a:avLst/>
                <a:gdLst>
                  <a:gd name="T0" fmla="*/ 0 w 16"/>
                  <a:gd name="T1" fmla="*/ 0 h 108"/>
                  <a:gd name="T2" fmla="*/ 0 w 16"/>
                  <a:gd name="T3" fmla="*/ 108 h 108"/>
                  <a:gd name="T4" fmla="*/ 16 w 16"/>
                  <a:gd name="T5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08">
                    <a:moveTo>
                      <a:pt x="0" y="0"/>
                    </a:moveTo>
                    <a:lnTo>
                      <a:pt x="0" y="108"/>
                    </a:lnTo>
                    <a:lnTo>
                      <a:pt x="16" y="10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1" name="Freeform 61"/>
              <p:cNvSpPr>
                <a:spLocks/>
              </p:cNvSpPr>
              <p:nvPr/>
            </p:nvSpPr>
            <p:spPr bwMode="auto">
              <a:xfrm>
                <a:off x="2075" y="1719"/>
                <a:ext cx="7" cy="152"/>
              </a:xfrm>
              <a:custGeom>
                <a:avLst/>
                <a:gdLst>
                  <a:gd name="T0" fmla="*/ 0 w 7"/>
                  <a:gd name="T1" fmla="*/ 152 h 152"/>
                  <a:gd name="T2" fmla="*/ 0 w 7"/>
                  <a:gd name="T3" fmla="*/ 0 h 152"/>
                  <a:gd name="T4" fmla="*/ 7 w 7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52">
                    <a:moveTo>
                      <a:pt x="0" y="152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2" name="Rectangle 62"/>
              <p:cNvSpPr>
                <a:spLocks noChangeArrowheads="1"/>
              </p:cNvSpPr>
              <p:nvPr/>
            </p:nvSpPr>
            <p:spPr bwMode="auto">
              <a:xfrm>
                <a:off x="2086" y="1874"/>
                <a:ext cx="1276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A/chicken/Cameroon/17RS1661-1/2017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3" name="Freeform 63"/>
              <p:cNvSpPr>
                <a:spLocks/>
              </p:cNvSpPr>
              <p:nvPr/>
            </p:nvSpPr>
            <p:spPr bwMode="auto">
              <a:xfrm>
                <a:off x="2084" y="1889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5" name="Freeform 65"/>
              <p:cNvSpPr>
                <a:spLocks/>
              </p:cNvSpPr>
              <p:nvPr/>
            </p:nvSpPr>
            <p:spPr bwMode="auto">
              <a:xfrm>
                <a:off x="2084" y="1921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6" name="Freeform 66"/>
              <p:cNvSpPr>
                <a:spLocks/>
              </p:cNvSpPr>
              <p:nvPr/>
            </p:nvSpPr>
            <p:spPr bwMode="auto">
              <a:xfrm>
                <a:off x="2077" y="1919"/>
                <a:ext cx="7" cy="106"/>
              </a:xfrm>
              <a:custGeom>
                <a:avLst/>
                <a:gdLst>
                  <a:gd name="T0" fmla="*/ 0 w 7"/>
                  <a:gd name="T1" fmla="*/ 106 h 106"/>
                  <a:gd name="T2" fmla="*/ 0 w 7"/>
                  <a:gd name="T3" fmla="*/ 0 h 106"/>
                  <a:gd name="T4" fmla="*/ 7 w 7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06">
                    <a:moveTo>
                      <a:pt x="0" y="106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8" name="Freeform 68"/>
              <p:cNvSpPr>
                <a:spLocks/>
              </p:cNvSpPr>
              <p:nvPr/>
            </p:nvSpPr>
            <p:spPr bwMode="auto">
              <a:xfrm>
                <a:off x="2089" y="2011"/>
                <a:ext cx="3" cy="29"/>
              </a:xfrm>
              <a:custGeom>
                <a:avLst/>
                <a:gdLst>
                  <a:gd name="T0" fmla="*/ 0 w 3"/>
                  <a:gd name="T1" fmla="*/ 29 h 29"/>
                  <a:gd name="T2" fmla="*/ 0 w 3"/>
                  <a:gd name="T3" fmla="*/ 0 h 29"/>
                  <a:gd name="T4" fmla="*/ 3 w 3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9">
                    <a:moveTo>
                      <a:pt x="0" y="29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0" name="Freeform 70"/>
              <p:cNvSpPr>
                <a:spLocks/>
              </p:cNvSpPr>
              <p:nvPr/>
            </p:nvSpPr>
            <p:spPr bwMode="auto">
              <a:xfrm>
                <a:off x="2089" y="2043"/>
                <a:ext cx="7" cy="29"/>
              </a:xfrm>
              <a:custGeom>
                <a:avLst/>
                <a:gdLst>
                  <a:gd name="T0" fmla="*/ 0 w 7"/>
                  <a:gd name="T1" fmla="*/ 0 h 29"/>
                  <a:gd name="T2" fmla="*/ 0 w 7"/>
                  <a:gd name="T3" fmla="*/ 29 h 29"/>
                  <a:gd name="T4" fmla="*/ 7 w 7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29">
                    <a:moveTo>
                      <a:pt x="0" y="0"/>
                    </a:moveTo>
                    <a:lnTo>
                      <a:pt x="0" y="29"/>
                    </a:lnTo>
                    <a:lnTo>
                      <a:pt x="7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1" name="Freeform 71"/>
              <p:cNvSpPr>
                <a:spLocks/>
              </p:cNvSpPr>
              <p:nvPr/>
            </p:nvSpPr>
            <p:spPr bwMode="auto">
              <a:xfrm>
                <a:off x="2087" y="2042"/>
                <a:ext cx="2" cy="90"/>
              </a:xfrm>
              <a:custGeom>
                <a:avLst/>
                <a:gdLst>
                  <a:gd name="T0" fmla="*/ 0 w 2"/>
                  <a:gd name="T1" fmla="*/ 90 h 90"/>
                  <a:gd name="T2" fmla="*/ 0 w 2"/>
                  <a:gd name="T3" fmla="*/ 0 h 90"/>
                  <a:gd name="T4" fmla="*/ 2 w 2"/>
                  <a:gd name="T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90">
                    <a:moveTo>
                      <a:pt x="0" y="90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3" name="Freeform 73"/>
              <p:cNvSpPr>
                <a:spLocks/>
              </p:cNvSpPr>
              <p:nvPr/>
            </p:nvSpPr>
            <p:spPr bwMode="auto">
              <a:xfrm>
                <a:off x="2087" y="2133"/>
                <a:ext cx="2" cy="45"/>
              </a:xfrm>
              <a:custGeom>
                <a:avLst/>
                <a:gdLst>
                  <a:gd name="T0" fmla="*/ 0 w 2"/>
                  <a:gd name="T1" fmla="*/ 45 h 45"/>
                  <a:gd name="T2" fmla="*/ 0 w 2"/>
                  <a:gd name="T3" fmla="*/ 0 h 45"/>
                  <a:gd name="T4" fmla="*/ 2 w 2"/>
                  <a:gd name="T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5">
                    <a:moveTo>
                      <a:pt x="0" y="45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5" name="Freeform 75"/>
              <p:cNvSpPr>
                <a:spLocks/>
              </p:cNvSpPr>
              <p:nvPr/>
            </p:nvSpPr>
            <p:spPr bwMode="auto">
              <a:xfrm>
                <a:off x="2089" y="2194"/>
                <a:ext cx="3" cy="29"/>
              </a:xfrm>
              <a:custGeom>
                <a:avLst/>
                <a:gdLst>
                  <a:gd name="T0" fmla="*/ 0 w 3"/>
                  <a:gd name="T1" fmla="*/ 29 h 29"/>
                  <a:gd name="T2" fmla="*/ 0 w 3"/>
                  <a:gd name="T3" fmla="*/ 0 h 29"/>
                  <a:gd name="T4" fmla="*/ 3 w 3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9">
                    <a:moveTo>
                      <a:pt x="0" y="29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7" name="Freeform 77"/>
              <p:cNvSpPr>
                <a:spLocks/>
              </p:cNvSpPr>
              <p:nvPr/>
            </p:nvSpPr>
            <p:spPr bwMode="auto">
              <a:xfrm>
                <a:off x="2089" y="2226"/>
                <a:ext cx="3" cy="29"/>
              </a:xfrm>
              <a:custGeom>
                <a:avLst/>
                <a:gdLst>
                  <a:gd name="T0" fmla="*/ 0 w 3"/>
                  <a:gd name="T1" fmla="*/ 0 h 29"/>
                  <a:gd name="T2" fmla="*/ 0 w 3"/>
                  <a:gd name="T3" fmla="*/ 29 h 29"/>
                  <a:gd name="T4" fmla="*/ 3 w 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9">
                    <a:moveTo>
                      <a:pt x="0" y="0"/>
                    </a:moveTo>
                    <a:lnTo>
                      <a:pt x="0" y="29"/>
                    </a:lnTo>
                    <a:lnTo>
                      <a:pt x="3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8" name="Freeform 78"/>
              <p:cNvSpPr>
                <a:spLocks/>
              </p:cNvSpPr>
              <p:nvPr/>
            </p:nvSpPr>
            <p:spPr bwMode="auto">
              <a:xfrm>
                <a:off x="2087" y="2180"/>
                <a:ext cx="2" cy="45"/>
              </a:xfrm>
              <a:custGeom>
                <a:avLst/>
                <a:gdLst>
                  <a:gd name="T0" fmla="*/ 0 w 2"/>
                  <a:gd name="T1" fmla="*/ 0 h 45"/>
                  <a:gd name="T2" fmla="*/ 0 w 2"/>
                  <a:gd name="T3" fmla="*/ 45 h 45"/>
                  <a:gd name="T4" fmla="*/ 2 w 2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5">
                    <a:moveTo>
                      <a:pt x="0" y="0"/>
                    </a:moveTo>
                    <a:lnTo>
                      <a:pt x="0" y="45"/>
                    </a:lnTo>
                    <a:lnTo>
                      <a:pt x="2" y="4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9" name="Line 79"/>
              <p:cNvSpPr>
                <a:spLocks noChangeShapeType="1"/>
              </p:cNvSpPr>
              <p:nvPr/>
            </p:nvSpPr>
            <p:spPr bwMode="auto">
              <a:xfrm>
                <a:off x="2087" y="2134"/>
                <a:ext cx="0" cy="91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0" name="Freeform 80"/>
              <p:cNvSpPr>
                <a:spLocks/>
              </p:cNvSpPr>
              <p:nvPr/>
            </p:nvSpPr>
            <p:spPr bwMode="auto">
              <a:xfrm>
                <a:off x="2077" y="2028"/>
                <a:ext cx="10" cy="105"/>
              </a:xfrm>
              <a:custGeom>
                <a:avLst/>
                <a:gdLst>
                  <a:gd name="T0" fmla="*/ 0 w 10"/>
                  <a:gd name="T1" fmla="*/ 0 h 105"/>
                  <a:gd name="T2" fmla="*/ 0 w 10"/>
                  <a:gd name="T3" fmla="*/ 105 h 105"/>
                  <a:gd name="T4" fmla="*/ 10 w 10"/>
                  <a:gd name="T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05">
                    <a:moveTo>
                      <a:pt x="0" y="0"/>
                    </a:moveTo>
                    <a:lnTo>
                      <a:pt x="0" y="105"/>
                    </a:lnTo>
                    <a:lnTo>
                      <a:pt x="10" y="10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1" name="Freeform 81"/>
              <p:cNvSpPr>
                <a:spLocks/>
              </p:cNvSpPr>
              <p:nvPr/>
            </p:nvSpPr>
            <p:spPr bwMode="auto">
              <a:xfrm>
                <a:off x="2075" y="1874"/>
                <a:ext cx="2" cy="152"/>
              </a:xfrm>
              <a:custGeom>
                <a:avLst/>
                <a:gdLst>
                  <a:gd name="T0" fmla="*/ 0 w 2"/>
                  <a:gd name="T1" fmla="*/ 0 h 152"/>
                  <a:gd name="T2" fmla="*/ 0 w 2"/>
                  <a:gd name="T3" fmla="*/ 152 h 152"/>
                  <a:gd name="T4" fmla="*/ 2 w 2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52">
                    <a:moveTo>
                      <a:pt x="0" y="0"/>
                    </a:moveTo>
                    <a:lnTo>
                      <a:pt x="0" y="152"/>
                    </a:lnTo>
                    <a:lnTo>
                      <a:pt x="2" y="15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3" name="Freeform 83"/>
              <p:cNvSpPr>
                <a:spLocks/>
              </p:cNvSpPr>
              <p:nvPr/>
            </p:nvSpPr>
            <p:spPr bwMode="auto">
              <a:xfrm>
                <a:off x="2084" y="2316"/>
                <a:ext cx="3" cy="30"/>
              </a:xfrm>
              <a:custGeom>
                <a:avLst/>
                <a:gdLst>
                  <a:gd name="T0" fmla="*/ 0 w 3"/>
                  <a:gd name="T1" fmla="*/ 30 h 30"/>
                  <a:gd name="T2" fmla="*/ 0 w 3"/>
                  <a:gd name="T3" fmla="*/ 0 h 30"/>
                  <a:gd name="T4" fmla="*/ 3 w 3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0">
                    <a:moveTo>
                      <a:pt x="0" y="30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5" name="Freeform 85"/>
              <p:cNvSpPr>
                <a:spLocks/>
              </p:cNvSpPr>
              <p:nvPr/>
            </p:nvSpPr>
            <p:spPr bwMode="auto">
              <a:xfrm>
                <a:off x="2084" y="2348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6" name="Freeform 86"/>
              <p:cNvSpPr>
                <a:spLocks/>
              </p:cNvSpPr>
              <p:nvPr/>
            </p:nvSpPr>
            <p:spPr bwMode="auto">
              <a:xfrm>
                <a:off x="2075" y="2034"/>
                <a:ext cx="9" cy="313"/>
              </a:xfrm>
              <a:custGeom>
                <a:avLst/>
                <a:gdLst>
                  <a:gd name="T0" fmla="*/ 0 w 9"/>
                  <a:gd name="T1" fmla="*/ 0 h 313"/>
                  <a:gd name="T2" fmla="*/ 0 w 9"/>
                  <a:gd name="T3" fmla="*/ 313 h 313"/>
                  <a:gd name="T4" fmla="*/ 9 w 9"/>
                  <a:gd name="T5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13">
                    <a:moveTo>
                      <a:pt x="0" y="0"/>
                    </a:moveTo>
                    <a:lnTo>
                      <a:pt x="0" y="313"/>
                    </a:lnTo>
                    <a:lnTo>
                      <a:pt x="9" y="31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7" name="Line 87"/>
              <p:cNvSpPr>
                <a:spLocks noChangeShapeType="1"/>
              </p:cNvSpPr>
              <p:nvPr/>
            </p:nvSpPr>
            <p:spPr bwMode="auto">
              <a:xfrm>
                <a:off x="2075" y="1719"/>
                <a:ext cx="0" cy="31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8" name="Freeform 88"/>
              <p:cNvSpPr>
                <a:spLocks/>
              </p:cNvSpPr>
              <p:nvPr/>
            </p:nvSpPr>
            <p:spPr bwMode="auto">
              <a:xfrm>
                <a:off x="2065" y="2033"/>
                <a:ext cx="10" cy="201"/>
              </a:xfrm>
              <a:custGeom>
                <a:avLst/>
                <a:gdLst>
                  <a:gd name="T0" fmla="*/ 0 w 10"/>
                  <a:gd name="T1" fmla="*/ 201 h 201"/>
                  <a:gd name="T2" fmla="*/ 0 w 10"/>
                  <a:gd name="T3" fmla="*/ 0 h 201"/>
                  <a:gd name="T4" fmla="*/ 10 w 10"/>
                  <a:gd name="T5" fmla="*/ 0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01">
                    <a:moveTo>
                      <a:pt x="0" y="201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9" name="Rectangle 89"/>
              <p:cNvSpPr>
                <a:spLocks noChangeArrowheads="1"/>
              </p:cNvSpPr>
              <p:nvPr/>
            </p:nvSpPr>
            <p:spPr bwMode="auto">
              <a:xfrm>
                <a:off x="2069" y="2417"/>
                <a:ext cx="146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Uvs-Nuur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Lake/341/2016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0" name="Freeform 90"/>
              <p:cNvSpPr>
                <a:spLocks/>
              </p:cNvSpPr>
              <p:nvPr/>
            </p:nvSpPr>
            <p:spPr bwMode="auto">
              <a:xfrm>
                <a:off x="2065" y="2237"/>
                <a:ext cx="3" cy="201"/>
              </a:xfrm>
              <a:custGeom>
                <a:avLst/>
                <a:gdLst>
                  <a:gd name="T0" fmla="*/ 0 w 3"/>
                  <a:gd name="T1" fmla="*/ 0 h 201"/>
                  <a:gd name="T2" fmla="*/ 0 w 3"/>
                  <a:gd name="T3" fmla="*/ 201 h 201"/>
                  <a:gd name="T4" fmla="*/ 3 w 3"/>
                  <a:gd name="T5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01">
                    <a:moveTo>
                      <a:pt x="0" y="0"/>
                    </a:moveTo>
                    <a:lnTo>
                      <a:pt x="0" y="201"/>
                    </a:lnTo>
                    <a:lnTo>
                      <a:pt x="3" y="20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1" name="Freeform 91"/>
              <p:cNvSpPr>
                <a:spLocks/>
              </p:cNvSpPr>
              <p:nvPr/>
            </p:nvSpPr>
            <p:spPr bwMode="auto">
              <a:xfrm>
                <a:off x="2063" y="2236"/>
                <a:ext cx="2" cy="130"/>
              </a:xfrm>
              <a:custGeom>
                <a:avLst/>
                <a:gdLst>
                  <a:gd name="T0" fmla="*/ 0 w 2"/>
                  <a:gd name="T1" fmla="*/ 130 h 130"/>
                  <a:gd name="T2" fmla="*/ 0 w 2"/>
                  <a:gd name="T3" fmla="*/ 0 h 130"/>
                  <a:gd name="T4" fmla="*/ 2 w 2"/>
                  <a:gd name="T5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30">
                    <a:moveTo>
                      <a:pt x="0" y="130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2" name="Rectangle 92"/>
              <p:cNvSpPr>
                <a:spLocks noChangeArrowheads="1"/>
              </p:cNvSpPr>
              <p:nvPr/>
            </p:nvSpPr>
            <p:spPr bwMode="auto">
              <a:xfrm>
                <a:off x="2081" y="2478"/>
                <a:ext cx="116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grebe/Tyva/34/2016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3" name="Freeform 93"/>
              <p:cNvSpPr>
                <a:spLocks/>
              </p:cNvSpPr>
              <p:nvPr/>
            </p:nvSpPr>
            <p:spPr bwMode="auto">
              <a:xfrm>
                <a:off x="2063" y="2369"/>
                <a:ext cx="17" cy="131"/>
              </a:xfrm>
              <a:custGeom>
                <a:avLst/>
                <a:gdLst>
                  <a:gd name="T0" fmla="*/ 0 w 17"/>
                  <a:gd name="T1" fmla="*/ 0 h 131"/>
                  <a:gd name="T2" fmla="*/ 0 w 17"/>
                  <a:gd name="T3" fmla="*/ 131 h 131"/>
                  <a:gd name="T4" fmla="*/ 17 w 17"/>
                  <a:gd name="T5" fmla="*/ 131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31">
                    <a:moveTo>
                      <a:pt x="0" y="0"/>
                    </a:moveTo>
                    <a:lnTo>
                      <a:pt x="0" y="131"/>
                    </a:lnTo>
                    <a:lnTo>
                      <a:pt x="17" y="13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4" name="Freeform 94"/>
              <p:cNvSpPr>
                <a:spLocks/>
              </p:cNvSpPr>
              <p:nvPr/>
            </p:nvSpPr>
            <p:spPr bwMode="auto">
              <a:xfrm>
                <a:off x="2018" y="2367"/>
                <a:ext cx="45" cy="122"/>
              </a:xfrm>
              <a:custGeom>
                <a:avLst/>
                <a:gdLst>
                  <a:gd name="T0" fmla="*/ 0 w 45"/>
                  <a:gd name="T1" fmla="*/ 122 h 122"/>
                  <a:gd name="T2" fmla="*/ 0 w 45"/>
                  <a:gd name="T3" fmla="*/ 0 h 122"/>
                  <a:gd name="T4" fmla="*/ 45 w 45"/>
                  <a:gd name="T5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122">
                    <a:moveTo>
                      <a:pt x="0" y="122"/>
                    </a:moveTo>
                    <a:lnTo>
                      <a:pt x="0" y="0"/>
                    </a:lnTo>
                    <a:lnTo>
                      <a:pt x="4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5" name="Rectangle 95"/>
              <p:cNvSpPr>
                <a:spLocks noChangeArrowheads="1"/>
              </p:cNvSpPr>
              <p:nvPr/>
            </p:nvSpPr>
            <p:spPr bwMode="auto">
              <a:xfrm>
                <a:off x="2090" y="2539"/>
                <a:ext cx="89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A/duck/Egypt/SS19/2017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6" name="Freeform 96"/>
              <p:cNvSpPr>
                <a:spLocks/>
              </p:cNvSpPr>
              <p:nvPr/>
            </p:nvSpPr>
            <p:spPr bwMode="auto">
              <a:xfrm>
                <a:off x="2063" y="2561"/>
                <a:ext cx="26" cy="52"/>
              </a:xfrm>
              <a:custGeom>
                <a:avLst/>
                <a:gdLst>
                  <a:gd name="T0" fmla="*/ 0 w 26"/>
                  <a:gd name="T1" fmla="*/ 52 h 52"/>
                  <a:gd name="T2" fmla="*/ 0 w 26"/>
                  <a:gd name="T3" fmla="*/ 0 h 52"/>
                  <a:gd name="T4" fmla="*/ 26 w 26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52">
                    <a:moveTo>
                      <a:pt x="0" y="52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7" name="Rectangle 97"/>
              <p:cNvSpPr>
                <a:spLocks noChangeArrowheads="1"/>
              </p:cNvSpPr>
              <p:nvPr/>
            </p:nvSpPr>
            <p:spPr bwMode="auto">
              <a:xfrm>
                <a:off x="2133" y="2600"/>
                <a:ext cx="89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A/duck/Egypt/F446/2017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8" name="Freeform 98"/>
              <p:cNvSpPr>
                <a:spLocks/>
              </p:cNvSpPr>
              <p:nvPr/>
            </p:nvSpPr>
            <p:spPr bwMode="auto">
              <a:xfrm>
                <a:off x="2103" y="2622"/>
                <a:ext cx="29" cy="44"/>
              </a:xfrm>
              <a:custGeom>
                <a:avLst/>
                <a:gdLst>
                  <a:gd name="T0" fmla="*/ 0 w 29"/>
                  <a:gd name="T1" fmla="*/ 44 h 44"/>
                  <a:gd name="T2" fmla="*/ 0 w 29"/>
                  <a:gd name="T3" fmla="*/ 0 h 44"/>
                  <a:gd name="T4" fmla="*/ 29 w 29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4">
                    <a:moveTo>
                      <a:pt x="0" y="44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9" name="Rectangle 99"/>
              <p:cNvSpPr>
                <a:spLocks noChangeArrowheads="1"/>
              </p:cNvSpPr>
              <p:nvPr/>
            </p:nvSpPr>
            <p:spPr bwMode="auto">
              <a:xfrm>
                <a:off x="2121" y="2661"/>
                <a:ext cx="102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A/wild duck/Poland/82A/2016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0" name="Freeform 100"/>
              <p:cNvSpPr>
                <a:spLocks/>
              </p:cNvSpPr>
              <p:nvPr/>
            </p:nvSpPr>
            <p:spPr bwMode="auto">
              <a:xfrm>
                <a:off x="2117" y="2683"/>
                <a:ext cx="3" cy="29"/>
              </a:xfrm>
              <a:custGeom>
                <a:avLst/>
                <a:gdLst>
                  <a:gd name="T0" fmla="*/ 0 w 3"/>
                  <a:gd name="T1" fmla="*/ 29 h 29"/>
                  <a:gd name="T2" fmla="*/ 0 w 3"/>
                  <a:gd name="T3" fmla="*/ 0 h 29"/>
                  <a:gd name="T4" fmla="*/ 3 w 3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9">
                    <a:moveTo>
                      <a:pt x="0" y="29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1" name="Rectangle 101"/>
              <p:cNvSpPr>
                <a:spLocks noChangeArrowheads="1"/>
              </p:cNvSpPr>
              <p:nvPr/>
            </p:nvSpPr>
            <p:spPr bwMode="auto">
              <a:xfrm>
                <a:off x="2128" y="2722"/>
                <a:ext cx="128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A/tufted duck/Germany-SH/R8444/2016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2" name="Freeform 102"/>
              <p:cNvSpPr>
                <a:spLocks/>
              </p:cNvSpPr>
              <p:nvPr/>
            </p:nvSpPr>
            <p:spPr bwMode="auto">
              <a:xfrm>
                <a:off x="2117" y="2715"/>
                <a:ext cx="10" cy="29"/>
              </a:xfrm>
              <a:custGeom>
                <a:avLst/>
                <a:gdLst>
                  <a:gd name="T0" fmla="*/ 0 w 10"/>
                  <a:gd name="T1" fmla="*/ 0 h 29"/>
                  <a:gd name="T2" fmla="*/ 0 w 10"/>
                  <a:gd name="T3" fmla="*/ 29 h 29"/>
                  <a:gd name="T4" fmla="*/ 10 w 10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9">
                    <a:moveTo>
                      <a:pt x="0" y="0"/>
                    </a:moveTo>
                    <a:lnTo>
                      <a:pt x="0" y="29"/>
                    </a:lnTo>
                    <a:lnTo>
                      <a:pt x="1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3" name="Freeform 103"/>
              <p:cNvSpPr>
                <a:spLocks/>
              </p:cNvSpPr>
              <p:nvPr/>
            </p:nvSpPr>
            <p:spPr bwMode="auto">
              <a:xfrm>
                <a:off x="2103" y="2669"/>
                <a:ext cx="14" cy="44"/>
              </a:xfrm>
              <a:custGeom>
                <a:avLst/>
                <a:gdLst>
                  <a:gd name="T0" fmla="*/ 0 w 14"/>
                  <a:gd name="T1" fmla="*/ 0 h 44"/>
                  <a:gd name="T2" fmla="*/ 0 w 14"/>
                  <a:gd name="T3" fmla="*/ 44 h 44"/>
                  <a:gd name="T4" fmla="*/ 14 w 14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44">
                    <a:moveTo>
                      <a:pt x="0" y="0"/>
                    </a:moveTo>
                    <a:lnTo>
                      <a:pt x="0" y="44"/>
                    </a:lnTo>
                    <a:lnTo>
                      <a:pt x="14" y="4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4" name="Freeform 104"/>
              <p:cNvSpPr>
                <a:spLocks/>
              </p:cNvSpPr>
              <p:nvPr/>
            </p:nvSpPr>
            <p:spPr bwMode="auto">
              <a:xfrm>
                <a:off x="2063" y="2615"/>
                <a:ext cx="40" cy="52"/>
              </a:xfrm>
              <a:custGeom>
                <a:avLst/>
                <a:gdLst>
                  <a:gd name="T0" fmla="*/ 0 w 40"/>
                  <a:gd name="T1" fmla="*/ 0 h 52"/>
                  <a:gd name="T2" fmla="*/ 0 w 40"/>
                  <a:gd name="T3" fmla="*/ 52 h 52"/>
                  <a:gd name="T4" fmla="*/ 40 w 40"/>
                  <a:gd name="T5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2">
                    <a:moveTo>
                      <a:pt x="0" y="0"/>
                    </a:moveTo>
                    <a:lnTo>
                      <a:pt x="0" y="52"/>
                    </a:lnTo>
                    <a:lnTo>
                      <a:pt x="40" y="5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5" name="Freeform 105"/>
              <p:cNvSpPr>
                <a:spLocks/>
              </p:cNvSpPr>
              <p:nvPr/>
            </p:nvSpPr>
            <p:spPr bwMode="auto">
              <a:xfrm>
                <a:off x="2018" y="2492"/>
                <a:ext cx="45" cy="122"/>
              </a:xfrm>
              <a:custGeom>
                <a:avLst/>
                <a:gdLst>
                  <a:gd name="T0" fmla="*/ 0 w 45"/>
                  <a:gd name="T1" fmla="*/ 0 h 122"/>
                  <a:gd name="T2" fmla="*/ 0 w 45"/>
                  <a:gd name="T3" fmla="*/ 122 h 122"/>
                  <a:gd name="T4" fmla="*/ 45 w 45"/>
                  <a:gd name="T5" fmla="*/ 12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122">
                    <a:moveTo>
                      <a:pt x="0" y="0"/>
                    </a:moveTo>
                    <a:lnTo>
                      <a:pt x="0" y="122"/>
                    </a:lnTo>
                    <a:lnTo>
                      <a:pt x="45" y="12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6" name="Freeform 106"/>
              <p:cNvSpPr>
                <a:spLocks/>
              </p:cNvSpPr>
              <p:nvPr/>
            </p:nvSpPr>
            <p:spPr bwMode="auto">
              <a:xfrm>
                <a:off x="1827" y="2491"/>
                <a:ext cx="191" cy="220"/>
              </a:xfrm>
              <a:custGeom>
                <a:avLst/>
                <a:gdLst>
                  <a:gd name="T0" fmla="*/ 0 w 191"/>
                  <a:gd name="T1" fmla="*/ 220 h 220"/>
                  <a:gd name="T2" fmla="*/ 0 w 191"/>
                  <a:gd name="T3" fmla="*/ 0 h 220"/>
                  <a:gd name="T4" fmla="*/ 191 w 191"/>
                  <a:gd name="T5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1" h="220">
                    <a:moveTo>
                      <a:pt x="0" y="220"/>
                    </a:moveTo>
                    <a:lnTo>
                      <a:pt x="0" y="0"/>
                    </a:lnTo>
                    <a:lnTo>
                      <a:pt x="19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7" name="Rectangle 107"/>
              <p:cNvSpPr>
                <a:spLocks noChangeArrowheads="1"/>
              </p:cNvSpPr>
              <p:nvPr/>
            </p:nvSpPr>
            <p:spPr bwMode="auto">
              <a:xfrm>
                <a:off x="2039" y="2783"/>
                <a:ext cx="123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A/breeder duck/Korea/Gochang1/2014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8" name="Freeform 108"/>
              <p:cNvSpPr>
                <a:spLocks/>
              </p:cNvSpPr>
              <p:nvPr/>
            </p:nvSpPr>
            <p:spPr bwMode="auto">
              <a:xfrm>
                <a:off x="2030" y="2805"/>
                <a:ext cx="7" cy="29"/>
              </a:xfrm>
              <a:custGeom>
                <a:avLst/>
                <a:gdLst>
                  <a:gd name="T0" fmla="*/ 0 w 7"/>
                  <a:gd name="T1" fmla="*/ 29 h 29"/>
                  <a:gd name="T2" fmla="*/ 0 w 7"/>
                  <a:gd name="T3" fmla="*/ 0 h 29"/>
                  <a:gd name="T4" fmla="*/ 7 w 7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29">
                    <a:moveTo>
                      <a:pt x="0" y="29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9" name="Rectangle 109"/>
              <p:cNvSpPr>
                <a:spLocks noChangeArrowheads="1"/>
              </p:cNvSpPr>
              <p:nvPr/>
            </p:nvSpPr>
            <p:spPr bwMode="auto">
              <a:xfrm>
                <a:off x="2046" y="2844"/>
                <a:ext cx="119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 duck/Shanghai/SH-9/2013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0" name="Freeform 110"/>
              <p:cNvSpPr>
                <a:spLocks/>
              </p:cNvSpPr>
              <p:nvPr/>
            </p:nvSpPr>
            <p:spPr bwMode="auto">
              <a:xfrm>
                <a:off x="2030" y="2837"/>
                <a:ext cx="14" cy="29"/>
              </a:xfrm>
              <a:custGeom>
                <a:avLst/>
                <a:gdLst>
                  <a:gd name="T0" fmla="*/ 0 w 14"/>
                  <a:gd name="T1" fmla="*/ 0 h 29"/>
                  <a:gd name="T2" fmla="*/ 0 w 14"/>
                  <a:gd name="T3" fmla="*/ 29 h 29"/>
                  <a:gd name="T4" fmla="*/ 14 w 14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9">
                    <a:moveTo>
                      <a:pt x="0" y="0"/>
                    </a:moveTo>
                    <a:lnTo>
                      <a:pt x="0" y="29"/>
                    </a:lnTo>
                    <a:lnTo>
                      <a:pt x="14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1" name="Freeform 111"/>
              <p:cNvSpPr>
                <a:spLocks/>
              </p:cNvSpPr>
              <p:nvPr/>
            </p:nvSpPr>
            <p:spPr bwMode="auto">
              <a:xfrm>
                <a:off x="1871" y="2835"/>
                <a:ext cx="159" cy="98"/>
              </a:xfrm>
              <a:custGeom>
                <a:avLst/>
                <a:gdLst>
                  <a:gd name="T0" fmla="*/ 0 w 159"/>
                  <a:gd name="T1" fmla="*/ 98 h 98"/>
                  <a:gd name="T2" fmla="*/ 0 w 159"/>
                  <a:gd name="T3" fmla="*/ 0 h 98"/>
                  <a:gd name="T4" fmla="*/ 159 w 159"/>
                  <a:gd name="T5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9" h="98">
                    <a:moveTo>
                      <a:pt x="0" y="98"/>
                    </a:moveTo>
                    <a:lnTo>
                      <a:pt x="0" y="0"/>
                    </a:lnTo>
                    <a:lnTo>
                      <a:pt x="15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3" name="Freeform 113"/>
              <p:cNvSpPr>
                <a:spLocks/>
              </p:cNvSpPr>
              <p:nvPr/>
            </p:nvSpPr>
            <p:spPr bwMode="auto">
              <a:xfrm>
                <a:off x="2009" y="2927"/>
                <a:ext cx="91" cy="29"/>
              </a:xfrm>
              <a:custGeom>
                <a:avLst/>
                <a:gdLst>
                  <a:gd name="T0" fmla="*/ 0 w 91"/>
                  <a:gd name="T1" fmla="*/ 29 h 29"/>
                  <a:gd name="T2" fmla="*/ 0 w 91"/>
                  <a:gd name="T3" fmla="*/ 0 h 29"/>
                  <a:gd name="T4" fmla="*/ 91 w 91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29">
                    <a:moveTo>
                      <a:pt x="0" y="29"/>
                    </a:moveTo>
                    <a:lnTo>
                      <a:pt x="0" y="0"/>
                    </a:lnTo>
                    <a:lnTo>
                      <a:pt x="9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4" name="Rectangle 114"/>
              <p:cNvSpPr>
                <a:spLocks noChangeArrowheads="1"/>
              </p:cNvSpPr>
              <p:nvPr/>
            </p:nvSpPr>
            <p:spPr bwMode="auto">
              <a:xfrm>
                <a:off x="2107" y="2967"/>
                <a:ext cx="97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A/duck/Taiwan/A3400/2015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5" name="Freeform 115"/>
              <p:cNvSpPr>
                <a:spLocks/>
              </p:cNvSpPr>
              <p:nvPr/>
            </p:nvSpPr>
            <p:spPr bwMode="auto">
              <a:xfrm>
                <a:off x="2009" y="2959"/>
                <a:ext cx="97" cy="29"/>
              </a:xfrm>
              <a:custGeom>
                <a:avLst/>
                <a:gdLst>
                  <a:gd name="T0" fmla="*/ 0 w 97"/>
                  <a:gd name="T1" fmla="*/ 0 h 29"/>
                  <a:gd name="T2" fmla="*/ 0 w 97"/>
                  <a:gd name="T3" fmla="*/ 29 h 29"/>
                  <a:gd name="T4" fmla="*/ 97 w 97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7" h="29">
                    <a:moveTo>
                      <a:pt x="0" y="0"/>
                    </a:moveTo>
                    <a:lnTo>
                      <a:pt x="0" y="29"/>
                    </a:lnTo>
                    <a:lnTo>
                      <a:pt x="97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6" name="Freeform 116"/>
              <p:cNvSpPr>
                <a:spLocks/>
              </p:cNvSpPr>
              <p:nvPr/>
            </p:nvSpPr>
            <p:spPr bwMode="auto">
              <a:xfrm>
                <a:off x="1982" y="2958"/>
                <a:ext cx="27" cy="75"/>
              </a:xfrm>
              <a:custGeom>
                <a:avLst/>
                <a:gdLst>
                  <a:gd name="T0" fmla="*/ 0 w 27"/>
                  <a:gd name="T1" fmla="*/ 75 h 75"/>
                  <a:gd name="T2" fmla="*/ 0 w 27"/>
                  <a:gd name="T3" fmla="*/ 0 h 75"/>
                  <a:gd name="T4" fmla="*/ 27 w 27"/>
                  <a:gd name="T5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75">
                    <a:moveTo>
                      <a:pt x="0" y="75"/>
                    </a:moveTo>
                    <a:lnTo>
                      <a:pt x="0" y="0"/>
                    </a:lnTo>
                    <a:lnTo>
                      <a:pt x="2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7" name="Rectangle 117"/>
              <p:cNvSpPr>
                <a:spLocks noChangeArrowheads="1"/>
              </p:cNvSpPr>
              <p:nvPr/>
            </p:nvSpPr>
            <p:spPr bwMode="auto">
              <a:xfrm>
                <a:off x="2161" y="3028"/>
                <a:ext cx="89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A/duck/Riyadh/AI2/2017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8" name="Freeform 118"/>
              <p:cNvSpPr>
                <a:spLocks/>
              </p:cNvSpPr>
              <p:nvPr/>
            </p:nvSpPr>
            <p:spPr bwMode="auto">
              <a:xfrm>
                <a:off x="2159" y="3049"/>
                <a:ext cx="0" cy="60"/>
              </a:xfrm>
              <a:custGeom>
                <a:avLst/>
                <a:gdLst>
                  <a:gd name="T0" fmla="*/ 60 h 60"/>
                  <a:gd name="T1" fmla="*/ 0 h 60"/>
                  <a:gd name="T2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0">
                    <a:moveTo>
                      <a:pt x="0" y="6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9" name="Rectangle 119"/>
              <p:cNvSpPr>
                <a:spLocks noChangeArrowheads="1"/>
              </p:cNvSpPr>
              <p:nvPr/>
            </p:nvSpPr>
            <p:spPr bwMode="auto">
              <a:xfrm>
                <a:off x="2165" y="3089"/>
                <a:ext cx="94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A/Bulbul/Riyadh/AI4/2017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0" name="Freeform 120"/>
              <p:cNvSpPr>
                <a:spLocks/>
              </p:cNvSpPr>
              <p:nvPr/>
            </p:nvSpPr>
            <p:spPr bwMode="auto">
              <a:xfrm>
                <a:off x="2159" y="3110"/>
                <a:ext cx="5" cy="29"/>
              </a:xfrm>
              <a:custGeom>
                <a:avLst/>
                <a:gdLst>
                  <a:gd name="T0" fmla="*/ 0 w 5"/>
                  <a:gd name="T1" fmla="*/ 29 h 29"/>
                  <a:gd name="T2" fmla="*/ 0 w 5"/>
                  <a:gd name="T3" fmla="*/ 0 h 29"/>
                  <a:gd name="T4" fmla="*/ 5 w 5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9">
                    <a:moveTo>
                      <a:pt x="0" y="29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1" name="Rectangle 121"/>
              <p:cNvSpPr>
                <a:spLocks noChangeArrowheads="1"/>
              </p:cNvSpPr>
              <p:nvPr/>
            </p:nvSpPr>
            <p:spPr bwMode="auto">
              <a:xfrm>
                <a:off x="2161" y="3150"/>
                <a:ext cx="125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A/Ornamental bird/Al-Qasim/AI9/2017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2" name="Freeform 122"/>
              <p:cNvSpPr>
                <a:spLocks/>
              </p:cNvSpPr>
              <p:nvPr/>
            </p:nvSpPr>
            <p:spPr bwMode="auto">
              <a:xfrm>
                <a:off x="2159" y="3142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3" name="Line 123"/>
              <p:cNvSpPr>
                <a:spLocks noChangeShapeType="1"/>
              </p:cNvSpPr>
              <p:nvPr/>
            </p:nvSpPr>
            <p:spPr bwMode="auto">
              <a:xfrm>
                <a:off x="2159" y="3111"/>
                <a:ext cx="0" cy="6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4" name="Freeform 124"/>
              <p:cNvSpPr>
                <a:spLocks/>
              </p:cNvSpPr>
              <p:nvPr/>
            </p:nvSpPr>
            <p:spPr bwMode="auto">
              <a:xfrm>
                <a:off x="1982" y="3035"/>
                <a:ext cx="177" cy="75"/>
              </a:xfrm>
              <a:custGeom>
                <a:avLst/>
                <a:gdLst>
                  <a:gd name="T0" fmla="*/ 0 w 177"/>
                  <a:gd name="T1" fmla="*/ 0 h 75"/>
                  <a:gd name="T2" fmla="*/ 0 w 177"/>
                  <a:gd name="T3" fmla="*/ 75 h 75"/>
                  <a:gd name="T4" fmla="*/ 177 w 177"/>
                  <a:gd name="T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7" h="75">
                    <a:moveTo>
                      <a:pt x="0" y="0"/>
                    </a:moveTo>
                    <a:lnTo>
                      <a:pt x="0" y="75"/>
                    </a:lnTo>
                    <a:lnTo>
                      <a:pt x="177" y="7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5" name="Freeform 125"/>
              <p:cNvSpPr>
                <a:spLocks/>
              </p:cNvSpPr>
              <p:nvPr/>
            </p:nvSpPr>
            <p:spPr bwMode="auto">
              <a:xfrm>
                <a:off x="1871" y="2936"/>
                <a:ext cx="111" cy="98"/>
              </a:xfrm>
              <a:custGeom>
                <a:avLst/>
                <a:gdLst>
                  <a:gd name="T0" fmla="*/ 0 w 111"/>
                  <a:gd name="T1" fmla="*/ 0 h 98"/>
                  <a:gd name="T2" fmla="*/ 0 w 111"/>
                  <a:gd name="T3" fmla="*/ 98 h 98"/>
                  <a:gd name="T4" fmla="*/ 111 w 111"/>
                  <a:gd name="T5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98">
                    <a:moveTo>
                      <a:pt x="0" y="0"/>
                    </a:moveTo>
                    <a:lnTo>
                      <a:pt x="0" y="98"/>
                    </a:lnTo>
                    <a:lnTo>
                      <a:pt x="111" y="9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6" name="Freeform 126"/>
              <p:cNvSpPr>
                <a:spLocks/>
              </p:cNvSpPr>
              <p:nvPr/>
            </p:nvSpPr>
            <p:spPr bwMode="auto">
              <a:xfrm>
                <a:off x="1827" y="2714"/>
                <a:ext cx="44" cy="221"/>
              </a:xfrm>
              <a:custGeom>
                <a:avLst/>
                <a:gdLst>
                  <a:gd name="T0" fmla="*/ 0 w 44"/>
                  <a:gd name="T1" fmla="*/ 0 h 221"/>
                  <a:gd name="T2" fmla="*/ 0 w 44"/>
                  <a:gd name="T3" fmla="*/ 221 h 221"/>
                  <a:gd name="T4" fmla="*/ 44 w 44"/>
                  <a:gd name="T5" fmla="*/ 22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221">
                    <a:moveTo>
                      <a:pt x="0" y="0"/>
                    </a:moveTo>
                    <a:lnTo>
                      <a:pt x="0" y="221"/>
                    </a:lnTo>
                    <a:lnTo>
                      <a:pt x="44" y="22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7" name="Freeform 127"/>
              <p:cNvSpPr>
                <a:spLocks/>
              </p:cNvSpPr>
              <p:nvPr/>
            </p:nvSpPr>
            <p:spPr bwMode="auto">
              <a:xfrm>
                <a:off x="1663" y="2713"/>
                <a:ext cx="164" cy="273"/>
              </a:xfrm>
              <a:custGeom>
                <a:avLst/>
                <a:gdLst>
                  <a:gd name="T0" fmla="*/ 0 w 164"/>
                  <a:gd name="T1" fmla="*/ 273 h 273"/>
                  <a:gd name="T2" fmla="*/ 0 w 164"/>
                  <a:gd name="T3" fmla="*/ 0 h 273"/>
                  <a:gd name="T4" fmla="*/ 164 w 164"/>
                  <a:gd name="T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4" h="273">
                    <a:moveTo>
                      <a:pt x="0" y="273"/>
                    </a:moveTo>
                    <a:lnTo>
                      <a:pt x="0" y="0"/>
                    </a:lnTo>
                    <a:lnTo>
                      <a:pt x="16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8" name="Rectangle 128"/>
              <p:cNvSpPr>
                <a:spLocks noChangeArrowheads="1"/>
              </p:cNvSpPr>
              <p:nvPr/>
            </p:nvSpPr>
            <p:spPr bwMode="auto">
              <a:xfrm>
                <a:off x="2302" y="3211"/>
                <a:ext cx="10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A/duck/Vietnam/LBM758/2014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9" name="Freeform 129"/>
              <p:cNvSpPr>
                <a:spLocks/>
              </p:cNvSpPr>
              <p:nvPr/>
            </p:nvSpPr>
            <p:spPr bwMode="auto">
              <a:xfrm>
                <a:off x="2295" y="3232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0 w 6"/>
                  <a:gd name="T3" fmla="*/ 0 h 30"/>
                  <a:gd name="T4" fmla="*/ 6 w 6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0" name="Rectangle 130"/>
              <p:cNvSpPr>
                <a:spLocks noChangeArrowheads="1"/>
              </p:cNvSpPr>
              <p:nvPr/>
            </p:nvSpPr>
            <p:spPr bwMode="auto">
              <a:xfrm>
                <a:off x="2316" y="3272"/>
                <a:ext cx="9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A/feline/Guangdong/1/2015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1" name="Freeform 131"/>
              <p:cNvSpPr>
                <a:spLocks/>
              </p:cNvSpPr>
              <p:nvPr/>
            </p:nvSpPr>
            <p:spPr bwMode="auto">
              <a:xfrm>
                <a:off x="2295" y="3264"/>
                <a:ext cx="20" cy="29"/>
              </a:xfrm>
              <a:custGeom>
                <a:avLst/>
                <a:gdLst>
                  <a:gd name="T0" fmla="*/ 0 w 20"/>
                  <a:gd name="T1" fmla="*/ 0 h 29"/>
                  <a:gd name="T2" fmla="*/ 0 w 20"/>
                  <a:gd name="T3" fmla="*/ 29 h 29"/>
                  <a:gd name="T4" fmla="*/ 20 w 20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9">
                    <a:moveTo>
                      <a:pt x="0" y="0"/>
                    </a:moveTo>
                    <a:lnTo>
                      <a:pt x="0" y="29"/>
                    </a:lnTo>
                    <a:lnTo>
                      <a:pt x="2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2" name="Freeform 132"/>
              <p:cNvSpPr>
                <a:spLocks/>
              </p:cNvSpPr>
              <p:nvPr/>
            </p:nvSpPr>
            <p:spPr bwMode="auto">
              <a:xfrm>
                <a:off x="1663" y="2989"/>
                <a:ext cx="632" cy="274"/>
              </a:xfrm>
              <a:custGeom>
                <a:avLst/>
                <a:gdLst>
                  <a:gd name="T0" fmla="*/ 0 w 632"/>
                  <a:gd name="T1" fmla="*/ 0 h 274"/>
                  <a:gd name="T2" fmla="*/ 0 w 632"/>
                  <a:gd name="T3" fmla="*/ 274 h 274"/>
                  <a:gd name="T4" fmla="*/ 632 w 632"/>
                  <a:gd name="T5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2" h="274">
                    <a:moveTo>
                      <a:pt x="0" y="0"/>
                    </a:moveTo>
                    <a:lnTo>
                      <a:pt x="0" y="274"/>
                    </a:lnTo>
                    <a:lnTo>
                      <a:pt x="632" y="27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3" name="Freeform 133"/>
              <p:cNvSpPr>
                <a:spLocks/>
              </p:cNvSpPr>
              <p:nvPr/>
            </p:nvSpPr>
            <p:spPr bwMode="auto">
              <a:xfrm>
                <a:off x="1296" y="2987"/>
                <a:ext cx="367" cy="295"/>
              </a:xfrm>
              <a:custGeom>
                <a:avLst/>
                <a:gdLst>
                  <a:gd name="T0" fmla="*/ 0 w 367"/>
                  <a:gd name="T1" fmla="*/ 295 h 295"/>
                  <a:gd name="T2" fmla="*/ 0 w 367"/>
                  <a:gd name="T3" fmla="*/ 0 h 295"/>
                  <a:gd name="T4" fmla="*/ 367 w 367"/>
                  <a:gd name="T5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" h="295">
                    <a:moveTo>
                      <a:pt x="0" y="295"/>
                    </a:moveTo>
                    <a:lnTo>
                      <a:pt x="0" y="0"/>
                    </a:lnTo>
                    <a:lnTo>
                      <a:pt x="36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4" name="Rectangle 134"/>
              <p:cNvSpPr>
                <a:spLocks noChangeArrowheads="1"/>
              </p:cNvSpPr>
              <p:nvPr/>
            </p:nvSpPr>
            <p:spPr bwMode="auto">
              <a:xfrm>
                <a:off x="1613" y="3333"/>
                <a:ext cx="110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A/duck/Vietnam/HU1-1151/2014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5" name="Freeform 135"/>
              <p:cNvSpPr>
                <a:spLocks/>
              </p:cNvSpPr>
              <p:nvPr/>
            </p:nvSpPr>
            <p:spPr bwMode="auto">
              <a:xfrm>
                <a:off x="1422" y="3354"/>
                <a:ext cx="189" cy="224"/>
              </a:xfrm>
              <a:custGeom>
                <a:avLst/>
                <a:gdLst>
                  <a:gd name="T0" fmla="*/ 0 w 189"/>
                  <a:gd name="T1" fmla="*/ 224 h 224"/>
                  <a:gd name="T2" fmla="*/ 0 w 189"/>
                  <a:gd name="T3" fmla="*/ 0 h 224"/>
                  <a:gd name="T4" fmla="*/ 189 w 189"/>
                  <a:gd name="T5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9" h="224">
                    <a:moveTo>
                      <a:pt x="0" y="224"/>
                    </a:moveTo>
                    <a:lnTo>
                      <a:pt x="0" y="0"/>
                    </a:lnTo>
                    <a:lnTo>
                      <a:pt x="18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6" name="Rectangle 136"/>
              <p:cNvSpPr>
                <a:spLocks noChangeArrowheads="1"/>
              </p:cNvSpPr>
              <p:nvPr/>
            </p:nvSpPr>
            <p:spPr bwMode="auto">
              <a:xfrm>
                <a:off x="1659" y="3394"/>
                <a:ext cx="116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A/environment/Zhenjiang/C13/2013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7" name="Freeform 137"/>
              <p:cNvSpPr>
                <a:spLocks/>
              </p:cNvSpPr>
              <p:nvPr/>
            </p:nvSpPr>
            <p:spPr bwMode="auto">
              <a:xfrm>
                <a:off x="1554" y="3416"/>
                <a:ext cx="104" cy="386"/>
              </a:xfrm>
              <a:custGeom>
                <a:avLst/>
                <a:gdLst>
                  <a:gd name="T0" fmla="*/ 0 w 104"/>
                  <a:gd name="T1" fmla="*/ 386 h 386"/>
                  <a:gd name="T2" fmla="*/ 0 w 104"/>
                  <a:gd name="T3" fmla="*/ 0 h 386"/>
                  <a:gd name="T4" fmla="*/ 104 w 104"/>
                  <a:gd name="T5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386">
                    <a:moveTo>
                      <a:pt x="0" y="386"/>
                    </a:moveTo>
                    <a:lnTo>
                      <a:pt x="0" y="0"/>
                    </a:lnTo>
                    <a:lnTo>
                      <a:pt x="10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8" name="Rectangle 138"/>
              <p:cNvSpPr>
                <a:spLocks noChangeArrowheads="1"/>
              </p:cNvSpPr>
              <p:nvPr/>
            </p:nvSpPr>
            <p:spPr bwMode="auto">
              <a:xfrm>
                <a:off x="1818" y="3455"/>
                <a:ext cx="11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A/goose/Eastern China/S0513/2013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9" name="Freeform 139"/>
              <p:cNvSpPr>
                <a:spLocks/>
              </p:cNvSpPr>
              <p:nvPr/>
            </p:nvSpPr>
            <p:spPr bwMode="auto">
              <a:xfrm>
                <a:off x="1795" y="3477"/>
                <a:ext cx="22" cy="29"/>
              </a:xfrm>
              <a:custGeom>
                <a:avLst/>
                <a:gdLst>
                  <a:gd name="T0" fmla="*/ 0 w 22"/>
                  <a:gd name="T1" fmla="*/ 29 h 29"/>
                  <a:gd name="T2" fmla="*/ 0 w 22"/>
                  <a:gd name="T3" fmla="*/ 0 h 29"/>
                  <a:gd name="T4" fmla="*/ 22 w 22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9">
                    <a:moveTo>
                      <a:pt x="0" y="29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0" name="Rectangle 140"/>
              <p:cNvSpPr>
                <a:spLocks noChangeArrowheads="1"/>
              </p:cNvSpPr>
              <p:nvPr/>
            </p:nvSpPr>
            <p:spPr bwMode="auto">
              <a:xfrm>
                <a:off x="1797" y="3516"/>
                <a:ext cx="106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A/duck/Guangdong/GD01/2014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1" name="Freeform 141"/>
              <p:cNvSpPr>
                <a:spLocks/>
              </p:cNvSpPr>
              <p:nvPr/>
            </p:nvSpPr>
            <p:spPr bwMode="auto">
              <a:xfrm>
                <a:off x="1795" y="3508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2" name="Freeform 142"/>
              <p:cNvSpPr>
                <a:spLocks/>
              </p:cNvSpPr>
              <p:nvPr/>
            </p:nvSpPr>
            <p:spPr bwMode="auto">
              <a:xfrm>
                <a:off x="1784" y="3507"/>
                <a:ext cx="11" cy="45"/>
              </a:xfrm>
              <a:custGeom>
                <a:avLst/>
                <a:gdLst>
                  <a:gd name="T0" fmla="*/ 0 w 11"/>
                  <a:gd name="T1" fmla="*/ 45 h 45"/>
                  <a:gd name="T2" fmla="*/ 0 w 11"/>
                  <a:gd name="T3" fmla="*/ 0 h 45"/>
                  <a:gd name="T4" fmla="*/ 11 w 11"/>
                  <a:gd name="T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45">
                    <a:moveTo>
                      <a:pt x="0" y="45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3" name="Rectangle 143"/>
              <p:cNvSpPr>
                <a:spLocks noChangeArrowheads="1"/>
              </p:cNvSpPr>
              <p:nvPr/>
            </p:nvSpPr>
            <p:spPr bwMode="auto">
              <a:xfrm>
                <a:off x="1828" y="3577"/>
                <a:ext cx="90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A/goose/Hunan/118/2014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4" name="Freeform 144"/>
              <p:cNvSpPr>
                <a:spLocks/>
              </p:cNvSpPr>
              <p:nvPr/>
            </p:nvSpPr>
            <p:spPr bwMode="auto">
              <a:xfrm>
                <a:off x="1784" y="3554"/>
                <a:ext cx="43" cy="45"/>
              </a:xfrm>
              <a:custGeom>
                <a:avLst/>
                <a:gdLst>
                  <a:gd name="T0" fmla="*/ 0 w 43"/>
                  <a:gd name="T1" fmla="*/ 0 h 45"/>
                  <a:gd name="T2" fmla="*/ 0 w 43"/>
                  <a:gd name="T3" fmla="*/ 45 h 45"/>
                  <a:gd name="T4" fmla="*/ 43 w 43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45">
                    <a:moveTo>
                      <a:pt x="0" y="0"/>
                    </a:moveTo>
                    <a:lnTo>
                      <a:pt x="0" y="45"/>
                    </a:lnTo>
                    <a:lnTo>
                      <a:pt x="43" y="4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5" name="Freeform 145"/>
              <p:cNvSpPr>
                <a:spLocks/>
              </p:cNvSpPr>
              <p:nvPr/>
            </p:nvSpPr>
            <p:spPr bwMode="auto">
              <a:xfrm>
                <a:off x="1775" y="3553"/>
                <a:ext cx="9" cy="67"/>
              </a:xfrm>
              <a:custGeom>
                <a:avLst/>
                <a:gdLst>
                  <a:gd name="T0" fmla="*/ 0 w 9"/>
                  <a:gd name="T1" fmla="*/ 67 h 67"/>
                  <a:gd name="T2" fmla="*/ 0 w 9"/>
                  <a:gd name="T3" fmla="*/ 0 h 67"/>
                  <a:gd name="T4" fmla="*/ 9 w 9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7">
                    <a:moveTo>
                      <a:pt x="0" y="67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6" name="Rectangle 146"/>
              <p:cNvSpPr>
                <a:spLocks noChangeArrowheads="1"/>
              </p:cNvSpPr>
              <p:nvPr/>
            </p:nvSpPr>
            <p:spPr bwMode="auto">
              <a:xfrm>
                <a:off x="1800" y="3638"/>
                <a:ext cx="111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A/pigeon/Sichuan/NCXN29/2014 (H5N1)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7" name="Freeform 147"/>
              <p:cNvSpPr>
                <a:spLocks/>
              </p:cNvSpPr>
              <p:nvPr/>
            </p:nvSpPr>
            <p:spPr bwMode="auto">
              <a:xfrm>
                <a:off x="1785" y="3660"/>
                <a:ext cx="14" cy="29"/>
              </a:xfrm>
              <a:custGeom>
                <a:avLst/>
                <a:gdLst>
                  <a:gd name="T0" fmla="*/ 0 w 14"/>
                  <a:gd name="T1" fmla="*/ 29 h 29"/>
                  <a:gd name="T2" fmla="*/ 0 w 14"/>
                  <a:gd name="T3" fmla="*/ 0 h 29"/>
                  <a:gd name="T4" fmla="*/ 14 w 14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9">
                    <a:moveTo>
                      <a:pt x="0" y="29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8" name="Rectangle 148"/>
              <p:cNvSpPr>
                <a:spLocks noChangeArrowheads="1"/>
              </p:cNvSpPr>
              <p:nvPr/>
            </p:nvSpPr>
            <p:spPr bwMode="auto">
              <a:xfrm>
                <a:off x="1790" y="3699"/>
                <a:ext cx="132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uscovy duck/Vietnam/LBM631/2014 (H5N1)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9" name="Freeform 149"/>
              <p:cNvSpPr>
                <a:spLocks/>
              </p:cNvSpPr>
              <p:nvPr/>
            </p:nvSpPr>
            <p:spPr bwMode="auto">
              <a:xfrm>
                <a:off x="1785" y="3692"/>
                <a:ext cx="4" cy="29"/>
              </a:xfrm>
              <a:custGeom>
                <a:avLst/>
                <a:gdLst>
                  <a:gd name="T0" fmla="*/ 0 w 4"/>
                  <a:gd name="T1" fmla="*/ 0 h 29"/>
                  <a:gd name="T2" fmla="*/ 0 w 4"/>
                  <a:gd name="T3" fmla="*/ 29 h 29"/>
                  <a:gd name="T4" fmla="*/ 4 w 4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9">
                    <a:moveTo>
                      <a:pt x="0" y="0"/>
                    </a:moveTo>
                    <a:lnTo>
                      <a:pt x="0" y="29"/>
                    </a:lnTo>
                    <a:lnTo>
                      <a:pt x="4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0" name="Freeform 150"/>
              <p:cNvSpPr>
                <a:spLocks/>
              </p:cNvSpPr>
              <p:nvPr/>
            </p:nvSpPr>
            <p:spPr bwMode="auto">
              <a:xfrm>
                <a:off x="1775" y="3623"/>
                <a:ext cx="10" cy="67"/>
              </a:xfrm>
              <a:custGeom>
                <a:avLst/>
                <a:gdLst>
                  <a:gd name="T0" fmla="*/ 0 w 10"/>
                  <a:gd name="T1" fmla="*/ 0 h 67"/>
                  <a:gd name="T2" fmla="*/ 0 w 10"/>
                  <a:gd name="T3" fmla="*/ 67 h 67"/>
                  <a:gd name="T4" fmla="*/ 10 w 10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67">
                    <a:moveTo>
                      <a:pt x="0" y="0"/>
                    </a:moveTo>
                    <a:lnTo>
                      <a:pt x="0" y="67"/>
                    </a:lnTo>
                    <a:lnTo>
                      <a:pt x="10" y="6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1" name="Freeform 151"/>
              <p:cNvSpPr>
                <a:spLocks/>
              </p:cNvSpPr>
              <p:nvPr/>
            </p:nvSpPr>
            <p:spPr bwMode="auto">
              <a:xfrm>
                <a:off x="1685" y="3622"/>
                <a:ext cx="90" cy="569"/>
              </a:xfrm>
              <a:custGeom>
                <a:avLst/>
                <a:gdLst>
                  <a:gd name="T0" fmla="*/ 0 w 90"/>
                  <a:gd name="T1" fmla="*/ 569 h 569"/>
                  <a:gd name="T2" fmla="*/ 0 w 90"/>
                  <a:gd name="T3" fmla="*/ 0 h 569"/>
                  <a:gd name="T4" fmla="*/ 90 w 90"/>
                  <a:gd name="T5" fmla="*/ 0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569">
                    <a:moveTo>
                      <a:pt x="0" y="569"/>
                    </a:moveTo>
                    <a:lnTo>
                      <a:pt x="0" y="0"/>
                    </a:lnTo>
                    <a:lnTo>
                      <a:pt x="9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2" name="Rectangle 152"/>
              <p:cNvSpPr>
                <a:spLocks noChangeArrowheads="1"/>
              </p:cNvSpPr>
              <p:nvPr/>
            </p:nvSpPr>
            <p:spPr bwMode="auto">
              <a:xfrm>
                <a:off x="2290" y="3760"/>
                <a:ext cx="102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A/duck/Chiba/26-372-48/2014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3" name="Freeform 153"/>
              <p:cNvSpPr>
                <a:spLocks/>
              </p:cNvSpPr>
              <p:nvPr/>
            </p:nvSpPr>
            <p:spPr bwMode="auto">
              <a:xfrm>
                <a:off x="2279" y="3782"/>
                <a:ext cx="10" cy="29"/>
              </a:xfrm>
              <a:custGeom>
                <a:avLst/>
                <a:gdLst>
                  <a:gd name="T0" fmla="*/ 0 w 10"/>
                  <a:gd name="T1" fmla="*/ 29 h 29"/>
                  <a:gd name="T2" fmla="*/ 0 w 10"/>
                  <a:gd name="T3" fmla="*/ 0 h 29"/>
                  <a:gd name="T4" fmla="*/ 10 w 10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9">
                    <a:moveTo>
                      <a:pt x="0" y="29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4" name="Rectangle 154"/>
              <p:cNvSpPr>
                <a:spLocks noChangeArrowheads="1"/>
              </p:cNvSpPr>
              <p:nvPr/>
            </p:nvSpPr>
            <p:spPr bwMode="auto">
              <a:xfrm>
                <a:off x="2285" y="3822"/>
                <a:ext cx="12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A/Chicken/Netherlands/14015526/2014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5" name="Freeform 155"/>
              <p:cNvSpPr>
                <a:spLocks/>
              </p:cNvSpPr>
              <p:nvPr/>
            </p:nvSpPr>
            <p:spPr bwMode="auto">
              <a:xfrm>
                <a:off x="2279" y="3814"/>
                <a:ext cx="5" cy="29"/>
              </a:xfrm>
              <a:custGeom>
                <a:avLst/>
                <a:gdLst>
                  <a:gd name="T0" fmla="*/ 0 w 5"/>
                  <a:gd name="T1" fmla="*/ 0 h 29"/>
                  <a:gd name="T2" fmla="*/ 0 w 5"/>
                  <a:gd name="T3" fmla="*/ 29 h 29"/>
                  <a:gd name="T4" fmla="*/ 5 w 5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9">
                    <a:moveTo>
                      <a:pt x="0" y="0"/>
                    </a:moveTo>
                    <a:lnTo>
                      <a:pt x="0" y="29"/>
                    </a:lnTo>
                    <a:lnTo>
                      <a:pt x="5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6" name="Rectangle 156"/>
              <p:cNvSpPr>
                <a:spLocks noChangeArrowheads="1"/>
              </p:cNvSpPr>
              <p:nvPr/>
            </p:nvSpPr>
            <p:spPr bwMode="auto">
              <a:xfrm>
                <a:off x="2287" y="3883"/>
                <a:ext cx="91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A/duck/England/36254/14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7" name="Freeform 157"/>
              <p:cNvSpPr>
                <a:spLocks/>
              </p:cNvSpPr>
              <p:nvPr/>
            </p:nvSpPr>
            <p:spPr bwMode="auto">
              <a:xfrm>
                <a:off x="2279" y="3844"/>
                <a:ext cx="7" cy="60"/>
              </a:xfrm>
              <a:custGeom>
                <a:avLst/>
                <a:gdLst>
                  <a:gd name="T0" fmla="*/ 0 w 7"/>
                  <a:gd name="T1" fmla="*/ 0 h 60"/>
                  <a:gd name="T2" fmla="*/ 0 w 7"/>
                  <a:gd name="T3" fmla="*/ 60 h 60"/>
                  <a:gd name="T4" fmla="*/ 7 w 7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60">
                    <a:moveTo>
                      <a:pt x="0" y="0"/>
                    </a:moveTo>
                    <a:lnTo>
                      <a:pt x="0" y="60"/>
                    </a:lnTo>
                    <a:lnTo>
                      <a:pt x="7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8" name="Rectangle 158"/>
              <p:cNvSpPr>
                <a:spLocks noChangeArrowheads="1"/>
              </p:cNvSpPr>
              <p:nvPr/>
            </p:nvSpPr>
            <p:spPr bwMode="auto">
              <a:xfrm>
                <a:off x="2283" y="3944"/>
                <a:ext cx="8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wigeon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Sakha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9" name="Freeform 159"/>
              <p:cNvSpPr>
                <a:spLocks/>
              </p:cNvSpPr>
              <p:nvPr/>
            </p:nvSpPr>
            <p:spPr bwMode="auto">
              <a:xfrm>
                <a:off x="2279" y="3875"/>
                <a:ext cx="3" cy="90"/>
              </a:xfrm>
              <a:custGeom>
                <a:avLst/>
                <a:gdLst>
                  <a:gd name="T0" fmla="*/ 0 w 3"/>
                  <a:gd name="T1" fmla="*/ 0 h 90"/>
                  <a:gd name="T2" fmla="*/ 0 w 3"/>
                  <a:gd name="T3" fmla="*/ 90 h 90"/>
                  <a:gd name="T4" fmla="*/ 3 w 3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0">
                    <a:moveTo>
                      <a:pt x="0" y="0"/>
                    </a:moveTo>
                    <a:lnTo>
                      <a:pt x="0" y="90"/>
                    </a:lnTo>
                    <a:lnTo>
                      <a:pt x="3" y="9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0" name="Line 160"/>
              <p:cNvSpPr>
                <a:spLocks noChangeShapeType="1"/>
              </p:cNvSpPr>
              <p:nvPr/>
            </p:nvSpPr>
            <p:spPr bwMode="auto">
              <a:xfrm>
                <a:off x="2279" y="3782"/>
                <a:ext cx="0" cy="9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1" name="Freeform 161"/>
              <p:cNvSpPr>
                <a:spLocks/>
              </p:cNvSpPr>
              <p:nvPr/>
            </p:nvSpPr>
            <p:spPr bwMode="auto">
              <a:xfrm>
                <a:off x="2265" y="3874"/>
                <a:ext cx="14" cy="136"/>
              </a:xfrm>
              <a:custGeom>
                <a:avLst/>
                <a:gdLst>
                  <a:gd name="T0" fmla="*/ 0 w 14"/>
                  <a:gd name="T1" fmla="*/ 136 h 136"/>
                  <a:gd name="T2" fmla="*/ 0 w 14"/>
                  <a:gd name="T3" fmla="*/ 0 h 136"/>
                  <a:gd name="T4" fmla="*/ 14 w 14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36">
                    <a:moveTo>
                      <a:pt x="0" y="136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2" name="Rectangle 162"/>
              <p:cNvSpPr>
                <a:spLocks noChangeArrowheads="1"/>
              </p:cNvSpPr>
              <p:nvPr/>
            </p:nvSpPr>
            <p:spPr bwMode="auto">
              <a:xfrm>
                <a:off x="2269" y="4005"/>
                <a:ext cx="106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A/broiler duck/Korea/H29/2014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3" name="Freeform 163"/>
              <p:cNvSpPr>
                <a:spLocks/>
              </p:cNvSpPr>
              <p:nvPr/>
            </p:nvSpPr>
            <p:spPr bwMode="auto">
              <a:xfrm>
                <a:off x="2265" y="4026"/>
                <a:ext cx="3" cy="60"/>
              </a:xfrm>
              <a:custGeom>
                <a:avLst/>
                <a:gdLst>
                  <a:gd name="T0" fmla="*/ 0 w 3"/>
                  <a:gd name="T1" fmla="*/ 60 h 60"/>
                  <a:gd name="T2" fmla="*/ 0 w 3"/>
                  <a:gd name="T3" fmla="*/ 0 h 60"/>
                  <a:gd name="T4" fmla="*/ 3 w 3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0">
                    <a:moveTo>
                      <a:pt x="0" y="60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4" name="Rectangle 164"/>
              <p:cNvSpPr>
                <a:spLocks noChangeArrowheads="1"/>
              </p:cNvSpPr>
              <p:nvPr/>
            </p:nvSpPr>
            <p:spPr bwMode="auto">
              <a:xfrm>
                <a:off x="2271" y="4066"/>
                <a:ext cx="105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A/chicken/Kumamoto/1-7/2014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5" name="Freeform 165"/>
              <p:cNvSpPr>
                <a:spLocks/>
              </p:cNvSpPr>
              <p:nvPr/>
            </p:nvSpPr>
            <p:spPr bwMode="auto">
              <a:xfrm>
                <a:off x="2265" y="4087"/>
                <a:ext cx="5" cy="30"/>
              </a:xfrm>
              <a:custGeom>
                <a:avLst/>
                <a:gdLst>
                  <a:gd name="T0" fmla="*/ 0 w 5"/>
                  <a:gd name="T1" fmla="*/ 30 h 30"/>
                  <a:gd name="T2" fmla="*/ 0 w 5"/>
                  <a:gd name="T3" fmla="*/ 0 h 30"/>
                  <a:gd name="T4" fmla="*/ 5 w 5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0">
                    <a:moveTo>
                      <a:pt x="0" y="30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6" name="Rectangle 166"/>
              <p:cNvSpPr>
                <a:spLocks noChangeArrowheads="1"/>
              </p:cNvSpPr>
              <p:nvPr/>
            </p:nvSpPr>
            <p:spPr bwMode="auto">
              <a:xfrm>
                <a:off x="2269" y="4127"/>
                <a:ext cx="109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A/tundra swan/Korea/H411/2014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7" name="Freeform 167"/>
              <p:cNvSpPr>
                <a:spLocks/>
              </p:cNvSpPr>
              <p:nvPr/>
            </p:nvSpPr>
            <p:spPr bwMode="auto">
              <a:xfrm>
                <a:off x="2265" y="4119"/>
                <a:ext cx="3" cy="29"/>
              </a:xfrm>
              <a:custGeom>
                <a:avLst/>
                <a:gdLst>
                  <a:gd name="T0" fmla="*/ 0 w 3"/>
                  <a:gd name="T1" fmla="*/ 0 h 29"/>
                  <a:gd name="T2" fmla="*/ 0 w 3"/>
                  <a:gd name="T3" fmla="*/ 29 h 29"/>
                  <a:gd name="T4" fmla="*/ 3 w 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9">
                    <a:moveTo>
                      <a:pt x="0" y="0"/>
                    </a:moveTo>
                    <a:lnTo>
                      <a:pt x="0" y="29"/>
                    </a:lnTo>
                    <a:lnTo>
                      <a:pt x="3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8" name="Rectangle 168"/>
              <p:cNvSpPr>
                <a:spLocks noChangeArrowheads="1"/>
              </p:cNvSpPr>
              <p:nvPr/>
            </p:nvSpPr>
            <p:spPr bwMode="auto">
              <a:xfrm>
                <a:off x="2294" y="4188"/>
                <a:ext cx="107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A/crane/Kagoshima/KU41/2014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9" name="Freeform 169"/>
              <p:cNvSpPr>
                <a:spLocks/>
              </p:cNvSpPr>
              <p:nvPr/>
            </p:nvSpPr>
            <p:spPr bwMode="auto">
              <a:xfrm>
                <a:off x="2293" y="4209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0" name="Rectangle 170"/>
              <p:cNvSpPr>
                <a:spLocks noChangeArrowheads="1"/>
              </p:cNvSpPr>
              <p:nvPr/>
            </p:nvSpPr>
            <p:spPr bwMode="auto">
              <a:xfrm>
                <a:off x="2294" y="4249"/>
                <a:ext cx="110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A/crane/Kagoshima/KU41/2014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1" name="Freeform 171"/>
              <p:cNvSpPr>
                <a:spLocks/>
              </p:cNvSpPr>
              <p:nvPr/>
            </p:nvSpPr>
            <p:spPr bwMode="auto">
              <a:xfrm>
                <a:off x="2293" y="4241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2" name="Freeform 172"/>
              <p:cNvSpPr>
                <a:spLocks/>
              </p:cNvSpPr>
              <p:nvPr/>
            </p:nvSpPr>
            <p:spPr bwMode="auto">
              <a:xfrm>
                <a:off x="2286" y="4240"/>
                <a:ext cx="7" cy="44"/>
              </a:xfrm>
              <a:custGeom>
                <a:avLst/>
                <a:gdLst>
                  <a:gd name="T0" fmla="*/ 0 w 7"/>
                  <a:gd name="T1" fmla="*/ 44 h 44"/>
                  <a:gd name="T2" fmla="*/ 0 w 7"/>
                  <a:gd name="T3" fmla="*/ 0 h 44"/>
                  <a:gd name="T4" fmla="*/ 7 w 7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4">
                    <a:moveTo>
                      <a:pt x="0" y="44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3" name="Rectangle 173"/>
              <p:cNvSpPr>
                <a:spLocks noChangeArrowheads="1"/>
              </p:cNvSpPr>
              <p:nvPr/>
            </p:nvSpPr>
            <p:spPr bwMode="auto">
              <a:xfrm>
                <a:off x="2290" y="4310"/>
                <a:ext cx="95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A/chicken/Miyazaki/7/2014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4" name="Freeform 174"/>
              <p:cNvSpPr>
                <a:spLocks/>
              </p:cNvSpPr>
              <p:nvPr/>
            </p:nvSpPr>
            <p:spPr bwMode="auto">
              <a:xfrm>
                <a:off x="2286" y="4287"/>
                <a:ext cx="3" cy="45"/>
              </a:xfrm>
              <a:custGeom>
                <a:avLst/>
                <a:gdLst>
                  <a:gd name="T0" fmla="*/ 0 w 3"/>
                  <a:gd name="T1" fmla="*/ 0 h 45"/>
                  <a:gd name="T2" fmla="*/ 0 w 3"/>
                  <a:gd name="T3" fmla="*/ 45 h 45"/>
                  <a:gd name="T4" fmla="*/ 3 w 3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5">
                    <a:moveTo>
                      <a:pt x="0" y="0"/>
                    </a:moveTo>
                    <a:lnTo>
                      <a:pt x="0" y="45"/>
                    </a:lnTo>
                    <a:lnTo>
                      <a:pt x="3" y="4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5" name="Freeform 175"/>
              <p:cNvSpPr>
                <a:spLocks/>
              </p:cNvSpPr>
              <p:nvPr/>
            </p:nvSpPr>
            <p:spPr bwMode="auto">
              <a:xfrm>
                <a:off x="2267" y="4286"/>
                <a:ext cx="19" cy="79"/>
              </a:xfrm>
              <a:custGeom>
                <a:avLst/>
                <a:gdLst>
                  <a:gd name="T0" fmla="*/ 0 w 19"/>
                  <a:gd name="T1" fmla="*/ 79 h 79"/>
                  <a:gd name="T2" fmla="*/ 0 w 19"/>
                  <a:gd name="T3" fmla="*/ 0 h 79"/>
                  <a:gd name="T4" fmla="*/ 19 w 19"/>
                  <a:gd name="T5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79">
                    <a:moveTo>
                      <a:pt x="0" y="79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6" name="Rectangle 176"/>
              <p:cNvSpPr>
                <a:spLocks noChangeArrowheads="1"/>
              </p:cNvSpPr>
              <p:nvPr/>
            </p:nvSpPr>
            <p:spPr bwMode="auto">
              <a:xfrm>
                <a:off x="2294" y="4371"/>
                <a:ext cx="121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A/mallard/Washington/196262/2015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7" name="Freeform 177"/>
              <p:cNvSpPr>
                <a:spLocks/>
              </p:cNvSpPr>
              <p:nvPr/>
            </p:nvSpPr>
            <p:spPr bwMode="auto">
              <a:xfrm>
                <a:off x="2291" y="4393"/>
                <a:ext cx="2" cy="52"/>
              </a:xfrm>
              <a:custGeom>
                <a:avLst/>
                <a:gdLst>
                  <a:gd name="T0" fmla="*/ 0 w 2"/>
                  <a:gd name="T1" fmla="*/ 52 h 52"/>
                  <a:gd name="T2" fmla="*/ 0 w 2"/>
                  <a:gd name="T3" fmla="*/ 0 h 52"/>
                  <a:gd name="T4" fmla="*/ 2 w 2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2">
                    <a:moveTo>
                      <a:pt x="0" y="52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8" name="Rectangle 178"/>
              <p:cNvSpPr>
                <a:spLocks noChangeArrowheads="1"/>
              </p:cNvSpPr>
              <p:nvPr/>
            </p:nvSpPr>
            <p:spPr bwMode="auto">
              <a:xfrm>
                <a:off x="2297" y="4432"/>
                <a:ext cx="110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A/turkey/Washington/61-22/2014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9" name="Freeform 179"/>
              <p:cNvSpPr>
                <a:spLocks/>
              </p:cNvSpPr>
              <p:nvPr/>
            </p:nvSpPr>
            <p:spPr bwMode="auto">
              <a:xfrm>
                <a:off x="2293" y="4454"/>
                <a:ext cx="3" cy="44"/>
              </a:xfrm>
              <a:custGeom>
                <a:avLst/>
                <a:gdLst>
                  <a:gd name="T0" fmla="*/ 0 w 3"/>
                  <a:gd name="T1" fmla="*/ 44 h 44"/>
                  <a:gd name="T2" fmla="*/ 0 w 3"/>
                  <a:gd name="T3" fmla="*/ 0 h 44"/>
                  <a:gd name="T4" fmla="*/ 3 w 3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4">
                    <a:moveTo>
                      <a:pt x="0" y="44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0" name="Rectangle 180"/>
              <p:cNvSpPr>
                <a:spLocks noChangeArrowheads="1"/>
              </p:cNvSpPr>
              <p:nvPr/>
            </p:nvSpPr>
            <p:spPr bwMode="auto">
              <a:xfrm>
                <a:off x="2299" y="4493"/>
                <a:ext cx="95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A/chicken/Iowa/04-20/2015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1" name="Freeform 181"/>
              <p:cNvSpPr>
                <a:spLocks/>
              </p:cNvSpPr>
              <p:nvPr/>
            </p:nvSpPr>
            <p:spPr bwMode="auto">
              <a:xfrm>
                <a:off x="2296" y="4515"/>
                <a:ext cx="2" cy="29"/>
              </a:xfrm>
              <a:custGeom>
                <a:avLst/>
                <a:gdLst>
                  <a:gd name="T0" fmla="*/ 0 w 2"/>
                  <a:gd name="T1" fmla="*/ 29 h 29"/>
                  <a:gd name="T2" fmla="*/ 0 w 2"/>
                  <a:gd name="T3" fmla="*/ 0 h 29"/>
                  <a:gd name="T4" fmla="*/ 2 w 2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9">
                    <a:moveTo>
                      <a:pt x="0" y="29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2" name="Rectangle 182"/>
              <p:cNvSpPr>
                <a:spLocks noChangeArrowheads="1"/>
              </p:cNvSpPr>
              <p:nvPr/>
            </p:nvSpPr>
            <p:spPr bwMode="auto">
              <a:xfrm>
                <a:off x="2315" y="4554"/>
                <a:ext cx="117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A/mallard/Alaska/AH0088535/2016 (H5N2)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3" name="Freeform 183"/>
              <p:cNvSpPr>
                <a:spLocks/>
              </p:cNvSpPr>
              <p:nvPr/>
            </p:nvSpPr>
            <p:spPr bwMode="auto">
              <a:xfrm>
                <a:off x="2296" y="4547"/>
                <a:ext cx="18" cy="29"/>
              </a:xfrm>
              <a:custGeom>
                <a:avLst/>
                <a:gdLst>
                  <a:gd name="T0" fmla="*/ 0 w 18"/>
                  <a:gd name="T1" fmla="*/ 0 h 29"/>
                  <a:gd name="T2" fmla="*/ 0 w 18"/>
                  <a:gd name="T3" fmla="*/ 29 h 29"/>
                  <a:gd name="T4" fmla="*/ 18 w 18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9">
                    <a:moveTo>
                      <a:pt x="0" y="0"/>
                    </a:moveTo>
                    <a:lnTo>
                      <a:pt x="0" y="29"/>
                    </a:lnTo>
                    <a:lnTo>
                      <a:pt x="18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4" name="Freeform 184"/>
              <p:cNvSpPr>
                <a:spLocks/>
              </p:cNvSpPr>
              <p:nvPr/>
            </p:nvSpPr>
            <p:spPr bwMode="auto">
              <a:xfrm>
                <a:off x="2293" y="4501"/>
                <a:ext cx="3" cy="44"/>
              </a:xfrm>
              <a:custGeom>
                <a:avLst/>
                <a:gdLst>
                  <a:gd name="T0" fmla="*/ 0 w 3"/>
                  <a:gd name="T1" fmla="*/ 0 h 44"/>
                  <a:gd name="T2" fmla="*/ 0 w 3"/>
                  <a:gd name="T3" fmla="*/ 44 h 44"/>
                  <a:gd name="T4" fmla="*/ 3 w 3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4">
                    <a:moveTo>
                      <a:pt x="0" y="0"/>
                    </a:moveTo>
                    <a:lnTo>
                      <a:pt x="0" y="44"/>
                    </a:lnTo>
                    <a:lnTo>
                      <a:pt x="3" y="4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5" name="Freeform 185"/>
              <p:cNvSpPr>
                <a:spLocks/>
              </p:cNvSpPr>
              <p:nvPr/>
            </p:nvSpPr>
            <p:spPr bwMode="auto">
              <a:xfrm>
                <a:off x="2291" y="4447"/>
                <a:ext cx="2" cy="52"/>
              </a:xfrm>
              <a:custGeom>
                <a:avLst/>
                <a:gdLst>
                  <a:gd name="T0" fmla="*/ 0 w 2"/>
                  <a:gd name="T1" fmla="*/ 0 h 52"/>
                  <a:gd name="T2" fmla="*/ 0 w 2"/>
                  <a:gd name="T3" fmla="*/ 52 h 52"/>
                  <a:gd name="T4" fmla="*/ 2 w 2"/>
                  <a:gd name="T5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2">
                    <a:moveTo>
                      <a:pt x="0" y="0"/>
                    </a:moveTo>
                    <a:lnTo>
                      <a:pt x="0" y="52"/>
                    </a:lnTo>
                    <a:lnTo>
                      <a:pt x="2" y="5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6" name="Freeform 186"/>
              <p:cNvSpPr>
                <a:spLocks/>
              </p:cNvSpPr>
              <p:nvPr/>
            </p:nvSpPr>
            <p:spPr bwMode="auto">
              <a:xfrm>
                <a:off x="2267" y="4367"/>
                <a:ext cx="24" cy="79"/>
              </a:xfrm>
              <a:custGeom>
                <a:avLst/>
                <a:gdLst>
                  <a:gd name="T0" fmla="*/ 0 w 24"/>
                  <a:gd name="T1" fmla="*/ 0 h 79"/>
                  <a:gd name="T2" fmla="*/ 0 w 24"/>
                  <a:gd name="T3" fmla="*/ 79 h 79"/>
                  <a:gd name="T4" fmla="*/ 24 w 24"/>
                  <a:gd name="T5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79">
                    <a:moveTo>
                      <a:pt x="0" y="0"/>
                    </a:moveTo>
                    <a:lnTo>
                      <a:pt x="0" y="79"/>
                    </a:lnTo>
                    <a:lnTo>
                      <a:pt x="24" y="7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7" name="Freeform 187"/>
              <p:cNvSpPr>
                <a:spLocks/>
              </p:cNvSpPr>
              <p:nvPr/>
            </p:nvSpPr>
            <p:spPr bwMode="auto">
              <a:xfrm>
                <a:off x="2265" y="4121"/>
                <a:ext cx="2" cy="245"/>
              </a:xfrm>
              <a:custGeom>
                <a:avLst/>
                <a:gdLst>
                  <a:gd name="T0" fmla="*/ 0 w 2"/>
                  <a:gd name="T1" fmla="*/ 0 h 245"/>
                  <a:gd name="T2" fmla="*/ 0 w 2"/>
                  <a:gd name="T3" fmla="*/ 245 h 245"/>
                  <a:gd name="T4" fmla="*/ 2 w 2"/>
                  <a:gd name="T5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45">
                    <a:moveTo>
                      <a:pt x="0" y="0"/>
                    </a:moveTo>
                    <a:lnTo>
                      <a:pt x="0" y="245"/>
                    </a:lnTo>
                    <a:lnTo>
                      <a:pt x="2" y="24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8" name="Line 188"/>
              <p:cNvSpPr>
                <a:spLocks noChangeShapeType="1"/>
              </p:cNvSpPr>
              <p:nvPr/>
            </p:nvSpPr>
            <p:spPr bwMode="auto">
              <a:xfrm>
                <a:off x="2265" y="3874"/>
                <a:ext cx="0" cy="244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9" name="Freeform 189"/>
              <p:cNvSpPr>
                <a:spLocks/>
              </p:cNvSpPr>
              <p:nvPr/>
            </p:nvSpPr>
            <p:spPr bwMode="auto">
              <a:xfrm>
                <a:off x="2202" y="4120"/>
                <a:ext cx="63" cy="257"/>
              </a:xfrm>
              <a:custGeom>
                <a:avLst/>
                <a:gdLst>
                  <a:gd name="T0" fmla="*/ 0 w 63"/>
                  <a:gd name="T1" fmla="*/ 257 h 257"/>
                  <a:gd name="T2" fmla="*/ 0 w 63"/>
                  <a:gd name="T3" fmla="*/ 0 h 257"/>
                  <a:gd name="T4" fmla="*/ 63 w 63"/>
                  <a:gd name="T5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257">
                    <a:moveTo>
                      <a:pt x="0" y="257"/>
                    </a:moveTo>
                    <a:lnTo>
                      <a:pt x="0" y="0"/>
                    </a:lnTo>
                    <a:lnTo>
                      <a:pt x="6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0" name="Rectangle 190"/>
              <p:cNvSpPr>
                <a:spLocks noChangeArrowheads="1"/>
              </p:cNvSpPr>
              <p:nvPr/>
            </p:nvSpPr>
            <p:spPr bwMode="auto">
              <a:xfrm>
                <a:off x="2229" y="4615"/>
                <a:ext cx="9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A/duck/Shandong/Q1/2013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1" name="Freeform 191"/>
              <p:cNvSpPr>
                <a:spLocks/>
              </p:cNvSpPr>
              <p:nvPr/>
            </p:nvSpPr>
            <p:spPr bwMode="auto">
              <a:xfrm>
                <a:off x="2202" y="4379"/>
                <a:ext cx="26" cy="258"/>
              </a:xfrm>
              <a:custGeom>
                <a:avLst/>
                <a:gdLst>
                  <a:gd name="T0" fmla="*/ 0 w 26"/>
                  <a:gd name="T1" fmla="*/ 0 h 258"/>
                  <a:gd name="T2" fmla="*/ 0 w 26"/>
                  <a:gd name="T3" fmla="*/ 258 h 258"/>
                  <a:gd name="T4" fmla="*/ 26 w 26"/>
                  <a:gd name="T5" fmla="*/ 25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58">
                    <a:moveTo>
                      <a:pt x="0" y="0"/>
                    </a:moveTo>
                    <a:lnTo>
                      <a:pt x="0" y="258"/>
                    </a:lnTo>
                    <a:lnTo>
                      <a:pt x="26" y="25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2" name="Freeform 192"/>
              <p:cNvSpPr>
                <a:spLocks/>
              </p:cNvSpPr>
              <p:nvPr/>
            </p:nvSpPr>
            <p:spPr bwMode="auto">
              <a:xfrm>
                <a:off x="2122" y="4378"/>
                <a:ext cx="80" cy="204"/>
              </a:xfrm>
              <a:custGeom>
                <a:avLst/>
                <a:gdLst>
                  <a:gd name="T0" fmla="*/ 0 w 80"/>
                  <a:gd name="T1" fmla="*/ 204 h 204"/>
                  <a:gd name="T2" fmla="*/ 0 w 80"/>
                  <a:gd name="T3" fmla="*/ 0 h 204"/>
                  <a:gd name="T4" fmla="*/ 80 w 80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204">
                    <a:moveTo>
                      <a:pt x="0" y="204"/>
                    </a:moveTo>
                    <a:lnTo>
                      <a:pt x="0" y="0"/>
                    </a:lnTo>
                    <a:lnTo>
                      <a:pt x="8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3" name="Rectangle 193"/>
              <p:cNvSpPr>
                <a:spLocks noChangeArrowheads="1"/>
              </p:cNvSpPr>
              <p:nvPr/>
            </p:nvSpPr>
            <p:spPr bwMode="auto">
              <a:xfrm>
                <a:off x="2168" y="4676"/>
                <a:ext cx="106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A/duck/Eastern China 008 2008 (H5N5)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4" name="Freeform 194"/>
              <p:cNvSpPr>
                <a:spLocks/>
              </p:cNvSpPr>
              <p:nvPr/>
            </p:nvSpPr>
            <p:spPr bwMode="auto">
              <a:xfrm>
                <a:off x="2166" y="4698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5" name="Rectangle 195"/>
              <p:cNvSpPr>
                <a:spLocks noChangeArrowheads="1"/>
              </p:cNvSpPr>
              <p:nvPr/>
            </p:nvSpPr>
            <p:spPr bwMode="auto">
              <a:xfrm>
                <a:off x="2168" y="4738"/>
                <a:ext cx="105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A/duck/Eastern China/008/2008 (H5N5)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6" name="Freeform 196"/>
              <p:cNvSpPr>
                <a:spLocks/>
              </p:cNvSpPr>
              <p:nvPr/>
            </p:nvSpPr>
            <p:spPr bwMode="auto">
              <a:xfrm>
                <a:off x="2166" y="4730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7" name="Freeform 197"/>
              <p:cNvSpPr>
                <a:spLocks/>
              </p:cNvSpPr>
              <p:nvPr/>
            </p:nvSpPr>
            <p:spPr bwMode="auto">
              <a:xfrm>
                <a:off x="2155" y="4728"/>
                <a:ext cx="11" cy="60"/>
              </a:xfrm>
              <a:custGeom>
                <a:avLst/>
                <a:gdLst>
                  <a:gd name="T0" fmla="*/ 0 w 11"/>
                  <a:gd name="T1" fmla="*/ 60 h 60"/>
                  <a:gd name="T2" fmla="*/ 0 w 11"/>
                  <a:gd name="T3" fmla="*/ 0 h 60"/>
                  <a:gd name="T4" fmla="*/ 11 w 11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60">
                    <a:moveTo>
                      <a:pt x="0" y="60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8" name="Rectangle 198"/>
              <p:cNvSpPr>
                <a:spLocks noChangeArrowheads="1"/>
              </p:cNvSpPr>
              <p:nvPr/>
            </p:nvSpPr>
            <p:spPr bwMode="auto">
              <a:xfrm>
                <a:off x="2194" y="4799"/>
                <a:ext cx="109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A/goose/Guangdong/k0103/2010 (H5N5)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9" name="Freeform 199"/>
              <p:cNvSpPr>
                <a:spLocks/>
              </p:cNvSpPr>
              <p:nvPr/>
            </p:nvSpPr>
            <p:spPr bwMode="auto">
              <a:xfrm>
                <a:off x="2193" y="4820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0" name="Rectangle 200"/>
              <p:cNvSpPr>
                <a:spLocks noChangeArrowheads="1"/>
              </p:cNvSpPr>
              <p:nvPr/>
            </p:nvSpPr>
            <p:spPr bwMode="auto">
              <a:xfrm>
                <a:off x="2194" y="4860"/>
                <a:ext cx="109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A/goose/Guangdong/k0103/2010 (H5N5)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1" name="Freeform 201"/>
              <p:cNvSpPr>
                <a:spLocks/>
              </p:cNvSpPr>
              <p:nvPr/>
            </p:nvSpPr>
            <p:spPr bwMode="auto">
              <a:xfrm>
                <a:off x="2193" y="4852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2" name="Freeform 202"/>
              <p:cNvSpPr>
                <a:spLocks/>
              </p:cNvSpPr>
              <p:nvPr/>
            </p:nvSpPr>
            <p:spPr bwMode="auto">
              <a:xfrm>
                <a:off x="2155" y="4791"/>
                <a:ext cx="38" cy="60"/>
              </a:xfrm>
              <a:custGeom>
                <a:avLst/>
                <a:gdLst>
                  <a:gd name="T0" fmla="*/ 0 w 38"/>
                  <a:gd name="T1" fmla="*/ 0 h 60"/>
                  <a:gd name="T2" fmla="*/ 0 w 38"/>
                  <a:gd name="T3" fmla="*/ 60 h 60"/>
                  <a:gd name="T4" fmla="*/ 38 w 38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60">
                    <a:moveTo>
                      <a:pt x="0" y="0"/>
                    </a:moveTo>
                    <a:lnTo>
                      <a:pt x="0" y="60"/>
                    </a:lnTo>
                    <a:lnTo>
                      <a:pt x="38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3" name="Freeform 203"/>
              <p:cNvSpPr>
                <a:spLocks/>
              </p:cNvSpPr>
              <p:nvPr/>
            </p:nvSpPr>
            <p:spPr bwMode="auto">
              <a:xfrm>
                <a:off x="2122" y="4585"/>
                <a:ext cx="33" cy="205"/>
              </a:xfrm>
              <a:custGeom>
                <a:avLst/>
                <a:gdLst>
                  <a:gd name="T0" fmla="*/ 0 w 33"/>
                  <a:gd name="T1" fmla="*/ 0 h 205"/>
                  <a:gd name="T2" fmla="*/ 0 w 33"/>
                  <a:gd name="T3" fmla="*/ 205 h 205"/>
                  <a:gd name="T4" fmla="*/ 33 w 33"/>
                  <a:gd name="T5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205">
                    <a:moveTo>
                      <a:pt x="0" y="0"/>
                    </a:moveTo>
                    <a:lnTo>
                      <a:pt x="0" y="205"/>
                    </a:lnTo>
                    <a:lnTo>
                      <a:pt x="33" y="20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4" name="Freeform 204"/>
              <p:cNvSpPr>
                <a:spLocks/>
              </p:cNvSpPr>
              <p:nvPr/>
            </p:nvSpPr>
            <p:spPr bwMode="auto">
              <a:xfrm>
                <a:off x="1921" y="4583"/>
                <a:ext cx="201" cy="179"/>
              </a:xfrm>
              <a:custGeom>
                <a:avLst/>
                <a:gdLst>
                  <a:gd name="T0" fmla="*/ 0 w 201"/>
                  <a:gd name="T1" fmla="*/ 179 h 179"/>
                  <a:gd name="T2" fmla="*/ 0 w 201"/>
                  <a:gd name="T3" fmla="*/ 0 h 179"/>
                  <a:gd name="T4" fmla="*/ 201 w 201"/>
                  <a:gd name="T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179">
                    <a:moveTo>
                      <a:pt x="0" y="179"/>
                    </a:moveTo>
                    <a:lnTo>
                      <a:pt x="0" y="0"/>
                    </a:lnTo>
                    <a:lnTo>
                      <a:pt x="20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5" name="Rectangle 205"/>
              <p:cNvSpPr>
                <a:spLocks noChangeArrowheads="1"/>
              </p:cNvSpPr>
              <p:nvPr/>
            </p:nvSpPr>
            <p:spPr bwMode="auto">
              <a:xfrm>
                <a:off x="2000" y="4921"/>
                <a:ext cx="65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A/Anhui/1/2005 (H5N1)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" name="Freeform 207"/>
            <p:cNvSpPr>
              <a:spLocks/>
            </p:cNvSpPr>
            <p:nvPr/>
          </p:nvSpPr>
          <p:spPr bwMode="auto">
            <a:xfrm>
              <a:off x="1921" y="4764"/>
              <a:ext cx="78" cy="178"/>
            </a:xfrm>
            <a:custGeom>
              <a:avLst/>
              <a:gdLst>
                <a:gd name="T0" fmla="*/ 0 w 78"/>
                <a:gd name="T1" fmla="*/ 0 h 178"/>
                <a:gd name="T2" fmla="*/ 0 w 78"/>
                <a:gd name="T3" fmla="*/ 178 h 178"/>
                <a:gd name="T4" fmla="*/ 78 w 78"/>
                <a:gd name="T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" h="178">
                  <a:moveTo>
                    <a:pt x="0" y="0"/>
                  </a:moveTo>
                  <a:lnTo>
                    <a:pt x="0" y="178"/>
                  </a:lnTo>
                  <a:lnTo>
                    <a:pt x="78" y="178"/>
                  </a:lnTo>
                </a:path>
              </a:pathLst>
            </a:custGeom>
            <a:noFill/>
            <a:ln w="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Freeform 208"/>
            <p:cNvSpPr>
              <a:spLocks/>
            </p:cNvSpPr>
            <p:nvPr/>
          </p:nvSpPr>
          <p:spPr bwMode="auto">
            <a:xfrm>
              <a:off x="1685" y="4194"/>
              <a:ext cx="236" cy="569"/>
            </a:xfrm>
            <a:custGeom>
              <a:avLst/>
              <a:gdLst>
                <a:gd name="T0" fmla="*/ 0 w 236"/>
                <a:gd name="T1" fmla="*/ 0 h 569"/>
                <a:gd name="T2" fmla="*/ 0 w 236"/>
                <a:gd name="T3" fmla="*/ 569 h 569"/>
                <a:gd name="T4" fmla="*/ 236 w 236"/>
                <a:gd name="T5" fmla="*/ 569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569">
                  <a:moveTo>
                    <a:pt x="0" y="0"/>
                  </a:moveTo>
                  <a:lnTo>
                    <a:pt x="0" y="569"/>
                  </a:lnTo>
                  <a:lnTo>
                    <a:pt x="236" y="569"/>
                  </a:lnTo>
                </a:path>
              </a:pathLst>
            </a:custGeom>
            <a:noFill/>
            <a:ln w="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209"/>
            <p:cNvSpPr>
              <a:spLocks/>
            </p:cNvSpPr>
            <p:nvPr/>
          </p:nvSpPr>
          <p:spPr bwMode="auto">
            <a:xfrm>
              <a:off x="1554" y="3805"/>
              <a:ext cx="131" cy="387"/>
            </a:xfrm>
            <a:custGeom>
              <a:avLst/>
              <a:gdLst>
                <a:gd name="T0" fmla="*/ 0 w 131"/>
                <a:gd name="T1" fmla="*/ 0 h 387"/>
                <a:gd name="T2" fmla="*/ 0 w 131"/>
                <a:gd name="T3" fmla="*/ 387 h 387"/>
                <a:gd name="T4" fmla="*/ 131 w 131"/>
                <a:gd name="T5" fmla="*/ 387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387">
                  <a:moveTo>
                    <a:pt x="0" y="0"/>
                  </a:moveTo>
                  <a:lnTo>
                    <a:pt x="0" y="387"/>
                  </a:lnTo>
                  <a:lnTo>
                    <a:pt x="131" y="387"/>
                  </a:lnTo>
                </a:path>
              </a:pathLst>
            </a:custGeom>
            <a:noFill/>
            <a:ln w="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Freeform 210"/>
            <p:cNvSpPr>
              <a:spLocks/>
            </p:cNvSpPr>
            <p:nvPr/>
          </p:nvSpPr>
          <p:spPr bwMode="auto">
            <a:xfrm>
              <a:off x="1422" y="3580"/>
              <a:ext cx="132" cy="224"/>
            </a:xfrm>
            <a:custGeom>
              <a:avLst/>
              <a:gdLst>
                <a:gd name="T0" fmla="*/ 0 w 132"/>
                <a:gd name="T1" fmla="*/ 0 h 224"/>
                <a:gd name="T2" fmla="*/ 0 w 132"/>
                <a:gd name="T3" fmla="*/ 224 h 224"/>
                <a:gd name="T4" fmla="*/ 132 w 132"/>
                <a:gd name="T5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2" h="224">
                  <a:moveTo>
                    <a:pt x="0" y="0"/>
                  </a:moveTo>
                  <a:lnTo>
                    <a:pt x="0" y="224"/>
                  </a:lnTo>
                  <a:lnTo>
                    <a:pt x="132" y="224"/>
                  </a:lnTo>
                </a:path>
              </a:pathLst>
            </a:custGeom>
            <a:noFill/>
            <a:ln w="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Freeform 211"/>
            <p:cNvSpPr>
              <a:spLocks/>
            </p:cNvSpPr>
            <p:nvPr/>
          </p:nvSpPr>
          <p:spPr bwMode="auto">
            <a:xfrm>
              <a:off x="1296" y="3285"/>
              <a:ext cx="126" cy="294"/>
            </a:xfrm>
            <a:custGeom>
              <a:avLst/>
              <a:gdLst>
                <a:gd name="T0" fmla="*/ 0 w 126"/>
                <a:gd name="T1" fmla="*/ 0 h 294"/>
                <a:gd name="T2" fmla="*/ 0 w 126"/>
                <a:gd name="T3" fmla="*/ 294 h 294"/>
                <a:gd name="T4" fmla="*/ 126 w 126"/>
                <a:gd name="T5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6" h="294">
                  <a:moveTo>
                    <a:pt x="0" y="0"/>
                  </a:moveTo>
                  <a:lnTo>
                    <a:pt x="0" y="294"/>
                  </a:lnTo>
                  <a:lnTo>
                    <a:pt x="126" y="294"/>
                  </a:lnTo>
                </a:path>
              </a:pathLst>
            </a:custGeom>
            <a:noFill/>
            <a:ln w="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val 212"/>
            <p:cNvSpPr>
              <a:spLocks noChangeArrowheads="1"/>
            </p:cNvSpPr>
            <p:nvPr/>
          </p:nvSpPr>
          <p:spPr bwMode="auto">
            <a:xfrm>
              <a:off x="2128" y="736"/>
              <a:ext cx="29" cy="29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val 213"/>
            <p:cNvSpPr>
              <a:spLocks noChangeArrowheads="1"/>
            </p:cNvSpPr>
            <p:nvPr/>
          </p:nvSpPr>
          <p:spPr bwMode="auto">
            <a:xfrm>
              <a:off x="2123" y="919"/>
              <a:ext cx="29" cy="30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val 214"/>
            <p:cNvSpPr>
              <a:spLocks noChangeArrowheads="1"/>
            </p:cNvSpPr>
            <p:nvPr/>
          </p:nvSpPr>
          <p:spPr bwMode="auto">
            <a:xfrm>
              <a:off x="2128" y="980"/>
              <a:ext cx="29" cy="30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Oval 215"/>
            <p:cNvSpPr>
              <a:spLocks noChangeArrowheads="1"/>
            </p:cNvSpPr>
            <p:nvPr/>
          </p:nvSpPr>
          <p:spPr bwMode="auto">
            <a:xfrm>
              <a:off x="2128" y="1041"/>
              <a:ext cx="29" cy="30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val 216"/>
            <p:cNvSpPr>
              <a:spLocks noChangeArrowheads="1"/>
            </p:cNvSpPr>
            <p:nvPr/>
          </p:nvSpPr>
          <p:spPr bwMode="auto">
            <a:xfrm>
              <a:off x="2123" y="1103"/>
              <a:ext cx="29" cy="29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val 217"/>
            <p:cNvSpPr>
              <a:spLocks noChangeArrowheads="1"/>
            </p:cNvSpPr>
            <p:nvPr/>
          </p:nvSpPr>
          <p:spPr bwMode="auto">
            <a:xfrm>
              <a:off x="2121" y="1164"/>
              <a:ext cx="29" cy="29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val 218"/>
            <p:cNvSpPr>
              <a:spLocks noChangeArrowheads="1"/>
            </p:cNvSpPr>
            <p:nvPr/>
          </p:nvSpPr>
          <p:spPr bwMode="auto">
            <a:xfrm>
              <a:off x="2121" y="1225"/>
              <a:ext cx="29" cy="29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Oval 219"/>
            <p:cNvSpPr>
              <a:spLocks noChangeArrowheads="1"/>
            </p:cNvSpPr>
            <p:nvPr/>
          </p:nvSpPr>
          <p:spPr bwMode="auto">
            <a:xfrm>
              <a:off x="2123" y="1347"/>
              <a:ext cx="29" cy="29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223"/>
            <p:cNvSpPr>
              <a:spLocks noChangeArrowheads="1"/>
            </p:cNvSpPr>
            <p:nvPr/>
          </p:nvSpPr>
          <p:spPr bwMode="auto">
            <a:xfrm>
              <a:off x="2041" y="102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26"/>
            <p:cNvSpPr>
              <a:spLocks noChangeArrowheads="1"/>
            </p:cNvSpPr>
            <p:nvPr/>
          </p:nvSpPr>
          <p:spPr bwMode="auto">
            <a:xfrm>
              <a:off x="1711" y="348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95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27"/>
            <p:cNvSpPr>
              <a:spLocks noChangeArrowheads="1"/>
            </p:cNvSpPr>
            <p:nvPr/>
          </p:nvSpPr>
          <p:spPr bwMode="auto">
            <a:xfrm>
              <a:off x="1933" y="2892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82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29"/>
            <p:cNvSpPr>
              <a:spLocks noChangeArrowheads="1"/>
            </p:cNvSpPr>
            <p:nvPr/>
          </p:nvSpPr>
          <p:spPr bwMode="auto">
            <a:xfrm>
              <a:off x="2227" y="4484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31"/>
            <p:cNvSpPr>
              <a:spLocks noChangeArrowheads="1"/>
            </p:cNvSpPr>
            <p:nvPr/>
          </p:nvSpPr>
          <p:spPr bwMode="auto">
            <a:xfrm>
              <a:off x="1940" y="2770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232"/>
            <p:cNvSpPr>
              <a:spLocks noChangeArrowheads="1"/>
            </p:cNvSpPr>
            <p:nvPr/>
          </p:nvSpPr>
          <p:spPr bwMode="auto">
            <a:xfrm>
              <a:off x="2204" y="380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233"/>
            <p:cNvSpPr>
              <a:spLocks noChangeArrowheads="1"/>
            </p:cNvSpPr>
            <p:nvPr/>
          </p:nvSpPr>
          <p:spPr bwMode="auto">
            <a:xfrm>
              <a:off x="1711" y="3675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4" name="Rectangle 234"/>
            <p:cNvSpPr>
              <a:spLocks noChangeArrowheads="1"/>
            </p:cNvSpPr>
            <p:nvPr/>
          </p:nvSpPr>
          <p:spPr bwMode="auto">
            <a:xfrm>
              <a:off x="1685" y="3556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Rectangle 237"/>
            <p:cNvSpPr>
              <a:spLocks noChangeArrowheads="1"/>
            </p:cNvSpPr>
            <p:nvPr/>
          </p:nvSpPr>
          <p:spPr bwMode="auto">
            <a:xfrm>
              <a:off x="2014" y="211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97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0" name="Rectangle 239"/>
            <p:cNvSpPr>
              <a:spLocks noChangeArrowheads="1"/>
            </p:cNvSpPr>
            <p:nvPr/>
          </p:nvSpPr>
          <p:spPr bwMode="auto">
            <a:xfrm>
              <a:off x="2013" y="2652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1" name="Rectangle 240"/>
            <p:cNvSpPr>
              <a:spLocks noChangeArrowheads="1"/>
            </p:cNvSpPr>
            <p:nvPr/>
          </p:nvSpPr>
          <p:spPr bwMode="auto">
            <a:xfrm>
              <a:off x="1987" y="259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98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4" name="Rectangle 243"/>
            <p:cNvSpPr>
              <a:spLocks noChangeArrowheads="1"/>
            </p:cNvSpPr>
            <p:nvPr/>
          </p:nvSpPr>
          <p:spPr bwMode="auto">
            <a:xfrm>
              <a:off x="2175" y="4054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6" name="Rectangle 245"/>
            <p:cNvSpPr>
              <a:spLocks noChangeArrowheads="1"/>
            </p:cNvSpPr>
            <p:nvPr/>
          </p:nvSpPr>
          <p:spPr bwMode="auto">
            <a:xfrm>
              <a:off x="2112" y="4312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7" name="Rectangle 246"/>
            <p:cNvSpPr>
              <a:spLocks noChangeArrowheads="1"/>
            </p:cNvSpPr>
            <p:nvPr/>
          </p:nvSpPr>
          <p:spPr bwMode="auto">
            <a:xfrm>
              <a:off x="2091" y="4663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9" name="Rectangle 248"/>
            <p:cNvSpPr>
              <a:spLocks noChangeArrowheads="1"/>
            </p:cNvSpPr>
            <p:nvPr/>
          </p:nvSpPr>
          <p:spPr bwMode="auto">
            <a:xfrm>
              <a:off x="2080" y="4774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0" name="Rectangle 249"/>
            <p:cNvSpPr>
              <a:spLocks noChangeArrowheads="1"/>
            </p:cNvSpPr>
            <p:nvPr/>
          </p:nvSpPr>
          <p:spPr bwMode="auto">
            <a:xfrm>
              <a:off x="2047" y="451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4" name="Rectangle 253"/>
            <p:cNvSpPr>
              <a:spLocks noChangeArrowheads="1"/>
            </p:cNvSpPr>
            <p:nvPr/>
          </p:nvSpPr>
          <p:spPr bwMode="auto">
            <a:xfrm>
              <a:off x="1572" y="2922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6" name="Rectangle 255"/>
            <p:cNvSpPr>
              <a:spLocks noChangeArrowheads="1"/>
            </p:cNvSpPr>
            <p:nvPr/>
          </p:nvSpPr>
          <p:spPr bwMode="auto">
            <a:xfrm>
              <a:off x="2029" y="116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7" name="Rectangle 256"/>
            <p:cNvSpPr>
              <a:spLocks noChangeArrowheads="1"/>
            </p:cNvSpPr>
            <p:nvPr/>
          </p:nvSpPr>
          <p:spPr bwMode="auto">
            <a:xfrm>
              <a:off x="2027" y="147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8" name="Rectangle 257"/>
            <p:cNvSpPr>
              <a:spLocks noChangeArrowheads="1"/>
            </p:cNvSpPr>
            <p:nvPr/>
          </p:nvSpPr>
          <p:spPr bwMode="auto">
            <a:xfrm>
              <a:off x="2020" y="138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91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0" name="Rectangle 259"/>
            <p:cNvSpPr>
              <a:spLocks noChangeArrowheads="1"/>
            </p:cNvSpPr>
            <p:nvPr/>
          </p:nvSpPr>
          <p:spPr bwMode="auto">
            <a:xfrm>
              <a:off x="2011" y="1653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85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2" name="Rectangle 261"/>
            <p:cNvSpPr>
              <a:spLocks noChangeArrowheads="1"/>
            </p:cNvSpPr>
            <p:nvPr/>
          </p:nvSpPr>
          <p:spPr bwMode="auto">
            <a:xfrm>
              <a:off x="1891" y="3018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3" name="Rectangle 262"/>
            <p:cNvSpPr>
              <a:spLocks noChangeArrowheads="1"/>
            </p:cNvSpPr>
            <p:nvPr/>
          </p:nvSpPr>
          <p:spPr bwMode="auto">
            <a:xfrm>
              <a:off x="1795" y="291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77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4" name="Rectangle 263"/>
            <p:cNvSpPr>
              <a:spLocks noChangeArrowheads="1"/>
            </p:cNvSpPr>
            <p:nvPr/>
          </p:nvSpPr>
          <p:spPr bwMode="auto">
            <a:xfrm>
              <a:off x="1751" y="264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5" name="Rectangle 264"/>
            <p:cNvSpPr>
              <a:spLocks noChangeArrowheads="1"/>
            </p:cNvSpPr>
            <p:nvPr/>
          </p:nvSpPr>
          <p:spPr bwMode="auto">
            <a:xfrm>
              <a:off x="1927" y="2425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6" name="Rectangle 265"/>
            <p:cNvSpPr>
              <a:spLocks noChangeArrowheads="1"/>
            </p:cNvSpPr>
            <p:nvPr/>
          </p:nvSpPr>
          <p:spPr bwMode="auto">
            <a:xfrm>
              <a:off x="1988" y="2302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8" name="Rectangle 267"/>
            <p:cNvSpPr>
              <a:spLocks noChangeArrowheads="1"/>
            </p:cNvSpPr>
            <p:nvPr/>
          </p:nvSpPr>
          <p:spPr bwMode="auto">
            <a:xfrm>
              <a:off x="2014" y="1854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98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1" name="Rectangle 270"/>
            <p:cNvSpPr>
              <a:spLocks noChangeArrowheads="1"/>
            </p:cNvSpPr>
            <p:nvPr/>
          </p:nvSpPr>
          <p:spPr bwMode="auto">
            <a:xfrm>
              <a:off x="2001" y="196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2" name="Line 271"/>
            <p:cNvSpPr>
              <a:spLocks noChangeShapeType="1"/>
            </p:cNvSpPr>
            <p:nvPr/>
          </p:nvSpPr>
          <p:spPr bwMode="auto">
            <a:xfrm>
              <a:off x="1424" y="5028"/>
              <a:ext cx="259" cy="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3" name="Line 272"/>
            <p:cNvSpPr>
              <a:spLocks noChangeShapeType="1"/>
            </p:cNvSpPr>
            <p:nvPr/>
          </p:nvSpPr>
          <p:spPr bwMode="auto">
            <a:xfrm>
              <a:off x="1424" y="5018"/>
              <a:ext cx="0" cy="2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4" name="Line 273"/>
            <p:cNvSpPr>
              <a:spLocks noChangeShapeType="1"/>
            </p:cNvSpPr>
            <p:nvPr/>
          </p:nvSpPr>
          <p:spPr bwMode="auto">
            <a:xfrm>
              <a:off x="1683" y="5018"/>
              <a:ext cx="0" cy="2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5" name="Rectangle 274"/>
            <p:cNvSpPr>
              <a:spLocks noChangeArrowheads="1"/>
            </p:cNvSpPr>
            <p:nvPr/>
          </p:nvSpPr>
          <p:spPr bwMode="auto">
            <a:xfrm>
              <a:off x="1519" y="5040"/>
              <a:ext cx="14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0.050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4" name="TextBox 273"/>
          <p:cNvSpPr txBox="1"/>
          <p:nvPr/>
        </p:nvSpPr>
        <p:spPr>
          <a:xfrm>
            <a:off x="314544" y="609600"/>
            <a:ext cx="2047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Sup. Fig 1B. PB2 gene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65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1190624" y="941387"/>
            <a:ext cx="3806825" cy="7261225"/>
            <a:chOff x="1043" y="593"/>
            <a:chExt cx="2398" cy="4574"/>
          </a:xfrm>
        </p:grpSpPr>
        <p:grpSp>
          <p:nvGrpSpPr>
            <p:cNvPr id="4" name="Group 206"/>
            <p:cNvGrpSpPr>
              <a:grpSpLocks/>
            </p:cNvGrpSpPr>
            <p:nvPr/>
          </p:nvGrpSpPr>
          <p:grpSpPr bwMode="auto">
            <a:xfrm>
              <a:off x="1043" y="593"/>
              <a:ext cx="2398" cy="4444"/>
              <a:chOff x="1043" y="593"/>
              <a:chExt cx="2398" cy="4444"/>
            </a:xfrm>
          </p:grpSpPr>
          <p:sp>
            <p:nvSpPr>
              <p:cNvPr id="5233" name="Rectangle 88"/>
              <p:cNvSpPr>
                <a:spLocks noChangeArrowheads="1"/>
              </p:cNvSpPr>
              <p:nvPr/>
            </p:nvSpPr>
            <p:spPr bwMode="auto">
              <a:xfrm>
                <a:off x="1791" y="2542"/>
                <a:ext cx="1574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Africa/S2017/08 0190 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31" name="Rectangle 86"/>
              <p:cNvSpPr>
                <a:spLocks noChangeArrowheads="1"/>
              </p:cNvSpPr>
              <p:nvPr/>
            </p:nvSpPr>
            <p:spPr bwMode="auto">
              <a:xfrm>
                <a:off x="1804" y="2478"/>
                <a:ext cx="1447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A/Geese/South Africa/S2017/08 0558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8" name="Rectangle 83"/>
              <p:cNvSpPr>
                <a:spLocks noChangeArrowheads="1"/>
              </p:cNvSpPr>
              <p:nvPr/>
            </p:nvSpPr>
            <p:spPr bwMode="auto">
              <a:xfrm>
                <a:off x="1791" y="2408"/>
                <a:ext cx="1480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A/ostrich/South Africa/S2017/08 0046 AF/2017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6" name="Rectangle 81"/>
              <p:cNvSpPr>
                <a:spLocks noChangeArrowheads="1"/>
              </p:cNvSpPr>
              <p:nvPr/>
            </p:nvSpPr>
            <p:spPr bwMode="auto">
              <a:xfrm>
                <a:off x="1791" y="2341"/>
                <a:ext cx="1490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A/chicken/South Africa/S2017/08 0561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4" name="Rectangle 79"/>
              <p:cNvSpPr>
                <a:spLocks noChangeArrowheads="1"/>
              </p:cNvSpPr>
              <p:nvPr/>
            </p:nvSpPr>
            <p:spPr bwMode="auto">
              <a:xfrm>
                <a:off x="1768" y="2277"/>
                <a:ext cx="1309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A/chicken/Cameroon/17RS1661-1/2017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1" name="Rectangle 76"/>
              <p:cNvSpPr>
                <a:spLocks noChangeArrowheads="1"/>
              </p:cNvSpPr>
              <p:nvPr/>
            </p:nvSpPr>
            <p:spPr bwMode="auto">
              <a:xfrm>
                <a:off x="1759" y="2205"/>
                <a:ext cx="1195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9" name="Rectangle 74"/>
              <p:cNvSpPr>
                <a:spLocks noChangeArrowheads="1"/>
              </p:cNvSpPr>
              <p:nvPr/>
            </p:nvSpPr>
            <p:spPr bwMode="auto">
              <a:xfrm>
                <a:off x="1803" y="2138"/>
                <a:ext cx="1195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teal/Egypt/877/2016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3" name="Rectangle 68"/>
              <p:cNvSpPr>
                <a:spLocks noChangeArrowheads="1"/>
              </p:cNvSpPr>
              <p:nvPr/>
            </p:nvSpPr>
            <p:spPr bwMode="auto">
              <a:xfrm>
                <a:off x="1763" y="2005"/>
                <a:ext cx="1196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A/Common-coot/Egypt/CA285/2016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7" name="Rectangle 52"/>
              <p:cNvSpPr>
                <a:spLocks noChangeArrowheads="1"/>
              </p:cNvSpPr>
              <p:nvPr/>
            </p:nvSpPr>
            <p:spPr bwMode="auto">
              <a:xfrm>
                <a:off x="1782" y="1672"/>
                <a:ext cx="1101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A/duck/Uganda/17RS115-9/2017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5" name="Rectangle 50"/>
              <p:cNvSpPr>
                <a:spLocks noChangeArrowheads="1"/>
              </p:cNvSpPr>
              <p:nvPr/>
            </p:nvSpPr>
            <p:spPr bwMode="auto">
              <a:xfrm>
                <a:off x="1782" y="1605"/>
                <a:ext cx="1208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A/chicken/Uganda/17RS115-15/2017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1" name="Rectangle 6"/>
              <p:cNvSpPr>
                <a:spLocks noChangeArrowheads="1"/>
              </p:cNvSpPr>
              <p:nvPr/>
            </p:nvSpPr>
            <p:spPr bwMode="auto">
              <a:xfrm>
                <a:off x="1862" y="593"/>
                <a:ext cx="133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2" name="Line 7"/>
              <p:cNvSpPr>
                <a:spLocks noChangeShapeType="1"/>
              </p:cNvSpPr>
              <p:nvPr/>
            </p:nvSpPr>
            <p:spPr bwMode="auto">
              <a:xfrm>
                <a:off x="1808" y="616"/>
                <a:ext cx="3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3" name="Rectangle 8"/>
              <p:cNvSpPr>
                <a:spLocks noChangeArrowheads="1"/>
              </p:cNvSpPr>
              <p:nvPr/>
            </p:nvSpPr>
            <p:spPr bwMode="auto">
              <a:xfrm>
                <a:off x="1808" y="661"/>
                <a:ext cx="146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4" name="Freeform 9"/>
              <p:cNvSpPr>
                <a:spLocks/>
              </p:cNvSpPr>
              <p:nvPr/>
            </p:nvSpPr>
            <p:spPr bwMode="auto">
              <a:xfrm>
                <a:off x="1807" y="651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5" name="Rectangle 10"/>
              <p:cNvSpPr>
                <a:spLocks noChangeArrowheads="1"/>
              </p:cNvSpPr>
              <p:nvPr/>
            </p:nvSpPr>
            <p:spPr bwMode="auto">
              <a:xfrm>
                <a:off x="1808" y="728"/>
                <a:ext cx="150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</a:t>
                </a:r>
                <a:r>
                  <a:rPr kumimoji="0" lang="en-US" sz="800" b="1" i="0" u="none" strike="noStrike" cap="none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duck/DR Congo/17RS882-33/2017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6" name="Freeform 11"/>
              <p:cNvSpPr>
                <a:spLocks/>
              </p:cNvSpPr>
              <p:nvPr/>
            </p:nvSpPr>
            <p:spPr bwMode="auto">
              <a:xfrm>
                <a:off x="1807" y="685"/>
                <a:ext cx="0" cy="66"/>
              </a:xfrm>
              <a:custGeom>
                <a:avLst/>
                <a:gdLst>
                  <a:gd name="T0" fmla="*/ 0 h 66"/>
                  <a:gd name="T1" fmla="*/ 66 h 66"/>
                  <a:gd name="T2" fmla="*/ 66 h 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6">
                    <a:moveTo>
                      <a:pt x="0" y="0"/>
                    </a:moveTo>
                    <a:lnTo>
                      <a:pt x="0" y="66"/>
                    </a:lnTo>
                    <a:lnTo>
                      <a:pt x="0" y="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7" name="Rectangle 12"/>
              <p:cNvSpPr>
                <a:spLocks noChangeArrowheads="1"/>
              </p:cNvSpPr>
              <p:nvPr/>
            </p:nvSpPr>
            <p:spPr bwMode="auto">
              <a:xfrm>
                <a:off x="1857" y="795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8" name="Line 13"/>
              <p:cNvSpPr>
                <a:spLocks noChangeShapeType="1"/>
              </p:cNvSpPr>
              <p:nvPr/>
            </p:nvSpPr>
            <p:spPr bwMode="auto">
              <a:xfrm>
                <a:off x="1808" y="818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9" name="Rectangle 14"/>
              <p:cNvSpPr>
                <a:spLocks noChangeArrowheads="1"/>
              </p:cNvSpPr>
              <p:nvPr/>
            </p:nvSpPr>
            <p:spPr bwMode="auto">
              <a:xfrm>
                <a:off x="1862" y="862"/>
                <a:ext cx="134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0" name="Line 15"/>
              <p:cNvSpPr>
                <a:spLocks noChangeShapeType="1"/>
              </p:cNvSpPr>
              <p:nvPr/>
            </p:nvSpPr>
            <p:spPr bwMode="auto">
              <a:xfrm>
                <a:off x="1813" y="885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1" name="Rectangle 16"/>
              <p:cNvSpPr>
                <a:spLocks noChangeArrowheads="1"/>
              </p:cNvSpPr>
              <p:nvPr/>
            </p:nvSpPr>
            <p:spPr bwMode="auto">
              <a:xfrm>
                <a:off x="1862" y="929"/>
                <a:ext cx="137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2" name="Line 17"/>
              <p:cNvSpPr>
                <a:spLocks noChangeShapeType="1"/>
              </p:cNvSpPr>
              <p:nvPr/>
            </p:nvSpPr>
            <p:spPr bwMode="auto">
              <a:xfrm>
                <a:off x="1813" y="952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3" name="Line 18"/>
              <p:cNvSpPr>
                <a:spLocks noChangeShapeType="1"/>
              </p:cNvSpPr>
              <p:nvPr/>
            </p:nvSpPr>
            <p:spPr bwMode="auto">
              <a:xfrm>
                <a:off x="1811" y="885"/>
                <a:ext cx="0" cy="3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4" name="Line 19"/>
              <p:cNvSpPr>
                <a:spLocks noChangeShapeType="1"/>
              </p:cNvSpPr>
              <p:nvPr/>
            </p:nvSpPr>
            <p:spPr bwMode="auto">
              <a:xfrm>
                <a:off x="1811" y="920"/>
                <a:ext cx="0" cy="3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5" name="Freeform 20"/>
              <p:cNvSpPr>
                <a:spLocks/>
              </p:cNvSpPr>
              <p:nvPr/>
            </p:nvSpPr>
            <p:spPr bwMode="auto">
              <a:xfrm>
                <a:off x="1807" y="769"/>
                <a:ext cx="4" cy="150"/>
              </a:xfrm>
              <a:custGeom>
                <a:avLst/>
                <a:gdLst>
                  <a:gd name="T0" fmla="*/ 0 w 4"/>
                  <a:gd name="T1" fmla="*/ 0 h 150"/>
                  <a:gd name="T2" fmla="*/ 0 w 4"/>
                  <a:gd name="T3" fmla="*/ 150 h 150"/>
                  <a:gd name="T4" fmla="*/ 4 w 4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50">
                    <a:moveTo>
                      <a:pt x="0" y="0"/>
                    </a:moveTo>
                    <a:lnTo>
                      <a:pt x="0" y="150"/>
                    </a:lnTo>
                    <a:lnTo>
                      <a:pt x="4" y="15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6" name="Rectangle 21"/>
              <p:cNvSpPr>
                <a:spLocks noChangeArrowheads="1"/>
              </p:cNvSpPr>
              <p:nvPr/>
            </p:nvSpPr>
            <p:spPr bwMode="auto">
              <a:xfrm>
                <a:off x="1857" y="996"/>
                <a:ext cx="133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7" name="Line 22"/>
              <p:cNvSpPr>
                <a:spLocks noChangeShapeType="1"/>
              </p:cNvSpPr>
              <p:nvPr/>
            </p:nvSpPr>
            <p:spPr bwMode="auto">
              <a:xfrm>
                <a:off x="1808" y="1019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8" name="Line 23"/>
              <p:cNvSpPr>
                <a:spLocks noChangeShapeType="1"/>
              </p:cNvSpPr>
              <p:nvPr/>
            </p:nvSpPr>
            <p:spPr bwMode="auto">
              <a:xfrm>
                <a:off x="1807" y="616"/>
                <a:ext cx="0" cy="20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69" name="Line 24"/>
              <p:cNvSpPr>
                <a:spLocks noChangeShapeType="1"/>
              </p:cNvSpPr>
              <p:nvPr/>
            </p:nvSpPr>
            <p:spPr bwMode="auto">
              <a:xfrm>
                <a:off x="1807" y="819"/>
                <a:ext cx="0" cy="20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0" name="Freeform 25"/>
              <p:cNvSpPr>
                <a:spLocks/>
              </p:cNvSpPr>
              <p:nvPr/>
            </p:nvSpPr>
            <p:spPr bwMode="auto">
              <a:xfrm>
                <a:off x="1802" y="818"/>
                <a:ext cx="5" cy="166"/>
              </a:xfrm>
              <a:custGeom>
                <a:avLst/>
                <a:gdLst>
                  <a:gd name="T0" fmla="*/ 0 w 5"/>
                  <a:gd name="T1" fmla="*/ 166 h 166"/>
                  <a:gd name="T2" fmla="*/ 0 w 5"/>
                  <a:gd name="T3" fmla="*/ 0 h 166"/>
                  <a:gd name="T4" fmla="*/ 5 w 5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66">
                    <a:moveTo>
                      <a:pt x="0" y="166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1" name="Rectangle 26"/>
              <p:cNvSpPr>
                <a:spLocks noChangeArrowheads="1"/>
              </p:cNvSpPr>
              <p:nvPr/>
            </p:nvSpPr>
            <p:spPr bwMode="auto">
              <a:xfrm>
                <a:off x="1865" y="1064"/>
                <a:ext cx="13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Congo/KAF1/2017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2" name="Line 27"/>
              <p:cNvSpPr>
                <a:spLocks noChangeShapeType="1"/>
              </p:cNvSpPr>
              <p:nvPr/>
            </p:nvSpPr>
            <p:spPr bwMode="auto">
              <a:xfrm>
                <a:off x="1816" y="1086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3" name="Rectangle 28"/>
              <p:cNvSpPr>
                <a:spLocks noChangeArrowheads="1"/>
              </p:cNvSpPr>
              <p:nvPr/>
            </p:nvSpPr>
            <p:spPr bwMode="auto">
              <a:xfrm>
                <a:off x="1865" y="1131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Congo/TCH6/2017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4" name="Line 29"/>
              <p:cNvSpPr>
                <a:spLocks noChangeShapeType="1"/>
              </p:cNvSpPr>
              <p:nvPr/>
            </p:nvSpPr>
            <p:spPr bwMode="auto">
              <a:xfrm>
                <a:off x="1816" y="1154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5" name="Rectangle 30"/>
              <p:cNvSpPr>
                <a:spLocks noChangeArrowheads="1"/>
              </p:cNvSpPr>
              <p:nvPr/>
            </p:nvSpPr>
            <p:spPr bwMode="auto">
              <a:xfrm>
                <a:off x="1816" y="1198"/>
                <a:ext cx="150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Congo/17RS882-40/2017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6" name="Freeform 31"/>
              <p:cNvSpPr>
                <a:spLocks/>
              </p:cNvSpPr>
              <p:nvPr/>
            </p:nvSpPr>
            <p:spPr bwMode="auto">
              <a:xfrm>
                <a:off x="1815" y="1189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7" name="Line 32"/>
              <p:cNvSpPr>
                <a:spLocks noChangeShapeType="1"/>
              </p:cNvSpPr>
              <p:nvPr/>
            </p:nvSpPr>
            <p:spPr bwMode="auto">
              <a:xfrm>
                <a:off x="1815" y="1086"/>
                <a:ext cx="0" cy="6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8" name="Line 33"/>
              <p:cNvSpPr>
                <a:spLocks noChangeShapeType="1"/>
              </p:cNvSpPr>
              <p:nvPr/>
            </p:nvSpPr>
            <p:spPr bwMode="auto">
              <a:xfrm>
                <a:off x="1815" y="1155"/>
                <a:ext cx="0" cy="6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9" name="Freeform 34"/>
              <p:cNvSpPr>
                <a:spLocks/>
              </p:cNvSpPr>
              <p:nvPr/>
            </p:nvSpPr>
            <p:spPr bwMode="auto">
              <a:xfrm>
                <a:off x="1802" y="987"/>
                <a:ext cx="13" cy="167"/>
              </a:xfrm>
              <a:custGeom>
                <a:avLst/>
                <a:gdLst>
                  <a:gd name="T0" fmla="*/ 0 w 13"/>
                  <a:gd name="T1" fmla="*/ 0 h 167"/>
                  <a:gd name="T2" fmla="*/ 0 w 13"/>
                  <a:gd name="T3" fmla="*/ 167 h 167"/>
                  <a:gd name="T4" fmla="*/ 13 w 13"/>
                  <a:gd name="T5" fmla="*/ 16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67">
                    <a:moveTo>
                      <a:pt x="0" y="0"/>
                    </a:moveTo>
                    <a:lnTo>
                      <a:pt x="0" y="167"/>
                    </a:lnTo>
                    <a:lnTo>
                      <a:pt x="13" y="16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0" name="Freeform 35"/>
              <p:cNvSpPr>
                <a:spLocks/>
              </p:cNvSpPr>
              <p:nvPr/>
            </p:nvSpPr>
            <p:spPr bwMode="auto">
              <a:xfrm>
                <a:off x="1776" y="986"/>
                <a:ext cx="26" cy="166"/>
              </a:xfrm>
              <a:custGeom>
                <a:avLst/>
                <a:gdLst>
                  <a:gd name="T0" fmla="*/ 0 w 26"/>
                  <a:gd name="T1" fmla="*/ 166 h 166"/>
                  <a:gd name="T2" fmla="*/ 0 w 26"/>
                  <a:gd name="T3" fmla="*/ 0 h 166"/>
                  <a:gd name="T4" fmla="*/ 26 w 26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66">
                    <a:moveTo>
                      <a:pt x="0" y="166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1" name="Rectangle 36"/>
              <p:cNvSpPr>
                <a:spLocks noChangeArrowheads="1"/>
              </p:cNvSpPr>
              <p:nvPr/>
            </p:nvSpPr>
            <p:spPr bwMode="auto">
              <a:xfrm>
                <a:off x="1843" y="1265"/>
                <a:ext cx="137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2" name="Line 37"/>
              <p:cNvSpPr>
                <a:spLocks noChangeShapeType="1"/>
              </p:cNvSpPr>
              <p:nvPr/>
            </p:nvSpPr>
            <p:spPr bwMode="auto">
              <a:xfrm>
                <a:off x="1795" y="1288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3" name="Rectangle 38"/>
              <p:cNvSpPr>
                <a:spLocks noChangeArrowheads="1"/>
              </p:cNvSpPr>
              <p:nvPr/>
            </p:nvSpPr>
            <p:spPr bwMode="auto">
              <a:xfrm>
                <a:off x="1795" y="1332"/>
                <a:ext cx="150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Congo/17RS882-29/2017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4" name="Freeform 39"/>
              <p:cNvSpPr>
                <a:spLocks/>
              </p:cNvSpPr>
              <p:nvPr/>
            </p:nvSpPr>
            <p:spPr bwMode="auto">
              <a:xfrm>
                <a:off x="1793" y="1323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5" name="Line 40"/>
              <p:cNvSpPr>
                <a:spLocks noChangeShapeType="1"/>
              </p:cNvSpPr>
              <p:nvPr/>
            </p:nvSpPr>
            <p:spPr bwMode="auto">
              <a:xfrm>
                <a:off x="1793" y="1288"/>
                <a:ext cx="0" cy="3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6" name="Freeform 41"/>
              <p:cNvSpPr>
                <a:spLocks/>
              </p:cNvSpPr>
              <p:nvPr/>
            </p:nvSpPr>
            <p:spPr bwMode="auto">
              <a:xfrm>
                <a:off x="1776" y="1155"/>
                <a:ext cx="17" cy="167"/>
              </a:xfrm>
              <a:custGeom>
                <a:avLst/>
                <a:gdLst>
                  <a:gd name="T0" fmla="*/ 0 w 17"/>
                  <a:gd name="T1" fmla="*/ 0 h 167"/>
                  <a:gd name="T2" fmla="*/ 0 w 17"/>
                  <a:gd name="T3" fmla="*/ 167 h 167"/>
                  <a:gd name="T4" fmla="*/ 17 w 17"/>
                  <a:gd name="T5" fmla="*/ 16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67">
                    <a:moveTo>
                      <a:pt x="0" y="0"/>
                    </a:moveTo>
                    <a:lnTo>
                      <a:pt x="0" y="167"/>
                    </a:lnTo>
                    <a:lnTo>
                      <a:pt x="17" y="16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7" name="Freeform 42"/>
              <p:cNvSpPr>
                <a:spLocks/>
              </p:cNvSpPr>
              <p:nvPr/>
            </p:nvSpPr>
            <p:spPr bwMode="auto">
              <a:xfrm>
                <a:off x="1762" y="1154"/>
                <a:ext cx="14" cy="133"/>
              </a:xfrm>
              <a:custGeom>
                <a:avLst/>
                <a:gdLst>
                  <a:gd name="T0" fmla="*/ 0 w 14"/>
                  <a:gd name="T1" fmla="*/ 133 h 133"/>
                  <a:gd name="T2" fmla="*/ 0 w 14"/>
                  <a:gd name="T3" fmla="*/ 0 h 133"/>
                  <a:gd name="T4" fmla="*/ 14 w 14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33">
                    <a:moveTo>
                      <a:pt x="0" y="133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8" name="Rectangle 43"/>
              <p:cNvSpPr>
                <a:spLocks noChangeArrowheads="1"/>
              </p:cNvSpPr>
              <p:nvPr/>
            </p:nvSpPr>
            <p:spPr bwMode="auto">
              <a:xfrm>
                <a:off x="1764" y="1403"/>
                <a:ext cx="1629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A/white winged black tern/Uganda/17RS115-3/2017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9" name="Freeform 44"/>
              <p:cNvSpPr>
                <a:spLocks/>
              </p:cNvSpPr>
              <p:nvPr/>
            </p:nvSpPr>
            <p:spPr bwMode="auto">
              <a:xfrm>
                <a:off x="1762" y="1289"/>
                <a:ext cx="0" cy="133"/>
              </a:xfrm>
              <a:custGeom>
                <a:avLst/>
                <a:gdLst>
                  <a:gd name="T0" fmla="*/ 0 h 133"/>
                  <a:gd name="T1" fmla="*/ 133 h 133"/>
                  <a:gd name="T2" fmla="*/ 133 h 1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33">
                    <a:moveTo>
                      <a:pt x="0" y="0"/>
                    </a:moveTo>
                    <a:lnTo>
                      <a:pt x="0" y="133"/>
                    </a:lnTo>
                    <a:lnTo>
                      <a:pt x="0" y="1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0" name="Freeform 45"/>
              <p:cNvSpPr>
                <a:spLocks/>
              </p:cNvSpPr>
              <p:nvPr/>
            </p:nvSpPr>
            <p:spPr bwMode="auto">
              <a:xfrm>
                <a:off x="1758" y="1288"/>
                <a:ext cx="4" cy="99"/>
              </a:xfrm>
              <a:custGeom>
                <a:avLst/>
                <a:gdLst>
                  <a:gd name="T0" fmla="*/ 0 w 4"/>
                  <a:gd name="T1" fmla="*/ 99 h 99"/>
                  <a:gd name="T2" fmla="*/ 0 w 4"/>
                  <a:gd name="T3" fmla="*/ 0 h 99"/>
                  <a:gd name="T4" fmla="*/ 4 w 4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99">
                    <a:moveTo>
                      <a:pt x="0" y="99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1" name="Rectangle 46"/>
              <p:cNvSpPr>
                <a:spLocks noChangeArrowheads="1"/>
              </p:cNvSpPr>
              <p:nvPr/>
            </p:nvSpPr>
            <p:spPr bwMode="auto">
              <a:xfrm>
                <a:off x="1781" y="1471"/>
                <a:ext cx="1197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A/duck/Cameroon/17RS1661 3/2017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2" name="Freeform 47"/>
              <p:cNvSpPr>
                <a:spLocks/>
              </p:cNvSpPr>
              <p:nvPr/>
            </p:nvSpPr>
            <p:spPr bwMode="auto">
              <a:xfrm>
                <a:off x="1758" y="1390"/>
                <a:ext cx="21" cy="99"/>
              </a:xfrm>
              <a:custGeom>
                <a:avLst/>
                <a:gdLst>
                  <a:gd name="T0" fmla="*/ 0 w 21"/>
                  <a:gd name="T1" fmla="*/ 0 h 99"/>
                  <a:gd name="T2" fmla="*/ 0 w 21"/>
                  <a:gd name="T3" fmla="*/ 99 h 99"/>
                  <a:gd name="T4" fmla="*/ 21 w 21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99">
                    <a:moveTo>
                      <a:pt x="0" y="0"/>
                    </a:moveTo>
                    <a:lnTo>
                      <a:pt x="0" y="99"/>
                    </a:lnTo>
                    <a:lnTo>
                      <a:pt x="21" y="9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3" name="Rectangle 48"/>
              <p:cNvSpPr>
                <a:spLocks noChangeArrowheads="1"/>
              </p:cNvSpPr>
              <p:nvPr/>
            </p:nvSpPr>
            <p:spPr bwMode="auto">
              <a:xfrm>
                <a:off x="1768" y="1538"/>
                <a:ext cx="1510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A/grey-headed gull/Uganda/MUWRP-538/2017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4" name="Freeform 49"/>
              <p:cNvSpPr>
                <a:spLocks/>
              </p:cNvSpPr>
              <p:nvPr/>
            </p:nvSpPr>
            <p:spPr bwMode="auto">
              <a:xfrm>
                <a:off x="1767" y="1557"/>
                <a:ext cx="0" cy="49"/>
              </a:xfrm>
              <a:custGeom>
                <a:avLst/>
                <a:gdLst>
                  <a:gd name="T0" fmla="*/ 49 h 49"/>
                  <a:gd name="T1" fmla="*/ 0 h 49"/>
                  <a:gd name="T2" fmla="*/ 0 h 4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9">
                    <a:moveTo>
                      <a:pt x="0" y="4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6" name="Freeform 51"/>
              <p:cNvSpPr>
                <a:spLocks/>
              </p:cNvSpPr>
              <p:nvPr/>
            </p:nvSpPr>
            <p:spPr bwMode="auto">
              <a:xfrm>
                <a:off x="1776" y="1624"/>
                <a:ext cx="4" cy="32"/>
              </a:xfrm>
              <a:custGeom>
                <a:avLst/>
                <a:gdLst>
                  <a:gd name="T0" fmla="*/ 0 w 4"/>
                  <a:gd name="T1" fmla="*/ 32 h 32"/>
                  <a:gd name="T2" fmla="*/ 0 w 4"/>
                  <a:gd name="T3" fmla="*/ 0 h 32"/>
                  <a:gd name="T4" fmla="*/ 4 w 4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2">
                    <a:moveTo>
                      <a:pt x="0" y="32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8" name="Freeform 53"/>
              <p:cNvSpPr>
                <a:spLocks/>
              </p:cNvSpPr>
              <p:nvPr/>
            </p:nvSpPr>
            <p:spPr bwMode="auto">
              <a:xfrm>
                <a:off x="1776" y="1659"/>
                <a:ext cx="4" cy="32"/>
              </a:xfrm>
              <a:custGeom>
                <a:avLst/>
                <a:gdLst>
                  <a:gd name="T0" fmla="*/ 0 w 4"/>
                  <a:gd name="T1" fmla="*/ 0 h 32"/>
                  <a:gd name="T2" fmla="*/ 0 w 4"/>
                  <a:gd name="T3" fmla="*/ 32 h 32"/>
                  <a:gd name="T4" fmla="*/ 4 w 4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2">
                    <a:moveTo>
                      <a:pt x="0" y="0"/>
                    </a:moveTo>
                    <a:lnTo>
                      <a:pt x="0" y="32"/>
                    </a:lnTo>
                    <a:lnTo>
                      <a:pt x="4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9" name="Freeform 54"/>
              <p:cNvSpPr>
                <a:spLocks/>
              </p:cNvSpPr>
              <p:nvPr/>
            </p:nvSpPr>
            <p:spPr bwMode="auto">
              <a:xfrm>
                <a:off x="1767" y="1608"/>
                <a:ext cx="9" cy="49"/>
              </a:xfrm>
              <a:custGeom>
                <a:avLst/>
                <a:gdLst>
                  <a:gd name="T0" fmla="*/ 0 w 9"/>
                  <a:gd name="T1" fmla="*/ 0 h 49"/>
                  <a:gd name="T2" fmla="*/ 0 w 9"/>
                  <a:gd name="T3" fmla="*/ 49 h 49"/>
                  <a:gd name="T4" fmla="*/ 9 w 9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9">
                    <a:moveTo>
                      <a:pt x="0" y="0"/>
                    </a:moveTo>
                    <a:lnTo>
                      <a:pt x="0" y="49"/>
                    </a:lnTo>
                    <a:lnTo>
                      <a:pt x="9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0" name="Freeform 55"/>
              <p:cNvSpPr>
                <a:spLocks/>
              </p:cNvSpPr>
              <p:nvPr/>
            </p:nvSpPr>
            <p:spPr bwMode="auto">
              <a:xfrm>
                <a:off x="1758" y="1449"/>
                <a:ext cx="9" cy="158"/>
              </a:xfrm>
              <a:custGeom>
                <a:avLst/>
                <a:gdLst>
                  <a:gd name="T0" fmla="*/ 0 w 9"/>
                  <a:gd name="T1" fmla="*/ 0 h 158"/>
                  <a:gd name="T2" fmla="*/ 0 w 9"/>
                  <a:gd name="T3" fmla="*/ 158 h 158"/>
                  <a:gd name="T4" fmla="*/ 9 w 9"/>
                  <a:gd name="T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8">
                    <a:moveTo>
                      <a:pt x="0" y="0"/>
                    </a:moveTo>
                    <a:lnTo>
                      <a:pt x="0" y="158"/>
                    </a:lnTo>
                    <a:lnTo>
                      <a:pt x="9" y="15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1" name="Line 56"/>
              <p:cNvSpPr>
                <a:spLocks noChangeShapeType="1"/>
              </p:cNvSpPr>
              <p:nvPr/>
            </p:nvSpPr>
            <p:spPr bwMode="auto">
              <a:xfrm>
                <a:off x="1758" y="1288"/>
                <a:ext cx="0" cy="158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2" name="Freeform 57"/>
              <p:cNvSpPr>
                <a:spLocks/>
              </p:cNvSpPr>
              <p:nvPr/>
            </p:nvSpPr>
            <p:spPr bwMode="auto">
              <a:xfrm>
                <a:off x="1745" y="1447"/>
                <a:ext cx="13" cy="154"/>
              </a:xfrm>
              <a:custGeom>
                <a:avLst/>
                <a:gdLst>
                  <a:gd name="T0" fmla="*/ 0 w 13"/>
                  <a:gd name="T1" fmla="*/ 154 h 154"/>
                  <a:gd name="T2" fmla="*/ 0 w 13"/>
                  <a:gd name="T3" fmla="*/ 0 h 154"/>
                  <a:gd name="T4" fmla="*/ 13 w 13"/>
                  <a:gd name="T5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54">
                    <a:moveTo>
                      <a:pt x="0" y="154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3" name="Rectangle 58"/>
              <p:cNvSpPr>
                <a:spLocks noChangeArrowheads="1"/>
              </p:cNvSpPr>
              <p:nvPr/>
            </p:nvSpPr>
            <p:spPr bwMode="auto">
              <a:xfrm>
                <a:off x="1768" y="1735"/>
                <a:ext cx="10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A/duck/India/10CA01/2016 H5N8 PB1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4" name="Freeform 59"/>
              <p:cNvSpPr>
                <a:spLocks/>
              </p:cNvSpPr>
              <p:nvPr/>
            </p:nvSpPr>
            <p:spPr bwMode="auto">
              <a:xfrm>
                <a:off x="1745" y="1604"/>
                <a:ext cx="22" cy="154"/>
              </a:xfrm>
              <a:custGeom>
                <a:avLst/>
                <a:gdLst>
                  <a:gd name="T0" fmla="*/ 0 w 22"/>
                  <a:gd name="T1" fmla="*/ 0 h 154"/>
                  <a:gd name="T2" fmla="*/ 0 w 22"/>
                  <a:gd name="T3" fmla="*/ 154 h 154"/>
                  <a:gd name="T4" fmla="*/ 22 w 22"/>
                  <a:gd name="T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54">
                    <a:moveTo>
                      <a:pt x="0" y="0"/>
                    </a:moveTo>
                    <a:lnTo>
                      <a:pt x="0" y="154"/>
                    </a:lnTo>
                    <a:lnTo>
                      <a:pt x="22" y="15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5" name="Freeform 60"/>
              <p:cNvSpPr>
                <a:spLocks/>
              </p:cNvSpPr>
              <p:nvPr/>
            </p:nvSpPr>
            <p:spPr bwMode="auto">
              <a:xfrm>
                <a:off x="1722" y="1603"/>
                <a:ext cx="23" cy="254"/>
              </a:xfrm>
              <a:custGeom>
                <a:avLst/>
                <a:gdLst>
                  <a:gd name="T0" fmla="*/ 0 w 23"/>
                  <a:gd name="T1" fmla="*/ 254 h 254"/>
                  <a:gd name="T2" fmla="*/ 0 w 23"/>
                  <a:gd name="T3" fmla="*/ 0 h 254"/>
                  <a:gd name="T4" fmla="*/ 23 w 23"/>
                  <a:gd name="T5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54">
                    <a:moveTo>
                      <a:pt x="0" y="254"/>
                    </a:moveTo>
                    <a:lnTo>
                      <a:pt x="0" y="0"/>
                    </a:lnTo>
                    <a:lnTo>
                      <a:pt x="2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6" name="Rectangle 61"/>
              <p:cNvSpPr>
                <a:spLocks noChangeArrowheads="1"/>
              </p:cNvSpPr>
              <p:nvPr/>
            </p:nvSpPr>
            <p:spPr bwMode="auto">
              <a:xfrm>
                <a:off x="1759" y="1802"/>
                <a:ext cx="128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A/tufted duck/Germany-SH/R8444/2016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7" name="Freeform 62"/>
              <p:cNvSpPr>
                <a:spLocks/>
              </p:cNvSpPr>
              <p:nvPr/>
            </p:nvSpPr>
            <p:spPr bwMode="auto">
              <a:xfrm>
                <a:off x="1753" y="1825"/>
                <a:ext cx="5" cy="32"/>
              </a:xfrm>
              <a:custGeom>
                <a:avLst/>
                <a:gdLst>
                  <a:gd name="T0" fmla="*/ 0 w 5"/>
                  <a:gd name="T1" fmla="*/ 32 h 32"/>
                  <a:gd name="T2" fmla="*/ 0 w 5"/>
                  <a:gd name="T3" fmla="*/ 0 h 32"/>
                  <a:gd name="T4" fmla="*/ 5 w 5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2">
                    <a:moveTo>
                      <a:pt x="0" y="32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8" name="Rectangle 63"/>
              <p:cNvSpPr>
                <a:spLocks noChangeArrowheads="1"/>
              </p:cNvSpPr>
              <p:nvPr/>
            </p:nvSpPr>
            <p:spPr bwMode="auto">
              <a:xfrm>
                <a:off x="1758" y="1870"/>
                <a:ext cx="102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A/wild duck/Poland/82A/2016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9" name="Freeform 64"/>
              <p:cNvSpPr>
                <a:spLocks/>
              </p:cNvSpPr>
              <p:nvPr/>
            </p:nvSpPr>
            <p:spPr bwMode="auto">
              <a:xfrm>
                <a:off x="1753" y="1860"/>
                <a:ext cx="4" cy="32"/>
              </a:xfrm>
              <a:custGeom>
                <a:avLst/>
                <a:gdLst>
                  <a:gd name="T0" fmla="*/ 0 w 4"/>
                  <a:gd name="T1" fmla="*/ 0 h 32"/>
                  <a:gd name="T2" fmla="*/ 0 w 4"/>
                  <a:gd name="T3" fmla="*/ 32 h 32"/>
                  <a:gd name="T4" fmla="*/ 4 w 4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2">
                    <a:moveTo>
                      <a:pt x="0" y="0"/>
                    </a:moveTo>
                    <a:lnTo>
                      <a:pt x="0" y="32"/>
                    </a:lnTo>
                    <a:lnTo>
                      <a:pt x="4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0" name="Freeform 65"/>
              <p:cNvSpPr>
                <a:spLocks/>
              </p:cNvSpPr>
              <p:nvPr/>
            </p:nvSpPr>
            <p:spPr bwMode="auto">
              <a:xfrm>
                <a:off x="1749" y="1859"/>
                <a:ext cx="4" cy="49"/>
              </a:xfrm>
              <a:custGeom>
                <a:avLst/>
                <a:gdLst>
                  <a:gd name="T0" fmla="*/ 0 w 4"/>
                  <a:gd name="T1" fmla="*/ 49 h 49"/>
                  <a:gd name="T2" fmla="*/ 0 w 4"/>
                  <a:gd name="T3" fmla="*/ 0 h 49"/>
                  <a:gd name="T4" fmla="*/ 4 w 4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9">
                    <a:moveTo>
                      <a:pt x="0" y="49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1" name="Rectangle 66"/>
              <p:cNvSpPr>
                <a:spLocks noChangeArrowheads="1"/>
              </p:cNvSpPr>
              <p:nvPr/>
            </p:nvSpPr>
            <p:spPr bwMode="auto">
              <a:xfrm>
                <a:off x="1785" y="1941"/>
                <a:ext cx="926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A/duck/Egypt/F446/2017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2" name="Freeform 67"/>
              <p:cNvSpPr>
                <a:spLocks/>
              </p:cNvSpPr>
              <p:nvPr/>
            </p:nvSpPr>
            <p:spPr bwMode="auto">
              <a:xfrm>
                <a:off x="1749" y="1911"/>
                <a:ext cx="35" cy="49"/>
              </a:xfrm>
              <a:custGeom>
                <a:avLst/>
                <a:gdLst>
                  <a:gd name="T0" fmla="*/ 0 w 35"/>
                  <a:gd name="T1" fmla="*/ 0 h 49"/>
                  <a:gd name="T2" fmla="*/ 0 w 35"/>
                  <a:gd name="T3" fmla="*/ 49 h 49"/>
                  <a:gd name="T4" fmla="*/ 35 w 35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49">
                    <a:moveTo>
                      <a:pt x="0" y="0"/>
                    </a:moveTo>
                    <a:lnTo>
                      <a:pt x="0" y="49"/>
                    </a:lnTo>
                    <a:lnTo>
                      <a:pt x="35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4" name="Freeform 69"/>
              <p:cNvSpPr>
                <a:spLocks/>
              </p:cNvSpPr>
              <p:nvPr/>
            </p:nvSpPr>
            <p:spPr bwMode="auto">
              <a:xfrm>
                <a:off x="1749" y="1944"/>
                <a:ext cx="12" cy="83"/>
              </a:xfrm>
              <a:custGeom>
                <a:avLst/>
                <a:gdLst>
                  <a:gd name="T0" fmla="*/ 0 w 12"/>
                  <a:gd name="T1" fmla="*/ 0 h 83"/>
                  <a:gd name="T2" fmla="*/ 0 w 12"/>
                  <a:gd name="T3" fmla="*/ 83 h 83"/>
                  <a:gd name="T4" fmla="*/ 12 w 12"/>
                  <a:gd name="T5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83">
                    <a:moveTo>
                      <a:pt x="0" y="0"/>
                    </a:moveTo>
                    <a:lnTo>
                      <a:pt x="0" y="83"/>
                    </a:lnTo>
                    <a:lnTo>
                      <a:pt x="12" y="8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5" name="Line 70"/>
              <p:cNvSpPr>
                <a:spLocks noChangeShapeType="1"/>
              </p:cNvSpPr>
              <p:nvPr/>
            </p:nvSpPr>
            <p:spPr bwMode="auto">
              <a:xfrm>
                <a:off x="1749" y="1859"/>
                <a:ext cx="0" cy="8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6" name="Freeform 71"/>
              <p:cNvSpPr>
                <a:spLocks/>
              </p:cNvSpPr>
              <p:nvPr/>
            </p:nvSpPr>
            <p:spPr bwMode="auto">
              <a:xfrm>
                <a:off x="1727" y="1943"/>
                <a:ext cx="22" cy="171"/>
              </a:xfrm>
              <a:custGeom>
                <a:avLst/>
                <a:gdLst>
                  <a:gd name="T0" fmla="*/ 0 w 22"/>
                  <a:gd name="T1" fmla="*/ 171 h 171"/>
                  <a:gd name="T2" fmla="*/ 0 w 22"/>
                  <a:gd name="T3" fmla="*/ 0 h 171"/>
                  <a:gd name="T4" fmla="*/ 22 w 22"/>
                  <a:gd name="T5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71">
                    <a:moveTo>
                      <a:pt x="0" y="171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7" name="Rectangle 72"/>
              <p:cNvSpPr>
                <a:spLocks noChangeArrowheads="1"/>
              </p:cNvSpPr>
              <p:nvPr/>
            </p:nvSpPr>
            <p:spPr bwMode="auto">
              <a:xfrm>
                <a:off x="1733" y="2071"/>
                <a:ext cx="149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Uvs-Nuur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Lake/341/2016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8" name="Freeform 73"/>
              <p:cNvSpPr>
                <a:spLocks/>
              </p:cNvSpPr>
              <p:nvPr/>
            </p:nvSpPr>
            <p:spPr bwMode="auto">
              <a:xfrm>
                <a:off x="1727" y="2094"/>
                <a:ext cx="4" cy="95"/>
              </a:xfrm>
              <a:custGeom>
                <a:avLst/>
                <a:gdLst>
                  <a:gd name="T0" fmla="*/ 0 w 4"/>
                  <a:gd name="T1" fmla="*/ 95 h 95"/>
                  <a:gd name="T2" fmla="*/ 0 w 4"/>
                  <a:gd name="T3" fmla="*/ 0 h 95"/>
                  <a:gd name="T4" fmla="*/ 4 w 4"/>
                  <a:gd name="T5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95">
                    <a:moveTo>
                      <a:pt x="0" y="95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0" name="Freeform 75"/>
              <p:cNvSpPr>
                <a:spLocks/>
              </p:cNvSpPr>
              <p:nvPr/>
            </p:nvSpPr>
            <p:spPr bwMode="auto">
              <a:xfrm>
                <a:off x="1749" y="2161"/>
                <a:ext cx="52" cy="32"/>
              </a:xfrm>
              <a:custGeom>
                <a:avLst/>
                <a:gdLst>
                  <a:gd name="T0" fmla="*/ 0 w 52"/>
                  <a:gd name="T1" fmla="*/ 32 h 32"/>
                  <a:gd name="T2" fmla="*/ 0 w 52"/>
                  <a:gd name="T3" fmla="*/ 0 h 32"/>
                  <a:gd name="T4" fmla="*/ 52 w 52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32">
                    <a:moveTo>
                      <a:pt x="0" y="32"/>
                    </a:moveTo>
                    <a:lnTo>
                      <a:pt x="0" y="0"/>
                    </a:lnTo>
                    <a:lnTo>
                      <a:pt x="5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2" name="Freeform 77"/>
              <p:cNvSpPr>
                <a:spLocks/>
              </p:cNvSpPr>
              <p:nvPr/>
            </p:nvSpPr>
            <p:spPr bwMode="auto">
              <a:xfrm>
                <a:off x="1749" y="2196"/>
                <a:ext cx="9" cy="32"/>
              </a:xfrm>
              <a:custGeom>
                <a:avLst/>
                <a:gdLst>
                  <a:gd name="T0" fmla="*/ 0 w 9"/>
                  <a:gd name="T1" fmla="*/ 0 h 32"/>
                  <a:gd name="T2" fmla="*/ 0 w 9"/>
                  <a:gd name="T3" fmla="*/ 32 h 32"/>
                  <a:gd name="T4" fmla="*/ 9 w 9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2">
                    <a:moveTo>
                      <a:pt x="0" y="0"/>
                    </a:moveTo>
                    <a:lnTo>
                      <a:pt x="0" y="32"/>
                    </a:lnTo>
                    <a:lnTo>
                      <a:pt x="9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3" name="Freeform 78"/>
              <p:cNvSpPr>
                <a:spLocks/>
              </p:cNvSpPr>
              <p:nvPr/>
            </p:nvSpPr>
            <p:spPr bwMode="auto">
              <a:xfrm>
                <a:off x="1740" y="2195"/>
                <a:ext cx="9" cy="91"/>
              </a:xfrm>
              <a:custGeom>
                <a:avLst/>
                <a:gdLst>
                  <a:gd name="T0" fmla="*/ 0 w 9"/>
                  <a:gd name="T1" fmla="*/ 91 h 91"/>
                  <a:gd name="T2" fmla="*/ 0 w 9"/>
                  <a:gd name="T3" fmla="*/ 0 h 91"/>
                  <a:gd name="T4" fmla="*/ 9 w 9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1">
                    <a:moveTo>
                      <a:pt x="0" y="91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5" name="Freeform 80"/>
              <p:cNvSpPr>
                <a:spLocks/>
              </p:cNvSpPr>
              <p:nvPr/>
            </p:nvSpPr>
            <p:spPr bwMode="auto">
              <a:xfrm>
                <a:off x="1749" y="2295"/>
                <a:ext cx="18" cy="83"/>
              </a:xfrm>
              <a:custGeom>
                <a:avLst/>
                <a:gdLst>
                  <a:gd name="T0" fmla="*/ 0 w 18"/>
                  <a:gd name="T1" fmla="*/ 83 h 83"/>
                  <a:gd name="T2" fmla="*/ 0 w 18"/>
                  <a:gd name="T3" fmla="*/ 0 h 83"/>
                  <a:gd name="T4" fmla="*/ 18 w 18"/>
                  <a:gd name="T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83">
                    <a:moveTo>
                      <a:pt x="0" y="83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7" name="Freeform 82"/>
              <p:cNvSpPr>
                <a:spLocks/>
              </p:cNvSpPr>
              <p:nvPr/>
            </p:nvSpPr>
            <p:spPr bwMode="auto">
              <a:xfrm>
                <a:off x="1789" y="2363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9" name="Freeform 84"/>
              <p:cNvSpPr>
                <a:spLocks/>
              </p:cNvSpPr>
              <p:nvPr/>
            </p:nvSpPr>
            <p:spPr bwMode="auto">
              <a:xfrm>
                <a:off x="1789" y="2398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30" name="Freeform 85"/>
              <p:cNvSpPr>
                <a:spLocks/>
              </p:cNvSpPr>
              <p:nvPr/>
            </p:nvSpPr>
            <p:spPr bwMode="auto">
              <a:xfrm>
                <a:off x="1785" y="2396"/>
                <a:ext cx="4" cy="66"/>
              </a:xfrm>
              <a:custGeom>
                <a:avLst/>
                <a:gdLst>
                  <a:gd name="T0" fmla="*/ 0 w 4"/>
                  <a:gd name="T1" fmla="*/ 66 h 66"/>
                  <a:gd name="T2" fmla="*/ 0 w 4"/>
                  <a:gd name="T3" fmla="*/ 0 h 66"/>
                  <a:gd name="T4" fmla="*/ 4 w 4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6">
                    <a:moveTo>
                      <a:pt x="0" y="66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32" name="Freeform 87"/>
              <p:cNvSpPr>
                <a:spLocks/>
              </p:cNvSpPr>
              <p:nvPr/>
            </p:nvSpPr>
            <p:spPr bwMode="auto">
              <a:xfrm>
                <a:off x="1789" y="2497"/>
                <a:ext cx="13" cy="32"/>
              </a:xfrm>
              <a:custGeom>
                <a:avLst/>
                <a:gdLst>
                  <a:gd name="T0" fmla="*/ 0 w 13"/>
                  <a:gd name="T1" fmla="*/ 32 h 32"/>
                  <a:gd name="T2" fmla="*/ 0 w 13"/>
                  <a:gd name="T3" fmla="*/ 0 h 32"/>
                  <a:gd name="T4" fmla="*/ 13 w 13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2">
                    <a:moveTo>
                      <a:pt x="0" y="32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34" name="Freeform 89"/>
              <p:cNvSpPr>
                <a:spLocks/>
              </p:cNvSpPr>
              <p:nvPr/>
            </p:nvSpPr>
            <p:spPr bwMode="auto">
              <a:xfrm>
                <a:off x="1789" y="2532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35" name="Freeform 90"/>
              <p:cNvSpPr>
                <a:spLocks/>
              </p:cNvSpPr>
              <p:nvPr/>
            </p:nvSpPr>
            <p:spPr bwMode="auto">
              <a:xfrm>
                <a:off x="1785" y="2465"/>
                <a:ext cx="4" cy="66"/>
              </a:xfrm>
              <a:custGeom>
                <a:avLst/>
                <a:gdLst>
                  <a:gd name="T0" fmla="*/ 0 w 4"/>
                  <a:gd name="T1" fmla="*/ 0 h 66"/>
                  <a:gd name="T2" fmla="*/ 0 w 4"/>
                  <a:gd name="T3" fmla="*/ 66 h 66"/>
                  <a:gd name="T4" fmla="*/ 4 w 4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6">
                    <a:moveTo>
                      <a:pt x="0" y="0"/>
                    </a:moveTo>
                    <a:lnTo>
                      <a:pt x="0" y="66"/>
                    </a:lnTo>
                    <a:lnTo>
                      <a:pt x="4" y="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36" name="Freeform 91"/>
              <p:cNvSpPr>
                <a:spLocks/>
              </p:cNvSpPr>
              <p:nvPr/>
            </p:nvSpPr>
            <p:spPr bwMode="auto">
              <a:xfrm>
                <a:off x="1749" y="2381"/>
                <a:ext cx="36" cy="82"/>
              </a:xfrm>
              <a:custGeom>
                <a:avLst/>
                <a:gdLst>
                  <a:gd name="T0" fmla="*/ 0 w 36"/>
                  <a:gd name="T1" fmla="*/ 0 h 82"/>
                  <a:gd name="T2" fmla="*/ 0 w 36"/>
                  <a:gd name="T3" fmla="*/ 82 h 82"/>
                  <a:gd name="T4" fmla="*/ 36 w 36"/>
                  <a:gd name="T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82">
                    <a:moveTo>
                      <a:pt x="0" y="0"/>
                    </a:moveTo>
                    <a:lnTo>
                      <a:pt x="0" y="82"/>
                    </a:lnTo>
                    <a:lnTo>
                      <a:pt x="36" y="8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37" name="Freeform 92"/>
              <p:cNvSpPr>
                <a:spLocks/>
              </p:cNvSpPr>
              <p:nvPr/>
            </p:nvSpPr>
            <p:spPr bwMode="auto">
              <a:xfrm>
                <a:off x="1740" y="2288"/>
                <a:ext cx="9" cy="91"/>
              </a:xfrm>
              <a:custGeom>
                <a:avLst/>
                <a:gdLst>
                  <a:gd name="T0" fmla="*/ 0 w 9"/>
                  <a:gd name="T1" fmla="*/ 0 h 91"/>
                  <a:gd name="T2" fmla="*/ 0 w 9"/>
                  <a:gd name="T3" fmla="*/ 91 h 91"/>
                  <a:gd name="T4" fmla="*/ 9 w 9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1">
                    <a:moveTo>
                      <a:pt x="0" y="0"/>
                    </a:moveTo>
                    <a:lnTo>
                      <a:pt x="0" y="91"/>
                    </a:lnTo>
                    <a:lnTo>
                      <a:pt x="9" y="9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38" name="Freeform 93"/>
              <p:cNvSpPr>
                <a:spLocks/>
              </p:cNvSpPr>
              <p:nvPr/>
            </p:nvSpPr>
            <p:spPr bwMode="auto">
              <a:xfrm>
                <a:off x="1727" y="2192"/>
                <a:ext cx="13" cy="95"/>
              </a:xfrm>
              <a:custGeom>
                <a:avLst/>
                <a:gdLst>
                  <a:gd name="T0" fmla="*/ 0 w 13"/>
                  <a:gd name="T1" fmla="*/ 0 h 95"/>
                  <a:gd name="T2" fmla="*/ 0 w 13"/>
                  <a:gd name="T3" fmla="*/ 95 h 95"/>
                  <a:gd name="T4" fmla="*/ 13 w 13"/>
                  <a:gd name="T5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95">
                    <a:moveTo>
                      <a:pt x="0" y="0"/>
                    </a:moveTo>
                    <a:lnTo>
                      <a:pt x="0" y="95"/>
                    </a:lnTo>
                    <a:lnTo>
                      <a:pt x="13" y="9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39" name="Line 94"/>
              <p:cNvSpPr>
                <a:spLocks noChangeShapeType="1"/>
              </p:cNvSpPr>
              <p:nvPr/>
            </p:nvSpPr>
            <p:spPr bwMode="auto">
              <a:xfrm>
                <a:off x="1727" y="2116"/>
                <a:ext cx="0" cy="171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0" name="Freeform 95"/>
              <p:cNvSpPr>
                <a:spLocks/>
              </p:cNvSpPr>
              <p:nvPr/>
            </p:nvSpPr>
            <p:spPr bwMode="auto">
              <a:xfrm>
                <a:off x="1722" y="1860"/>
                <a:ext cx="5" cy="255"/>
              </a:xfrm>
              <a:custGeom>
                <a:avLst/>
                <a:gdLst>
                  <a:gd name="T0" fmla="*/ 0 w 5"/>
                  <a:gd name="T1" fmla="*/ 0 h 255"/>
                  <a:gd name="T2" fmla="*/ 0 w 5"/>
                  <a:gd name="T3" fmla="*/ 255 h 255"/>
                  <a:gd name="T4" fmla="*/ 5 w 5"/>
                  <a:gd name="T5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55">
                    <a:moveTo>
                      <a:pt x="0" y="0"/>
                    </a:moveTo>
                    <a:lnTo>
                      <a:pt x="0" y="255"/>
                    </a:lnTo>
                    <a:lnTo>
                      <a:pt x="5" y="25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1" name="Freeform 96"/>
              <p:cNvSpPr>
                <a:spLocks/>
              </p:cNvSpPr>
              <p:nvPr/>
            </p:nvSpPr>
            <p:spPr bwMode="auto">
              <a:xfrm>
                <a:off x="1697" y="1859"/>
                <a:ext cx="25" cy="385"/>
              </a:xfrm>
              <a:custGeom>
                <a:avLst/>
                <a:gdLst>
                  <a:gd name="T0" fmla="*/ 0 w 25"/>
                  <a:gd name="T1" fmla="*/ 385 h 385"/>
                  <a:gd name="T2" fmla="*/ 0 w 25"/>
                  <a:gd name="T3" fmla="*/ 0 h 385"/>
                  <a:gd name="T4" fmla="*/ 25 w 25"/>
                  <a:gd name="T5" fmla="*/ 0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385">
                    <a:moveTo>
                      <a:pt x="0" y="385"/>
                    </a:moveTo>
                    <a:lnTo>
                      <a:pt x="0" y="0"/>
                    </a:lnTo>
                    <a:lnTo>
                      <a:pt x="2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2" name="Rectangle 97"/>
              <p:cNvSpPr>
                <a:spLocks noChangeArrowheads="1"/>
              </p:cNvSpPr>
              <p:nvPr/>
            </p:nvSpPr>
            <p:spPr bwMode="auto">
              <a:xfrm>
                <a:off x="2006" y="2608"/>
                <a:ext cx="116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grebe/Tyva/34/2016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3" name="Freeform 98"/>
              <p:cNvSpPr>
                <a:spLocks/>
              </p:cNvSpPr>
              <p:nvPr/>
            </p:nvSpPr>
            <p:spPr bwMode="auto">
              <a:xfrm>
                <a:off x="1697" y="2246"/>
                <a:ext cx="308" cy="385"/>
              </a:xfrm>
              <a:custGeom>
                <a:avLst/>
                <a:gdLst>
                  <a:gd name="T0" fmla="*/ 0 w 308"/>
                  <a:gd name="T1" fmla="*/ 0 h 385"/>
                  <a:gd name="T2" fmla="*/ 0 w 308"/>
                  <a:gd name="T3" fmla="*/ 385 h 385"/>
                  <a:gd name="T4" fmla="*/ 308 w 308"/>
                  <a:gd name="T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8" h="385">
                    <a:moveTo>
                      <a:pt x="0" y="0"/>
                    </a:moveTo>
                    <a:lnTo>
                      <a:pt x="0" y="385"/>
                    </a:lnTo>
                    <a:lnTo>
                      <a:pt x="308" y="38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4" name="Freeform 99"/>
              <p:cNvSpPr>
                <a:spLocks/>
              </p:cNvSpPr>
              <p:nvPr/>
            </p:nvSpPr>
            <p:spPr bwMode="auto">
              <a:xfrm>
                <a:off x="1523" y="2245"/>
                <a:ext cx="174" cy="242"/>
              </a:xfrm>
              <a:custGeom>
                <a:avLst/>
                <a:gdLst>
                  <a:gd name="T0" fmla="*/ 0 w 174"/>
                  <a:gd name="T1" fmla="*/ 242 h 242"/>
                  <a:gd name="T2" fmla="*/ 0 w 174"/>
                  <a:gd name="T3" fmla="*/ 0 h 242"/>
                  <a:gd name="T4" fmla="*/ 174 w 174"/>
                  <a:gd name="T5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4" h="242">
                    <a:moveTo>
                      <a:pt x="0" y="242"/>
                    </a:moveTo>
                    <a:lnTo>
                      <a:pt x="0" y="0"/>
                    </a:lnTo>
                    <a:lnTo>
                      <a:pt x="17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5" name="Rectangle 100"/>
              <p:cNvSpPr>
                <a:spLocks noChangeArrowheads="1"/>
              </p:cNvSpPr>
              <p:nvPr/>
            </p:nvSpPr>
            <p:spPr bwMode="auto">
              <a:xfrm>
                <a:off x="1738" y="2676"/>
                <a:ext cx="100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A/duck/Taiwan/A3400/2015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6" name="Freeform 101"/>
              <p:cNvSpPr>
                <a:spLocks/>
              </p:cNvSpPr>
              <p:nvPr/>
            </p:nvSpPr>
            <p:spPr bwMode="auto">
              <a:xfrm>
                <a:off x="1563" y="2698"/>
                <a:ext cx="174" cy="33"/>
              </a:xfrm>
              <a:custGeom>
                <a:avLst/>
                <a:gdLst>
                  <a:gd name="T0" fmla="*/ 0 w 174"/>
                  <a:gd name="T1" fmla="*/ 33 h 33"/>
                  <a:gd name="T2" fmla="*/ 0 w 174"/>
                  <a:gd name="T3" fmla="*/ 0 h 33"/>
                  <a:gd name="T4" fmla="*/ 174 w 174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4" h="33">
                    <a:moveTo>
                      <a:pt x="0" y="33"/>
                    </a:moveTo>
                    <a:lnTo>
                      <a:pt x="0" y="0"/>
                    </a:lnTo>
                    <a:lnTo>
                      <a:pt x="17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7" name="Rectangle 102"/>
              <p:cNvSpPr>
                <a:spLocks noChangeArrowheads="1"/>
              </p:cNvSpPr>
              <p:nvPr/>
            </p:nvSpPr>
            <p:spPr bwMode="auto">
              <a:xfrm>
                <a:off x="1748" y="2743"/>
                <a:ext cx="898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A/duck/Egypt/SS19/2017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8" name="Freeform 103"/>
              <p:cNvSpPr>
                <a:spLocks/>
              </p:cNvSpPr>
              <p:nvPr/>
            </p:nvSpPr>
            <p:spPr bwMode="auto">
              <a:xfrm>
                <a:off x="1563" y="2733"/>
                <a:ext cx="183" cy="33"/>
              </a:xfrm>
              <a:custGeom>
                <a:avLst/>
                <a:gdLst>
                  <a:gd name="T0" fmla="*/ 0 w 183"/>
                  <a:gd name="T1" fmla="*/ 0 h 33"/>
                  <a:gd name="T2" fmla="*/ 0 w 183"/>
                  <a:gd name="T3" fmla="*/ 33 h 33"/>
                  <a:gd name="T4" fmla="*/ 183 w 183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" h="33">
                    <a:moveTo>
                      <a:pt x="0" y="0"/>
                    </a:moveTo>
                    <a:lnTo>
                      <a:pt x="0" y="33"/>
                    </a:lnTo>
                    <a:lnTo>
                      <a:pt x="183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9" name="Freeform 104"/>
              <p:cNvSpPr>
                <a:spLocks/>
              </p:cNvSpPr>
              <p:nvPr/>
            </p:nvSpPr>
            <p:spPr bwMode="auto">
              <a:xfrm>
                <a:off x="1523" y="2490"/>
                <a:ext cx="40" cy="242"/>
              </a:xfrm>
              <a:custGeom>
                <a:avLst/>
                <a:gdLst>
                  <a:gd name="T0" fmla="*/ 0 w 40"/>
                  <a:gd name="T1" fmla="*/ 0 h 242"/>
                  <a:gd name="T2" fmla="*/ 0 w 40"/>
                  <a:gd name="T3" fmla="*/ 242 h 242"/>
                  <a:gd name="T4" fmla="*/ 40 w 40"/>
                  <a:gd name="T5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42">
                    <a:moveTo>
                      <a:pt x="0" y="0"/>
                    </a:moveTo>
                    <a:lnTo>
                      <a:pt x="0" y="242"/>
                    </a:lnTo>
                    <a:lnTo>
                      <a:pt x="40" y="24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0" name="Freeform 105"/>
              <p:cNvSpPr>
                <a:spLocks/>
              </p:cNvSpPr>
              <p:nvPr/>
            </p:nvSpPr>
            <p:spPr bwMode="auto">
              <a:xfrm>
                <a:off x="1430" y="2489"/>
                <a:ext cx="93" cy="195"/>
              </a:xfrm>
              <a:custGeom>
                <a:avLst/>
                <a:gdLst>
                  <a:gd name="T0" fmla="*/ 0 w 93"/>
                  <a:gd name="T1" fmla="*/ 195 h 195"/>
                  <a:gd name="T2" fmla="*/ 0 w 93"/>
                  <a:gd name="T3" fmla="*/ 0 h 195"/>
                  <a:gd name="T4" fmla="*/ 93 w 93"/>
                  <a:gd name="T5" fmla="*/ 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95">
                    <a:moveTo>
                      <a:pt x="0" y="195"/>
                    </a:moveTo>
                    <a:lnTo>
                      <a:pt x="0" y="0"/>
                    </a:lnTo>
                    <a:lnTo>
                      <a:pt x="9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1" name="Rectangle 106"/>
              <p:cNvSpPr>
                <a:spLocks noChangeArrowheads="1"/>
              </p:cNvSpPr>
              <p:nvPr/>
            </p:nvSpPr>
            <p:spPr bwMode="auto">
              <a:xfrm>
                <a:off x="1746" y="2810"/>
                <a:ext cx="94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A/Bulbul/Riyadh/AI4/2017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2" name="Freeform 107"/>
              <p:cNvSpPr>
                <a:spLocks/>
              </p:cNvSpPr>
              <p:nvPr/>
            </p:nvSpPr>
            <p:spPr bwMode="auto">
              <a:xfrm>
                <a:off x="1745" y="2833"/>
                <a:ext cx="0" cy="49"/>
              </a:xfrm>
              <a:custGeom>
                <a:avLst/>
                <a:gdLst>
                  <a:gd name="T0" fmla="*/ 49 h 49"/>
                  <a:gd name="T1" fmla="*/ 0 h 49"/>
                  <a:gd name="T2" fmla="*/ 0 h 4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9">
                    <a:moveTo>
                      <a:pt x="0" y="4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3" name="Rectangle 108"/>
              <p:cNvSpPr>
                <a:spLocks noChangeArrowheads="1"/>
              </p:cNvSpPr>
              <p:nvPr/>
            </p:nvSpPr>
            <p:spPr bwMode="auto">
              <a:xfrm>
                <a:off x="1751" y="2877"/>
                <a:ext cx="89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A/duck/Riyadh/AI2/2017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4" name="Freeform 109"/>
              <p:cNvSpPr>
                <a:spLocks/>
              </p:cNvSpPr>
              <p:nvPr/>
            </p:nvSpPr>
            <p:spPr bwMode="auto">
              <a:xfrm>
                <a:off x="1749" y="2900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5" name="Rectangle 110"/>
              <p:cNvSpPr>
                <a:spLocks noChangeArrowheads="1"/>
              </p:cNvSpPr>
              <p:nvPr/>
            </p:nvSpPr>
            <p:spPr bwMode="auto">
              <a:xfrm>
                <a:off x="1751" y="2944"/>
                <a:ext cx="125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A/Ornamental bird/Al-Qasim/AI9/2017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6" name="Freeform 111"/>
              <p:cNvSpPr>
                <a:spLocks/>
              </p:cNvSpPr>
              <p:nvPr/>
            </p:nvSpPr>
            <p:spPr bwMode="auto">
              <a:xfrm>
                <a:off x="1749" y="2935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7" name="Freeform 112"/>
              <p:cNvSpPr>
                <a:spLocks/>
              </p:cNvSpPr>
              <p:nvPr/>
            </p:nvSpPr>
            <p:spPr bwMode="auto">
              <a:xfrm>
                <a:off x="1745" y="2885"/>
                <a:ext cx="4" cy="49"/>
              </a:xfrm>
              <a:custGeom>
                <a:avLst/>
                <a:gdLst>
                  <a:gd name="T0" fmla="*/ 0 w 4"/>
                  <a:gd name="T1" fmla="*/ 0 h 49"/>
                  <a:gd name="T2" fmla="*/ 0 w 4"/>
                  <a:gd name="T3" fmla="*/ 49 h 49"/>
                  <a:gd name="T4" fmla="*/ 4 w 4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9">
                    <a:moveTo>
                      <a:pt x="0" y="0"/>
                    </a:moveTo>
                    <a:lnTo>
                      <a:pt x="0" y="49"/>
                    </a:lnTo>
                    <a:lnTo>
                      <a:pt x="4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8" name="Freeform 113"/>
              <p:cNvSpPr>
                <a:spLocks/>
              </p:cNvSpPr>
              <p:nvPr/>
            </p:nvSpPr>
            <p:spPr bwMode="auto">
              <a:xfrm>
                <a:off x="1430" y="2687"/>
                <a:ext cx="315" cy="196"/>
              </a:xfrm>
              <a:custGeom>
                <a:avLst/>
                <a:gdLst>
                  <a:gd name="T0" fmla="*/ 0 w 315"/>
                  <a:gd name="T1" fmla="*/ 0 h 196"/>
                  <a:gd name="T2" fmla="*/ 0 w 315"/>
                  <a:gd name="T3" fmla="*/ 196 h 196"/>
                  <a:gd name="T4" fmla="*/ 315 w 315"/>
                  <a:gd name="T5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5" h="196">
                    <a:moveTo>
                      <a:pt x="0" y="0"/>
                    </a:moveTo>
                    <a:lnTo>
                      <a:pt x="0" y="196"/>
                    </a:lnTo>
                    <a:lnTo>
                      <a:pt x="315" y="19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9" name="Freeform 114"/>
              <p:cNvSpPr>
                <a:spLocks/>
              </p:cNvSpPr>
              <p:nvPr/>
            </p:nvSpPr>
            <p:spPr bwMode="auto">
              <a:xfrm>
                <a:off x="1253" y="2686"/>
                <a:ext cx="177" cy="280"/>
              </a:xfrm>
              <a:custGeom>
                <a:avLst/>
                <a:gdLst>
                  <a:gd name="T0" fmla="*/ 0 w 177"/>
                  <a:gd name="T1" fmla="*/ 280 h 280"/>
                  <a:gd name="T2" fmla="*/ 0 w 177"/>
                  <a:gd name="T3" fmla="*/ 0 h 280"/>
                  <a:gd name="T4" fmla="*/ 177 w 177"/>
                  <a:gd name="T5" fmla="*/ 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7" h="280">
                    <a:moveTo>
                      <a:pt x="0" y="280"/>
                    </a:moveTo>
                    <a:lnTo>
                      <a:pt x="0" y="0"/>
                    </a:lnTo>
                    <a:lnTo>
                      <a:pt x="17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0" name="Rectangle 115"/>
              <p:cNvSpPr>
                <a:spLocks noChangeArrowheads="1"/>
              </p:cNvSpPr>
              <p:nvPr/>
            </p:nvSpPr>
            <p:spPr bwMode="auto">
              <a:xfrm>
                <a:off x="1779" y="3012"/>
                <a:ext cx="119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 duck/Shanghai/SH-9/2013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1" name="Freeform 116"/>
              <p:cNvSpPr>
                <a:spLocks/>
              </p:cNvSpPr>
              <p:nvPr/>
            </p:nvSpPr>
            <p:spPr bwMode="auto">
              <a:xfrm>
                <a:off x="1760" y="3034"/>
                <a:ext cx="18" cy="32"/>
              </a:xfrm>
              <a:custGeom>
                <a:avLst/>
                <a:gdLst>
                  <a:gd name="T0" fmla="*/ 0 w 18"/>
                  <a:gd name="T1" fmla="*/ 32 h 32"/>
                  <a:gd name="T2" fmla="*/ 0 w 18"/>
                  <a:gd name="T3" fmla="*/ 0 h 32"/>
                  <a:gd name="T4" fmla="*/ 18 w 18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2">
                    <a:moveTo>
                      <a:pt x="0" y="32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2" name="Rectangle 117"/>
              <p:cNvSpPr>
                <a:spLocks noChangeArrowheads="1"/>
              </p:cNvSpPr>
              <p:nvPr/>
            </p:nvSpPr>
            <p:spPr bwMode="auto">
              <a:xfrm>
                <a:off x="1779" y="3079"/>
                <a:ext cx="123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A/breeder duck/Korea/Gochang1/2014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3" name="Freeform 118"/>
              <p:cNvSpPr>
                <a:spLocks/>
              </p:cNvSpPr>
              <p:nvPr/>
            </p:nvSpPr>
            <p:spPr bwMode="auto">
              <a:xfrm>
                <a:off x="1760" y="3069"/>
                <a:ext cx="18" cy="32"/>
              </a:xfrm>
              <a:custGeom>
                <a:avLst/>
                <a:gdLst>
                  <a:gd name="T0" fmla="*/ 0 w 18"/>
                  <a:gd name="T1" fmla="*/ 0 h 32"/>
                  <a:gd name="T2" fmla="*/ 0 w 18"/>
                  <a:gd name="T3" fmla="*/ 32 h 32"/>
                  <a:gd name="T4" fmla="*/ 18 w 1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2">
                    <a:moveTo>
                      <a:pt x="0" y="0"/>
                    </a:moveTo>
                    <a:lnTo>
                      <a:pt x="0" y="32"/>
                    </a:lnTo>
                    <a:lnTo>
                      <a:pt x="18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4" name="Freeform 119"/>
              <p:cNvSpPr>
                <a:spLocks/>
              </p:cNvSpPr>
              <p:nvPr/>
            </p:nvSpPr>
            <p:spPr bwMode="auto">
              <a:xfrm>
                <a:off x="1726" y="3068"/>
                <a:ext cx="34" cy="49"/>
              </a:xfrm>
              <a:custGeom>
                <a:avLst/>
                <a:gdLst>
                  <a:gd name="T0" fmla="*/ 0 w 34"/>
                  <a:gd name="T1" fmla="*/ 49 h 49"/>
                  <a:gd name="T2" fmla="*/ 0 w 34"/>
                  <a:gd name="T3" fmla="*/ 0 h 49"/>
                  <a:gd name="T4" fmla="*/ 34 w 34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49">
                    <a:moveTo>
                      <a:pt x="0" y="49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5" name="Rectangle 120"/>
              <p:cNvSpPr>
                <a:spLocks noChangeArrowheads="1"/>
              </p:cNvSpPr>
              <p:nvPr/>
            </p:nvSpPr>
            <p:spPr bwMode="auto">
              <a:xfrm>
                <a:off x="1756" y="3146"/>
                <a:ext cx="97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A/duck/Shandong/Q1/2013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6" name="Freeform 121"/>
              <p:cNvSpPr>
                <a:spLocks/>
              </p:cNvSpPr>
              <p:nvPr/>
            </p:nvSpPr>
            <p:spPr bwMode="auto">
              <a:xfrm>
                <a:off x="1726" y="3120"/>
                <a:ext cx="29" cy="49"/>
              </a:xfrm>
              <a:custGeom>
                <a:avLst/>
                <a:gdLst>
                  <a:gd name="T0" fmla="*/ 0 w 29"/>
                  <a:gd name="T1" fmla="*/ 0 h 49"/>
                  <a:gd name="T2" fmla="*/ 0 w 29"/>
                  <a:gd name="T3" fmla="*/ 49 h 49"/>
                  <a:gd name="T4" fmla="*/ 29 w 29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9">
                    <a:moveTo>
                      <a:pt x="0" y="0"/>
                    </a:moveTo>
                    <a:lnTo>
                      <a:pt x="0" y="49"/>
                    </a:lnTo>
                    <a:lnTo>
                      <a:pt x="29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7" name="Freeform 122"/>
              <p:cNvSpPr>
                <a:spLocks/>
              </p:cNvSpPr>
              <p:nvPr/>
            </p:nvSpPr>
            <p:spPr bwMode="auto">
              <a:xfrm>
                <a:off x="1499" y="3118"/>
                <a:ext cx="227" cy="129"/>
              </a:xfrm>
              <a:custGeom>
                <a:avLst/>
                <a:gdLst>
                  <a:gd name="T0" fmla="*/ 0 w 227"/>
                  <a:gd name="T1" fmla="*/ 129 h 129"/>
                  <a:gd name="T2" fmla="*/ 0 w 227"/>
                  <a:gd name="T3" fmla="*/ 0 h 129"/>
                  <a:gd name="T4" fmla="*/ 227 w 227"/>
                  <a:gd name="T5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7" h="129">
                    <a:moveTo>
                      <a:pt x="0" y="129"/>
                    </a:moveTo>
                    <a:lnTo>
                      <a:pt x="0" y="0"/>
                    </a:lnTo>
                    <a:lnTo>
                      <a:pt x="22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8" name="Rectangle 123"/>
              <p:cNvSpPr>
                <a:spLocks noChangeArrowheads="1"/>
              </p:cNvSpPr>
              <p:nvPr/>
            </p:nvSpPr>
            <p:spPr bwMode="auto">
              <a:xfrm>
                <a:off x="1701" y="3213"/>
                <a:ext cx="109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A/goose/Guangdong/k0103/2010 (H5N5)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9" name="Freeform 124"/>
              <p:cNvSpPr>
                <a:spLocks/>
              </p:cNvSpPr>
              <p:nvPr/>
            </p:nvSpPr>
            <p:spPr bwMode="auto">
              <a:xfrm>
                <a:off x="1645" y="3236"/>
                <a:ext cx="55" cy="141"/>
              </a:xfrm>
              <a:custGeom>
                <a:avLst/>
                <a:gdLst>
                  <a:gd name="T0" fmla="*/ 0 w 55"/>
                  <a:gd name="T1" fmla="*/ 141 h 141"/>
                  <a:gd name="T2" fmla="*/ 0 w 55"/>
                  <a:gd name="T3" fmla="*/ 0 h 141"/>
                  <a:gd name="T4" fmla="*/ 55 w 55"/>
                  <a:gd name="T5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" h="141">
                    <a:moveTo>
                      <a:pt x="0" y="141"/>
                    </a:moveTo>
                    <a:lnTo>
                      <a:pt x="0" y="0"/>
                    </a:lnTo>
                    <a:lnTo>
                      <a:pt x="5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0" name="Rectangle 125"/>
              <p:cNvSpPr>
                <a:spLocks noChangeArrowheads="1"/>
              </p:cNvSpPr>
              <p:nvPr/>
            </p:nvSpPr>
            <p:spPr bwMode="auto">
              <a:xfrm>
                <a:off x="1694" y="3280"/>
                <a:ext cx="106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A/duck/Eastern China/008/2008 (H5N5)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1" name="Freeform 126"/>
              <p:cNvSpPr>
                <a:spLocks/>
              </p:cNvSpPr>
              <p:nvPr/>
            </p:nvSpPr>
            <p:spPr bwMode="auto">
              <a:xfrm>
                <a:off x="1693" y="3303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2" name="Rectangle 127"/>
              <p:cNvSpPr>
                <a:spLocks noChangeArrowheads="1"/>
              </p:cNvSpPr>
              <p:nvPr/>
            </p:nvSpPr>
            <p:spPr bwMode="auto">
              <a:xfrm>
                <a:off x="1694" y="3347"/>
                <a:ext cx="106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A/duck/Eastern China/008/2008 (H5N5)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3" name="Freeform 128"/>
              <p:cNvSpPr>
                <a:spLocks/>
              </p:cNvSpPr>
              <p:nvPr/>
            </p:nvSpPr>
            <p:spPr bwMode="auto">
              <a:xfrm>
                <a:off x="1693" y="3338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4" name="Freeform 129"/>
              <p:cNvSpPr>
                <a:spLocks/>
              </p:cNvSpPr>
              <p:nvPr/>
            </p:nvSpPr>
            <p:spPr bwMode="auto">
              <a:xfrm>
                <a:off x="1657" y="3337"/>
                <a:ext cx="36" cy="183"/>
              </a:xfrm>
              <a:custGeom>
                <a:avLst/>
                <a:gdLst>
                  <a:gd name="T0" fmla="*/ 0 w 36"/>
                  <a:gd name="T1" fmla="*/ 183 h 183"/>
                  <a:gd name="T2" fmla="*/ 0 w 36"/>
                  <a:gd name="T3" fmla="*/ 0 h 183"/>
                  <a:gd name="T4" fmla="*/ 36 w 36"/>
                  <a:gd name="T5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183">
                    <a:moveTo>
                      <a:pt x="0" y="183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5" name="Rectangle 130"/>
              <p:cNvSpPr>
                <a:spLocks noChangeArrowheads="1"/>
              </p:cNvSpPr>
              <p:nvPr/>
            </p:nvSpPr>
            <p:spPr bwMode="auto">
              <a:xfrm>
                <a:off x="1842" y="3415"/>
                <a:ext cx="106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A/broiler duck/Korea/H29/2014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6" name="Freeform 131"/>
              <p:cNvSpPr>
                <a:spLocks/>
              </p:cNvSpPr>
              <p:nvPr/>
            </p:nvSpPr>
            <p:spPr bwMode="auto">
              <a:xfrm>
                <a:off x="1840" y="3437"/>
                <a:ext cx="0" cy="33"/>
              </a:xfrm>
              <a:custGeom>
                <a:avLst/>
                <a:gdLst>
                  <a:gd name="T0" fmla="*/ 33 h 33"/>
                  <a:gd name="T1" fmla="*/ 0 h 33"/>
                  <a:gd name="T2" fmla="*/ 0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3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7" name="Rectangle 132"/>
              <p:cNvSpPr>
                <a:spLocks noChangeArrowheads="1"/>
              </p:cNvSpPr>
              <p:nvPr/>
            </p:nvSpPr>
            <p:spPr bwMode="auto">
              <a:xfrm>
                <a:off x="1860" y="3482"/>
                <a:ext cx="105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A/chicken/Kumamoto/1-7/2014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8" name="Freeform 133"/>
              <p:cNvSpPr>
                <a:spLocks/>
              </p:cNvSpPr>
              <p:nvPr/>
            </p:nvSpPr>
            <p:spPr bwMode="auto">
              <a:xfrm>
                <a:off x="1840" y="3472"/>
                <a:ext cx="19" cy="32"/>
              </a:xfrm>
              <a:custGeom>
                <a:avLst/>
                <a:gdLst>
                  <a:gd name="T0" fmla="*/ 0 w 19"/>
                  <a:gd name="T1" fmla="*/ 0 h 32"/>
                  <a:gd name="T2" fmla="*/ 0 w 19"/>
                  <a:gd name="T3" fmla="*/ 32 h 32"/>
                  <a:gd name="T4" fmla="*/ 19 w 19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32">
                    <a:moveTo>
                      <a:pt x="0" y="0"/>
                    </a:moveTo>
                    <a:lnTo>
                      <a:pt x="0" y="32"/>
                    </a:lnTo>
                    <a:lnTo>
                      <a:pt x="19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9" name="Rectangle 134"/>
              <p:cNvSpPr>
                <a:spLocks noChangeArrowheads="1"/>
              </p:cNvSpPr>
              <p:nvPr/>
            </p:nvSpPr>
            <p:spPr bwMode="auto">
              <a:xfrm>
                <a:off x="1851" y="3549"/>
                <a:ext cx="112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A/tundra swan/Korea/H411/2014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0" name="Freeform 135"/>
              <p:cNvSpPr>
                <a:spLocks/>
              </p:cNvSpPr>
              <p:nvPr/>
            </p:nvSpPr>
            <p:spPr bwMode="auto">
              <a:xfrm>
                <a:off x="1840" y="3506"/>
                <a:ext cx="9" cy="66"/>
              </a:xfrm>
              <a:custGeom>
                <a:avLst/>
                <a:gdLst>
                  <a:gd name="T0" fmla="*/ 0 w 9"/>
                  <a:gd name="T1" fmla="*/ 0 h 66"/>
                  <a:gd name="T2" fmla="*/ 0 w 9"/>
                  <a:gd name="T3" fmla="*/ 66 h 66"/>
                  <a:gd name="T4" fmla="*/ 9 w 9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6">
                    <a:moveTo>
                      <a:pt x="0" y="0"/>
                    </a:moveTo>
                    <a:lnTo>
                      <a:pt x="0" y="66"/>
                    </a:lnTo>
                    <a:lnTo>
                      <a:pt x="9" y="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1" name="Line 136"/>
              <p:cNvSpPr>
                <a:spLocks noChangeShapeType="1"/>
              </p:cNvSpPr>
              <p:nvPr/>
            </p:nvSpPr>
            <p:spPr bwMode="auto">
              <a:xfrm>
                <a:off x="1840" y="3437"/>
                <a:ext cx="0" cy="6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2" name="Freeform 137"/>
              <p:cNvSpPr>
                <a:spLocks/>
              </p:cNvSpPr>
              <p:nvPr/>
            </p:nvSpPr>
            <p:spPr bwMode="auto">
              <a:xfrm>
                <a:off x="1836" y="3504"/>
                <a:ext cx="4" cy="201"/>
              </a:xfrm>
              <a:custGeom>
                <a:avLst/>
                <a:gdLst>
                  <a:gd name="T0" fmla="*/ 0 w 4"/>
                  <a:gd name="T1" fmla="*/ 201 h 201"/>
                  <a:gd name="T2" fmla="*/ 0 w 4"/>
                  <a:gd name="T3" fmla="*/ 0 h 201"/>
                  <a:gd name="T4" fmla="*/ 4 w 4"/>
                  <a:gd name="T5" fmla="*/ 0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01">
                    <a:moveTo>
                      <a:pt x="0" y="201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3" name="Rectangle 138"/>
              <p:cNvSpPr>
                <a:spLocks noChangeArrowheads="1"/>
              </p:cNvSpPr>
              <p:nvPr/>
            </p:nvSpPr>
            <p:spPr bwMode="auto">
              <a:xfrm>
                <a:off x="1878" y="3616"/>
                <a:ext cx="98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A/chicken/Miyazaki/7/2014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4" name="Freeform 139"/>
              <p:cNvSpPr>
                <a:spLocks/>
              </p:cNvSpPr>
              <p:nvPr/>
            </p:nvSpPr>
            <p:spPr bwMode="auto">
              <a:xfrm>
                <a:off x="1859" y="3639"/>
                <a:ext cx="18" cy="32"/>
              </a:xfrm>
              <a:custGeom>
                <a:avLst/>
                <a:gdLst>
                  <a:gd name="T0" fmla="*/ 0 w 18"/>
                  <a:gd name="T1" fmla="*/ 32 h 32"/>
                  <a:gd name="T2" fmla="*/ 0 w 18"/>
                  <a:gd name="T3" fmla="*/ 0 h 32"/>
                  <a:gd name="T4" fmla="*/ 18 w 18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2">
                    <a:moveTo>
                      <a:pt x="0" y="32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5" name="Rectangle 140"/>
              <p:cNvSpPr>
                <a:spLocks noChangeArrowheads="1"/>
              </p:cNvSpPr>
              <p:nvPr/>
            </p:nvSpPr>
            <p:spPr bwMode="auto">
              <a:xfrm>
                <a:off x="1874" y="3683"/>
                <a:ext cx="107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A/crane/Kagoshima/KU41/2014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6" name="Freeform 141"/>
              <p:cNvSpPr>
                <a:spLocks/>
              </p:cNvSpPr>
              <p:nvPr/>
            </p:nvSpPr>
            <p:spPr bwMode="auto">
              <a:xfrm>
                <a:off x="1859" y="3674"/>
                <a:ext cx="13" cy="32"/>
              </a:xfrm>
              <a:custGeom>
                <a:avLst/>
                <a:gdLst>
                  <a:gd name="T0" fmla="*/ 0 w 13"/>
                  <a:gd name="T1" fmla="*/ 0 h 32"/>
                  <a:gd name="T2" fmla="*/ 0 w 13"/>
                  <a:gd name="T3" fmla="*/ 32 h 32"/>
                  <a:gd name="T4" fmla="*/ 13 w 13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2">
                    <a:moveTo>
                      <a:pt x="0" y="0"/>
                    </a:moveTo>
                    <a:lnTo>
                      <a:pt x="0" y="32"/>
                    </a:lnTo>
                    <a:lnTo>
                      <a:pt x="13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7" name="Freeform 142"/>
              <p:cNvSpPr>
                <a:spLocks/>
              </p:cNvSpPr>
              <p:nvPr/>
            </p:nvSpPr>
            <p:spPr bwMode="auto">
              <a:xfrm>
                <a:off x="1836" y="3672"/>
                <a:ext cx="23" cy="117"/>
              </a:xfrm>
              <a:custGeom>
                <a:avLst/>
                <a:gdLst>
                  <a:gd name="T0" fmla="*/ 0 w 23"/>
                  <a:gd name="T1" fmla="*/ 117 h 117"/>
                  <a:gd name="T2" fmla="*/ 0 w 23"/>
                  <a:gd name="T3" fmla="*/ 0 h 117"/>
                  <a:gd name="T4" fmla="*/ 23 w 23"/>
                  <a:gd name="T5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117">
                    <a:moveTo>
                      <a:pt x="0" y="117"/>
                    </a:moveTo>
                    <a:lnTo>
                      <a:pt x="0" y="0"/>
                    </a:lnTo>
                    <a:lnTo>
                      <a:pt x="2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8" name="Rectangle 143"/>
              <p:cNvSpPr>
                <a:spLocks noChangeArrowheads="1"/>
              </p:cNvSpPr>
              <p:nvPr/>
            </p:nvSpPr>
            <p:spPr bwMode="auto">
              <a:xfrm>
                <a:off x="1856" y="3750"/>
                <a:ext cx="118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A/turkey/Germany-MV/R2472/2014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9" name="Freeform 144"/>
              <p:cNvSpPr>
                <a:spLocks/>
              </p:cNvSpPr>
              <p:nvPr/>
            </p:nvSpPr>
            <p:spPr bwMode="auto">
              <a:xfrm>
                <a:off x="1854" y="3773"/>
                <a:ext cx="0" cy="133"/>
              </a:xfrm>
              <a:custGeom>
                <a:avLst/>
                <a:gdLst>
                  <a:gd name="T0" fmla="*/ 133 h 133"/>
                  <a:gd name="T1" fmla="*/ 0 h 133"/>
                  <a:gd name="T2" fmla="*/ 0 h 1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33">
                    <a:moveTo>
                      <a:pt x="0" y="13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0" name="Rectangle 145"/>
              <p:cNvSpPr>
                <a:spLocks noChangeArrowheads="1"/>
              </p:cNvSpPr>
              <p:nvPr/>
            </p:nvSpPr>
            <p:spPr bwMode="auto">
              <a:xfrm>
                <a:off x="1860" y="3818"/>
                <a:ext cx="101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A/duck/England/36254/2014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1" name="Freeform 146"/>
              <p:cNvSpPr>
                <a:spLocks/>
              </p:cNvSpPr>
              <p:nvPr/>
            </p:nvSpPr>
            <p:spPr bwMode="auto">
              <a:xfrm>
                <a:off x="1854" y="3840"/>
                <a:ext cx="5" cy="100"/>
              </a:xfrm>
              <a:custGeom>
                <a:avLst/>
                <a:gdLst>
                  <a:gd name="T0" fmla="*/ 0 w 5"/>
                  <a:gd name="T1" fmla="*/ 100 h 100"/>
                  <a:gd name="T2" fmla="*/ 0 w 5"/>
                  <a:gd name="T3" fmla="*/ 0 h 100"/>
                  <a:gd name="T4" fmla="*/ 5 w 5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00">
                    <a:moveTo>
                      <a:pt x="0" y="100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2" name="Rectangle 147"/>
              <p:cNvSpPr>
                <a:spLocks noChangeArrowheads="1"/>
              </p:cNvSpPr>
              <p:nvPr/>
            </p:nvSpPr>
            <p:spPr bwMode="auto">
              <a:xfrm>
                <a:off x="1860" y="3885"/>
                <a:ext cx="125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A/chicken/Netherlands/14015526/2014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3" name="Freeform 148"/>
              <p:cNvSpPr>
                <a:spLocks/>
              </p:cNvSpPr>
              <p:nvPr/>
            </p:nvSpPr>
            <p:spPr bwMode="auto">
              <a:xfrm>
                <a:off x="1854" y="3907"/>
                <a:ext cx="5" cy="66"/>
              </a:xfrm>
              <a:custGeom>
                <a:avLst/>
                <a:gdLst>
                  <a:gd name="T0" fmla="*/ 0 w 5"/>
                  <a:gd name="T1" fmla="*/ 66 h 66"/>
                  <a:gd name="T2" fmla="*/ 0 w 5"/>
                  <a:gd name="T3" fmla="*/ 0 h 66"/>
                  <a:gd name="T4" fmla="*/ 5 w 5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6">
                    <a:moveTo>
                      <a:pt x="0" y="66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4" name="Rectangle 149"/>
              <p:cNvSpPr>
                <a:spLocks noChangeArrowheads="1"/>
              </p:cNvSpPr>
              <p:nvPr/>
            </p:nvSpPr>
            <p:spPr bwMode="auto">
              <a:xfrm>
                <a:off x="1873" y="3952"/>
                <a:ext cx="106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A/duck/Chiba/26-372-48/2014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5" name="Freeform 150"/>
              <p:cNvSpPr>
                <a:spLocks/>
              </p:cNvSpPr>
              <p:nvPr/>
            </p:nvSpPr>
            <p:spPr bwMode="auto">
              <a:xfrm>
                <a:off x="1854" y="3975"/>
                <a:ext cx="17" cy="32"/>
              </a:xfrm>
              <a:custGeom>
                <a:avLst/>
                <a:gdLst>
                  <a:gd name="T0" fmla="*/ 0 w 17"/>
                  <a:gd name="T1" fmla="*/ 32 h 32"/>
                  <a:gd name="T2" fmla="*/ 0 w 17"/>
                  <a:gd name="T3" fmla="*/ 0 h 32"/>
                  <a:gd name="T4" fmla="*/ 17 w 17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32">
                    <a:moveTo>
                      <a:pt x="0" y="32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6" name="Rectangle 151"/>
              <p:cNvSpPr>
                <a:spLocks noChangeArrowheads="1"/>
              </p:cNvSpPr>
              <p:nvPr/>
            </p:nvSpPr>
            <p:spPr bwMode="auto">
              <a:xfrm>
                <a:off x="1856" y="4019"/>
                <a:ext cx="94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A/wigeon/Sakha/1/2014 H5N8 PB1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7" name="Freeform 152"/>
              <p:cNvSpPr>
                <a:spLocks/>
              </p:cNvSpPr>
              <p:nvPr/>
            </p:nvSpPr>
            <p:spPr bwMode="auto">
              <a:xfrm>
                <a:off x="1854" y="4010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8" name="Line 153"/>
              <p:cNvSpPr>
                <a:spLocks noChangeShapeType="1"/>
              </p:cNvSpPr>
              <p:nvPr/>
            </p:nvSpPr>
            <p:spPr bwMode="auto">
              <a:xfrm>
                <a:off x="1854" y="3909"/>
                <a:ext cx="0" cy="133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9" name="Freeform 154"/>
              <p:cNvSpPr>
                <a:spLocks/>
              </p:cNvSpPr>
              <p:nvPr/>
            </p:nvSpPr>
            <p:spPr bwMode="auto">
              <a:xfrm>
                <a:off x="1836" y="3791"/>
                <a:ext cx="18" cy="116"/>
              </a:xfrm>
              <a:custGeom>
                <a:avLst/>
                <a:gdLst>
                  <a:gd name="T0" fmla="*/ 0 w 18"/>
                  <a:gd name="T1" fmla="*/ 0 h 116"/>
                  <a:gd name="T2" fmla="*/ 0 w 18"/>
                  <a:gd name="T3" fmla="*/ 116 h 116"/>
                  <a:gd name="T4" fmla="*/ 18 w 18"/>
                  <a:gd name="T5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16">
                    <a:moveTo>
                      <a:pt x="0" y="0"/>
                    </a:moveTo>
                    <a:lnTo>
                      <a:pt x="0" y="116"/>
                    </a:lnTo>
                    <a:lnTo>
                      <a:pt x="18" y="11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0" name="Line 155"/>
              <p:cNvSpPr>
                <a:spLocks noChangeShapeType="1"/>
              </p:cNvSpPr>
              <p:nvPr/>
            </p:nvSpPr>
            <p:spPr bwMode="auto">
              <a:xfrm>
                <a:off x="1836" y="3707"/>
                <a:ext cx="0" cy="20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1" name="Freeform 156"/>
              <p:cNvSpPr>
                <a:spLocks/>
              </p:cNvSpPr>
              <p:nvPr/>
            </p:nvSpPr>
            <p:spPr bwMode="auto">
              <a:xfrm>
                <a:off x="1657" y="3523"/>
                <a:ext cx="179" cy="183"/>
              </a:xfrm>
              <a:custGeom>
                <a:avLst/>
                <a:gdLst>
                  <a:gd name="T0" fmla="*/ 0 w 179"/>
                  <a:gd name="T1" fmla="*/ 0 h 183"/>
                  <a:gd name="T2" fmla="*/ 0 w 179"/>
                  <a:gd name="T3" fmla="*/ 183 h 183"/>
                  <a:gd name="T4" fmla="*/ 179 w 179"/>
                  <a:gd name="T5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9" h="183">
                    <a:moveTo>
                      <a:pt x="0" y="0"/>
                    </a:moveTo>
                    <a:lnTo>
                      <a:pt x="0" y="183"/>
                    </a:lnTo>
                    <a:lnTo>
                      <a:pt x="179" y="18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2" name="Freeform 157"/>
              <p:cNvSpPr>
                <a:spLocks/>
              </p:cNvSpPr>
              <p:nvPr/>
            </p:nvSpPr>
            <p:spPr bwMode="auto">
              <a:xfrm>
                <a:off x="1645" y="3380"/>
                <a:ext cx="12" cy="141"/>
              </a:xfrm>
              <a:custGeom>
                <a:avLst/>
                <a:gdLst>
                  <a:gd name="T0" fmla="*/ 0 w 12"/>
                  <a:gd name="T1" fmla="*/ 0 h 141"/>
                  <a:gd name="T2" fmla="*/ 0 w 12"/>
                  <a:gd name="T3" fmla="*/ 141 h 141"/>
                  <a:gd name="T4" fmla="*/ 12 w 12"/>
                  <a:gd name="T5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41">
                    <a:moveTo>
                      <a:pt x="0" y="0"/>
                    </a:moveTo>
                    <a:lnTo>
                      <a:pt x="0" y="141"/>
                    </a:lnTo>
                    <a:lnTo>
                      <a:pt x="12" y="14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3" name="Freeform 158"/>
              <p:cNvSpPr>
                <a:spLocks/>
              </p:cNvSpPr>
              <p:nvPr/>
            </p:nvSpPr>
            <p:spPr bwMode="auto">
              <a:xfrm>
                <a:off x="1499" y="3250"/>
                <a:ext cx="146" cy="129"/>
              </a:xfrm>
              <a:custGeom>
                <a:avLst/>
                <a:gdLst>
                  <a:gd name="T0" fmla="*/ 0 w 146"/>
                  <a:gd name="T1" fmla="*/ 0 h 129"/>
                  <a:gd name="T2" fmla="*/ 0 w 146"/>
                  <a:gd name="T3" fmla="*/ 129 h 129"/>
                  <a:gd name="T4" fmla="*/ 146 w 146"/>
                  <a:gd name="T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6" h="129">
                    <a:moveTo>
                      <a:pt x="0" y="0"/>
                    </a:moveTo>
                    <a:lnTo>
                      <a:pt x="0" y="129"/>
                    </a:lnTo>
                    <a:lnTo>
                      <a:pt x="146" y="1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4" name="Freeform 159"/>
              <p:cNvSpPr>
                <a:spLocks/>
              </p:cNvSpPr>
              <p:nvPr/>
            </p:nvSpPr>
            <p:spPr bwMode="auto">
              <a:xfrm>
                <a:off x="1253" y="2969"/>
                <a:ext cx="246" cy="279"/>
              </a:xfrm>
              <a:custGeom>
                <a:avLst/>
                <a:gdLst>
                  <a:gd name="T0" fmla="*/ 0 w 246"/>
                  <a:gd name="T1" fmla="*/ 0 h 279"/>
                  <a:gd name="T2" fmla="*/ 0 w 246"/>
                  <a:gd name="T3" fmla="*/ 279 h 279"/>
                  <a:gd name="T4" fmla="*/ 246 w 246"/>
                  <a:gd name="T5" fmla="*/ 279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" h="279">
                    <a:moveTo>
                      <a:pt x="0" y="0"/>
                    </a:moveTo>
                    <a:lnTo>
                      <a:pt x="0" y="279"/>
                    </a:lnTo>
                    <a:lnTo>
                      <a:pt x="246" y="27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5" name="Freeform 160"/>
              <p:cNvSpPr>
                <a:spLocks/>
              </p:cNvSpPr>
              <p:nvPr/>
            </p:nvSpPr>
            <p:spPr bwMode="auto">
              <a:xfrm>
                <a:off x="1128" y="2967"/>
                <a:ext cx="125" cy="603"/>
              </a:xfrm>
              <a:custGeom>
                <a:avLst/>
                <a:gdLst>
                  <a:gd name="T0" fmla="*/ 0 w 125"/>
                  <a:gd name="T1" fmla="*/ 603 h 603"/>
                  <a:gd name="T2" fmla="*/ 0 w 125"/>
                  <a:gd name="T3" fmla="*/ 0 h 603"/>
                  <a:gd name="T4" fmla="*/ 125 w 125"/>
                  <a:gd name="T5" fmla="*/ 0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603">
                    <a:moveTo>
                      <a:pt x="0" y="603"/>
                    </a:moveTo>
                    <a:lnTo>
                      <a:pt x="0" y="0"/>
                    </a:lnTo>
                    <a:lnTo>
                      <a:pt x="12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6" name="Rectangle 161"/>
              <p:cNvSpPr>
                <a:spLocks noChangeArrowheads="1"/>
              </p:cNvSpPr>
              <p:nvPr/>
            </p:nvSpPr>
            <p:spPr bwMode="auto">
              <a:xfrm>
                <a:off x="2215" y="4086"/>
                <a:ext cx="118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A/mallard/Washington/196262/2015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7" name="Freeform 162"/>
              <p:cNvSpPr>
                <a:spLocks/>
              </p:cNvSpPr>
              <p:nvPr/>
            </p:nvSpPr>
            <p:spPr bwMode="auto">
              <a:xfrm>
                <a:off x="2202" y="4109"/>
                <a:ext cx="12" cy="66"/>
              </a:xfrm>
              <a:custGeom>
                <a:avLst/>
                <a:gdLst>
                  <a:gd name="T0" fmla="*/ 0 w 12"/>
                  <a:gd name="T1" fmla="*/ 66 h 66"/>
                  <a:gd name="T2" fmla="*/ 0 w 12"/>
                  <a:gd name="T3" fmla="*/ 0 h 66"/>
                  <a:gd name="T4" fmla="*/ 12 w 12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66">
                    <a:moveTo>
                      <a:pt x="0" y="66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8" name="Rectangle 163"/>
              <p:cNvSpPr>
                <a:spLocks noChangeArrowheads="1"/>
              </p:cNvSpPr>
              <p:nvPr/>
            </p:nvSpPr>
            <p:spPr bwMode="auto">
              <a:xfrm>
                <a:off x="2204" y="4153"/>
                <a:ext cx="110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A/turkey/Washington/61-22/2014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9" name="Freeform 164"/>
              <p:cNvSpPr>
                <a:spLocks/>
              </p:cNvSpPr>
              <p:nvPr/>
            </p:nvSpPr>
            <p:spPr bwMode="auto">
              <a:xfrm>
                <a:off x="2203" y="4176"/>
                <a:ext cx="0" cy="66"/>
              </a:xfrm>
              <a:custGeom>
                <a:avLst/>
                <a:gdLst>
                  <a:gd name="T0" fmla="*/ 66 h 66"/>
                  <a:gd name="T1" fmla="*/ 0 h 66"/>
                  <a:gd name="T2" fmla="*/ 0 h 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6">
                    <a:moveTo>
                      <a:pt x="0" y="6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0" name="Rectangle 165"/>
              <p:cNvSpPr>
                <a:spLocks noChangeArrowheads="1"/>
              </p:cNvSpPr>
              <p:nvPr/>
            </p:nvSpPr>
            <p:spPr bwMode="auto">
              <a:xfrm>
                <a:off x="2230" y="4221"/>
                <a:ext cx="104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A/chicken/Iowa/04-20/2015 H5N2 PB1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1" name="Freeform 166"/>
              <p:cNvSpPr>
                <a:spLocks/>
              </p:cNvSpPr>
              <p:nvPr/>
            </p:nvSpPr>
            <p:spPr bwMode="auto">
              <a:xfrm>
                <a:off x="2203" y="4243"/>
                <a:ext cx="26" cy="33"/>
              </a:xfrm>
              <a:custGeom>
                <a:avLst/>
                <a:gdLst>
                  <a:gd name="T0" fmla="*/ 0 w 26"/>
                  <a:gd name="T1" fmla="*/ 33 h 33"/>
                  <a:gd name="T2" fmla="*/ 0 w 26"/>
                  <a:gd name="T3" fmla="*/ 0 h 33"/>
                  <a:gd name="T4" fmla="*/ 26 w 26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3">
                    <a:moveTo>
                      <a:pt x="0" y="33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2" name="Rectangle 167"/>
              <p:cNvSpPr>
                <a:spLocks noChangeArrowheads="1"/>
              </p:cNvSpPr>
              <p:nvPr/>
            </p:nvSpPr>
            <p:spPr bwMode="auto">
              <a:xfrm>
                <a:off x="2249" y="4288"/>
                <a:ext cx="119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A/mallard/Alaska/AH0088535/2016 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3" name="Freeform 168"/>
              <p:cNvSpPr>
                <a:spLocks/>
              </p:cNvSpPr>
              <p:nvPr/>
            </p:nvSpPr>
            <p:spPr bwMode="auto">
              <a:xfrm>
                <a:off x="2203" y="4278"/>
                <a:ext cx="44" cy="32"/>
              </a:xfrm>
              <a:custGeom>
                <a:avLst/>
                <a:gdLst>
                  <a:gd name="T0" fmla="*/ 0 w 44"/>
                  <a:gd name="T1" fmla="*/ 0 h 32"/>
                  <a:gd name="T2" fmla="*/ 0 w 44"/>
                  <a:gd name="T3" fmla="*/ 32 h 32"/>
                  <a:gd name="T4" fmla="*/ 44 w 44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32">
                    <a:moveTo>
                      <a:pt x="0" y="0"/>
                    </a:moveTo>
                    <a:lnTo>
                      <a:pt x="0" y="32"/>
                    </a:lnTo>
                    <a:lnTo>
                      <a:pt x="44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4" name="Line 169"/>
              <p:cNvSpPr>
                <a:spLocks noChangeShapeType="1"/>
              </p:cNvSpPr>
              <p:nvPr/>
            </p:nvSpPr>
            <p:spPr bwMode="auto">
              <a:xfrm>
                <a:off x="2203" y="4245"/>
                <a:ext cx="0" cy="65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5" name="Freeform 170"/>
              <p:cNvSpPr>
                <a:spLocks/>
              </p:cNvSpPr>
              <p:nvPr/>
            </p:nvSpPr>
            <p:spPr bwMode="auto">
              <a:xfrm>
                <a:off x="2202" y="4178"/>
                <a:ext cx="1" cy="65"/>
              </a:xfrm>
              <a:custGeom>
                <a:avLst/>
                <a:gdLst>
                  <a:gd name="T0" fmla="*/ 0 w 1"/>
                  <a:gd name="T1" fmla="*/ 0 h 65"/>
                  <a:gd name="T2" fmla="*/ 0 w 1"/>
                  <a:gd name="T3" fmla="*/ 65 h 65"/>
                  <a:gd name="T4" fmla="*/ 1 w 1"/>
                  <a:gd name="T5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65">
                    <a:moveTo>
                      <a:pt x="0" y="0"/>
                    </a:moveTo>
                    <a:lnTo>
                      <a:pt x="0" y="65"/>
                    </a:lnTo>
                    <a:lnTo>
                      <a:pt x="1" y="6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6" name="Freeform 171"/>
              <p:cNvSpPr>
                <a:spLocks/>
              </p:cNvSpPr>
              <p:nvPr/>
            </p:nvSpPr>
            <p:spPr bwMode="auto">
              <a:xfrm>
                <a:off x="1128" y="3573"/>
                <a:ext cx="1074" cy="603"/>
              </a:xfrm>
              <a:custGeom>
                <a:avLst/>
                <a:gdLst>
                  <a:gd name="T0" fmla="*/ 0 w 1074"/>
                  <a:gd name="T1" fmla="*/ 0 h 603"/>
                  <a:gd name="T2" fmla="*/ 0 w 1074"/>
                  <a:gd name="T3" fmla="*/ 603 h 603"/>
                  <a:gd name="T4" fmla="*/ 1074 w 1074"/>
                  <a:gd name="T5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4" h="603">
                    <a:moveTo>
                      <a:pt x="0" y="0"/>
                    </a:moveTo>
                    <a:lnTo>
                      <a:pt x="0" y="603"/>
                    </a:lnTo>
                    <a:lnTo>
                      <a:pt x="1074" y="60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7" name="Freeform 172"/>
              <p:cNvSpPr>
                <a:spLocks/>
              </p:cNvSpPr>
              <p:nvPr/>
            </p:nvSpPr>
            <p:spPr bwMode="auto">
              <a:xfrm>
                <a:off x="1043" y="3572"/>
                <a:ext cx="85" cy="650"/>
              </a:xfrm>
              <a:custGeom>
                <a:avLst/>
                <a:gdLst>
                  <a:gd name="T0" fmla="*/ 0 w 85"/>
                  <a:gd name="T1" fmla="*/ 650 h 650"/>
                  <a:gd name="T2" fmla="*/ 0 w 85"/>
                  <a:gd name="T3" fmla="*/ 0 h 650"/>
                  <a:gd name="T4" fmla="*/ 85 w 85"/>
                  <a:gd name="T5" fmla="*/ 0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650">
                    <a:moveTo>
                      <a:pt x="0" y="650"/>
                    </a:moveTo>
                    <a:lnTo>
                      <a:pt x="0" y="0"/>
                    </a:lnTo>
                    <a:lnTo>
                      <a:pt x="8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8" name="Rectangle 173"/>
              <p:cNvSpPr>
                <a:spLocks noChangeArrowheads="1"/>
              </p:cNvSpPr>
              <p:nvPr/>
            </p:nvSpPr>
            <p:spPr bwMode="auto">
              <a:xfrm>
                <a:off x="1880" y="4355"/>
                <a:ext cx="10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A/duck/Vietnam/LBM758/2014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9" name="Freeform 174"/>
              <p:cNvSpPr>
                <a:spLocks/>
              </p:cNvSpPr>
              <p:nvPr/>
            </p:nvSpPr>
            <p:spPr bwMode="auto">
              <a:xfrm>
                <a:off x="1856" y="4378"/>
                <a:ext cx="23" cy="32"/>
              </a:xfrm>
              <a:custGeom>
                <a:avLst/>
                <a:gdLst>
                  <a:gd name="T0" fmla="*/ 0 w 23"/>
                  <a:gd name="T1" fmla="*/ 32 h 32"/>
                  <a:gd name="T2" fmla="*/ 0 w 23"/>
                  <a:gd name="T3" fmla="*/ 0 h 32"/>
                  <a:gd name="T4" fmla="*/ 23 w 23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2">
                    <a:moveTo>
                      <a:pt x="0" y="32"/>
                    </a:moveTo>
                    <a:lnTo>
                      <a:pt x="0" y="0"/>
                    </a:lnTo>
                    <a:lnTo>
                      <a:pt x="2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0" name="Rectangle 175"/>
              <p:cNvSpPr>
                <a:spLocks noChangeArrowheads="1"/>
              </p:cNvSpPr>
              <p:nvPr/>
            </p:nvSpPr>
            <p:spPr bwMode="auto">
              <a:xfrm>
                <a:off x="1871" y="4422"/>
                <a:ext cx="99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A/feline/Guangdong/1/2015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1" name="Freeform 176"/>
              <p:cNvSpPr>
                <a:spLocks/>
              </p:cNvSpPr>
              <p:nvPr/>
            </p:nvSpPr>
            <p:spPr bwMode="auto">
              <a:xfrm>
                <a:off x="1856" y="4413"/>
                <a:ext cx="13" cy="32"/>
              </a:xfrm>
              <a:custGeom>
                <a:avLst/>
                <a:gdLst>
                  <a:gd name="T0" fmla="*/ 0 w 13"/>
                  <a:gd name="T1" fmla="*/ 0 h 32"/>
                  <a:gd name="T2" fmla="*/ 0 w 13"/>
                  <a:gd name="T3" fmla="*/ 32 h 32"/>
                  <a:gd name="T4" fmla="*/ 13 w 13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2">
                    <a:moveTo>
                      <a:pt x="0" y="0"/>
                    </a:moveTo>
                    <a:lnTo>
                      <a:pt x="0" y="32"/>
                    </a:lnTo>
                    <a:lnTo>
                      <a:pt x="13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2" name="Freeform 177"/>
              <p:cNvSpPr>
                <a:spLocks/>
              </p:cNvSpPr>
              <p:nvPr/>
            </p:nvSpPr>
            <p:spPr bwMode="auto">
              <a:xfrm>
                <a:off x="1816" y="4411"/>
                <a:ext cx="40" cy="66"/>
              </a:xfrm>
              <a:custGeom>
                <a:avLst/>
                <a:gdLst>
                  <a:gd name="T0" fmla="*/ 0 w 40"/>
                  <a:gd name="T1" fmla="*/ 66 h 66"/>
                  <a:gd name="T2" fmla="*/ 0 w 40"/>
                  <a:gd name="T3" fmla="*/ 0 h 66"/>
                  <a:gd name="T4" fmla="*/ 40 w 40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66">
                    <a:moveTo>
                      <a:pt x="0" y="66"/>
                    </a:moveTo>
                    <a:lnTo>
                      <a:pt x="0" y="0"/>
                    </a:lnTo>
                    <a:lnTo>
                      <a:pt x="4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3" name="Rectangle 178"/>
              <p:cNvSpPr>
                <a:spLocks noChangeArrowheads="1"/>
              </p:cNvSpPr>
              <p:nvPr/>
            </p:nvSpPr>
            <p:spPr bwMode="auto">
              <a:xfrm>
                <a:off x="1844" y="4489"/>
                <a:ext cx="11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A/goose/Eastern China/S0513/2013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4" name="Freeform 179"/>
              <p:cNvSpPr>
                <a:spLocks/>
              </p:cNvSpPr>
              <p:nvPr/>
            </p:nvSpPr>
            <p:spPr bwMode="auto">
              <a:xfrm>
                <a:off x="1834" y="4512"/>
                <a:ext cx="9" cy="32"/>
              </a:xfrm>
              <a:custGeom>
                <a:avLst/>
                <a:gdLst>
                  <a:gd name="T0" fmla="*/ 0 w 9"/>
                  <a:gd name="T1" fmla="*/ 32 h 32"/>
                  <a:gd name="T2" fmla="*/ 0 w 9"/>
                  <a:gd name="T3" fmla="*/ 0 h 32"/>
                  <a:gd name="T4" fmla="*/ 9 w 9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2">
                    <a:moveTo>
                      <a:pt x="0" y="32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5" name="Rectangle 180"/>
              <p:cNvSpPr>
                <a:spLocks noChangeArrowheads="1"/>
              </p:cNvSpPr>
              <p:nvPr/>
            </p:nvSpPr>
            <p:spPr bwMode="auto">
              <a:xfrm>
                <a:off x="1840" y="4556"/>
                <a:ext cx="106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A/duck/Guangdong/GD01/2014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6" name="Freeform 181"/>
              <p:cNvSpPr>
                <a:spLocks/>
              </p:cNvSpPr>
              <p:nvPr/>
            </p:nvSpPr>
            <p:spPr bwMode="auto">
              <a:xfrm>
                <a:off x="1834" y="4547"/>
                <a:ext cx="4" cy="32"/>
              </a:xfrm>
              <a:custGeom>
                <a:avLst/>
                <a:gdLst>
                  <a:gd name="T0" fmla="*/ 0 w 4"/>
                  <a:gd name="T1" fmla="*/ 0 h 32"/>
                  <a:gd name="T2" fmla="*/ 0 w 4"/>
                  <a:gd name="T3" fmla="*/ 32 h 32"/>
                  <a:gd name="T4" fmla="*/ 4 w 4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2">
                    <a:moveTo>
                      <a:pt x="0" y="0"/>
                    </a:moveTo>
                    <a:lnTo>
                      <a:pt x="0" y="32"/>
                    </a:lnTo>
                    <a:lnTo>
                      <a:pt x="4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7" name="Freeform 182"/>
              <p:cNvSpPr>
                <a:spLocks/>
              </p:cNvSpPr>
              <p:nvPr/>
            </p:nvSpPr>
            <p:spPr bwMode="auto">
              <a:xfrm>
                <a:off x="1816" y="4480"/>
                <a:ext cx="18" cy="66"/>
              </a:xfrm>
              <a:custGeom>
                <a:avLst/>
                <a:gdLst>
                  <a:gd name="T0" fmla="*/ 0 w 18"/>
                  <a:gd name="T1" fmla="*/ 0 h 66"/>
                  <a:gd name="T2" fmla="*/ 0 w 18"/>
                  <a:gd name="T3" fmla="*/ 66 h 66"/>
                  <a:gd name="T4" fmla="*/ 18 w 18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66">
                    <a:moveTo>
                      <a:pt x="0" y="0"/>
                    </a:moveTo>
                    <a:lnTo>
                      <a:pt x="0" y="66"/>
                    </a:lnTo>
                    <a:lnTo>
                      <a:pt x="18" y="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8" name="Freeform 183"/>
              <p:cNvSpPr>
                <a:spLocks/>
              </p:cNvSpPr>
              <p:nvPr/>
            </p:nvSpPr>
            <p:spPr bwMode="auto">
              <a:xfrm>
                <a:off x="1793" y="4478"/>
                <a:ext cx="23" cy="83"/>
              </a:xfrm>
              <a:custGeom>
                <a:avLst/>
                <a:gdLst>
                  <a:gd name="T0" fmla="*/ 0 w 23"/>
                  <a:gd name="T1" fmla="*/ 83 h 83"/>
                  <a:gd name="T2" fmla="*/ 0 w 23"/>
                  <a:gd name="T3" fmla="*/ 0 h 83"/>
                  <a:gd name="T4" fmla="*/ 23 w 23"/>
                  <a:gd name="T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83">
                    <a:moveTo>
                      <a:pt x="0" y="83"/>
                    </a:moveTo>
                    <a:lnTo>
                      <a:pt x="0" y="0"/>
                    </a:lnTo>
                    <a:lnTo>
                      <a:pt x="2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29" name="Rectangle 184"/>
              <p:cNvSpPr>
                <a:spLocks noChangeArrowheads="1"/>
              </p:cNvSpPr>
              <p:nvPr/>
            </p:nvSpPr>
            <p:spPr bwMode="auto">
              <a:xfrm>
                <a:off x="1867" y="4624"/>
                <a:ext cx="93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A/goose/Hunan/118/2014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0" name="Freeform 185"/>
              <p:cNvSpPr>
                <a:spLocks/>
              </p:cNvSpPr>
              <p:nvPr/>
            </p:nvSpPr>
            <p:spPr bwMode="auto">
              <a:xfrm>
                <a:off x="1793" y="4564"/>
                <a:ext cx="72" cy="82"/>
              </a:xfrm>
              <a:custGeom>
                <a:avLst/>
                <a:gdLst>
                  <a:gd name="T0" fmla="*/ 0 w 72"/>
                  <a:gd name="T1" fmla="*/ 0 h 82"/>
                  <a:gd name="T2" fmla="*/ 0 w 72"/>
                  <a:gd name="T3" fmla="*/ 82 h 82"/>
                  <a:gd name="T4" fmla="*/ 72 w 72"/>
                  <a:gd name="T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82">
                    <a:moveTo>
                      <a:pt x="0" y="0"/>
                    </a:moveTo>
                    <a:lnTo>
                      <a:pt x="0" y="82"/>
                    </a:lnTo>
                    <a:lnTo>
                      <a:pt x="72" y="8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1" name="Freeform 186"/>
              <p:cNvSpPr>
                <a:spLocks/>
              </p:cNvSpPr>
              <p:nvPr/>
            </p:nvSpPr>
            <p:spPr bwMode="auto">
              <a:xfrm>
                <a:off x="1789" y="4562"/>
                <a:ext cx="4" cy="91"/>
              </a:xfrm>
              <a:custGeom>
                <a:avLst/>
                <a:gdLst>
                  <a:gd name="T0" fmla="*/ 0 w 4"/>
                  <a:gd name="T1" fmla="*/ 91 h 91"/>
                  <a:gd name="T2" fmla="*/ 0 w 4"/>
                  <a:gd name="T3" fmla="*/ 0 h 91"/>
                  <a:gd name="T4" fmla="*/ 4 w 4"/>
                  <a:gd name="T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91">
                    <a:moveTo>
                      <a:pt x="0" y="91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2" name="Rectangle 187"/>
              <p:cNvSpPr>
                <a:spLocks noChangeArrowheads="1"/>
              </p:cNvSpPr>
              <p:nvPr/>
            </p:nvSpPr>
            <p:spPr bwMode="auto">
              <a:xfrm>
                <a:off x="1822" y="4691"/>
                <a:ext cx="111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A/pigeon/Sichuan/NCXN29/2014 (H5N1)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3" name="Freeform 188"/>
              <p:cNvSpPr>
                <a:spLocks/>
              </p:cNvSpPr>
              <p:nvPr/>
            </p:nvSpPr>
            <p:spPr bwMode="auto">
              <a:xfrm>
                <a:off x="1803" y="4714"/>
                <a:ext cx="18" cy="32"/>
              </a:xfrm>
              <a:custGeom>
                <a:avLst/>
                <a:gdLst>
                  <a:gd name="T0" fmla="*/ 0 w 18"/>
                  <a:gd name="T1" fmla="*/ 32 h 32"/>
                  <a:gd name="T2" fmla="*/ 0 w 18"/>
                  <a:gd name="T3" fmla="*/ 0 h 32"/>
                  <a:gd name="T4" fmla="*/ 18 w 18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2">
                    <a:moveTo>
                      <a:pt x="0" y="32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4" name="Rectangle 189"/>
              <p:cNvSpPr>
                <a:spLocks noChangeArrowheads="1"/>
              </p:cNvSpPr>
              <p:nvPr/>
            </p:nvSpPr>
            <p:spPr bwMode="auto">
              <a:xfrm>
                <a:off x="1826" y="4758"/>
                <a:ext cx="132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lang="en-US" sz="8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uscovy duck/Vietnam/LBM631/2014 (H5N1)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5" name="Freeform 190"/>
              <p:cNvSpPr>
                <a:spLocks/>
              </p:cNvSpPr>
              <p:nvPr/>
            </p:nvSpPr>
            <p:spPr bwMode="auto">
              <a:xfrm>
                <a:off x="1803" y="4748"/>
                <a:ext cx="22" cy="33"/>
              </a:xfrm>
              <a:custGeom>
                <a:avLst/>
                <a:gdLst>
                  <a:gd name="T0" fmla="*/ 0 w 22"/>
                  <a:gd name="T1" fmla="*/ 0 h 33"/>
                  <a:gd name="T2" fmla="*/ 0 w 22"/>
                  <a:gd name="T3" fmla="*/ 33 h 33"/>
                  <a:gd name="T4" fmla="*/ 22 w 22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33">
                    <a:moveTo>
                      <a:pt x="0" y="0"/>
                    </a:moveTo>
                    <a:lnTo>
                      <a:pt x="0" y="33"/>
                    </a:lnTo>
                    <a:lnTo>
                      <a:pt x="22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6" name="Freeform 191"/>
              <p:cNvSpPr>
                <a:spLocks/>
              </p:cNvSpPr>
              <p:nvPr/>
            </p:nvSpPr>
            <p:spPr bwMode="auto">
              <a:xfrm>
                <a:off x="1789" y="4656"/>
                <a:ext cx="14" cy="91"/>
              </a:xfrm>
              <a:custGeom>
                <a:avLst/>
                <a:gdLst>
                  <a:gd name="T0" fmla="*/ 0 w 14"/>
                  <a:gd name="T1" fmla="*/ 0 h 91"/>
                  <a:gd name="T2" fmla="*/ 0 w 14"/>
                  <a:gd name="T3" fmla="*/ 91 h 91"/>
                  <a:gd name="T4" fmla="*/ 14 w 14"/>
                  <a:gd name="T5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91">
                    <a:moveTo>
                      <a:pt x="0" y="0"/>
                    </a:moveTo>
                    <a:lnTo>
                      <a:pt x="0" y="91"/>
                    </a:lnTo>
                    <a:lnTo>
                      <a:pt x="14" y="9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7" name="Freeform 192"/>
              <p:cNvSpPr>
                <a:spLocks/>
              </p:cNvSpPr>
              <p:nvPr/>
            </p:nvSpPr>
            <p:spPr bwMode="auto">
              <a:xfrm>
                <a:off x="1720" y="4655"/>
                <a:ext cx="69" cy="112"/>
              </a:xfrm>
              <a:custGeom>
                <a:avLst/>
                <a:gdLst>
                  <a:gd name="T0" fmla="*/ 0 w 69"/>
                  <a:gd name="T1" fmla="*/ 112 h 112"/>
                  <a:gd name="T2" fmla="*/ 0 w 69"/>
                  <a:gd name="T3" fmla="*/ 0 h 112"/>
                  <a:gd name="T4" fmla="*/ 69 w 69"/>
                  <a:gd name="T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9" h="112">
                    <a:moveTo>
                      <a:pt x="0" y="112"/>
                    </a:moveTo>
                    <a:lnTo>
                      <a:pt x="0" y="0"/>
                    </a:lnTo>
                    <a:lnTo>
                      <a:pt x="6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8" name="Rectangle 193"/>
              <p:cNvSpPr>
                <a:spLocks noChangeArrowheads="1"/>
              </p:cNvSpPr>
              <p:nvPr/>
            </p:nvSpPr>
            <p:spPr bwMode="auto">
              <a:xfrm>
                <a:off x="2249" y="4825"/>
                <a:ext cx="110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A/duck/Vietnam/HU1-1151/2014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9" name="Freeform 194"/>
              <p:cNvSpPr>
                <a:spLocks/>
              </p:cNvSpPr>
              <p:nvPr/>
            </p:nvSpPr>
            <p:spPr bwMode="auto">
              <a:xfrm>
                <a:off x="1881" y="4848"/>
                <a:ext cx="367" cy="32"/>
              </a:xfrm>
              <a:custGeom>
                <a:avLst/>
                <a:gdLst>
                  <a:gd name="T0" fmla="*/ 0 w 367"/>
                  <a:gd name="T1" fmla="*/ 32 h 32"/>
                  <a:gd name="T2" fmla="*/ 0 w 367"/>
                  <a:gd name="T3" fmla="*/ 0 h 32"/>
                  <a:gd name="T4" fmla="*/ 367 w 367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" h="32">
                    <a:moveTo>
                      <a:pt x="0" y="32"/>
                    </a:moveTo>
                    <a:lnTo>
                      <a:pt x="0" y="0"/>
                    </a:lnTo>
                    <a:lnTo>
                      <a:pt x="36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0" name="Rectangle 195"/>
              <p:cNvSpPr>
                <a:spLocks noChangeArrowheads="1"/>
              </p:cNvSpPr>
              <p:nvPr/>
            </p:nvSpPr>
            <p:spPr bwMode="auto">
              <a:xfrm>
                <a:off x="2023" y="4892"/>
                <a:ext cx="117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A/environment/Zhenjiang/C13/2013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1" name="Freeform 196"/>
              <p:cNvSpPr>
                <a:spLocks/>
              </p:cNvSpPr>
              <p:nvPr/>
            </p:nvSpPr>
            <p:spPr bwMode="auto">
              <a:xfrm>
                <a:off x="1881" y="4883"/>
                <a:ext cx="141" cy="32"/>
              </a:xfrm>
              <a:custGeom>
                <a:avLst/>
                <a:gdLst>
                  <a:gd name="T0" fmla="*/ 0 w 141"/>
                  <a:gd name="T1" fmla="*/ 0 h 32"/>
                  <a:gd name="T2" fmla="*/ 0 w 141"/>
                  <a:gd name="T3" fmla="*/ 32 h 32"/>
                  <a:gd name="T4" fmla="*/ 141 w 141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32">
                    <a:moveTo>
                      <a:pt x="0" y="0"/>
                    </a:moveTo>
                    <a:lnTo>
                      <a:pt x="0" y="32"/>
                    </a:lnTo>
                    <a:lnTo>
                      <a:pt x="141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2" name="Freeform 197"/>
              <p:cNvSpPr>
                <a:spLocks/>
              </p:cNvSpPr>
              <p:nvPr/>
            </p:nvSpPr>
            <p:spPr bwMode="auto">
              <a:xfrm>
                <a:off x="1720" y="4769"/>
                <a:ext cx="161" cy="112"/>
              </a:xfrm>
              <a:custGeom>
                <a:avLst/>
                <a:gdLst>
                  <a:gd name="T0" fmla="*/ 0 w 161"/>
                  <a:gd name="T1" fmla="*/ 0 h 112"/>
                  <a:gd name="T2" fmla="*/ 0 w 161"/>
                  <a:gd name="T3" fmla="*/ 112 h 112"/>
                  <a:gd name="T4" fmla="*/ 161 w 161"/>
                  <a:gd name="T5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112">
                    <a:moveTo>
                      <a:pt x="0" y="0"/>
                    </a:moveTo>
                    <a:lnTo>
                      <a:pt x="0" y="112"/>
                    </a:lnTo>
                    <a:lnTo>
                      <a:pt x="161" y="11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3" name="Freeform 198"/>
              <p:cNvSpPr>
                <a:spLocks/>
              </p:cNvSpPr>
              <p:nvPr/>
            </p:nvSpPr>
            <p:spPr bwMode="auto">
              <a:xfrm>
                <a:off x="1520" y="4768"/>
                <a:ext cx="200" cy="106"/>
              </a:xfrm>
              <a:custGeom>
                <a:avLst/>
                <a:gdLst>
                  <a:gd name="T0" fmla="*/ 0 w 200"/>
                  <a:gd name="T1" fmla="*/ 106 h 106"/>
                  <a:gd name="T2" fmla="*/ 0 w 200"/>
                  <a:gd name="T3" fmla="*/ 0 h 106"/>
                  <a:gd name="T4" fmla="*/ 200 w 200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0" h="106">
                    <a:moveTo>
                      <a:pt x="0" y="106"/>
                    </a:moveTo>
                    <a:lnTo>
                      <a:pt x="0" y="0"/>
                    </a:lnTo>
                    <a:lnTo>
                      <a:pt x="20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4" name="Rectangle 199"/>
              <p:cNvSpPr>
                <a:spLocks noChangeArrowheads="1"/>
              </p:cNvSpPr>
              <p:nvPr/>
            </p:nvSpPr>
            <p:spPr bwMode="auto">
              <a:xfrm>
                <a:off x="1586" y="4959"/>
                <a:ext cx="65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A/Anhui/1/2007 (H5N1)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5" name="Freeform 200"/>
              <p:cNvSpPr>
                <a:spLocks/>
              </p:cNvSpPr>
              <p:nvPr/>
            </p:nvSpPr>
            <p:spPr bwMode="auto">
              <a:xfrm>
                <a:off x="1520" y="4877"/>
                <a:ext cx="64" cy="105"/>
              </a:xfrm>
              <a:custGeom>
                <a:avLst/>
                <a:gdLst>
                  <a:gd name="T0" fmla="*/ 0 w 64"/>
                  <a:gd name="T1" fmla="*/ 0 h 105"/>
                  <a:gd name="T2" fmla="*/ 0 w 64"/>
                  <a:gd name="T3" fmla="*/ 105 h 105"/>
                  <a:gd name="T4" fmla="*/ 64 w 64"/>
                  <a:gd name="T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105">
                    <a:moveTo>
                      <a:pt x="0" y="0"/>
                    </a:moveTo>
                    <a:lnTo>
                      <a:pt x="0" y="105"/>
                    </a:lnTo>
                    <a:lnTo>
                      <a:pt x="64" y="10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6" name="Freeform 201"/>
              <p:cNvSpPr>
                <a:spLocks/>
              </p:cNvSpPr>
              <p:nvPr/>
            </p:nvSpPr>
            <p:spPr bwMode="auto">
              <a:xfrm>
                <a:off x="1043" y="4224"/>
                <a:ext cx="477" cy="651"/>
              </a:xfrm>
              <a:custGeom>
                <a:avLst/>
                <a:gdLst>
                  <a:gd name="T0" fmla="*/ 0 w 477"/>
                  <a:gd name="T1" fmla="*/ 0 h 651"/>
                  <a:gd name="T2" fmla="*/ 0 w 477"/>
                  <a:gd name="T3" fmla="*/ 651 h 651"/>
                  <a:gd name="T4" fmla="*/ 477 w 477"/>
                  <a:gd name="T5" fmla="*/ 651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7" h="651">
                    <a:moveTo>
                      <a:pt x="0" y="0"/>
                    </a:moveTo>
                    <a:lnTo>
                      <a:pt x="0" y="651"/>
                    </a:lnTo>
                    <a:lnTo>
                      <a:pt x="477" y="65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7" name="Oval 202"/>
              <p:cNvSpPr>
                <a:spLocks noChangeArrowheads="1"/>
              </p:cNvSpPr>
              <p:nvPr/>
            </p:nvSpPr>
            <p:spPr bwMode="auto">
              <a:xfrm>
                <a:off x="1829" y="624"/>
                <a:ext cx="31" cy="32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8" name="Oval 203"/>
              <p:cNvSpPr>
                <a:spLocks noChangeArrowheads="1"/>
              </p:cNvSpPr>
              <p:nvPr/>
            </p:nvSpPr>
            <p:spPr bwMode="auto">
              <a:xfrm>
                <a:off x="1824" y="825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9" name="Oval 204"/>
              <p:cNvSpPr>
                <a:spLocks noChangeArrowheads="1"/>
              </p:cNvSpPr>
              <p:nvPr/>
            </p:nvSpPr>
            <p:spPr bwMode="auto">
              <a:xfrm>
                <a:off x="1829" y="893"/>
                <a:ext cx="31" cy="32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50" name="Oval 205"/>
              <p:cNvSpPr>
                <a:spLocks noChangeArrowheads="1"/>
              </p:cNvSpPr>
              <p:nvPr/>
            </p:nvSpPr>
            <p:spPr bwMode="auto">
              <a:xfrm>
                <a:off x="1829" y="960"/>
                <a:ext cx="31" cy="32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" name="Oval 207"/>
            <p:cNvSpPr>
              <a:spLocks noChangeArrowheads="1"/>
            </p:cNvSpPr>
            <p:nvPr/>
          </p:nvSpPr>
          <p:spPr bwMode="auto">
            <a:xfrm>
              <a:off x="1824" y="1027"/>
              <a:ext cx="32" cy="32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val 208"/>
            <p:cNvSpPr>
              <a:spLocks noChangeArrowheads="1"/>
            </p:cNvSpPr>
            <p:nvPr/>
          </p:nvSpPr>
          <p:spPr bwMode="auto">
            <a:xfrm>
              <a:off x="1832" y="1094"/>
              <a:ext cx="32" cy="32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209"/>
            <p:cNvSpPr>
              <a:spLocks noChangeArrowheads="1"/>
            </p:cNvSpPr>
            <p:nvPr/>
          </p:nvSpPr>
          <p:spPr bwMode="auto">
            <a:xfrm>
              <a:off x="1832" y="1161"/>
              <a:ext cx="32" cy="33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210"/>
            <p:cNvSpPr>
              <a:spLocks noChangeArrowheads="1"/>
            </p:cNvSpPr>
            <p:nvPr/>
          </p:nvSpPr>
          <p:spPr bwMode="auto">
            <a:xfrm>
              <a:off x="1811" y="1296"/>
              <a:ext cx="31" cy="32"/>
            </a:xfrm>
            <a:prstGeom prst="ellipse">
              <a:avLst/>
            </a:prstGeom>
            <a:solidFill>
              <a:srgbClr val="000000"/>
            </a:solidFill>
            <a:ln w="3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213"/>
            <p:cNvSpPr>
              <a:spLocks noChangeArrowheads="1"/>
            </p:cNvSpPr>
            <p:nvPr/>
          </p:nvSpPr>
          <p:spPr bwMode="auto">
            <a:xfrm>
              <a:off x="1694" y="130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98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215"/>
            <p:cNvSpPr>
              <a:spLocks noChangeArrowheads="1"/>
            </p:cNvSpPr>
            <p:nvPr/>
          </p:nvSpPr>
          <p:spPr bwMode="auto">
            <a:xfrm>
              <a:off x="1746" y="74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63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216"/>
            <p:cNvSpPr>
              <a:spLocks noChangeArrowheads="1"/>
            </p:cNvSpPr>
            <p:nvPr/>
          </p:nvSpPr>
          <p:spPr bwMode="auto">
            <a:xfrm>
              <a:off x="1733" y="916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217"/>
            <p:cNvSpPr>
              <a:spLocks noChangeArrowheads="1"/>
            </p:cNvSpPr>
            <p:nvPr/>
          </p:nvSpPr>
          <p:spPr bwMode="auto">
            <a:xfrm>
              <a:off x="1728" y="4736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218"/>
            <p:cNvSpPr>
              <a:spLocks noChangeArrowheads="1"/>
            </p:cNvSpPr>
            <p:nvPr/>
          </p:nvSpPr>
          <p:spPr bwMode="auto">
            <a:xfrm>
              <a:off x="1794" y="391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97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220"/>
            <p:cNvSpPr>
              <a:spLocks noChangeArrowheads="1"/>
            </p:cNvSpPr>
            <p:nvPr/>
          </p:nvSpPr>
          <p:spPr bwMode="auto">
            <a:xfrm>
              <a:off x="1806" y="4870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222"/>
            <p:cNvSpPr>
              <a:spLocks noChangeArrowheads="1"/>
            </p:cNvSpPr>
            <p:nvPr/>
          </p:nvSpPr>
          <p:spPr bwMode="auto">
            <a:xfrm>
              <a:off x="2093" y="4165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225"/>
            <p:cNvSpPr>
              <a:spLocks noChangeArrowheads="1"/>
            </p:cNvSpPr>
            <p:nvPr/>
          </p:nvSpPr>
          <p:spPr bwMode="auto">
            <a:xfrm>
              <a:off x="1740" y="4412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26"/>
            <p:cNvSpPr>
              <a:spLocks noChangeArrowheads="1"/>
            </p:cNvSpPr>
            <p:nvPr/>
          </p:nvSpPr>
          <p:spPr bwMode="auto">
            <a:xfrm>
              <a:off x="1728" y="4496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72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27"/>
            <p:cNvSpPr>
              <a:spLocks noChangeArrowheads="1"/>
            </p:cNvSpPr>
            <p:nvPr/>
          </p:nvSpPr>
          <p:spPr bwMode="auto">
            <a:xfrm>
              <a:off x="1714" y="458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29"/>
            <p:cNvSpPr>
              <a:spLocks noChangeArrowheads="1"/>
            </p:cNvSpPr>
            <p:nvPr/>
          </p:nvSpPr>
          <p:spPr bwMode="auto">
            <a:xfrm>
              <a:off x="1415" y="4864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232"/>
            <p:cNvSpPr>
              <a:spLocks noChangeArrowheads="1"/>
            </p:cNvSpPr>
            <p:nvPr/>
          </p:nvSpPr>
          <p:spPr bwMode="auto">
            <a:xfrm>
              <a:off x="1694" y="2464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1" name="Rectangle 235"/>
            <p:cNvSpPr>
              <a:spLocks noChangeArrowheads="1"/>
            </p:cNvSpPr>
            <p:nvPr/>
          </p:nvSpPr>
          <p:spPr bwMode="auto">
            <a:xfrm>
              <a:off x="1617" y="3042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4" name="Rectangle 237"/>
            <p:cNvSpPr>
              <a:spLocks noChangeArrowheads="1"/>
            </p:cNvSpPr>
            <p:nvPr/>
          </p:nvSpPr>
          <p:spPr bwMode="auto">
            <a:xfrm>
              <a:off x="1740" y="3692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6" name="Rectangle 239"/>
            <p:cNvSpPr>
              <a:spLocks noChangeArrowheads="1"/>
            </p:cNvSpPr>
            <p:nvPr/>
          </p:nvSpPr>
          <p:spPr bwMode="auto">
            <a:xfrm>
              <a:off x="1588" y="350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84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7" name="Rectangle 240"/>
            <p:cNvSpPr>
              <a:spLocks noChangeArrowheads="1"/>
            </p:cNvSpPr>
            <p:nvPr/>
          </p:nvSpPr>
          <p:spPr bwMode="auto">
            <a:xfrm>
              <a:off x="1548" y="3370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8" name="Rectangle 241"/>
            <p:cNvSpPr>
              <a:spLocks noChangeArrowheads="1"/>
            </p:cNvSpPr>
            <p:nvPr/>
          </p:nvSpPr>
          <p:spPr bwMode="auto">
            <a:xfrm>
              <a:off x="1403" y="3240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34" name="Rectangle 247"/>
            <p:cNvSpPr>
              <a:spLocks noChangeArrowheads="1"/>
            </p:cNvSpPr>
            <p:nvPr/>
          </p:nvSpPr>
          <p:spPr bwMode="auto">
            <a:xfrm>
              <a:off x="1707" y="1084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35" name="Rectangle 248"/>
            <p:cNvSpPr>
              <a:spLocks noChangeArrowheads="1"/>
            </p:cNvSpPr>
            <p:nvPr/>
          </p:nvSpPr>
          <p:spPr bwMode="auto">
            <a:xfrm>
              <a:off x="1702" y="121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63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36" name="Rectangle 249"/>
            <p:cNvSpPr>
              <a:spLocks noChangeArrowheads="1"/>
            </p:cNvSpPr>
            <p:nvPr/>
          </p:nvSpPr>
          <p:spPr bwMode="auto">
            <a:xfrm>
              <a:off x="1688" y="137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95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37" name="Rectangle 250"/>
            <p:cNvSpPr>
              <a:spLocks noChangeArrowheads="1"/>
            </p:cNvSpPr>
            <p:nvPr/>
          </p:nvSpPr>
          <p:spPr bwMode="auto">
            <a:xfrm>
              <a:off x="1676" y="1533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98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41" name="Rectangle 254"/>
            <p:cNvSpPr>
              <a:spLocks noChangeArrowheads="1"/>
            </p:cNvSpPr>
            <p:nvPr/>
          </p:nvSpPr>
          <p:spPr bwMode="auto">
            <a:xfrm>
              <a:off x="1653" y="178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71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42" name="Rectangle 255"/>
            <p:cNvSpPr>
              <a:spLocks noChangeArrowheads="1"/>
            </p:cNvSpPr>
            <p:nvPr/>
          </p:nvSpPr>
          <p:spPr bwMode="auto">
            <a:xfrm>
              <a:off x="1609" y="2176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43" name="Rectangle 256"/>
            <p:cNvSpPr>
              <a:spLocks noChangeArrowheads="1"/>
            </p:cNvSpPr>
            <p:nvPr/>
          </p:nvSpPr>
          <p:spPr bwMode="auto">
            <a:xfrm>
              <a:off x="1494" y="271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44" name="Rectangle 257"/>
            <p:cNvSpPr>
              <a:spLocks noChangeArrowheads="1"/>
            </p:cNvSpPr>
            <p:nvPr/>
          </p:nvSpPr>
          <p:spPr bwMode="auto">
            <a:xfrm>
              <a:off x="1454" y="241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98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45" name="Rectangle 258"/>
            <p:cNvSpPr>
              <a:spLocks noChangeArrowheads="1"/>
            </p:cNvSpPr>
            <p:nvPr/>
          </p:nvSpPr>
          <p:spPr bwMode="auto">
            <a:xfrm>
              <a:off x="1361" y="2616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98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46" name="Rectangle 259"/>
            <p:cNvSpPr>
              <a:spLocks noChangeArrowheads="1"/>
            </p:cNvSpPr>
            <p:nvPr/>
          </p:nvSpPr>
          <p:spPr bwMode="auto">
            <a:xfrm>
              <a:off x="1637" y="2880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47" name="Line 260"/>
            <p:cNvSpPr>
              <a:spLocks noChangeShapeType="1"/>
            </p:cNvSpPr>
            <p:nvPr/>
          </p:nvSpPr>
          <p:spPr bwMode="auto">
            <a:xfrm>
              <a:off x="1194" y="5077"/>
              <a:ext cx="184" cy="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48" name="Line 261"/>
            <p:cNvSpPr>
              <a:spLocks noChangeShapeType="1"/>
            </p:cNvSpPr>
            <p:nvPr/>
          </p:nvSpPr>
          <p:spPr bwMode="auto">
            <a:xfrm>
              <a:off x="1194" y="5065"/>
              <a:ext cx="0" cy="23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49" name="Line 262"/>
            <p:cNvSpPr>
              <a:spLocks noChangeShapeType="1"/>
            </p:cNvSpPr>
            <p:nvPr/>
          </p:nvSpPr>
          <p:spPr bwMode="auto">
            <a:xfrm>
              <a:off x="1378" y="5065"/>
              <a:ext cx="0" cy="23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50" name="Rectangle 263"/>
            <p:cNvSpPr>
              <a:spLocks noChangeArrowheads="1"/>
            </p:cNvSpPr>
            <p:nvPr/>
          </p:nvSpPr>
          <p:spPr bwMode="auto">
            <a:xfrm>
              <a:off x="1245" y="5089"/>
              <a:ext cx="14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0.020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0" name="TextBox 239"/>
          <p:cNvSpPr txBox="1"/>
          <p:nvPr/>
        </p:nvSpPr>
        <p:spPr>
          <a:xfrm>
            <a:off x="314544" y="609600"/>
            <a:ext cx="2047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Sup. Fig 1C. PB1 gene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16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1347775" y="1370026"/>
            <a:ext cx="4162451" cy="6515162"/>
            <a:chOff x="1133" y="863"/>
            <a:chExt cx="2622" cy="4104"/>
          </a:xfrm>
        </p:grpSpPr>
        <p:grpSp>
          <p:nvGrpSpPr>
            <p:cNvPr id="5" name="Group 206"/>
            <p:cNvGrpSpPr>
              <a:grpSpLocks/>
            </p:cNvGrpSpPr>
            <p:nvPr/>
          </p:nvGrpSpPr>
          <p:grpSpPr bwMode="auto">
            <a:xfrm>
              <a:off x="1133" y="863"/>
              <a:ext cx="2622" cy="3974"/>
              <a:chOff x="1133" y="863"/>
              <a:chExt cx="2622" cy="3974"/>
            </a:xfrm>
          </p:grpSpPr>
          <p:sp>
            <p:nvSpPr>
              <p:cNvPr id="1074" name="Rectangle 57"/>
              <p:cNvSpPr>
                <a:spLocks noChangeArrowheads="1"/>
              </p:cNvSpPr>
              <p:nvPr/>
            </p:nvSpPr>
            <p:spPr bwMode="auto">
              <a:xfrm>
                <a:off x="2167" y="2006"/>
                <a:ext cx="1162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Tyva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/34/2016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2" name="Rectangle 55"/>
              <p:cNvSpPr>
                <a:spLocks noChangeArrowheads="1"/>
              </p:cNvSpPr>
              <p:nvPr/>
            </p:nvSpPr>
            <p:spPr bwMode="auto">
              <a:xfrm>
                <a:off x="2133" y="1939"/>
                <a:ext cx="1464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Uvs-Nuur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Lake/341/2016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9" name="Rectangle 52"/>
              <p:cNvSpPr>
                <a:spLocks noChangeArrowheads="1"/>
              </p:cNvSpPr>
              <p:nvPr/>
            </p:nvSpPr>
            <p:spPr bwMode="auto">
              <a:xfrm>
                <a:off x="2150" y="1872"/>
                <a:ext cx="1197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A/duck/Cameroon/17RS1661 3/2017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5" name="Rectangle 48"/>
              <p:cNvSpPr>
                <a:spLocks noChangeArrowheads="1"/>
              </p:cNvSpPr>
              <p:nvPr/>
            </p:nvSpPr>
            <p:spPr bwMode="auto">
              <a:xfrm>
                <a:off x="2142" y="1805"/>
                <a:ext cx="1101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A/duck/Uganda/17RS115-9/2017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3" name="Rectangle 46"/>
              <p:cNvSpPr>
                <a:spLocks noChangeArrowheads="1"/>
              </p:cNvSpPr>
              <p:nvPr/>
            </p:nvSpPr>
            <p:spPr bwMode="auto">
              <a:xfrm>
                <a:off x="2159" y="1738"/>
                <a:ext cx="1208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A/chicken/Uganda/17RS115-15/2017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9" name="Rectangle 42"/>
              <p:cNvSpPr>
                <a:spLocks noChangeArrowheads="1"/>
              </p:cNvSpPr>
              <p:nvPr/>
            </p:nvSpPr>
            <p:spPr bwMode="auto">
              <a:xfrm>
                <a:off x="2159" y="1671"/>
                <a:ext cx="1596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A/white winged black tern/Uganda/17RS115-3/2017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7" name="Rectangle 40"/>
              <p:cNvSpPr>
                <a:spLocks noChangeArrowheads="1"/>
              </p:cNvSpPr>
              <p:nvPr/>
            </p:nvSpPr>
            <p:spPr bwMode="auto">
              <a:xfrm>
                <a:off x="2167" y="1603"/>
                <a:ext cx="1445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A/grey-headed gull/Uganda/MUWRP-38/2017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4" name="Rectangle 87"/>
              <p:cNvSpPr>
                <a:spLocks noChangeArrowheads="1"/>
              </p:cNvSpPr>
              <p:nvPr/>
            </p:nvSpPr>
            <p:spPr bwMode="auto">
              <a:xfrm>
                <a:off x="1916" y="2745"/>
                <a:ext cx="1506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A/chicken/South Africa/S2017/08 0561 P2/2017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2" name="Rectangle 85"/>
              <p:cNvSpPr>
                <a:spLocks noChangeArrowheads="1"/>
              </p:cNvSpPr>
              <p:nvPr/>
            </p:nvSpPr>
            <p:spPr bwMode="auto">
              <a:xfrm>
                <a:off x="1934" y="2678"/>
                <a:ext cx="1611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Africa/S2017/08 0243 P2/2017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9" name="Rectangle 82"/>
              <p:cNvSpPr>
                <a:spLocks noChangeArrowheads="1"/>
              </p:cNvSpPr>
              <p:nvPr/>
            </p:nvSpPr>
            <p:spPr bwMode="auto">
              <a:xfrm>
                <a:off x="1933" y="2611"/>
                <a:ext cx="1447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A/Geese/South Africa/S2017/08 0558 P1/2017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7" name="Rectangle 80"/>
              <p:cNvSpPr>
                <a:spLocks noChangeArrowheads="1"/>
              </p:cNvSpPr>
              <p:nvPr/>
            </p:nvSpPr>
            <p:spPr bwMode="auto">
              <a:xfrm>
                <a:off x="1925" y="2544"/>
                <a:ext cx="1310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Africa/0190 9/2017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5" name="Rectangle 78"/>
              <p:cNvSpPr>
                <a:spLocks noChangeArrowheads="1"/>
              </p:cNvSpPr>
              <p:nvPr/>
            </p:nvSpPr>
            <p:spPr bwMode="auto">
              <a:xfrm>
                <a:off x="1934" y="2477"/>
                <a:ext cx="1494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A/ostrich/South Africa/S2017/08 0046 AF/2017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2" name="Rectangle 75"/>
              <p:cNvSpPr>
                <a:spLocks noChangeArrowheads="1"/>
              </p:cNvSpPr>
              <p:nvPr/>
            </p:nvSpPr>
            <p:spPr bwMode="auto">
              <a:xfrm>
                <a:off x="1901" y="2409"/>
                <a:ext cx="1276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A/chicken/Cameroon/17RS1661-1/2017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9" name="Rectangle 72"/>
              <p:cNvSpPr>
                <a:spLocks noChangeArrowheads="1"/>
              </p:cNvSpPr>
              <p:nvPr/>
            </p:nvSpPr>
            <p:spPr bwMode="auto">
              <a:xfrm>
                <a:off x="1865" y="2342"/>
                <a:ext cx="1211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teal/Egypt/871/2016  (H5N8)</a:t>
                </a:r>
              </a:p>
            </p:txBody>
          </p:sp>
          <p:sp>
            <p:nvSpPr>
              <p:cNvPr id="30" name="Rectangle 6"/>
              <p:cNvSpPr>
                <a:spLocks noChangeArrowheads="1"/>
              </p:cNvSpPr>
              <p:nvPr/>
            </p:nvSpPr>
            <p:spPr bwMode="auto">
              <a:xfrm>
                <a:off x="2221" y="863"/>
                <a:ext cx="136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Congo/KAF4/2017 (H5N8)</a:t>
                </a:r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2176" y="886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4" name="Rectangle 8"/>
              <p:cNvSpPr>
                <a:spLocks noChangeArrowheads="1"/>
              </p:cNvSpPr>
              <p:nvPr/>
            </p:nvSpPr>
            <p:spPr bwMode="auto">
              <a:xfrm>
                <a:off x="2176" y="931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Congo/17RS882-33/2017 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5" name="Freeform 9"/>
              <p:cNvSpPr>
                <a:spLocks/>
              </p:cNvSpPr>
              <p:nvPr/>
            </p:nvSpPr>
            <p:spPr bwMode="auto">
              <a:xfrm>
                <a:off x="2174" y="921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7" name="Rectangle 10"/>
              <p:cNvSpPr>
                <a:spLocks noChangeArrowheads="1"/>
              </p:cNvSpPr>
              <p:nvPr/>
            </p:nvSpPr>
            <p:spPr bwMode="auto">
              <a:xfrm>
                <a:off x="2221" y="998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</a:t>
                </a:r>
                <a:r>
                  <a:rPr lang="en-US" sz="800" b="1" dirty="0" smtClean="0">
                    <a:latin typeface="Times New Roman" pitchFamily="18" charset="0"/>
                    <a:cs typeface="Times New Roman" pitchFamily="18" charset="0"/>
                  </a:rPr>
                  <a:t>TCH5/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2017 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8" name="Line 11"/>
              <p:cNvSpPr>
                <a:spLocks noChangeShapeType="1"/>
              </p:cNvSpPr>
              <p:nvPr/>
            </p:nvSpPr>
            <p:spPr bwMode="auto">
              <a:xfrm>
                <a:off x="2176" y="1021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9" name="Rectangle 12"/>
              <p:cNvSpPr>
                <a:spLocks noChangeArrowheads="1"/>
              </p:cNvSpPr>
              <p:nvPr/>
            </p:nvSpPr>
            <p:spPr bwMode="auto">
              <a:xfrm>
                <a:off x="2239" y="1065"/>
                <a:ext cx="134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NYA4/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2017 </a:t>
                </a:r>
                <a:r>
                  <a:rPr lang="en-US" sz="800" b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13"/>
              <p:cNvSpPr>
                <a:spLocks noChangeShapeType="1"/>
              </p:cNvSpPr>
              <p:nvPr/>
            </p:nvSpPr>
            <p:spPr bwMode="auto">
              <a:xfrm>
                <a:off x="2193" y="1088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Rectangle 14"/>
              <p:cNvSpPr>
                <a:spLocks noChangeArrowheads="1"/>
              </p:cNvSpPr>
              <p:nvPr/>
            </p:nvSpPr>
            <p:spPr bwMode="auto">
              <a:xfrm>
                <a:off x="2239" y="1132"/>
                <a:ext cx="137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NYA14/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2017 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2" name="Line 15"/>
              <p:cNvSpPr>
                <a:spLocks noChangeShapeType="1"/>
              </p:cNvSpPr>
              <p:nvPr/>
            </p:nvSpPr>
            <p:spPr bwMode="auto">
              <a:xfrm>
                <a:off x="2193" y="1155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3" name="Line 16"/>
              <p:cNvSpPr>
                <a:spLocks noChangeShapeType="1"/>
              </p:cNvSpPr>
              <p:nvPr/>
            </p:nvSpPr>
            <p:spPr bwMode="auto">
              <a:xfrm>
                <a:off x="2192" y="1088"/>
                <a:ext cx="0" cy="3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4" name="Line 17"/>
              <p:cNvSpPr>
                <a:spLocks noChangeShapeType="1"/>
              </p:cNvSpPr>
              <p:nvPr/>
            </p:nvSpPr>
            <p:spPr bwMode="auto">
              <a:xfrm>
                <a:off x="2192" y="1123"/>
                <a:ext cx="0" cy="3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Freeform 18"/>
              <p:cNvSpPr>
                <a:spLocks/>
              </p:cNvSpPr>
              <p:nvPr/>
            </p:nvSpPr>
            <p:spPr bwMode="auto">
              <a:xfrm>
                <a:off x="2174" y="1005"/>
                <a:ext cx="18" cy="116"/>
              </a:xfrm>
              <a:custGeom>
                <a:avLst/>
                <a:gdLst>
                  <a:gd name="T0" fmla="*/ 0 w 18"/>
                  <a:gd name="T1" fmla="*/ 0 h 116"/>
                  <a:gd name="T2" fmla="*/ 0 w 18"/>
                  <a:gd name="T3" fmla="*/ 116 h 116"/>
                  <a:gd name="T4" fmla="*/ 18 w 18"/>
                  <a:gd name="T5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16">
                    <a:moveTo>
                      <a:pt x="0" y="0"/>
                    </a:moveTo>
                    <a:lnTo>
                      <a:pt x="0" y="116"/>
                    </a:lnTo>
                    <a:lnTo>
                      <a:pt x="18" y="11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6" name="Rectangle 19"/>
              <p:cNvSpPr>
                <a:spLocks noChangeArrowheads="1"/>
              </p:cNvSpPr>
              <p:nvPr/>
            </p:nvSpPr>
            <p:spPr bwMode="auto">
              <a:xfrm>
                <a:off x="2221" y="1199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</a:t>
                </a:r>
                <a:r>
                  <a:rPr lang="en-US" sz="800" b="1" dirty="0" smtClean="0">
                    <a:latin typeface="Times New Roman" pitchFamily="18" charset="0"/>
                    <a:cs typeface="Times New Roman" pitchFamily="18" charset="0"/>
                  </a:rPr>
                  <a:t>TCH4/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2017 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7" name="Line 20"/>
              <p:cNvSpPr>
                <a:spLocks noChangeShapeType="1"/>
              </p:cNvSpPr>
              <p:nvPr/>
            </p:nvSpPr>
            <p:spPr bwMode="auto">
              <a:xfrm>
                <a:off x="2176" y="1222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8" name="Line 21"/>
              <p:cNvSpPr>
                <a:spLocks noChangeShapeType="1"/>
              </p:cNvSpPr>
              <p:nvPr/>
            </p:nvSpPr>
            <p:spPr bwMode="auto">
              <a:xfrm>
                <a:off x="2174" y="886"/>
                <a:ext cx="0" cy="167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9" name="Line 22"/>
              <p:cNvSpPr>
                <a:spLocks noChangeShapeType="1"/>
              </p:cNvSpPr>
              <p:nvPr/>
            </p:nvSpPr>
            <p:spPr bwMode="auto">
              <a:xfrm>
                <a:off x="2174" y="1056"/>
                <a:ext cx="0" cy="16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0" name="Freeform 23"/>
              <p:cNvSpPr>
                <a:spLocks/>
              </p:cNvSpPr>
              <p:nvPr/>
            </p:nvSpPr>
            <p:spPr bwMode="auto">
              <a:xfrm>
                <a:off x="2166" y="1054"/>
                <a:ext cx="8" cy="116"/>
              </a:xfrm>
              <a:custGeom>
                <a:avLst/>
                <a:gdLst>
                  <a:gd name="T0" fmla="*/ 0 w 8"/>
                  <a:gd name="T1" fmla="*/ 116 h 116"/>
                  <a:gd name="T2" fmla="*/ 0 w 8"/>
                  <a:gd name="T3" fmla="*/ 0 h 116"/>
                  <a:gd name="T4" fmla="*/ 8 w 8"/>
                  <a:gd name="T5" fmla="*/ 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16">
                    <a:moveTo>
                      <a:pt x="0" y="11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1" name="Rectangle 24"/>
              <p:cNvSpPr>
                <a:spLocks noChangeArrowheads="1"/>
              </p:cNvSpPr>
              <p:nvPr/>
            </p:nvSpPr>
            <p:spPr bwMode="auto">
              <a:xfrm>
                <a:off x="2213" y="1267"/>
                <a:ext cx="13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KAF1/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2017 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2" name="Line 25"/>
              <p:cNvSpPr>
                <a:spLocks noChangeShapeType="1"/>
              </p:cNvSpPr>
              <p:nvPr/>
            </p:nvSpPr>
            <p:spPr bwMode="auto">
              <a:xfrm>
                <a:off x="2167" y="1289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3" name="Rectangle 26"/>
              <p:cNvSpPr>
                <a:spLocks noChangeArrowheads="1"/>
              </p:cNvSpPr>
              <p:nvPr/>
            </p:nvSpPr>
            <p:spPr bwMode="auto">
              <a:xfrm>
                <a:off x="2213" y="1334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Congo/TCH6</a:t>
                </a:r>
                <a:r>
                  <a:rPr lang="en-US" sz="8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2017 </a:t>
                </a:r>
                <a:r>
                  <a:rPr lang="en-US" sz="800" b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4" name="Line 27"/>
              <p:cNvSpPr>
                <a:spLocks noChangeShapeType="1"/>
              </p:cNvSpPr>
              <p:nvPr/>
            </p:nvSpPr>
            <p:spPr bwMode="auto">
              <a:xfrm>
                <a:off x="2167" y="1356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5" name="Rectangle 28"/>
              <p:cNvSpPr>
                <a:spLocks noChangeArrowheads="1"/>
              </p:cNvSpPr>
              <p:nvPr/>
            </p:nvSpPr>
            <p:spPr bwMode="auto">
              <a:xfrm>
                <a:off x="2167" y="1401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Congo/17RS882-40/2017 </a:t>
                </a:r>
                <a:r>
                  <a:rPr lang="en-US" sz="800" b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6" name="Freeform 29"/>
              <p:cNvSpPr>
                <a:spLocks/>
              </p:cNvSpPr>
              <p:nvPr/>
            </p:nvSpPr>
            <p:spPr bwMode="auto">
              <a:xfrm>
                <a:off x="2166" y="1391"/>
                <a:ext cx="0" cy="33"/>
              </a:xfrm>
              <a:custGeom>
                <a:avLst/>
                <a:gdLst>
                  <a:gd name="T0" fmla="*/ 0 h 33"/>
                  <a:gd name="T1" fmla="*/ 33 h 33"/>
                  <a:gd name="T2" fmla="*/ 33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0"/>
                    </a:moveTo>
                    <a:lnTo>
                      <a:pt x="0" y="33"/>
                    </a:lnTo>
                    <a:lnTo>
                      <a:pt x="0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7" name="Line 30"/>
              <p:cNvSpPr>
                <a:spLocks noChangeShapeType="1"/>
              </p:cNvSpPr>
              <p:nvPr/>
            </p:nvSpPr>
            <p:spPr bwMode="auto">
              <a:xfrm>
                <a:off x="2166" y="1054"/>
                <a:ext cx="0" cy="184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8" name="Line 31"/>
              <p:cNvSpPr>
                <a:spLocks noChangeShapeType="1"/>
              </p:cNvSpPr>
              <p:nvPr/>
            </p:nvSpPr>
            <p:spPr bwMode="auto">
              <a:xfrm>
                <a:off x="2166" y="1240"/>
                <a:ext cx="0" cy="184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9" name="Freeform 32"/>
              <p:cNvSpPr>
                <a:spLocks/>
              </p:cNvSpPr>
              <p:nvPr/>
            </p:nvSpPr>
            <p:spPr bwMode="auto">
              <a:xfrm>
                <a:off x="2158" y="1239"/>
                <a:ext cx="8" cy="141"/>
              </a:xfrm>
              <a:custGeom>
                <a:avLst/>
                <a:gdLst>
                  <a:gd name="T0" fmla="*/ 0 w 8"/>
                  <a:gd name="T1" fmla="*/ 141 h 141"/>
                  <a:gd name="T2" fmla="*/ 0 w 8"/>
                  <a:gd name="T3" fmla="*/ 0 h 141"/>
                  <a:gd name="T4" fmla="*/ 8 w 8"/>
                  <a:gd name="T5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41">
                    <a:moveTo>
                      <a:pt x="0" y="141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0" name="Rectangle 33"/>
              <p:cNvSpPr>
                <a:spLocks noChangeArrowheads="1"/>
              </p:cNvSpPr>
              <p:nvPr/>
            </p:nvSpPr>
            <p:spPr bwMode="auto">
              <a:xfrm>
                <a:off x="2248" y="1468"/>
                <a:ext cx="137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NYA15/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2017 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1" name="Line 34"/>
              <p:cNvSpPr>
                <a:spLocks noChangeShapeType="1"/>
              </p:cNvSpPr>
              <p:nvPr/>
            </p:nvSpPr>
            <p:spPr bwMode="auto">
              <a:xfrm>
                <a:off x="2202" y="1491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2" name="Rectangle 35"/>
              <p:cNvSpPr>
                <a:spLocks noChangeArrowheads="1"/>
              </p:cNvSpPr>
              <p:nvPr/>
            </p:nvSpPr>
            <p:spPr bwMode="auto">
              <a:xfrm>
                <a:off x="2202" y="1535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Congo/17RS882-29/2017 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3" name="Freeform 36"/>
              <p:cNvSpPr>
                <a:spLocks/>
              </p:cNvSpPr>
              <p:nvPr/>
            </p:nvSpPr>
            <p:spPr bwMode="auto">
              <a:xfrm>
                <a:off x="2201" y="1526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4" name="Line 37"/>
              <p:cNvSpPr>
                <a:spLocks noChangeShapeType="1"/>
              </p:cNvSpPr>
              <p:nvPr/>
            </p:nvSpPr>
            <p:spPr bwMode="auto">
              <a:xfrm>
                <a:off x="2201" y="1491"/>
                <a:ext cx="0" cy="3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5" name="Freeform 38"/>
              <p:cNvSpPr>
                <a:spLocks/>
              </p:cNvSpPr>
              <p:nvPr/>
            </p:nvSpPr>
            <p:spPr bwMode="auto">
              <a:xfrm>
                <a:off x="2158" y="1383"/>
                <a:ext cx="43" cy="141"/>
              </a:xfrm>
              <a:custGeom>
                <a:avLst/>
                <a:gdLst>
                  <a:gd name="T0" fmla="*/ 0 w 43"/>
                  <a:gd name="T1" fmla="*/ 0 h 141"/>
                  <a:gd name="T2" fmla="*/ 0 w 43"/>
                  <a:gd name="T3" fmla="*/ 141 h 141"/>
                  <a:gd name="T4" fmla="*/ 43 w 43"/>
                  <a:gd name="T5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41">
                    <a:moveTo>
                      <a:pt x="0" y="0"/>
                    </a:moveTo>
                    <a:lnTo>
                      <a:pt x="0" y="141"/>
                    </a:lnTo>
                    <a:lnTo>
                      <a:pt x="43" y="14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6" name="Freeform 39"/>
              <p:cNvSpPr>
                <a:spLocks/>
              </p:cNvSpPr>
              <p:nvPr/>
            </p:nvSpPr>
            <p:spPr bwMode="auto">
              <a:xfrm>
                <a:off x="2140" y="1382"/>
                <a:ext cx="18" cy="154"/>
              </a:xfrm>
              <a:custGeom>
                <a:avLst/>
                <a:gdLst>
                  <a:gd name="T0" fmla="*/ 0 w 18"/>
                  <a:gd name="T1" fmla="*/ 154 h 154"/>
                  <a:gd name="T2" fmla="*/ 0 w 18"/>
                  <a:gd name="T3" fmla="*/ 0 h 154"/>
                  <a:gd name="T4" fmla="*/ 18 w 18"/>
                  <a:gd name="T5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54">
                    <a:moveTo>
                      <a:pt x="0" y="154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8" name="Freeform 41"/>
              <p:cNvSpPr>
                <a:spLocks/>
              </p:cNvSpPr>
              <p:nvPr/>
            </p:nvSpPr>
            <p:spPr bwMode="auto">
              <a:xfrm>
                <a:off x="2140" y="1625"/>
                <a:ext cx="26" cy="32"/>
              </a:xfrm>
              <a:custGeom>
                <a:avLst/>
                <a:gdLst>
                  <a:gd name="T0" fmla="*/ 0 w 26"/>
                  <a:gd name="T1" fmla="*/ 32 h 32"/>
                  <a:gd name="T2" fmla="*/ 0 w 26"/>
                  <a:gd name="T3" fmla="*/ 0 h 32"/>
                  <a:gd name="T4" fmla="*/ 26 w 26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2">
                    <a:moveTo>
                      <a:pt x="0" y="32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0" name="Freeform 43"/>
              <p:cNvSpPr>
                <a:spLocks/>
              </p:cNvSpPr>
              <p:nvPr/>
            </p:nvSpPr>
            <p:spPr bwMode="auto">
              <a:xfrm>
                <a:off x="2140" y="1660"/>
                <a:ext cx="18" cy="32"/>
              </a:xfrm>
              <a:custGeom>
                <a:avLst/>
                <a:gdLst>
                  <a:gd name="T0" fmla="*/ 0 w 18"/>
                  <a:gd name="T1" fmla="*/ 0 h 32"/>
                  <a:gd name="T2" fmla="*/ 0 w 18"/>
                  <a:gd name="T3" fmla="*/ 32 h 32"/>
                  <a:gd name="T4" fmla="*/ 18 w 1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2">
                    <a:moveTo>
                      <a:pt x="0" y="0"/>
                    </a:moveTo>
                    <a:lnTo>
                      <a:pt x="0" y="32"/>
                    </a:lnTo>
                    <a:lnTo>
                      <a:pt x="18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1" name="Line 44"/>
              <p:cNvSpPr>
                <a:spLocks noChangeShapeType="1"/>
              </p:cNvSpPr>
              <p:nvPr/>
            </p:nvSpPr>
            <p:spPr bwMode="auto">
              <a:xfrm>
                <a:off x="2140" y="1538"/>
                <a:ext cx="0" cy="154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2" name="Freeform 45"/>
              <p:cNvSpPr>
                <a:spLocks/>
              </p:cNvSpPr>
              <p:nvPr/>
            </p:nvSpPr>
            <p:spPr bwMode="auto">
              <a:xfrm>
                <a:off x="2132" y="1537"/>
                <a:ext cx="8" cy="127"/>
              </a:xfrm>
              <a:custGeom>
                <a:avLst/>
                <a:gdLst>
                  <a:gd name="T0" fmla="*/ 0 w 8"/>
                  <a:gd name="T1" fmla="*/ 127 h 127"/>
                  <a:gd name="T2" fmla="*/ 0 w 8"/>
                  <a:gd name="T3" fmla="*/ 0 h 127"/>
                  <a:gd name="T4" fmla="*/ 8 w 8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27">
                    <a:moveTo>
                      <a:pt x="0" y="127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4" name="Freeform 47"/>
              <p:cNvSpPr>
                <a:spLocks/>
              </p:cNvSpPr>
              <p:nvPr/>
            </p:nvSpPr>
            <p:spPr bwMode="auto">
              <a:xfrm>
                <a:off x="2140" y="1760"/>
                <a:ext cx="18" cy="32"/>
              </a:xfrm>
              <a:custGeom>
                <a:avLst/>
                <a:gdLst>
                  <a:gd name="T0" fmla="*/ 0 w 18"/>
                  <a:gd name="T1" fmla="*/ 32 h 32"/>
                  <a:gd name="T2" fmla="*/ 0 w 18"/>
                  <a:gd name="T3" fmla="*/ 0 h 32"/>
                  <a:gd name="T4" fmla="*/ 18 w 18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2">
                    <a:moveTo>
                      <a:pt x="0" y="32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6" name="Freeform 49"/>
              <p:cNvSpPr>
                <a:spLocks/>
              </p:cNvSpPr>
              <p:nvPr/>
            </p:nvSpPr>
            <p:spPr bwMode="auto">
              <a:xfrm>
                <a:off x="2140" y="1794"/>
                <a:ext cx="0" cy="33"/>
              </a:xfrm>
              <a:custGeom>
                <a:avLst/>
                <a:gdLst>
                  <a:gd name="T0" fmla="*/ 0 h 33"/>
                  <a:gd name="T1" fmla="*/ 33 h 33"/>
                  <a:gd name="T2" fmla="*/ 33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0"/>
                    </a:moveTo>
                    <a:lnTo>
                      <a:pt x="0" y="33"/>
                    </a:lnTo>
                    <a:lnTo>
                      <a:pt x="0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7" name="Freeform 50"/>
              <p:cNvSpPr>
                <a:spLocks/>
              </p:cNvSpPr>
              <p:nvPr/>
            </p:nvSpPr>
            <p:spPr bwMode="auto">
              <a:xfrm>
                <a:off x="2132" y="1666"/>
                <a:ext cx="8" cy="127"/>
              </a:xfrm>
              <a:custGeom>
                <a:avLst/>
                <a:gdLst>
                  <a:gd name="T0" fmla="*/ 0 w 8"/>
                  <a:gd name="T1" fmla="*/ 0 h 127"/>
                  <a:gd name="T2" fmla="*/ 0 w 8"/>
                  <a:gd name="T3" fmla="*/ 127 h 127"/>
                  <a:gd name="T4" fmla="*/ 8 w 8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27">
                    <a:moveTo>
                      <a:pt x="0" y="0"/>
                    </a:moveTo>
                    <a:lnTo>
                      <a:pt x="0" y="127"/>
                    </a:lnTo>
                    <a:lnTo>
                      <a:pt x="8" y="12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8" name="Freeform 51"/>
              <p:cNvSpPr>
                <a:spLocks/>
              </p:cNvSpPr>
              <p:nvPr/>
            </p:nvSpPr>
            <p:spPr bwMode="auto">
              <a:xfrm>
                <a:off x="2114" y="1665"/>
                <a:ext cx="18" cy="113"/>
              </a:xfrm>
              <a:custGeom>
                <a:avLst/>
                <a:gdLst>
                  <a:gd name="T0" fmla="*/ 0 w 18"/>
                  <a:gd name="T1" fmla="*/ 113 h 113"/>
                  <a:gd name="T2" fmla="*/ 0 w 18"/>
                  <a:gd name="T3" fmla="*/ 0 h 113"/>
                  <a:gd name="T4" fmla="*/ 18 w 18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13">
                    <a:moveTo>
                      <a:pt x="0" y="113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0" name="Freeform 53"/>
              <p:cNvSpPr>
                <a:spLocks/>
              </p:cNvSpPr>
              <p:nvPr/>
            </p:nvSpPr>
            <p:spPr bwMode="auto">
              <a:xfrm>
                <a:off x="2114" y="1781"/>
                <a:ext cx="35" cy="113"/>
              </a:xfrm>
              <a:custGeom>
                <a:avLst/>
                <a:gdLst>
                  <a:gd name="T0" fmla="*/ 0 w 35"/>
                  <a:gd name="T1" fmla="*/ 0 h 113"/>
                  <a:gd name="T2" fmla="*/ 0 w 35"/>
                  <a:gd name="T3" fmla="*/ 113 h 113"/>
                  <a:gd name="T4" fmla="*/ 35 w 35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113">
                    <a:moveTo>
                      <a:pt x="0" y="0"/>
                    </a:moveTo>
                    <a:lnTo>
                      <a:pt x="0" y="113"/>
                    </a:lnTo>
                    <a:lnTo>
                      <a:pt x="35" y="11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1" name="Freeform 54"/>
              <p:cNvSpPr>
                <a:spLocks/>
              </p:cNvSpPr>
              <p:nvPr/>
            </p:nvSpPr>
            <p:spPr bwMode="auto">
              <a:xfrm>
                <a:off x="2097" y="1779"/>
                <a:ext cx="17" cy="106"/>
              </a:xfrm>
              <a:custGeom>
                <a:avLst/>
                <a:gdLst>
                  <a:gd name="T0" fmla="*/ 0 w 17"/>
                  <a:gd name="T1" fmla="*/ 106 h 106"/>
                  <a:gd name="T2" fmla="*/ 0 w 17"/>
                  <a:gd name="T3" fmla="*/ 0 h 106"/>
                  <a:gd name="T4" fmla="*/ 17 w 17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6">
                    <a:moveTo>
                      <a:pt x="0" y="106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3" name="Freeform 56"/>
              <p:cNvSpPr>
                <a:spLocks/>
              </p:cNvSpPr>
              <p:nvPr/>
            </p:nvSpPr>
            <p:spPr bwMode="auto">
              <a:xfrm>
                <a:off x="2114" y="1961"/>
                <a:ext cx="18" cy="32"/>
              </a:xfrm>
              <a:custGeom>
                <a:avLst/>
                <a:gdLst>
                  <a:gd name="T0" fmla="*/ 0 w 18"/>
                  <a:gd name="T1" fmla="*/ 32 h 32"/>
                  <a:gd name="T2" fmla="*/ 0 w 18"/>
                  <a:gd name="T3" fmla="*/ 0 h 32"/>
                  <a:gd name="T4" fmla="*/ 18 w 18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2">
                    <a:moveTo>
                      <a:pt x="0" y="32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5" name="Freeform 58"/>
              <p:cNvSpPr>
                <a:spLocks/>
              </p:cNvSpPr>
              <p:nvPr/>
            </p:nvSpPr>
            <p:spPr bwMode="auto">
              <a:xfrm>
                <a:off x="2114" y="1996"/>
                <a:ext cx="52" cy="32"/>
              </a:xfrm>
              <a:custGeom>
                <a:avLst/>
                <a:gdLst>
                  <a:gd name="T0" fmla="*/ 0 w 52"/>
                  <a:gd name="T1" fmla="*/ 0 h 32"/>
                  <a:gd name="T2" fmla="*/ 0 w 52"/>
                  <a:gd name="T3" fmla="*/ 32 h 32"/>
                  <a:gd name="T4" fmla="*/ 52 w 52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32">
                    <a:moveTo>
                      <a:pt x="0" y="0"/>
                    </a:moveTo>
                    <a:lnTo>
                      <a:pt x="0" y="32"/>
                    </a:lnTo>
                    <a:lnTo>
                      <a:pt x="52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6" name="Freeform 59"/>
              <p:cNvSpPr>
                <a:spLocks/>
              </p:cNvSpPr>
              <p:nvPr/>
            </p:nvSpPr>
            <p:spPr bwMode="auto">
              <a:xfrm>
                <a:off x="2097" y="1888"/>
                <a:ext cx="17" cy="107"/>
              </a:xfrm>
              <a:custGeom>
                <a:avLst/>
                <a:gdLst>
                  <a:gd name="T0" fmla="*/ 0 w 17"/>
                  <a:gd name="T1" fmla="*/ 0 h 107"/>
                  <a:gd name="T2" fmla="*/ 0 w 17"/>
                  <a:gd name="T3" fmla="*/ 107 h 107"/>
                  <a:gd name="T4" fmla="*/ 17 w 17"/>
                  <a:gd name="T5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7">
                    <a:moveTo>
                      <a:pt x="0" y="0"/>
                    </a:moveTo>
                    <a:lnTo>
                      <a:pt x="0" y="107"/>
                    </a:lnTo>
                    <a:lnTo>
                      <a:pt x="17" y="10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7" name="Rectangle 60"/>
              <p:cNvSpPr>
                <a:spLocks noChangeArrowheads="1"/>
              </p:cNvSpPr>
              <p:nvPr/>
            </p:nvSpPr>
            <p:spPr bwMode="auto">
              <a:xfrm>
                <a:off x="2177" y="2073"/>
                <a:ext cx="147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Congo/17RS882-5/2017 </a:t>
                </a:r>
                <a:r>
                  <a:rPr lang="en-US" sz="800" b="1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8" name="Freeform 61"/>
              <p:cNvSpPr>
                <a:spLocks/>
              </p:cNvSpPr>
              <p:nvPr/>
            </p:nvSpPr>
            <p:spPr bwMode="auto">
              <a:xfrm>
                <a:off x="2175" y="2095"/>
                <a:ext cx="0" cy="33"/>
              </a:xfrm>
              <a:custGeom>
                <a:avLst/>
                <a:gdLst>
                  <a:gd name="T0" fmla="*/ 33 h 33"/>
                  <a:gd name="T1" fmla="*/ 0 h 33"/>
                  <a:gd name="T2" fmla="*/ 0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3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9" name="Rectangle 62"/>
              <p:cNvSpPr>
                <a:spLocks noChangeArrowheads="1"/>
              </p:cNvSpPr>
              <p:nvPr/>
            </p:nvSpPr>
            <p:spPr bwMode="auto">
              <a:xfrm>
                <a:off x="2177" y="2140"/>
                <a:ext cx="95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A/duck/India/10CA01/2016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0" name="Freeform 63"/>
              <p:cNvSpPr>
                <a:spLocks/>
              </p:cNvSpPr>
              <p:nvPr/>
            </p:nvSpPr>
            <p:spPr bwMode="auto">
              <a:xfrm>
                <a:off x="2175" y="2130"/>
                <a:ext cx="0" cy="33"/>
              </a:xfrm>
              <a:custGeom>
                <a:avLst/>
                <a:gdLst>
                  <a:gd name="T0" fmla="*/ 0 h 33"/>
                  <a:gd name="T1" fmla="*/ 33 h 33"/>
                  <a:gd name="T2" fmla="*/ 33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0"/>
                    </a:moveTo>
                    <a:lnTo>
                      <a:pt x="0" y="33"/>
                    </a:lnTo>
                    <a:lnTo>
                      <a:pt x="0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1" name="Freeform 64"/>
              <p:cNvSpPr>
                <a:spLocks/>
              </p:cNvSpPr>
              <p:nvPr/>
            </p:nvSpPr>
            <p:spPr bwMode="auto">
              <a:xfrm>
                <a:off x="2097" y="1955"/>
                <a:ext cx="78" cy="174"/>
              </a:xfrm>
              <a:custGeom>
                <a:avLst/>
                <a:gdLst>
                  <a:gd name="T0" fmla="*/ 0 w 78"/>
                  <a:gd name="T1" fmla="*/ 0 h 174"/>
                  <a:gd name="T2" fmla="*/ 0 w 78"/>
                  <a:gd name="T3" fmla="*/ 174 h 174"/>
                  <a:gd name="T4" fmla="*/ 78 w 78"/>
                  <a:gd name="T5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8" h="174">
                    <a:moveTo>
                      <a:pt x="0" y="0"/>
                    </a:moveTo>
                    <a:lnTo>
                      <a:pt x="0" y="174"/>
                    </a:lnTo>
                    <a:lnTo>
                      <a:pt x="78" y="17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2" name="Line 65"/>
              <p:cNvSpPr>
                <a:spLocks noChangeShapeType="1"/>
              </p:cNvSpPr>
              <p:nvPr/>
            </p:nvSpPr>
            <p:spPr bwMode="auto">
              <a:xfrm>
                <a:off x="2097" y="1779"/>
                <a:ext cx="0" cy="174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3" name="Freeform 66"/>
              <p:cNvSpPr>
                <a:spLocks/>
              </p:cNvSpPr>
              <p:nvPr/>
            </p:nvSpPr>
            <p:spPr bwMode="auto">
              <a:xfrm>
                <a:off x="2088" y="1954"/>
                <a:ext cx="9" cy="136"/>
              </a:xfrm>
              <a:custGeom>
                <a:avLst/>
                <a:gdLst>
                  <a:gd name="T0" fmla="*/ 0 w 9"/>
                  <a:gd name="T1" fmla="*/ 136 h 136"/>
                  <a:gd name="T2" fmla="*/ 0 w 9"/>
                  <a:gd name="T3" fmla="*/ 0 h 136"/>
                  <a:gd name="T4" fmla="*/ 9 w 9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36">
                    <a:moveTo>
                      <a:pt x="0" y="13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5" name="Freeform 68"/>
              <p:cNvSpPr>
                <a:spLocks/>
              </p:cNvSpPr>
              <p:nvPr/>
            </p:nvSpPr>
            <p:spPr bwMode="auto">
              <a:xfrm>
                <a:off x="2088" y="2093"/>
                <a:ext cx="114" cy="137"/>
              </a:xfrm>
              <a:custGeom>
                <a:avLst/>
                <a:gdLst>
                  <a:gd name="T0" fmla="*/ 0 w 114"/>
                  <a:gd name="T1" fmla="*/ 0 h 137"/>
                  <a:gd name="T2" fmla="*/ 0 w 114"/>
                  <a:gd name="T3" fmla="*/ 137 h 137"/>
                  <a:gd name="T4" fmla="*/ 114 w 114"/>
                  <a:gd name="T5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4" h="137">
                    <a:moveTo>
                      <a:pt x="0" y="0"/>
                    </a:moveTo>
                    <a:lnTo>
                      <a:pt x="0" y="137"/>
                    </a:lnTo>
                    <a:lnTo>
                      <a:pt x="114" y="13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6" name="Freeform 69"/>
              <p:cNvSpPr>
                <a:spLocks/>
              </p:cNvSpPr>
              <p:nvPr/>
            </p:nvSpPr>
            <p:spPr bwMode="auto">
              <a:xfrm>
                <a:off x="1574" y="2092"/>
                <a:ext cx="514" cy="206"/>
              </a:xfrm>
              <a:custGeom>
                <a:avLst/>
                <a:gdLst>
                  <a:gd name="T0" fmla="*/ 0 w 514"/>
                  <a:gd name="T1" fmla="*/ 206 h 206"/>
                  <a:gd name="T2" fmla="*/ 0 w 514"/>
                  <a:gd name="T3" fmla="*/ 0 h 206"/>
                  <a:gd name="T4" fmla="*/ 514 w 514"/>
                  <a:gd name="T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4" h="206">
                    <a:moveTo>
                      <a:pt x="0" y="206"/>
                    </a:moveTo>
                    <a:lnTo>
                      <a:pt x="0" y="0"/>
                    </a:lnTo>
                    <a:lnTo>
                      <a:pt x="51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7" name="Rectangle 70"/>
              <p:cNvSpPr>
                <a:spLocks noChangeArrowheads="1"/>
              </p:cNvSpPr>
              <p:nvPr/>
            </p:nvSpPr>
            <p:spPr bwMode="auto">
              <a:xfrm>
                <a:off x="1865" y="2275"/>
                <a:ext cx="1211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teal/Egypt/877/2016  (H5N8)</a:t>
                </a:r>
              </a:p>
            </p:txBody>
          </p:sp>
          <p:sp>
            <p:nvSpPr>
              <p:cNvPr id="1088" name="Freeform 71"/>
              <p:cNvSpPr>
                <a:spLocks/>
              </p:cNvSpPr>
              <p:nvPr/>
            </p:nvSpPr>
            <p:spPr bwMode="auto">
              <a:xfrm>
                <a:off x="1864" y="2297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0" name="Freeform 73"/>
              <p:cNvSpPr>
                <a:spLocks/>
              </p:cNvSpPr>
              <p:nvPr/>
            </p:nvSpPr>
            <p:spPr bwMode="auto">
              <a:xfrm>
                <a:off x="1864" y="2332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1" name="Freeform 74"/>
              <p:cNvSpPr>
                <a:spLocks/>
              </p:cNvSpPr>
              <p:nvPr/>
            </p:nvSpPr>
            <p:spPr bwMode="auto">
              <a:xfrm>
                <a:off x="1830" y="2330"/>
                <a:ext cx="34" cy="49"/>
              </a:xfrm>
              <a:custGeom>
                <a:avLst/>
                <a:gdLst>
                  <a:gd name="T0" fmla="*/ 0 w 34"/>
                  <a:gd name="T1" fmla="*/ 49 h 49"/>
                  <a:gd name="T2" fmla="*/ 0 w 34"/>
                  <a:gd name="T3" fmla="*/ 0 h 49"/>
                  <a:gd name="T4" fmla="*/ 34 w 34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49">
                    <a:moveTo>
                      <a:pt x="0" y="49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3" name="Freeform 76"/>
              <p:cNvSpPr>
                <a:spLocks/>
              </p:cNvSpPr>
              <p:nvPr/>
            </p:nvSpPr>
            <p:spPr bwMode="auto">
              <a:xfrm>
                <a:off x="1830" y="2382"/>
                <a:ext cx="70" cy="49"/>
              </a:xfrm>
              <a:custGeom>
                <a:avLst/>
                <a:gdLst>
                  <a:gd name="T0" fmla="*/ 0 w 70"/>
                  <a:gd name="T1" fmla="*/ 0 h 49"/>
                  <a:gd name="T2" fmla="*/ 0 w 70"/>
                  <a:gd name="T3" fmla="*/ 49 h 49"/>
                  <a:gd name="T4" fmla="*/ 70 w 70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" h="49">
                    <a:moveTo>
                      <a:pt x="0" y="0"/>
                    </a:moveTo>
                    <a:lnTo>
                      <a:pt x="0" y="49"/>
                    </a:lnTo>
                    <a:lnTo>
                      <a:pt x="70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4" name="Freeform 77"/>
              <p:cNvSpPr>
                <a:spLocks/>
              </p:cNvSpPr>
              <p:nvPr/>
            </p:nvSpPr>
            <p:spPr bwMode="auto">
              <a:xfrm>
                <a:off x="1824" y="2381"/>
                <a:ext cx="6" cy="124"/>
              </a:xfrm>
              <a:custGeom>
                <a:avLst/>
                <a:gdLst>
                  <a:gd name="T0" fmla="*/ 0 w 6"/>
                  <a:gd name="T1" fmla="*/ 124 h 124"/>
                  <a:gd name="T2" fmla="*/ 0 w 6"/>
                  <a:gd name="T3" fmla="*/ 0 h 124"/>
                  <a:gd name="T4" fmla="*/ 6 w 6"/>
                  <a:gd name="T5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24">
                    <a:moveTo>
                      <a:pt x="0" y="124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6" name="Freeform 79"/>
              <p:cNvSpPr>
                <a:spLocks/>
              </p:cNvSpPr>
              <p:nvPr/>
            </p:nvSpPr>
            <p:spPr bwMode="auto">
              <a:xfrm>
                <a:off x="1915" y="2498"/>
                <a:ext cx="17" cy="133"/>
              </a:xfrm>
              <a:custGeom>
                <a:avLst/>
                <a:gdLst>
                  <a:gd name="T0" fmla="*/ 0 w 17"/>
                  <a:gd name="T1" fmla="*/ 133 h 133"/>
                  <a:gd name="T2" fmla="*/ 0 w 17"/>
                  <a:gd name="T3" fmla="*/ 0 h 133"/>
                  <a:gd name="T4" fmla="*/ 17 w 17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33">
                    <a:moveTo>
                      <a:pt x="0" y="133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8" name="Freeform 81"/>
              <p:cNvSpPr>
                <a:spLocks/>
              </p:cNvSpPr>
              <p:nvPr/>
            </p:nvSpPr>
            <p:spPr bwMode="auto">
              <a:xfrm>
                <a:off x="1923" y="2566"/>
                <a:ext cx="0" cy="32"/>
              </a:xfrm>
              <a:custGeom>
                <a:avLst/>
                <a:gdLst>
                  <a:gd name="T0" fmla="*/ 32 h 32"/>
                  <a:gd name="T1" fmla="*/ 0 h 32"/>
                  <a:gd name="T2" fmla="*/ 0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3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0" name="Freeform 83"/>
              <p:cNvSpPr>
                <a:spLocks/>
              </p:cNvSpPr>
              <p:nvPr/>
            </p:nvSpPr>
            <p:spPr bwMode="auto">
              <a:xfrm>
                <a:off x="1923" y="2601"/>
                <a:ext cx="9" cy="32"/>
              </a:xfrm>
              <a:custGeom>
                <a:avLst/>
                <a:gdLst>
                  <a:gd name="T0" fmla="*/ 0 w 9"/>
                  <a:gd name="T1" fmla="*/ 0 h 32"/>
                  <a:gd name="T2" fmla="*/ 0 w 9"/>
                  <a:gd name="T3" fmla="*/ 32 h 32"/>
                  <a:gd name="T4" fmla="*/ 9 w 9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2">
                    <a:moveTo>
                      <a:pt x="0" y="0"/>
                    </a:moveTo>
                    <a:lnTo>
                      <a:pt x="0" y="32"/>
                    </a:lnTo>
                    <a:lnTo>
                      <a:pt x="9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1" name="Freeform 84"/>
              <p:cNvSpPr>
                <a:spLocks/>
              </p:cNvSpPr>
              <p:nvPr/>
            </p:nvSpPr>
            <p:spPr bwMode="auto">
              <a:xfrm>
                <a:off x="1915" y="2599"/>
                <a:ext cx="8" cy="83"/>
              </a:xfrm>
              <a:custGeom>
                <a:avLst/>
                <a:gdLst>
                  <a:gd name="T0" fmla="*/ 0 w 8"/>
                  <a:gd name="T1" fmla="*/ 83 h 83"/>
                  <a:gd name="T2" fmla="*/ 0 w 8"/>
                  <a:gd name="T3" fmla="*/ 0 h 83"/>
                  <a:gd name="T4" fmla="*/ 8 w 8"/>
                  <a:gd name="T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83">
                    <a:moveTo>
                      <a:pt x="0" y="83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3" name="Freeform 86"/>
              <p:cNvSpPr>
                <a:spLocks/>
              </p:cNvSpPr>
              <p:nvPr/>
            </p:nvSpPr>
            <p:spPr bwMode="auto">
              <a:xfrm>
                <a:off x="1915" y="2700"/>
                <a:ext cx="17" cy="32"/>
              </a:xfrm>
              <a:custGeom>
                <a:avLst/>
                <a:gdLst>
                  <a:gd name="T0" fmla="*/ 0 w 17"/>
                  <a:gd name="T1" fmla="*/ 32 h 32"/>
                  <a:gd name="T2" fmla="*/ 0 w 17"/>
                  <a:gd name="T3" fmla="*/ 0 h 32"/>
                  <a:gd name="T4" fmla="*/ 17 w 17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32">
                    <a:moveTo>
                      <a:pt x="0" y="32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5" name="Freeform 88"/>
              <p:cNvSpPr>
                <a:spLocks/>
              </p:cNvSpPr>
              <p:nvPr/>
            </p:nvSpPr>
            <p:spPr bwMode="auto">
              <a:xfrm>
                <a:off x="1915" y="2735"/>
                <a:ext cx="0" cy="32"/>
              </a:xfrm>
              <a:custGeom>
                <a:avLst/>
                <a:gdLst>
                  <a:gd name="T0" fmla="*/ 0 h 32"/>
                  <a:gd name="T1" fmla="*/ 32 h 32"/>
                  <a:gd name="T2" fmla="*/ 32 h 3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">
                    <a:moveTo>
                      <a:pt x="0" y="0"/>
                    </a:moveTo>
                    <a:lnTo>
                      <a:pt x="0" y="32"/>
                    </a:lnTo>
                    <a:lnTo>
                      <a:pt x="0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6" name="Line 89"/>
              <p:cNvSpPr>
                <a:spLocks noChangeShapeType="1"/>
              </p:cNvSpPr>
              <p:nvPr/>
            </p:nvSpPr>
            <p:spPr bwMode="auto">
              <a:xfrm>
                <a:off x="1915" y="2634"/>
                <a:ext cx="0" cy="133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7" name="Freeform 90"/>
              <p:cNvSpPr>
                <a:spLocks/>
              </p:cNvSpPr>
              <p:nvPr/>
            </p:nvSpPr>
            <p:spPr bwMode="auto">
              <a:xfrm>
                <a:off x="1824" y="2508"/>
                <a:ext cx="91" cy="125"/>
              </a:xfrm>
              <a:custGeom>
                <a:avLst/>
                <a:gdLst>
                  <a:gd name="T0" fmla="*/ 0 w 91"/>
                  <a:gd name="T1" fmla="*/ 0 h 125"/>
                  <a:gd name="T2" fmla="*/ 0 w 91"/>
                  <a:gd name="T3" fmla="*/ 125 h 125"/>
                  <a:gd name="T4" fmla="*/ 91 w 91"/>
                  <a:gd name="T5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125">
                    <a:moveTo>
                      <a:pt x="0" y="0"/>
                    </a:moveTo>
                    <a:lnTo>
                      <a:pt x="0" y="125"/>
                    </a:lnTo>
                    <a:lnTo>
                      <a:pt x="91" y="12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8" name="Freeform 91"/>
              <p:cNvSpPr>
                <a:spLocks/>
              </p:cNvSpPr>
              <p:nvPr/>
            </p:nvSpPr>
            <p:spPr bwMode="auto">
              <a:xfrm>
                <a:off x="1574" y="2300"/>
                <a:ext cx="250" cy="207"/>
              </a:xfrm>
              <a:custGeom>
                <a:avLst/>
                <a:gdLst>
                  <a:gd name="T0" fmla="*/ 0 w 250"/>
                  <a:gd name="T1" fmla="*/ 0 h 207"/>
                  <a:gd name="T2" fmla="*/ 0 w 250"/>
                  <a:gd name="T3" fmla="*/ 207 h 207"/>
                  <a:gd name="T4" fmla="*/ 250 w 250"/>
                  <a:gd name="T5" fmla="*/ 20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0" h="207">
                    <a:moveTo>
                      <a:pt x="0" y="0"/>
                    </a:moveTo>
                    <a:lnTo>
                      <a:pt x="0" y="207"/>
                    </a:lnTo>
                    <a:lnTo>
                      <a:pt x="250" y="20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9" name="Freeform 92"/>
              <p:cNvSpPr>
                <a:spLocks/>
              </p:cNvSpPr>
              <p:nvPr/>
            </p:nvSpPr>
            <p:spPr bwMode="auto">
              <a:xfrm>
                <a:off x="1493" y="2299"/>
                <a:ext cx="81" cy="283"/>
              </a:xfrm>
              <a:custGeom>
                <a:avLst/>
                <a:gdLst>
                  <a:gd name="T0" fmla="*/ 0 w 81"/>
                  <a:gd name="T1" fmla="*/ 283 h 283"/>
                  <a:gd name="T2" fmla="*/ 0 w 81"/>
                  <a:gd name="T3" fmla="*/ 0 h 283"/>
                  <a:gd name="T4" fmla="*/ 81 w 81"/>
                  <a:gd name="T5" fmla="*/ 0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1" h="283">
                    <a:moveTo>
                      <a:pt x="0" y="283"/>
                    </a:moveTo>
                    <a:lnTo>
                      <a:pt x="0" y="0"/>
                    </a:lnTo>
                    <a:lnTo>
                      <a:pt x="8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0" name="Rectangle 93"/>
              <p:cNvSpPr>
                <a:spLocks noChangeArrowheads="1"/>
              </p:cNvSpPr>
              <p:nvPr/>
            </p:nvSpPr>
            <p:spPr bwMode="auto">
              <a:xfrm>
                <a:off x="1973" y="2811"/>
                <a:ext cx="124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A/duck/Eastern China/008/2008 H5N5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H5N5)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1" name="Freeform 94"/>
              <p:cNvSpPr>
                <a:spLocks/>
              </p:cNvSpPr>
              <p:nvPr/>
            </p:nvSpPr>
            <p:spPr bwMode="auto">
              <a:xfrm>
                <a:off x="1656" y="2834"/>
                <a:ext cx="315" cy="32"/>
              </a:xfrm>
              <a:custGeom>
                <a:avLst/>
                <a:gdLst>
                  <a:gd name="T0" fmla="*/ 0 w 315"/>
                  <a:gd name="T1" fmla="*/ 32 h 32"/>
                  <a:gd name="T2" fmla="*/ 0 w 315"/>
                  <a:gd name="T3" fmla="*/ 0 h 32"/>
                  <a:gd name="T4" fmla="*/ 315 w 315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5" h="32">
                    <a:moveTo>
                      <a:pt x="0" y="32"/>
                    </a:moveTo>
                    <a:lnTo>
                      <a:pt x="0" y="0"/>
                    </a:lnTo>
                    <a:lnTo>
                      <a:pt x="31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2" name="Rectangle 95"/>
              <p:cNvSpPr>
                <a:spLocks noChangeArrowheads="1"/>
              </p:cNvSpPr>
              <p:nvPr/>
            </p:nvSpPr>
            <p:spPr bwMode="auto">
              <a:xfrm>
                <a:off x="2383" y="2880"/>
                <a:ext cx="1067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A/duck/Egypt/F446/2017 H5N8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3" name="Freeform 96"/>
              <p:cNvSpPr>
                <a:spLocks/>
              </p:cNvSpPr>
              <p:nvPr/>
            </p:nvSpPr>
            <p:spPr bwMode="auto">
              <a:xfrm>
                <a:off x="1656" y="2869"/>
                <a:ext cx="726" cy="32"/>
              </a:xfrm>
              <a:custGeom>
                <a:avLst/>
                <a:gdLst>
                  <a:gd name="T0" fmla="*/ 0 w 726"/>
                  <a:gd name="T1" fmla="*/ 0 h 32"/>
                  <a:gd name="T2" fmla="*/ 0 w 726"/>
                  <a:gd name="T3" fmla="*/ 32 h 32"/>
                  <a:gd name="T4" fmla="*/ 726 w 726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6" h="32">
                    <a:moveTo>
                      <a:pt x="0" y="0"/>
                    </a:moveTo>
                    <a:lnTo>
                      <a:pt x="0" y="32"/>
                    </a:lnTo>
                    <a:lnTo>
                      <a:pt x="726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4" name="Freeform 97"/>
              <p:cNvSpPr>
                <a:spLocks/>
              </p:cNvSpPr>
              <p:nvPr/>
            </p:nvSpPr>
            <p:spPr bwMode="auto">
              <a:xfrm>
                <a:off x="1493" y="2584"/>
                <a:ext cx="163" cy="284"/>
              </a:xfrm>
              <a:custGeom>
                <a:avLst/>
                <a:gdLst>
                  <a:gd name="T0" fmla="*/ 0 w 163"/>
                  <a:gd name="T1" fmla="*/ 0 h 284"/>
                  <a:gd name="T2" fmla="*/ 0 w 163"/>
                  <a:gd name="T3" fmla="*/ 284 h 284"/>
                  <a:gd name="T4" fmla="*/ 163 w 163"/>
                  <a:gd name="T5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3" h="284">
                    <a:moveTo>
                      <a:pt x="0" y="0"/>
                    </a:moveTo>
                    <a:lnTo>
                      <a:pt x="0" y="284"/>
                    </a:lnTo>
                    <a:lnTo>
                      <a:pt x="163" y="28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5" name="Freeform 98"/>
              <p:cNvSpPr>
                <a:spLocks/>
              </p:cNvSpPr>
              <p:nvPr/>
            </p:nvSpPr>
            <p:spPr bwMode="auto">
              <a:xfrm>
                <a:off x="1136" y="2583"/>
                <a:ext cx="357" cy="742"/>
              </a:xfrm>
              <a:custGeom>
                <a:avLst/>
                <a:gdLst>
                  <a:gd name="T0" fmla="*/ 0 w 357"/>
                  <a:gd name="T1" fmla="*/ 742 h 742"/>
                  <a:gd name="T2" fmla="*/ 0 w 357"/>
                  <a:gd name="T3" fmla="*/ 0 h 742"/>
                  <a:gd name="T4" fmla="*/ 357 w 357"/>
                  <a:gd name="T5" fmla="*/ 0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7" h="742">
                    <a:moveTo>
                      <a:pt x="0" y="742"/>
                    </a:moveTo>
                    <a:lnTo>
                      <a:pt x="0" y="0"/>
                    </a:lnTo>
                    <a:lnTo>
                      <a:pt x="35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6" name="Rectangle 99"/>
              <p:cNvSpPr>
                <a:spLocks noChangeArrowheads="1"/>
              </p:cNvSpPr>
              <p:nvPr/>
            </p:nvSpPr>
            <p:spPr bwMode="auto">
              <a:xfrm>
                <a:off x="2134" y="2946"/>
                <a:ext cx="134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A/mallard/Alaska/AH0088535/2016 H5N2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7" name="Freeform 100"/>
              <p:cNvSpPr>
                <a:spLocks/>
              </p:cNvSpPr>
              <p:nvPr/>
            </p:nvSpPr>
            <p:spPr bwMode="auto">
              <a:xfrm>
                <a:off x="2069" y="2969"/>
                <a:ext cx="63" cy="32"/>
              </a:xfrm>
              <a:custGeom>
                <a:avLst/>
                <a:gdLst>
                  <a:gd name="T0" fmla="*/ 0 w 63"/>
                  <a:gd name="T1" fmla="*/ 32 h 32"/>
                  <a:gd name="T2" fmla="*/ 0 w 63"/>
                  <a:gd name="T3" fmla="*/ 0 h 32"/>
                  <a:gd name="T4" fmla="*/ 63 w 63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32">
                    <a:moveTo>
                      <a:pt x="0" y="32"/>
                    </a:moveTo>
                    <a:lnTo>
                      <a:pt x="0" y="0"/>
                    </a:lnTo>
                    <a:lnTo>
                      <a:pt x="6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8" name="Rectangle 101"/>
              <p:cNvSpPr>
                <a:spLocks noChangeArrowheads="1"/>
              </p:cNvSpPr>
              <p:nvPr/>
            </p:nvSpPr>
            <p:spPr bwMode="auto">
              <a:xfrm>
                <a:off x="2088" y="3013"/>
                <a:ext cx="113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A/chicken/Iowa/04-20/2015 H5N2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19" name="Freeform 102"/>
              <p:cNvSpPr>
                <a:spLocks/>
              </p:cNvSpPr>
              <p:nvPr/>
            </p:nvSpPr>
            <p:spPr bwMode="auto">
              <a:xfrm>
                <a:off x="2069" y="3004"/>
                <a:ext cx="17" cy="32"/>
              </a:xfrm>
              <a:custGeom>
                <a:avLst/>
                <a:gdLst>
                  <a:gd name="T0" fmla="*/ 0 w 17"/>
                  <a:gd name="T1" fmla="*/ 0 h 32"/>
                  <a:gd name="T2" fmla="*/ 0 w 17"/>
                  <a:gd name="T3" fmla="*/ 32 h 32"/>
                  <a:gd name="T4" fmla="*/ 17 w 17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32">
                    <a:moveTo>
                      <a:pt x="0" y="0"/>
                    </a:moveTo>
                    <a:lnTo>
                      <a:pt x="0" y="32"/>
                    </a:lnTo>
                    <a:lnTo>
                      <a:pt x="17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0" name="Freeform 103"/>
              <p:cNvSpPr>
                <a:spLocks/>
              </p:cNvSpPr>
              <p:nvPr/>
            </p:nvSpPr>
            <p:spPr bwMode="auto">
              <a:xfrm>
                <a:off x="2051" y="3002"/>
                <a:ext cx="18" cy="49"/>
              </a:xfrm>
              <a:custGeom>
                <a:avLst/>
                <a:gdLst>
                  <a:gd name="T0" fmla="*/ 0 w 18"/>
                  <a:gd name="T1" fmla="*/ 49 h 49"/>
                  <a:gd name="T2" fmla="*/ 0 w 18"/>
                  <a:gd name="T3" fmla="*/ 0 h 49"/>
                  <a:gd name="T4" fmla="*/ 18 w 18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9">
                    <a:moveTo>
                      <a:pt x="0" y="49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1" name="Rectangle 104"/>
              <p:cNvSpPr>
                <a:spLocks noChangeArrowheads="1"/>
              </p:cNvSpPr>
              <p:nvPr/>
            </p:nvSpPr>
            <p:spPr bwMode="auto">
              <a:xfrm>
                <a:off x="2061" y="3080"/>
                <a:ext cx="128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A/turkey/Washington/61-22/2014 H5N2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2" name="Freeform 105"/>
              <p:cNvSpPr>
                <a:spLocks/>
              </p:cNvSpPr>
              <p:nvPr/>
            </p:nvSpPr>
            <p:spPr bwMode="auto">
              <a:xfrm>
                <a:off x="2051" y="3054"/>
                <a:ext cx="9" cy="49"/>
              </a:xfrm>
              <a:custGeom>
                <a:avLst/>
                <a:gdLst>
                  <a:gd name="T0" fmla="*/ 0 w 9"/>
                  <a:gd name="T1" fmla="*/ 0 h 49"/>
                  <a:gd name="T2" fmla="*/ 0 w 9"/>
                  <a:gd name="T3" fmla="*/ 49 h 49"/>
                  <a:gd name="T4" fmla="*/ 9 w 9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9">
                    <a:moveTo>
                      <a:pt x="0" y="0"/>
                    </a:moveTo>
                    <a:lnTo>
                      <a:pt x="0" y="49"/>
                    </a:lnTo>
                    <a:lnTo>
                      <a:pt x="9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3" name="Freeform 106"/>
              <p:cNvSpPr>
                <a:spLocks/>
              </p:cNvSpPr>
              <p:nvPr/>
            </p:nvSpPr>
            <p:spPr bwMode="auto">
              <a:xfrm>
                <a:off x="2034" y="3053"/>
                <a:ext cx="17" cy="57"/>
              </a:xfrm>
              <a:custGeom>
                <a:avLst/>
                <a:gdLst>
                  <a:gd name="T0" fmla="*/ 0 w 17"/>
                  <a:gd name="T1" fmla="*/ 57 h 57"/>
                  <a:gd name="T2" fmla="*/ 0 w 17"/>
                  <a:gd name="T3" fmla="*/ 0 h 57"/>
                  <a:gd name="T4" fmla="*/ 17 w 17"/>
                  <a:gd name="T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57">
                    <a:moveTo>
                      <a:pt x="0" y="57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4" name="Rectangle 107"/>
              <p:cNvSpPr>
                <a:spLocks noChangeArrowheads="1"/>
              </p:cNvSpPr>
              <p:nvPr/>
            </p:nvSpPr>
            <p:spPr bwMode="auto">
              <a:xfrm>
                <a:off x="2053" y="3147"/>
                <a:ext cx="135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A/mallard/Washington/196262/2015 H5N2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5" name="Freeform 108"/>
              <p:cNvSpPr>
                <a:spLocks/>
              </p:cNvSpPr>
              <p:nvPr/>
            </p:nvSpPr>
            <p:spPr bwMode="auto">
              <a:xfrm>
                <a:off x="2034" y="3113"/>
                <a:ext cx="17" cy="57"/>
              </a:xfrm>
              <a:custGeom>
                <a:avLst/>
                <a:gdLst>
                  <a:gd name="T0" fmla="*/ 0 w 17"/>
                  <a:gd name="T1" fmla="*/ 0 h 57"/>
                  <a:gd name="T2" fmla="*/ 0 w 17"/>
                  <a:gd name="T3" fmla="*/ 57 h 57"/>
                  <a:gd name="T4" fmla="*/ 17 w 17"/>
                  <a:gd name="T5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57">
                    <a:moveTo>
                      <a:pt x="0" y="0"/>
                    </a:moveTo>
                    <a:lnTo>
                      <a:pt x="0" y="57"/>
                    </a:lnTo>
                    <a:lnTo>
                      <a:pt x="17" y="5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6" name="Freeform 109"/>
              <p:cNvSpPr>
                <a:spLocks/>
              </p:cNvSpPr>
              <p:nvPr/>
            </p:nvSpPr>
            <p:spPr bwMode="auto">
              <a:xfrm>
                <a:off x="1990" y="3111"/>
                <a:ext cx="44" cy="62"/>
              </a:xfrm>
              <a:custGeom>
                <a:avLst/>
                <a:gdLst>
                  <a:gd name="T0" fmla="*/ 0 w 44"/>
                  <a:gd name="T1" fmla="*/ 62 h 62"/>
                  <a:gd name="T2" fmla="*/ 0 w 44"/>
                  <a:gd name="T3" fmla="*/ 0 h 62"/>
                  <a:gd name="T4" fmla="*/ 44 w 44"/>
                  <a:gd name="T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62">
                    <a:moveTo>
                      <a:pt x="0" y="62"/>
                    </a:moveTo>
                    <a:lnTo>
                      <a:pt x="0" y="0"/>
                    </a:lnTo>
                    <a:lnTo>
                      <a:pt x="4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7" name="Rectangle 110"/>
              <p:cNvSpPr>
                <a:spLocks noChangeArrowheads="1"/>
              </p:cNvSpPr>
              <p:nvPr/>
            </p:nvSpPr>
            <p:spPr bwMode="auto">
              <a:xfrm>
                <a:off x="2062" y="3214"/>
                <a:ext cx="114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A/duck/Taiwan/A3400/2015 H5N8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8" name="Freeform 111"/>
              <p:cNvSpPr>
                <a:spLocks/>
              </p:cNvSpPr>
              <p:nvPr/>
            </p:nvSpPr>
            <p:spPr bwMode="auto">
              <a:xfrm>
                <a:off x="1990" y="3176"/>
                <a:ext cx="70" cy="61"/>
              </a:xfrm>
              <a:custGeom>
                <a:avLst/>
                <a:gdLst>
                  <a:gd name="T0" fmla="*/ 0 w 70"/>
                  <a:gd name="T1" fmla="*/ 0 h 61"/>
                  <a:gd name="T2" fmla="*/ 0 w 70"/>
                  <a:gd name="T3" fmla="*/ 61 h 61"/>
                  <a:gd name="T4" fmla="*/ 70 w 70"/>
                  <a:gd name="T5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" h="61">
                    <a:moveTo>
                      <a:pt x="0" y="0"/>
                    </a:moveTo>
                    <a:lnTo>
                      <a:pt x="0" y="61"/>
                    </a:lnTo>
                    <a:lnTo>
                      <a:pt x="70" y="6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9" name="Freeform 112"/>
              <p:cNvSpPr>
                <a:spLocks/>
              </p:cNvSpPr>
              <p:nvPr/>
            </p:nvSpPr>
            <p:spPr bwMode="auto">
              <a:xfrm>
                <a:off x="1928" y="3174"/>
                <a:ext cx="62" cy="98"/>
              </a:xfrm>
              <a:custGeom>
                <a:avLst/>
                <a:gdLst>
                  <a:gd name="T0" fmla="*/ 0 w 62"/>
                  <a:gd name="T1" fmla="*/ 98 h 98"/>
                  <a:gd name="T2" fmla="*/ 0 w 62"/>
                  <a:gd name="T3" fmla="*/ 0 h 98"/>
                  <a:gd name="T4" fmla="*/ 62 w 62"/>
                  <a:gd name="T5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98">
                    <a:moveTo>
                      <a:pt x="0" y="98"/>
                    </a:moveTo>
                    <a:lnTo>
                      <a:pt x="0" y="0"/>
                    </a:lnTo>
                    <a:lnTo>
                      <a:pt x="6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0" name="Rectangle 113"/>
              <p:cNvSpPr>
                <a:spLocks noChangeArrowheads="1"/>
              </p:cNvSpPr>
              <p:nvPr/>
            </p:nvSpPr>
            <p:spPr bwMode="auto">
              <a:xfrm>
                <a:off x="1929" y="3282"/>
                <a:ext cx="126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A/tundra swan/Korea/H411/2014 H5N8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1" name="Freeform 114"/>
              <p:cNvSpPr>
                <a:spLocks/>
              </p:cNvSpPr>
              <p:nvPr/>
            </p:nvSpPr>
            <p:spPr bwMode="auto">
              <a:xfrm>
                <a:off x="1928" y="3304"/>
                <a:ext cx="0" cy="33"/>
              </a:xfrm>
              <a:custGeom>
                <a:avLst/>
                <a:gdLst>
                  <a:gd name="T0" fmla="*/ 33 h 33"/>
                  <a:gd name="T1" fmla="*/ 0 h 33"/>
                  <a:gd name="T2" fmla="*/ 0 h 3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3">
                    <a:moveTo>
                      <a:pt x="0" y="3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2" name="Rectangle 115"/>
              <p:cNvSpPr>
                <a:spLocks noChangeArrowheads="1"/>
              </p:cNvSpPr>
              <p:nvPr/>
            </p:nvSpPr>
            <p:spPr bwMode="auto">
              <a:xfrm>
                <a:off x="1938" y="3349"/>
                <a:ext cx="123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A/broiler duck/Korea/H29/2014 H5N8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3" name="Freeform 116"/>
              <p:cNvSpPr>
                <a:spLocks/>
              </p:cNvSpPr>
              <p:nvPr/>
            </p:nvSpPr>
            <p:spPr bwMode="auto">
              <a:xfrm>
                <a:off x="1928" y="3339"/>
                <a:ext cx="8" cy="33"/>
              </a:xfrm>
              <a:custGeom>
                <a:avLst/>
                <a:gdLst>
                  <a:gd name="T0" fmla="*/ 0 w 8"/>
                  <a:gd name="T1" fmla="*/ 0 h 33"/>
                  <a:gd name="T2" fmla="*/ 0 w 8"/>
                  <a:gd name="T3" fmla="*/ 33 h 33"/>
                  <a:gd name="T4" fmla="*/ 8 w 8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3">
                    <a:moveTo>
                      <a:pt x="0" y="0"/>
                    </a:moveTo>
                    <a:lnTo>
                      <a:pt x="0" y="33"/>
                    </a:lnTo>
                    <a:lnTo>
                      <a:pt x="8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4" name="Rectangle 117"/>
              <p:cNvSpPr>
                <a:spLocks noChangeArrowheads="1"/>
              </p:cNvSpPr>
              <p:nvPr/>
            </p:nvSpPr>
            <p:spPr bwMode="auto">
              <a:xfrm>
                <a:off x="1964" y="3416"/>
                <a:ext cx="124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A/crane/Kagoshima/KU41/2014 H5N8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5" name="Freeform 118"/>
              <p:cNvSpPr>
                <a:spLocks/>
              </p:cNvSpPr>
              <p:nvPr/>
            </p:nvSpPr>
            <p:spPr bwMode="auto">
              <a:xfrm>
                <a:off x="1954" y="3439"/>
                <a:ext cx="8" cy="32"/>
              </a:xfrm>
              <a:custGeom>
                <a:avLst/>
                <a:gdLst>
                  <a:gd name="T0" fmla="*/ 0 w 8"/>
                  <a:gd name="T1" fmla="*/ 32 h 32"/>
                  <a:gd name="T2" fmla="*/ 0 w 8"/>
                  <a:gd name="T3" fmla="*/ 0 h 32"/>
                  <a:gd name="T4" fmla="*/ 8 w 8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2">
                    <a:moveTo>
                      <a:pt x="0" y="32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6" name="Rectangle 119"/>
              <p:cNvSpPr>
                <a:spLocks noChangeArrowheads="1"/>
              </p:cNvSpPr>
              <p:nvPr/>
            </p:nvSpPr>
            <p:spPr bwMode="auto">
              <a:xfrm>
                <a:off x="1990" y="3483"/>
                <a:ext cx="113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A/chicken/Miyazaki/7/2014 H5N8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7" name="Freeform 120"/>
              <p:cNvSpPr>
                <a:spLocks/>
              </p:cNvSpPr>
              <p:nvPr/>
            </p:nvSpPr>
            <p:spPr bwMode="auto">
              <a:xfrm>
                <a:off x="1954" y="3474"/>
                <a:ext cx="35" cy="32"/>
              </a:xfrm>
              <a:custGeom>
                <a:avLst/>
                <a:gdLst>
                  <a:gd name="T0" fmla="*/ 0 w 35"/>
                  <a:gd name="T1" fmla="*/ 0 h 32"/>
                  <a:gd name="T2" fmla="*/ 0 w 35"/>
                  <a:gd name="T3" fmla="*/ 32 h 32"/>
                  <a:gd name="T4" fmla="*/ 35 w 35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32">
                    <a:moveTo>
                      <a:pt x="0" y="0"/>
                    </a:moveTo>
                    <a:lnTo>
                      <a:pt x="0" y="32"/>
                    </a:lnTo>
                    <a:lnTo>
                      <a:pt x="35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8" name="Freeform 121"/>
              <p:cNvSpPr>
                <a:spLocks/>
              </p:cNvSpPr>
              <p:nvPr/>
            </p:nvSpPr>
            <p:spPr bwMode="auto">
              <a:xfrm>
                <a:off x="1928" y="3325"/>
                <a:ext cx="26" cy="147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147 h 147"/>
                  <a:gd name="T4" fmla="*/ 26 w 26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47">
                    <a:moveTo>
                      <a:pt x="0" y="0"/>
                    </a:moveTo>
                    <a:lnTo>
                      <a:pt x="0" y="147"/>
                    </a:lnTo>
                    <a:lnTo>
                      <a:pt x="26" y="14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9" name="Rectangle 122"/>
              <p:cNvSpPr>
                <a:spLocks noChangeArrowheads="1"/>
              </p:cNvSpPr>
              <p:nvPr/>
            </p:nvSpPr>
            <p:spPr bwMode="auto">
              <a:xfrm>
                <a:off x="2016" y="3550"/>
                <a:ext cx="121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A/turkey/Germany-MV/R2472/2014  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0" name="Freeform 123"/>
              <p:cNvSpPr>
                <a:spLocks/>
              </p:cNvSpPr>
              <p:nvPr/>
            </p:nvSpPr>
            <p:spPr bwMode="auto">
              <a:xfrm>
                <a:off x="1989" y="3573"/>
                <a:ext cx="26" cy="133"/>
              </a:xfrm>
              <a:custGeom>
                <a:avLst/>
                <a:gdLst>
                  <a:gd name="T0" fmla="*/ 0 w 26"/>
                  <a:gd name="T1" fmla="*/ 133 h 133"/>
                  <a:gd name="T2" fmla="*/ 0 w 26"/>
                  <a:gd name="T3" fmla="*/ 0 h 133"/>
                  <a:gd name="T4" fmla="*/ 26 w 26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33">
                    <a:moveTo>
                      <a:pt x="0" y="133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1" name="Rectangle 124"/>
              <p:cNvSpPr>
                <a:spLocks noChangeArrowheads="1"/>
              </p:cNvSpPr>
              <p:nvPr/>
            </p:nvSpPr>
            <p:spPr bwMode="auto">
              <a:xfrm>
                <a:off x="1990" y="3618"/>
                <a:ext cx="109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A/duck/England/36254/14 H5N8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2" name="Freeform 125"/>
              <p:cNvSpPr>
                <a:spLocks/>
              </p:cNvSpPr>
              <p:nvPr/>
            </p:nvSpPr>
            <p:spPr bwMode="auto">
              <a:xfrm>
                <a:off x="1989" y="3640"/>
                <a:ext cx="0" cy="100"/>
              </a:xfrm>
              <a:custGeom>
                <a:avLst/>
                <a:gdLst>
                  <a:gd name="T0" fmla="*/ 100 h 100"/>
                  <a:gd name="T1" fmla="*/ 0 h 100"/>
                  <a:gd name="T2" fmla="*/ 0 h 10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0">
                    <a:moveTo>
                      <a:pt x="0" y="10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3" name="Rectangle 126"/>
              <p:cNvSpPr>
                <a:spLocks noChangeArrowheads="1"/>
              </p:cNvSpPr>
              <p:nvPr/>
            </p:nvSpPr>
            <p:spPr bwMode="auto">
              <a:xfrm>
                <a:off x="1999" y="3685"/>
                <a:ext cx="12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A/chicken/Netherlands/14015526/2014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4" name="Freeform 127"/>
              <p:cNvSpPr>
                <a:spLocks/>
              </p:cNvSpPr>
              <p:nvPr/>
            </p:nvSpPr>
            <p:spPr bwMode="auto">
              <a:xfrm>
                <a:off x="1989" y="3708"/>
                <a:ext cx="8" cy="65"/>
              </a:xfrm>
              <a:custGeom>
                <a:avLst/>
                <a:gdLst>
                  <a:gd name="T0" fmla="*/ 0 w 8"/>
                  <a:gd name="T1" fmla="*/ 65 h 65"/>
                  <a:gd name="T2" fmla="*/ 0 w 8"/>
                  <a:gd name="T3" fmla="*/ 0 h 65"/>
                  <a:gd name="T4" fmla="*/ 8 w 8"/>
                  <a:gd name="T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5">
                    <a:moveTo>
                      <a:pt x="0" y="65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5" name="Rectangle 128"/>
              <p:cNvSpPr>
                <a:spLocks noChangeArrowheads="1"/>
              </p:cNvSpPr>
              <p:nvPr/>
            </p:nvSpPr>
            <p:spPr bwMode="auto">
              <a:xfrm>
                <a:off x="2008" y="3752"/>
                <a:ext cx="103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wigeon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Sakha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/1/2014 H5N8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6" name="Freeform 129"/>
              <p:cNvSpPr>
                <a:spLocks/>
              </p:cNvSpPr>
              <p:nvPr/>
            </p:nvSpPr>
            <p:spPr bwMode="auto">
              <a:xfrm>
                <a:off x="1989" y="3775"/>
                <a:ext cx="17" cy="32"/>
              </a:xfrm>
              <a:custGeom>
                <a:avLst/>
                <a:gdLst>
                  <a:gd name="T0" fmla="*/ 0 w 17"/>
                  <a:gd name="T1" fmla="*/ 32 h 32"/>
                  <a:gd name="T2" fmla="*/ 0 w 17"/>
                  <a:gd name="T3" fmla="*/ 0 h 32"/>
                  <a:gd name="T4" fmla="*/ 17 w 17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32">
                    <a:moveTo>
                      <a:pt x="0" y="32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7" name="Rectangle 130"/>
              <p:cNvSpPr>
                <a:spLocks noChangeArrowheads="1"/>
              </p:cNvSpPr>
              <p:nvPr/>
            </p:nvSpPr>
            <p:spPr bwMode="auto">
              <a:xfrm>
                <a:off x="1999" y="3819"/>
                <a:ext cx="99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A/duck/Chiba/26-372-8/2014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8" name="Freeform 131"/>
              <p:cNvSpPr>
                <a:spLocks/>
              </p:cNvSpPr>
              <p:nvPr/>
            </p:nvSpPr>
            <p:spPr bwMode="auto">
              <a:xfrm>
                <a:off x="1989" y="3810"/>
                <a:ext cx="8" cy="32"/>
              </a:xfrm>
              <a:custGeom>
                <a:avLst/>
                <a:gdLst>
                  <a:gd name="T0" fmla="*/ 0 w 8"/>
                  <a:gd name="T1" fmla="*/ 0 h 32"/>
                  <a:gd name="T2" fmla="*/ 0 w 8"/>
                  <a:gd name="T3" fmla="*/ 32 h 32"/>
                  <a:gd name="T4" fmla="*/ 8 w 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2">
                    <a:moveTo>
                      <a:pt x="0" y="0"/>
                    </a:moveTo>
                    <a:lnTo>
                      <a:pt x="0" y="32"/>
                    </a:lnTo>
                    <a:lnTo>
                      <a:pt x="8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9" name="Line 132"/>
              <p:cNvSpPr>
                <a:spLocks noChangeShapeType="1"/>
              </p:cNvSpPr>
              <p:nvPr/>
            </p:nvSpPr>
            <p:spPr bwMode="auto">
              <a:xfrm>
                <a:off x="1989" y="3709"/>
                <a:ext cx="0" cy="133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0" name="Freeform 133"/>
              <p:cNvSpPr>
                <a:spLocks/>
              </p:cNvSpPr>
              <p:nvPr/>
            </p:nvSpPr>
            <p:spPr bwMode="auto">
              <a:xfrm>
                <a:off x="1928" y="3442"/>
                <a:ext cx="61" cy="266"/>
              </a:xfrm>
              <a:custGeom>
                <a:avLst/>
                <a:gdLst>
                  <a:gd name="T0" fmla="*/ 0 w 61"/>
                  <a:gd name="T1" fmla="*/ 0 h 266"/>
                  <a:gd name="T2" fmla="*/ 0 w 61"/>
                  <a:gd name="T3" fmla="*/ 266 h 266"/>
                  <a:gd name="T4" fmla="*/ 61 w 61"/>
                  <a:gd name="T5" fmla="*/ 26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266">
                    <a:moveTo>
                      <a:pt x="0" y="0"/>
                    </a:moveTo>
                    <a:lnTo>
                      <a:pt x="0" y="266"/>
                    </a:lnTo>
                    <a:lnTo>
                      <a:pt x="61" y="2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1" name="Line 134"/>
              <p:cNvSpPr>
                <a:spLocks noChangeShapeType="1"/>
              </p:cNvSpPr>
              <p:nvPr/>
            </p:nvSpPr>
            <p:spPr bwMode="auto">
              <a:xfrm>
                <a:off x="1928" y="3174"/>
                <a:ext cx="0" cy="26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2" name="Freeform 135"/>
              <p:cNvSpPr>
                <a:spLocks/>
              </p:cNvSpPr>
              <p:nvPr/>
            </p:nvSpPr>
            <p:spPr bwMode="auto">
              <a:xfrm>
                <a:off x="1911" y="3441"/>
                <a:ext cx="17" cy="232"/>
              </a:xfrm>
              <a:custGeom>
                <a:avLst/>
                <a:gdLst>
                  <a:gd name="T0" fmla="*/ 0 w 17"/>
                  <a:gd name="T1" fmla="*/ 232 h 232"/>
                  <a:gd name="T2" fmla="*/ 0 w 17"/>
                  <a:gd name="T3" fmla="*/ 0 h 232"/>
                  <a:gd name="T4" fmla="*/ 17 w 17"/>
                  <a:gd name="T5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232">
                    <a:moveTo>
                      <a:pt x="0" y="232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3" name="Rectangle 136"/>
              <p:cNvSpPr>
                <a:spLocks noChangeArrowheads="1"/>
              </p:cNvSpPr>
              <p:nvPr/>
            </p:nvSpPr>
            <p:spPr bwMode="auto">
              <a:xfrm>
                <a:off x="1964" y="3886"/>
                <a:ext cx="10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A/chicken/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kumamoto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/1-7/2014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4" name="Freeform 137"/>
              <p:cNvSpPr>
                <a:spLocks/>
              </p:cNvSpPr>
              <p:nvPr/>
            </p:nvSpPr>
            <p:spPr bwMode="auto">
              <a:xfrm>
                <a:off x="1911" y="3676"/>
                <a:ext cx="52" cy="233"/>
              </a:xfrm>
              <a:custGeom>
                <a:avLst/>
                <a:gdLst>
                  <a:gd name="T0" fmla="*/ 0 w 52"/>
                  <a:gd name="T1" fmla="*/ 0 h 233"/>
                  <a:gd name="T2" fmla="*/ 0 w 52"/>
                  <a:gd name="T3" fmla="*/ 233 h 233"/>
                  <a:gd name="T4" fmla="*/ 52 w 52"/>
                  <a:gd name="T5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233">
                    <a:moveTo>
                      <a:pt x="0" y="0"/>
                    </a:moveTo>
                    <a:lnTo>
                      <a:pt x="0" y="233"/>
                    </a:lnTo>
                    <a:lnTo>
                      <a:pt x="52" y="2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5" name="Freeform 138"/>
              <p:cNvSpPr>
                <a:spLocks/>
              </p:cNvSpPr>
              <p:nvPr/>
            </p:nvSpPr>
            <p:spPr bwMode="auto">
              <a:xfrm>
                <a:off x="1520" y="3675"/>
                <a:ext cx="391" cy="174"/>
              </a:xfrm>
              <a:custGeom>
                <a:avLst/>
                <a:gdLst>
                  <a:gd name="T0" fmla="*/ 0 w 391"/>
                  <a:gd name="T1" fmla="*/ 174 h 174"/>
                  <a:gd name="T2" fmla="*/ 0 w 391"/>
                  <a:gd name="T3" fmla="*/ 0 h 174"/>
                  <a:gd name="T4" fmla="*/ 391 w 391"/>
                  <a:gd name="T5" fmla="*/ 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1" h="174">
                    <a:moveTo>
                      <a:pt x="0" y="174"/>
                    </a:moveTo>
                    <a:lnTo>
                      <a:pt x="0" y="0"/>
                    </a:lnTo>
                    <a:lnTo>
                      <a:pt x="39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6" name="Rectangle 139"/>
              <p:cNvSpPr>
                <a:spLocks noChangeArrowheads="1"/>
              </p:cNvSpPr>
              <p:nvPr/>
            </p:nvSpPr>
            <p:spPr bwMode="auto">
              <a:xfrm>
                <a:off x="1722" y="3953"/>
                <a:ext cx="126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A/goose/Guangdong/k0103/2010 H5N5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7" name="Freeform 140"/>
              <p:cNvSpPr>
                <a:spLocks/>
              </p:cNvSpPr>
              <p:nvPr/>
            </p:nvSpPr>
            <p:spPr bwMode="auto">
              <a:xfrm>
                <a:off x="1522" y="3976"/>
                <a:ext cx="198" cy="49"/>
              </a:xfrm>
              <a:custGeom>
                <a:avLst/>
                <a:gdLst>
                  <a:gd name="T0" fmla="*/ 0 w 198"/>
                  <a:gd name="T1" fmla="*/ 49 h 49"/>
                  <a:gd name="T2" fmla="*/ 0 w 198"/>
                  <a:gd name="T3" fmla="*/ 0 h 49"/>
                  <a:gd name="T4" fmla="*/ 198 w 198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49">
                    <a:moveTo>
                      <a:pt x="0" y="49"/>
                    </a:moveTo>
                    <a:lnTo>
                      <a:pt x="0" y="0"/>
                    </a:lnTo>
                    <a:lnTo>
                      <a:pt x="19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8" name="Rectangle 141"/>
              <p:cNvSpPr>
                <a:spLocks noChangeArrowheads="1"/>
              </p:cNvSpPr>
              <p:nvPr/>
            </p:nvSpPr>
            <p:spPr bwMode="auto">
              <a:xfrm>
                <a:off x="1815" y="4021"/>
                <a:ext cx="111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A/duck/Shandong/Q1/2013 H5N8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9" name="Freeform 142"/>
              <p:cNvSpPr>
                <a:spLocks/>
              </p:cNvSpPr>
              <p:nvPr/>
            </p:nvSpPr>
            <p:spPr bwMode="auto">
              <a:xfrm>
                <a:off x="1792" y="4043"/>
                <a:ext cx="21" cy="33"/>
              </a:xfrm>
              <a:custGeom>
                <a:avLst/>
                <a:gdLst>
                  <a:gd name="T0" fmla="*/ 0 w 21"/>
                  <a:gd name="T1" fmla="*/ 33 h 33"/>
                  <a:gd name="T2" fmla="*/ 0 w 21"/>
                  <a:gd name="T3" fmla="*/ 0 h 33"/>
                  <a:gd name="T4" fmla="*/ 21 w 21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33">
                    <a:moveTo>
                      <a:pt x="0" y="33"/>
                    </a:moveTo>
                    <a:lnTo>
                      <a:pt x="0" y="0"/>
                    </a:lnTo>
                    <a:lnTo>
                      <a:pt x="2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0" name="Rectangle 143"/>
              <p:cNvSpPr>
                <a:spLocks noChangeArrowheads="1"/>
              </p:cNvSpPr>
              <p:nvPr/>
            </p:nvSpPr>
            <p:spPr bwMode="auto">
              <a:xfrm>
                <a:off x="1932" y="4088"/>
                <a:ext cx="119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A/mallard duck/Shanghai/SH-9/2013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1" name="Freeform 144"/>
              <p:cNvSpPr>
                <a:spLocks/>
              </p:cNvSpPr>
              <p:nvPr/>
            </p:nvSpPr>
            <p:spPr bwMode="auto">
              <a:xfrm>
                <a:off x="1792" y="4078"/>
                <a:ext cx="139" cy="33"/>
              </a:xfrm>
              <a:custGeom>
                <a:avLst/>
                <a:gdLst>
                  <a:gd name="T0" fmla="*/ 0 w 139"/>
                  <a:gd name="T1" fmla="*/ 0 h 33"/>
                  <a:gd name="T2" fmla="*/ 0 w 139"/>
                  <a:gd name="T3" fmla="*/ 33 h 33"/>
                  <a:gd name="T4" fmla="*/ 139 w 139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9" h="33">
                    <a:moveTo>
                      <a:pt x="0" y="0"/>
                    </a:moveTo>
                    <a:lnTo>
                      <a:pt x="0" y="33"/>
                    </a:lnTo>
                    <a:lnTo>
                      <a:pt x="139" y="3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2" name="Freeform 145"/>
              <p:cNvSpPr>
                <a:spLocks/>
              </p:cNvSpPr>
              <p:nvPr/>
            </p:nvSpPr>
            <p:spPr bwMode="auto">
              <a:xfrm>
                <a:off x="1522" y="4028"/>
                <a:ext cx="270" cy="49"/>
              </a:xfrm>
              <a:custGeom>
                <a:avLst/>
                <a:gdLst>
                  <a:gd name="T0" fmla="*/ 0 w 270"/>
                  <a:gd name="T1" fmla="*/ 0 h 49"/>
                  <a:gd name="T2" fmla="*/ 0 w 270"/>
                  <a:gd name="T3" fmla="*/ 49 h 49"/>
                  <a:gd name="T4" fmla="*/ 270 w 270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0" h="49">
                    <a:moveTo>
                      <a:pt x="0" y="0"/>
                    </a:moveTo>
                    <a:lnTo>
                      <a:pt x="0" y="49"/>
                    </a:lnTo>
                    <a:lnTo>
                      <a:pt x="270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3" name="Freeform 146"/>
              <p:cNvSpPr>
                <a:spLocks/>
              </p:cNvSpPr>
              <p:nvPr/>
            </p:nvSpPr>
            <p:spPr bwMode="auto">
              <a:xfrm>
                <a:off x="1520" y="3852"/>
                <a:ext cx="2" cy="175"/>
              </a:xfrm>
              <a:custGeom>
                <a:avLst/>
                <a:gdLst>
                  <a:gd name="T0" fmla="*/ 0 w 2"/>
                  <a:gd name="T1" fmla="*/ 0 h 175"/>
                  <a:gd name="T2" fmla="*/ 0 w 2"/>
                  <a:gd name="T3" fmla="*/ 175 h 175"/>
                  <a:gd name="T4" fmla="*/ 2 w 2"/>
                  <a:gd name="T5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75">
                    <a:moveTo>
                      <a:pt x="0" y="0"/>
                    </a:moveTo>
                    <a:lnTo>
                      <a:pt x="0" y="175"/>
                    </a:lnTo>
                    <a:lnTo>
                      <a:pt x="2" y="17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4" name="Freeform 147"/>
              <p:cNvSpPr>
                <a:spLocks/>
              </p:cNvSpPr>
              <p:nvPr/>
            </p:nvSpPr>
            <p:spPr bwMode="auto">
              <a:xfrm>
                <a:off x="1201" y="3850"/>
                <a:ext cx="319" cy="218"/>
              </a:xfrm>
              <a:custGeom>
                <a:avLst/>
                <a:gdLst>
                  <a:gd name="T0" fmla="*/ 0 w 319"/>
                  <a:gd name="T1" fmla="*/ 218 h 218"/>
                  <a:gd name="T2" fmla="*/ 0 w 319"/>
                  <a:gd name="T3" fmla="*/ 0 h 218"/>
                  <a:gd name="T4" fmla="*/ 319 w 319"/>
                  <a:gd name="T5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9" h="218">
                    <a:moveTo>
                      <a:pt x="0" y="218"/>
                    </a:moveTo>
                    <a:lnTo>
                      <a:pt x="0" y="0"/>
                    </a:lnTo>
                    <a:lnTo>
                      <a:pt x="31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5" name="Rectangle 148"/>
              <p:cNvSpPr>
                <a:spLocks noChangeArrowheads="1"/>
              </p:cNvSpPr>
              <p:nvPr/>
            </p:nvSpPr>
            <p:spPr bwMode="auto">
              <a:xfrm>
                <a:off x="1789" y="4155"/>
                <a:ext cx="133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A/goose/Eastern China/S0513/2013 H5N6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6" name="Freeform 149"/>
              <p:cNvSpPr>
                <a:spLocks/>
              </p:cNvSpPr>
              <p:nvPr/>
            </p:nvSpPr>
            <p:spPr bwMode="auto">
              <a:xfrm>
                <a:off x="1492" y="4178"/>
                <a:ext cx="296" cy="110"/>
              </a:xfrm>
              <a:custGeom>
                <a:avLst/>
                <a:gdLst>
                  <a:gd name="T0" fmla="*/ 0 w 296"/>
                  <a:gd name="T1" fmla="*/ 110 h 110"/>
                  <a:gd name="T2" fmla="*/ 0 w 296"/>
                  <a:gd name="T3" fmla="*/ 0 h 110"/>
                  <a:gd name="T4" fmla="*/ 296 w 296"/>
                  <a:gd name="T5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6" h="110">
                    <a:moveTo>
                      <a:pt x="0" y="110"/>
                    </a:moveTo>
                    <a:lnTo>
                      <a:pt x="0" y="0"/>
                    </a:lnTo>
                    <a:lnTo>
                      <a:pt x="29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7" name="Rectangle 150"/>
              <p:cNvSpPr>
                <a:spLocks noChangeArrowheads="1"/>
              </p:cNvSpPr>
              <p:nvPr/>
            </p:nvSpPr>
            <p:spPr bwMode="auto">
              <a:xfrm>
                <a:off x="1938" y="4222"/>
                <a:ext cx="110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A/duck/Vietnam/HU1-1151/2014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8" name="Freeform 151"/>
              <p:cNvSpPr>
                <a:spLocks/>
              </p:cNvSpPr>
              <p:nvPr/>
            </p:nvSpPr>
            <p:spPr bwMode="auto">
              <a:xfrm>
                <a:off x="1803" y="4245"/>
                <a:ext cx="133" cy="32"/>
              </a:xfrm>
              <a:custGeom>
                <a:avLst/>
                <a:gdLst>
                  <a:gd name="T0" fmla="*/ 0 w 133"/>
                  <a:gd name="T1" fmla="*/ 32 h 32"/>
                  <a:gd name="T2" fmla="*/ 0 w 133"/>
                  <a:gd name="T3" fmla="*/ 0 h 32"/>
                  <a:gd name="T4" fmla="*/ 133 w 133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3" h="32">
                    <a:moveTo>
                      <a:pt x="0" y="32"/>
                    </a:moveTo>
                    <a:lnTo>
                      <a:pt x="0" y="0"/>
                    </a:lnTo>
                    <a:lnTo>
                      <a:pt x="13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9" name="Rectangle 152"/>
              <p:cNvSpPr>
                <a:spLocks noChangeArrowheads="1"/>
              </p:cNvSpPr>
              <p:nvPr/>
            </p:nvSpPr>
            <p:spPr bwMode="auto">
              <a:xfrm>
                <a:off x="1848" y="4289"/>
                <a:ext cx="117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A/environment/Zhenjiang/C13/2013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0" name="Freeform 153"/>
              <p:cNvSpPr>
                <a:spLocks/>
              </p:cNvSpPr>
              <p:nvPr/>
            </p:nvSpPr>
            <p:spPr bwMode="auto">
              <a:xfrm>
                <a:off x="1803" y="4280"/>
                <a:ext cx="43" cy="32"/>
              </a:xfrm>
              <a:custGeom>
                <a:avLst/>
                <a:gdLst>
                  <a:gd name="T0" fmla="*/ 0 w 43"/>
                  <a:gd name="T1" fmla="*/ 0 h 32"/>
                  <a:gd name="T2" fmla="*/ 0 w 43"/>
                  <a:gd name="T3" fmla="*/ 32 h 32"/>
                  <a:gd name="T4" fmla="*/ 43 w 43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32">
                    <a:moveTo>
                      <a:pt x="0" y="0"/>
                    </a:moveTo>
                    <a:lnTo>
                      <a:pt x="0" y="32"/>
                    </a:lnTo>
                    <a:lnTo>
                      <a:pt x="43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1" name="Freeform 154"/>
              <p:cNvSpPr>
                <a:spLocks/>
              </p:cNvSpPr>
              <p:nvPr/>
            </p:nvSpPr>
            <p:spPr bwMode="auto">
              <a:xfrm>
                <a:off x="1670" y="4278"/>
                <a:ext cx="133" cy="121"/>
              </a:xfrm>
              <a:custGeom>
                <a:avLst/>
                <a:gdLst>
                  <a:gd name="T0" fmla="*/ 0 w 133"/>
                  <a:gd name="T1" fmla="*/ 121 h 121"/>
                  <a:gd name="T2" fmla="*/ 0 w 133"/>
                  <a:gd name="T3" fmla="*/ 0 h 121"/>
                  <a:gd name="T4" fmla="*/ 133 w 133"/>
                  <a:gd name="T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3" h="121">
                    <a:moveTo>
                      <a:pt x="0" y="121"/>
                    </a:moveTo>
                    <a:lnTo>
                      <a:pt x="0" y="0"/>
                    </a:lnTo>
                    <a:lnTo>
                      <a:pt x="13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2" name="Rectangle 155"/>
              <p:cNvSpPr>
                <a:spLocks noChangeArrowheads="1"/>
              </p:cNvSpPr>
              <p:nvPr/>
            </p:nvSpPr>
            <p:spPr bwMode="auto">
              <a:xfrm>
                <a:off x="1785" y="4356"/>
                <a:ext cx="111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A/pigeon/Sichuan/NCXN29/2014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3" name="Freeform 156"/>
              <p:cNvSpPr>
                <a:spLocks/>
              </p:cNvSpPr>
              <p:nvPr/>
            </p:nvSpPr>
            <p:spPr bwMode="auto">
              <a:xfrm>
                <a:off x="1724" y="4379"/>
                <a:ext cx="59" cy="32"/>
              </a:xfrm>
              <a:custGeom>
                <a:avLst/>
                <a:gdLst>
                  <a:gd name="T0" fmla="*/ 0 w 59"/>
                  <a:gd name="T1" fmla="*/ 32 h 32"/>
                  <a:gd name="T2" fmla="*/ 0 w 59"/>
                  <a:gd name="T3" fmla="*/ 0 h 32"/>
                  <a:gd name="T4" fmla="*/ 59 w 59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32">
                    <a:moveTo>
                      <a:pt x="0" y="32"/>
                    </a:moveTo>
                    <a:lnTo>
                      <a:pt x="0" y="0"/>
                    </a:lnTo>
                    <a:lnTo>
                      <a:pt x="5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4" name="Rectangle 157"/>
              <p:cNvSpPr>
                <a:spLocks noChangeArrowheads="1"/>
              </p:cNvSpPr>
              <p:nvPr/>
            </p:nvSpPr>
            <p:spPr bwMode="auto">
              <a:xfrm>
                <a:off x="1744" y="4424"/>
                <a:ext cx="132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uscovy duck/Vietnam/LBM631/2014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5" name="Freeform 158"/>
              <p:cNvSpPr>
                <a:spLocks/>
              </p:cNvSpPr>
              <p:nvPr/>
            </p:nvSpPr>
            <p:spPr bwMode="auto">
              <a:xfrm>
                <a:off x="1724" y="4414"/>
                <a:ext cx="19" cy="32"/>
              </a:xfrm>
              <a:custGeom>
                <a:avLst/>
                <a:gdLst>
                  <a:gd name="T0" fmla="*/ 0 w 19"/>
                  <a:gd name="T1" fmla="*/ 0 h 32"/>
                  <a:gd name="T2" fmla="*/ 0 w 19"/>
                  <a:gd name="T3" fmla="*/ 32 h 32"/>
                  <a:gd name="T4" fmla="*/ 19 w 19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32">
                    <a:moveTo>
                      <a:pt x="0" y="0"/>
                    </a:moveTo>
                    <a:lnTo>
                      <a:pt x="0" y="32"/>
                    </a:lnTo>
                    <a:lnTo>
                      <a:pt x="19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6" name="Freeform 159"/>
              <p:cNvSpPr>
                <a:spLocks/>
              </p:cNvSpPr>
              <p:nvPr/>
            </p:nvSpPr>
            <p:spPr bwMode="auto">
              <a:xfrm>
                <a:off x="1689" y="4413"/>
                <a:ext cx="35" cy="108"/>
              </a:xfrm>
              <a:custGeom>
                <a:avLst/>
                <a:gdLst>
                  <a:gd name="T0" fmla="*/ 0 w 35"/>
                  <a:gd name="T1" fmla="*/ 108 h 108"/>
                  <a:gd name="T2" fmla="*/ 0 w 35"/>
                  <a:gd name="T3" fmla="*/ 0 h 108"/>
                  <a:gd name="T4" fmla="*/ 35 w 35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108">
                    <a:moveTo>
                      <a:pt x="0" y="108"/>
                    </a:moveTo>
                    <a:lnTo>
                      <a:pt x="0" y="0"/>
                    </a:lnTo>
                    <a:lnTo>
                      <a:pt x="3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7" name="Rectangle 160"/>
              <p:cNvSpPr>
                <a:spLocks noChangeArrowheads="1"/>
              </p:cNvSpPr>
              <p:nvPr/>
            </p:nvSpPr>
            <p:spPr bwMode="auto">
              <a:xfrm>
                <a:off x="1787" y="4491"/>
                <a:ext cx="90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A/goose/Hunan/118/2014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8" name="Freeform 161"/>
              <p:cNvSpPr>
                <a:spLocks/>
              </p:cNvSpPr>
              <p:nvPr/>
            </p:nvSpPr>
            <p:spPr bwMode="auto">
              <a:xfrm>
                <a:off x="1689" y="4514"/>
                <a:ext cx="96" cy="57"/>
              </a:xfrm>
              <a:custGeom>
                <a:avLst/>
                <a:gdLst>
                  <a:gd name="T0" fmla="*/ 0 w 96"/>
                  <a:gd name="T1" fmla="*/ 57 h 57"/>
                  <a:gd name="T2" fmla="*/ 0 w 96"/>
                  <a:gd name="T3" fmla="*/ 0 h 57"/>
                  <a:gd name="T4" fmla="*/ 96 w 96"/>
                  <a:gd name="T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57">
                    <a:moveTo>
                      <a:pt x="0" y="57"/>
                    </a:moveTo>
                    <a:lnTo>
                      <a:pt x="0" y="0"/>
                    </a:lnTo>
                    <a:lnTo>
                      <a:pt x="9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9" name="Rectangle 162"/>
              <p:cNvSpPr>
                <a:spLocks noChangeArrowheads="1"/>
              </p:cNvSpPr>
              <p:nvPr/>
            </p:nvSpPr>
            <p:spPr bwMode="auto">
              <a:xfrm>
                <a:off x="1778" y="4558"/>
                <a:ext cx="106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A/duck/Guangdong/GD01/2014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0" name="Freeform 163"/>
              <p:cNvSpPr>
                <a:spLocks/>
              </p:cNvSpPr>
              <p:nvPr/>
            </p:nvSpPr>
            <p:spPr bwMode="auto">
              <a:xfrm>
                <a:off x="1707" y="4581"/>
                <a:ext cx="70" cy="49"/>
              </a:xfrm>
              <a:custGeom>
                <a:avLst/>
                <a:gdLst>
                  <a:gd name="T0" fmla="*/ 0 w 70"/>
                  <a:gd name="T1" fmla="*/ 49 h 49"/>
                  <a:gd name="T2" fmla="*/ 0 w 70"/>
                  <a:gd name="T3" fmla="*/ 0 h 49"/>
                  <a:gd name="T4" fmla="*/ 70 w 70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" h="49">
                    <a:moveTo>
                      <a:pt x="0" y="49"/>
                    </a:moveTo>
                    <a:lnTo>
                      <a:pt x="0" y="0"/>
                    </a:lnTo>
                    <a:lnTo>
                      <a:pt x="7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1" name="Rectangle 164"/>
              <p:cNvSpPr>
                <a:spLocks noChangeArrowheads="1"/>
              </p:cNvSpPr>
              <p:nvPr/>
            </p:nvSpPr>
            <p:spPr bwMode="auto">
              <a:xfrm>
                <a:off x="1822" y="4625"/>
                <a:ext cx="10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A/duck/Vietnam/LBM758/2014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2" name="Freeform 165"/>
              <p:cNvSpPr>
                <a:spLocks/>
              </p:cNvSpPr>
              <p:nvPr/>
            </p:nvSpPr>
            <p:spPr bwMode="auto">
              <a:xfrm>
                <a:off x="1777" y="4648"/>
                <a:ext cx="43" cy="32"/>
              </a:xfrm>
              <a:custGeom>
                <a:avLst/>
                <a:gdLst>
                  <a:gd name="T0" fmla="*/ 0 w 43"/>
                  <a:gd name="T1" fmla="*/ 32 h 32"/>
                  <a:gd name="T2" fmla="*/ 0 w 43"/>
                  <a:gd name="T3" fmla="*/ 0 h 32"/>
                  <a:gd name="T4" fmla="*/ 43 w 43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32">
                    <a:moveTo>
                      <a:pt x="0" y="32"/>
                    </a:moveTo>
                    <a:lnTo>
                      <a:pt x="0" y="0"/>
                    </a:lnTo>
                    <a:lnTo>
                      <a:pt x="4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3" name="Rectangle 166"/>
              <p:cNvSpPr>
                <a:spLocks noChangeArrowheads="1"/>
              </p:cNvSpPr>
              <p:nvPr/>
            </p:nvSpPr>
            <p:spPr bwMode="auto">
              <a:xfrm>
                <a:off x="1822" y="4692"/>
                <a:ext cx="9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A/feline/Guangdong/1/2015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4" name="Freeform 167"/>
              <p:cNvSpPr>
                <a:spLocks/>
              </p:cNvSpPr>
              <p:nvPr/>
            </p:nvSpPr>
            <p:spPr bwMode="auto">
              <a:xfrm>
                <a:off x="1777" y="4683"/>
                <a:ext cx="43" cy="32"/>
              </a:xfrm>
              <a:custGeom>
                <a:avLst/>
                <a:gdLst>
                  <a:gd name="T0" fmla="*/ 0 w 43"/>
                  <a:gd name="T1" fmla="*/ 0 h 32"/>
                  <a:gd name="T2" fmla="*/ 0 w 43"/>
                  <a:gd name="T3" fmla="*/ 32 h 32"/>
                  <a:gd name="T4" fmla="*/ 43 w 43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32">
                    <a:moveTo>
                      <a:pt x="0" y="0"/>
                    </a:moveTo>
                    <a:lnTo>
                      <a:pt x="0" y="32"/>
                    </a:lnTo>
                    <a:lnTo>
                      <a:pt x="43" y="3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5" name="Freeform 168"/>
              <p:cNvSpPr>
                <a:spLocks/>
              </p:cNvSpPr>
              <p:nvPr/>
            </p:nvSpPr>
            <p:spPr bwMode="auto">
              <a:xfrm>
                <a:off x="1707" y="4633"/>
                <a:ext cx="70" cy="49"/>
              </a:xfrm>
              <a:custGeom>
                <a:avLst/>
                <a:gdLst>
                  <a:gd name="T0" fmla="*/ 0 w 70"/>
                  <a:gd name="T1" fmla="*/ 0 h 49"/>
                  <a:gd name="T2" fmla="*/ 0 w 70"/>
                  <a:gd name="T3" fmla="*/ 49 h 49"/>
                  <a:gd name="T4" fmla="*/ 70 w 70"/>
                  <a:gd name="T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" h="49">
                    <a:moveTo>
                      <a:pt x="0" y="0"/>
                    </a:moveTo>
                    <a:lnTo>
                      <a:pt x="0" y="49"/>
                    </a:lnTo>
                    <a:lnTo>
                      <a:pt x="70" y="4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6" name="Freeform 169"/>
              <p:cNvSpPr>
                <a:spLocks/>
              </p:cNvSpPr>
              <p:nvPr/>
            </p:nvSpPr>
            <p:spPr bwMode="auto">
              <a:xfrm>
                <a:off x="1689" y="4574"/>
                <a:ext cx="18" cy="57"/>
              </a:xfrm>
              <a:custGeom>
                <a:avLst/>
                <a:gdLst>
                  <a:gd name="T0" fmla="*/ 0 w 18"/>
                  <a:gd name="T1" fmla="*/ 0 h 57"/>
                  <a:gd name="T2" fmla="*/ 0 w 18"/>
                  <a:gd name="T3" fmla="*/ 57 h 57"/>
                  <a:gd name="T4" fmla="*/ 18 w 18"/>
                  <a:gd name="T5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57">
                    <a:moveTo>
                      <a:pt x="0" y="0"/>
                    </a:moveTo>
                    <a:lnTo>
                      <a:pt x="0" y="57"/>
                    </a:lnTo>
                    <a:lnTo>
                      <a:pt x="18" y="5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7" name="Line 170"/>
              <p:cNvSpPr>
                <a:spLocks noChangeShapeType="1"/>
              </p:cNvSpPr>
              <p:nvPr/>
            </p:nvSpPr>
            <p:spPr bwMode="auto">
              <a:xfrm>
                <a:off x="1689" y="4523"/>
                <a:ext cx="0" cy="108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8" name="Freeform 171"/>
              <p:cNvSpPr>
                <a:spLocks/>
              </p:cNvSpPr>
              <p:nvPr/>
            </p:nvSpPr>
            <p:spPr bwMode="auto">
              <a:xfrm>
                <a:off x="1670" y="4402"/>
                <a:ext cx="19" cy="120"/>
              </a:xfrm>
              <a:custGeom>
                <a:avLst/>
                <a:gdLst>
                  <a:gd name="T0" fmla="*/ 0 w 19"/>
                  <a:gd name="T1" fmla="*/ 0 h 120"/>
                  <a:gd name="T2" fmla="*/ 0 w 19"/>
                  <a:gd name="T3" fmla="*/ 120 h 120"/>
                  <a:gd name="T4" fmla="*/ 19 w 19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20">
                    <a:moveTo>
                      <a:pt x="0" y="0"/>
                    </a:moveTo>
                    <a:lnTo>
                      <a:pt x="0" y="120"/>
                    </a:lnTo>
                    <a:lnTo>
                      <a:pt x="19" y="12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9" name="Freeform 172"/>
              <p:cNvSpPr>
                <a:spLocks/>
              </p:cNvSpPr>
              <p:nvPr/>
            </p:nvSpPr>
            <p:spPr bwMode="auto">
              <a:xfrm>
                <a:off x="1492" y="4290"/>
                <a:ext cx="178" cy="110"/>
              </a:xfrm>
              <a:custGeom>
                <a:avLst/>
                <a:gdLst>
                  <a:gd name="T0" fmla="*/ 0 w 178"/>
                  <a:gd name="T1" fmla="*/ 0 h 110"/>
                  <a:gd name="T2" fmla="*/ 0 w 178"/>
                  <a:gd name="T3" fmla="*/ 110 h 110"/>
                  <a:gd name="T4" fmla="*/ 178 w 178"/>
                  <a:gd name="T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110">
                    <a:moveTo>
                      <a:pt x="0" y="0"/>
                    </a:moveTo>
                    <a:lnTo>
                      <a:pt x="0" y="110"/>
                    </a:lnTo>
                    <a:lnTo>
                      <a:pt x="178" y="11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0" name="Freeform 173"/>
              <p:cNvSpPr>
                <a:spLocks/>
              </p:cNvSpPr>
              <p:nvPr/>
            </p:nvSpPr>
            <p:spPr bwMode="auto">
              <a:xfrm>
                <a:off x="1201" y="4071"/>
                <a:ext cx="291" cy="218"/>
              </a:xfrm>
              <a:custGeom>
                <a:avLst/>
                <a:gdLst>
                  <a:gd name="T0" fmla="*/ 0 w 291"/>
                  <a:gd name="T1" fmla="*/ 0 h 218"/>
                  <a:gd name="T2" fmla="*/ 0 w 291"/>
                  <a:gd name="T3" fmla="*/ 218 h 218"/>
                  <a:gd name="T4" fmla="*/ 291 w 291"/>
                  <a:gd name="T5" fmla="*/ 21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1" h="218">
                    <a:moveTo>
                      <a:pt x="0" y="0"/>
                    </a:moveTo>
                    <a:lnTo>
                      <a:pt x="0" y="218"/>
                    </a:lnTo>
                    <a:lnTo>
                      <a:pt x="291" y="21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1" name="Freeform 174"/>
              <p:cNvSpPr>
                <a:spLocks/>
              </p:cNvSpPr>
              <p:nvPr/>
            </p:nvSpPr>
            <p:spPr bwMode="auto">
              <a:xfrm>
                <a:off x="1136" y="3328"/>
                <a:ext cx="65" cy="741"/>
              </a:xfrm>
              <a:custGeom>
                <a:avLst/>
                <a:gdLst>
                  <a:gd name="T0" fmla="*/ 0 w 65"/>
                  <a:gd name="T1" fmla="*/ 0 h 741"/>
                  <a:gd name="T2" fmla="*/ 0 w 65"/>
                  <a:gd name="T3" fmla="*/ 741 h 741"/>
                  <a:gd name="T4" fmla="*/ 65 w 65"/>
                  <a:gd name="T5" fmla="*/ 741 h 7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741">
                    <a:moveTo>
                      <a:pt x="0" y="0"/>
                    </a:moveTo>
                    <a:lnTo>
                      <a:pt x="0" y="741"/>
                    </a:lnTo>
                    <a:lnTo>
                      <a:pt x="65" y="74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2" name="Freeform 175"/>
              <p:cNvSpPr>
                <a:spLocks/>
              </p:cNvSpPr>
              <p:nvPr/>
            </p:nvSpPr>
            <p:spPr bwMode="auto">
              <a:xfrm>
                <a:off x="1133" y="3326"/>
                <a:ext cx="3" cy="726"/>
              </a:xfrm>
              <a:custGeom>
                <a:avLst/>
                <a:gdLst>
                  <a:gd name="T0" fmla="*/ 0 w 3"/>
                  <a:gd name="T1" fmla="*/ 726 h 726"/>
                  <a:gd name="T2" fmla="*/ 0 w 3"/>
                  <a:gd name="T3" fmla="*/ 0 h 726"/>
                  <a:gd name="T4" fmla="*/ 3 w 3"/>
                  <a:gd name="T5" fmla="*/ 0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726">
                    <a:moveTo>
                      <a:pt x="0" y="726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3" name="Rectangle 176"/>
              <p:cNvSpPr>
                <a:spLocks noChangeArrowheads="1"/>
              </p:cNvSpPr>
              <p:nvPr/>
            </p:nvSpPr>
            <p:spPr bwMode="auto">
              <a:xfrm>
                <a:off x="1202" y="4759"/>
                <a:ext cx="65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A/Anhui/1/2005 </a:t>
                </a:r>
                <a:r>
                  <a:rPr lang="en-US" sz="8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latin typeface="Times New Roman" pitchFamily="18" charset="0"/>
                    <a:cs typeface="Times New Roman" pitchFamily="18" charset="0"/>
                  </a:rPr>
                  <a:t>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4" name="Freeform 177"/>
              <p:cNvSpPr>
                <a:spLocks/>
              </p:cNvSpPr>
              <p:nvPr/>
            </p:nvSpPr>
            <p:spPr bwMode="auto">
              <a:xfrm>
                <a:off x="1133" y="4055"/>
                <a:ext cx="68" cy="727"/>
              </a:xfrm>
              <a:custGeom>
                <a:avLst/>
                <a:gdLst>
                  <a:gd name="T0" fmla="*/ 0 w 68"/>
                  <a:gd name="T1" fmla="*/ 0 h 727"/>
                  <a:gd name="T2" fmla="*/ 0 w 68"/>
                  <a:gd name="T3" fmla="*/ 727 h 727"/>
                  <a:gd name="T4" fmla="*/ 68 w 68"/>
                  <a:gd name="T5" fmla="*/ 727 h 7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727">
                    <a:moveTo>
                      <a:pt x="0" y="0"/>
                    </a:moveTo>
                    <a:lnTo>
                      <a:pt x="0" y="727"/>
                    </a:lnTo>
                    <a:lnTo>
                      <a:pt x="68" y="72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5" name="Oval 178"/>
              <p:cNvSpPr>
                <a:spLocks noChangeArrowheads="1"/>
              </p:cNvSpPr>
              <p:nvPr/>
            </p:nvSpPr>
            <p:spPr bwMode="auto">
              <a:xfrm>
                <a:off x="2187" y="890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6" name="Oval 179"/>
              <p:cNvSpPr>
                <a:spLocks noChangeArrowheads="1"/>
              </p:cNvSpPr>
              <p:nvPr/>
            </p:nvSpPr>
            <p:spPr bwMode="auto">
              <a:xfrm>
                <a:off x="2187" y="1024"/>
                <a:ext cx="32" cy="33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7" name="Oval 180"/>
              <p:cNvSpPr>
                <a:spLocks noChangeArrowheads="1"/>
              </p:cNvSpPr>
              <p:nvPr/>
            </p:nvSpPr>
            <p:spPr bwMode="auto">
              <a:xfrm>
                <a:off x="2204" y="1091"/>
                <a:ext cx="33" cy="33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8" name="Oval 181"/>
              <p:cNvSpPr>
                <a:spLocks noChangeArrowheads="1"/>
              </p:cNvSpPr>
              <p:nvPr/>
            </p:nvSpPr>
            <p:spPr bwMode="auto">
              <a:xfrm>
                <a:off x="2204" y="1159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9" name="Oval 182"/>
              <p:cNvSpPr>
                <a:spLocks noChangeArrowheads="1"/>
              </p:cNvSpPr>
              <p:nvPr/>
            </p:nvSpPr>
            <p:spPr bwMode="auto">
              <a:xfrm>
                <a:off x="2187" y="1226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0" name="Oval 183"/>
              <p:cNvSpPr>
                <a:spLocks noChangeArrowheads="1"/>
              </p:cNvSpPr>
              <p:nvPr/>
            </p:nvSpPr>
            <p:spPr bwMode="auto">
              <a:xfrm>
                <a:off x="2179" y="1293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1" name="Oval 184"/>
              <p:cNvSpPr>
                <a:spLocks noChangeArrowheads="1"/>
              </p:cNvSpPr>
              <p:nvPr/>
            </p:nvSpPr>
            <p:spPr bwMode="auto">
              <a:xfrm>
                <a:off x="2179" y="1360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2" name="Oval 185"/>
              <p:cNvSpPr>
                <a:spLocks noChangeArrowheads="1"/>
              </p:cNvSpPr>
              <p:nvPr/>
            </p:nvSpPr>
            <p:spPr bwMode="auto">
              <a:xfrm>
                <a:off x="2214" y="149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5" name="Rectangle 188"/>
              <p:cNvSpPr>
                <a:spLocks noChangeArrowheads="1"/>
              </p:cNvSpPr>
              <p:nvPr/>
            </p:nvSpPr>
            <p:spPr bwMode="auto">
              <a:xfrm>
                <a:off x="2101" y="988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62</a:t>
                </a:r>
              </a:p>
            </p:txBody>
          </p:sp>
          <p:sp>
            <p:nvSpPr>
              <p:cNvPr id="1206" name="Rectangle 189"/>
              <p:cNvSpPr>
                <a:spLocks noChangeArrowheads="1"/>
              </p:cNvSpPr>
              <p:nvPr/>
            </p:nvSpPr>
            <p:spPr bwMode="auto">
              <a:xfrm>
                <a:off x="2093" y="1173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66</a:t>
                </a:r>
              </a:p>
            </p:txBody>
          </p:sp>
          <p:sp>
            <p:nvSpPr>
              <p:cNvPr id="1208" name="Rectangle 191"/>
              <p:cNvSpPr>
                <a:spLocks noChangeArrowheads="1"/>
              </p:cNvSpPr>
              <p:nvPr/>
            </p:nvSpPr>
            <p:spPr bwMode="auto">
              <a:xfrm>
                <a:off x="2080" y="1315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82</a:t>
                </a:r>
              </a:p>
            </p:txBody>
          </p:sp>
          <p:sp>
            <p:nvSpPr>
              <p:cNvPr id="1210" name="Rectangle 193"/>
              <p:cNvSpPr>
                <a:spLocks noChangeArrowheads="1"/>
              </p:cNvSpPr>
              <p:nvPr/>
            </p:nvSpPr>
            <p:spPr bwMode="auto">
              <a:xfrm>
                <a:off x="1715" y="4066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99</a:t>
                </a:r>
              </a:p>
            </p:txBody>
          </p:sp>
          <p:sp>
            <p:nvSpPr>
              <p:cNvPr id="1211" name="Rectangle 194"/>
              <p:cNvSpPr>
                <a:spLocks noChangeArrowheads="1"/>
              </p:cNvSpPr>
              <p:nvPr/>
            </p:nvSpPr>
            <p:spPr bwMode="auto">
              <a:xfrm>
                <a:off x="1911" y="3696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99</a:t>
                </a:r>
              </a:p>
            </p:txBody>
          </p:sp>
          <p:sp>
            <p:nvSpPr>
              <p:cNvPr id="1213" name="Rectangle 196"/>
              <p:cNvSpPr>
                <a:spLocks noChangeArrowheads="1"/>
              </p:cNvSpPr>
              <p:nvPr/>
            </p:nvSpPr>
            <p:spPr bwMode="auto">
              <a:xfrm>
                <a:off x="1725" y="4212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99</a:t>
                </a:r>
              </a:p>
            </p:txBody>
          </p:sp>
          <p:sp>
            <p:nvSpPr>
              <p:cNvPr id="1217" name="Rectangle 200"/>
              <p:cNvSpPr>
                <a:spLocks noChangeArrowheads="1"/>
              </p:cNvSpPr>
              <p:nvPr/>
            </p:nvSpPr>
            <p:spPr bwMode="auto">
              <a:xfrm>
                <a:off x="1918" y="3097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99</a:t>
                </a:r>
              </a:p>
            </p:txBody>
          </p:sp>
          <p:sp>
            <p:nvSpPr>
              <p:cNvPr id="1219" name="Rectangle 202"/>
              <p:cNvSpPr>
                <a:spLocks noChangeArrowheads="1"/>
              </p:cNvSpPr>
              <p:nvPr/>
            </p:nvSpPr>
            <p:spPr bwMode="auto">
              <a:xfrm>
                <a:off x="1850" y="3375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85</a:t>
                </a:r>
              </a:p>
            </p:txBody>
          </p:sp>
          <p:sp>
            <p:nvSpPr>
              <p:cNvPr id="1220" name="Rectangle 203"/>
              <p:cNvSpPr>
                <a:spLocks noChangeArrowheads="1"/>
              </p:cNvSpPr>
              <p:nvPr/>
            </p:nvSpPr>
            <p:spPr bwMode="auto">
              <a:xfrm>
                <a:off x="1816" y="3608"/>
                <a:ext cx="9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100</a:t>
                </a:r>
              </a:p>
            </p:txBody>
          </p:sp>
          <p:sp>
            <p:nvSpPr>
              <p:cNvPr id="1221" name="Rectangle 204"/>
              <p:cNvSpPr>
                <a:spLocks noChangeArrowheads="1"/>
              </p:cNvSpPr>
              <p:nvPr/>
            </p:nvSpPr>
            <p:spPr bwMode="auto">
              <a:xfrm>
                <a:off x="1442" y="3784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99</a:t>
                </a:r>
              </a:p>
            </p:txBody>
          </p:sp>
          <p:sp>
            <p:nvSpPr>
              <p:cNvPr id="1084" name="Rectangle 67"/>
              <p:cNvSpPr>
                <a:spLocks noChangeArrowheads="1"/>
              </p:cNvSpPr>
              <p:nvPr/>
            </p:nvSpPr>
            <p:spPr bwMode="auto">
              <a:xfrm>
                <a:off x="2203" y="2208"/>
                <a:ext cx="914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A/duck/Egypt/SS19/2017  (H5N8)</a:t>
                </a:r>
              </a:p>
            </p:txBody>
          </p:sp>
        </p:grpSp>
        <p:sp>
          <p:nvSpPr>
            <p:cNvPr id="6" name="Rectangle 207"/>
            <p:cNvSpPr>
              <a:spLocks noChangeArrowheads="1"/>
            </p:cNvSpPr>
            <p:nvPr/>
          </p:nvSpPr>
          <p:spPr bwMode="auto">
            <a:xfrm>
              <a:off x="1682" y="4670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</a:p>
          </p:txBody>
        </p:sp>
        <p:sp>
          <p:nvSpPr>
            <p:cNvPr id="7" name="Rectangle 208"/>
            <p:cNvSpPr>
              <a:spLocks noChangeArrowheads="1"/>
            </p:cNvSpPr>
            <p:nvPr/>
          </p:nvSpPr>
          <p:spPr bwMode="auto">
            <a:xfrm>
              <a:off x="1629" y="4620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84</a:t>
              </a:r>
            </a:p>
          </p:txBody>
        </p:sp>
        <p:sp>
          <p:nvSpPr>
            <p:cNvPr id="9" name="Rectangle 210"/>
            <p:cNvSpPr>
              <a:spLocks noChangeArrowheads="1"/>
            </p:cNvSpPr>
            <p:nvPr/>
          </p:nvSpPr>
          <p:spPr bwMode="auto">
            <a:xfrm>
              <a:off x="1593" y="438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</a:p>
          </p:txBody>
        </p:sp>
        <p:sp>
          <p:nvSpPr>
            <p:cNvPr id="10" name="Rectangle 211"/>
            <p:cNvSpPr>
              <a:spLocks noChangeArrowheads="1"/>
            </p:cNvSpPr>
            <p:nvPr/>
          </p:nvSpPr>
          <p:spPr bwMode="auto">
            <a:xfrm>
              <a:off x="1414" y="427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</a:p>
          </p:txBody>
        </p:sp>
        <p:sp>
          <p:nvSpPr>
            <p:cNvPr id="11" name="Rectangle 212"/>
            <p:cNvSpPr>
              <a:spLocks noChangeArrowheads="1"/>
            </p:cNvSpPr>
            <p:nvPr/>
          </p:nvSpPr>
          <p:spPr bwMode="auto">
            <a:xfrm>
              <a:off x="1138" y="405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89</a:t>
              </a:r>
            </a:p>
          </p:txBody>
        </p:sp>
        <p:sp>
          <p:nvSpPr>
            <p:cNvPr id="12" name="Rectangle 213"/>
            <p:cNvSpPr>
              <a:spLocks noChangeArrowheads="1"/>
            </p:cNvSpPr>
            <p:nvPr/>
          </p:nvSpPr>
          <p:spPr bwMode="auto">
            <a:xfrm>
              <a:off x="1578" y="285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</a:p>
          </p:txBody>
        </p:sp>
        <p:sp>
          <p:nvSpPr>
            <p:cNvPr id="13" name="Rectangle 214"/>
            <p:cNvSpPr>
              <a:spLocks noChangeArrowheads="1"/>
            </p:cNvSpPr>
            <p:nvPr/>
          </p:nvSpPr>
          <p:spPr bwMode="auto">
            <a:xfrm>
              <a:off x="1399" y="2517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</a:p>
          </p:txBody>
        </p:sp>
        <p:sp>
          <p:nvSpPr>
            <p:cNvPr id="14" name="Rectangle 215"/>
            <p:cNvSpPr>
              <a:spLocks noChangeArrowheads="1"/>
            </p:cNvSpPr>
            <p:nvPr/>
          </p:nvSpPr>
          <p:spPr bwMode="auto">
            <a:xfrm>
              <a:off x="1850" y="2533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61</a:t>
              </a:r>
            </a:p>
          </p:txBody>
        </p:sp>
        <p:sp>
          <p:nvSpPr>
            <p:cNvPr id="15" name="Rectangle 216"/>
            <p:cNvSpPr>
              <a:spLocks noChangeArrowheads="1"/>
            </p:cNvSpPr>
            <p:nvPr/>
          </p:nvSpPr>
          <p:spPr bwMode="auto">
            <a:xfrm>
              <a:off x="1837" y="2622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</a:p>
          </p:txBody>
        </p:sp>
        <p:sp>
          <p:nvSpPr>
            <p:cNvPr id="17" name="Rectangle 218"/>
            <p:cNvSpPr>
              <a:spLocks noChangeArrowheads="1"/>
            </p:cNvSpPr>
            <p:nvPr/>
          </p:nvSpPr>
          <p:spPr bwMode="auto">
            <a:xfrm>
              <a:off x="2067" y="1471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62</a:t>
              </a:r>
            </a:p>
          </p:txBody>
        </p:sp>
        <p:sp>
          <p:nvSpPr>
            <p:cNvPr id="18" name="Rectangle 219"/>
            <p:cNvSpPr>
              <a:spLocks noChangeArrowheads="1"/>
            </p:cNvSpPr>
            <p:nvPr/>
          </p:nvSpPr>
          <p:spPr bwMode="auto">
            <a:xfrm>
              <a:off x="2054" y="1599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86</a:t>
              </a:r>
            </a:p>
          </p:txBody>
        </p:sp>
        <p:sp>
          <p:nvSpPr>
            <p:cNvPr id="19" name="Rectangle 220"/>
            <p:cNvSpPr>
              <a:spLocks noChangeArrowheads="1"/>
            </p:cNvSpPr>
            <p:nvPr/>
          </p:nvSpPr>
          <p:spPr bwMode="auto">
            <a:xfrm>
              <a:off x="2037" y="1713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76</a:t>
              </a:r>
            </a:p>
          </p:txBody>
        </p:sp>
        <p:sp>
          <p:nvSpPr>
            <p:cNvPr id="21" name="Rectangle 222"/>
            <p:cNvSpPr>
              <a:spLocks noChangeArrowheads="1"/>
            </p:cNvSpPr>
            <p:nvPr/>
          </p:nvSpPr>
          <p:spPr bwMode="auto">
            <a:xfrm>
              <a:off x="1994" y="2025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</a:p>
          </p:txBody>
        </p:sp>
        <p:sp>
          <p:nvSpPr>
            <p:cNvPr id="22" name="Rectangle 223"/>
            <p:cNvSpPr>
              <a:spLocks noChangeArrowheads="1"/>
            </p:cNvSpPr>
            <p:nvPr/>
          </p:nvSpPr>
          <p:spPr bwMode="auto">
            <a:xfrm>
              <a:off x="1496" y="2233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95</a:t>
              </a:r>
            </a:p>
          </p:txBody>
        </p:sp>
        <p:sp>
          <p:nvSpPr>
            <p:cNvPr id="23" name="Rectangle 224"/>
            <p:cNvSpPr>
              <a:spLocks noChangeArrowheads="1"/>
            </p:cNvSpPr>
            <p:nvPr/>
          </p:nvSpPr>
          <p:spPr bwMode="auto">
            <a:xfrm>
              <a:off x="1730" y="2496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</a:p>
          </p:txBody>
        </p:sp>
        <p:sp>
          <p:nvSpPr>
            <p:cNvPr id="25" name="Rectangle 226"/>
            <p:cNvSpPr>
              <a:spLocks noChangeArrowheads="1"/>
            </p:cNvSpPr>
            <p:nvPr/>
          </p:nvSpPr>
          <p:spPr bwMode="auto">
            <a:xfrm>
              <a:off x="1759" y="2314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86</a:t>
              </a:r>
            </a:p>
          </p:txBody>
        </p:sp>
        <p:sp>
          <p:nvSpPr>
            <p:cNvPr id="26" name="Line 227"/>
            <p:cNvSpPr>
              <a:spLocks noChangeShapeType="1"/>
            </p:cNvSpPr>
            <p:nvPr/>
          </p:nvSpPr>
          <p:spPr bwMode="auto">
            <a:xfrm>
              <a:off x="1273" y="4877"/>
              <a:ext cx="183" cy="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228"/>
            <p:cNvSpPr>
              <a:spLocks noChangeShapeType="1"/>
            </p:cNvSpPr>
            <p:nvPr/>
          </p:nvSpPr>
          <p:spPr bwMode="auto">
            <a:xfrm>
              <a:off x="1273" y="4866"/>
              <a:ext cx="0" cy="22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229"/>
            <p:cNvSpPr>
              <a:spLocks noChangeShapeType="1"/>
            </p:cNvSpPr>
            <p:nvPr/>
          </p:nvSpPr>
          <p:spPr bwMode="auto">
            <a:xfrm>
              <a:off x="1456" y="4866"/>
              <a:ext cx="0" cy="22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30"/>
            <p:cNvSpPr>
              <a:spLocks noChangeArrowheads="1"/>
            </p:cNvSpPr>
            <p:nvPr/>
          </p:nvSpPr>
          <p:spPr bwMode="auto">
            <a:xfrm>
              <a:off x="1318" y="4889"/>
              <a:ext cx="178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0.0100</a:t>
              </a:r>
            </a:p>
          </p:txBody>
        </p:sp>
      </p:grpSp>
      <p:sp>
        <p:nvSpPr>
          <p:cNvPr id="231" name="TextBox 230"/>
          <p:cNvSpPr txBox="1"/>
          <p:nvPr/>
        </p:nvSpPr>
        <p:spPr>
          <a:xfrm>
            <a:off x="314544" y="609600"/>
            <a:ext cx="2047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Sup. Fig 1D. PA gene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36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6" name="Group 223"/>
          <p:cNvGrpSpPr>
            <a:grpSpLocks noChangeAspect="1"/>
          </p:cNvGrpSpPr>
          <p:nvPr/>
        </p:nvGrpSpPr>
        <p:grpSpPr bwMode="auto">
          <a:xfrm>
            <a:off x="977686" y="1215152"/>
            <a:ext cx="4969829" cy="6836568"/>
            <a:chOff x="936" y="958"/>
            <a:chExt cx="2846" cy="3915"/>
          </a:xfrm>
        </p:grpSpPr>
        <p:grpSp>
          <p:nvGrpSpPr>
            <p:cNvPr id="2238" name="Group 424"/>
            <p:cNvGrpSpPr>
              <a:grpSpLocks/>
            </p:cNvGrpSpPr>
            <p:nvPr/>
          </p:nvGrpSpPr>
          <p:grpSpPr bwMode="auto">
            <a:xfrm>
              <a:off x="936" y="958"/>
              <a:ext cx="2846" cy="3796"/>
              <a:chOff x="936" y="958"/>
              <a:chExt cx="2846" cy="3796"/>
            </a:xfrm>
          </p:grpSpPr>
          <p:sp>
            <p:nvSpPr>
              <p:cNvPr id="2321" name="Rectangle 281"/>
              <p:cNvSpPr>
                <a:spLocks noChangeArrowheads="1"/>
              </p:cNvSpPr>
              <p:nvPr/>
            </p:nvSpPr>
            <p:spPr bwMode="auto">
              <a:xfrm>
                <a:off x="1548" y="2243"/>
                <a:ext cx="1160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A/chicken/Cameroon/17RS1661-1/2017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0" name="Rectangle 310"/>
              <p:cNvSpPr>
                <a:spLocks noChangeArrowheads="1"/>
              </p:cNvSpPr>
              <p:nvPr/>
            </p:nvSpPr>
            <p:spPr bwMode="auto">
              <a:xfrm>
                <a:off x="1678" y="2854"/>
                <a:ext cx="812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A/duck/Egypt/F446/2017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0" name="Rectangle 270"/>
              <p:cNvSpPr>
                <a:spLocks noChangeArrowheads="1"/>
              </p:cNvSpPr>
              <p:nvPr/>
            </p:nvSpPr>
            <p:spPr bwMode="auto">
              <a:xfrm>
                <a:off x="1555" y="1999"/>
                <a:ext cx="1331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Uvs-Nuur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Lake/341/2016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6" name="Rectangle 266"/>
              <p:cNvSpPr>
                <a:spLocks noChangeArrowheads="1"/>
              </p:cNvSpPr>
              <p:nvPr/>
            </p:nvSpPr>
            <p:spPr bwMode="auto">
              <a:xfrm>
                <a:off x="1583" y="1938"/>
                <a:ext cx="1335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A/grey-headed gull/Uganda/MUWRP-538/2017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4" name="Rectangle 264"/>
              <p:cNvSpPr>
                <a:spLocks noChangeArrowheads="1"/>
              </p:cNvSpPr>
              <p:nvPr/>
            </p:nvSpPr>
            <p:spPr bwMode="auto">
              <a:xfrm>
                <a:off x="1575" y="1877"/>
                <a:ext cx="1001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A/duck/Uganda/17RS115-9/2017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63" name="Rectangle 224"/>
              <p:cNvSpPr>
                <a:spLocks noChangeArrowheads="1"/>
              </p:cNvSpPr>
              <p:nvPr/>
            </p:nvSpPr>
            <p:spPr bwMode="auto">
              <a:xfrm>
                <a:off x="1643" y="958"/>
                <a:ext cx="1226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64" name="Line 225"/>
              <p:cNvSpPr>
                <a:spLocks noChangeShapeType="1"/>
              </p:cNvSpPr>
              <p:nvPr/>
            </p:nvSpPr>
            <p:spPr bwMode="auto">
              <a:xfrm>
                <a:off x="1601" y="980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65" name="Rectangle 226"/>
              <p:cNvSpPr>
                <a:spLocks noChangeArrowheads="1"/>
              </p:cNvSpPr>
              <p:nvPr/>
            </p:nvSpPr>
            <p:spPr bwMode="auto">
              <a:xfrm>
                <a:off x="1601" y="1019"/>
                <a:ext cx="133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Congo/17RS882-5/2017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66" name="Freeform 227"/>
              <p:cNvSpPr>
                <a:spLocks/>
              </p:cNvSpPr>
              <p:nvPr/>
            </p:nvSpPr>
            <p:spPr bwMode="auto">
              <a:xfrm>
                <a:off x="1600" y="1011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67" name="Rectangle 228"/>
              <p:cNvSpPr>
                <a:spLocks noChangeArrowheads="1"/>
              </p:cNvSpPr>
              <p:nvPr/>
            </p:nvSpPr>
            <p:spPr bwMode="auto">
              <a:xfrm>
                <a:off x="1601" y="1080"/>
                <a:ext cx="136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Congo/17RS882-33/2017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69" name="Freeform 229"/>
              <p:cNvSpPr>
                <a:spLocks/>
              </p:cNvSpPr>
              <p:nvPr/>
            </p:nvSpPr>
            <p:spPr bwMode="auto">
              <a:xfrm>
                <a:off x="1600" y="1042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6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0" name="Rectangle 230"/>
              <p:cNvSpPr>
                <a:spLocks noChangeArrowheads="1"/>
              </p:cNvSpPr>
              <p:nvPr/>
            </p:nvSpPr>
            <p:spPr bwMode="auto">
              <a:xfrm>
                <a:off x="1643" y="1141"/>
                <a:ext cx="1225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Congo/TCH4/2017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1" name="Line 231"/>
              <p:cNvSpPr>
                <a:spLocks noChangeShapeType="1"/>
              </p:cNvSpPr>
              <p:nvPr/>
            </p:nvSpPr>
            <p:spPr bwMode="auto">
              <a:xfrm>
                <a:off x="1601" y="1163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2" name="Rectangle 232"/>
              <p:cNvSpPr>
                <a:spLocks noChangeArrowheads="1"/>
              </p:cNvSpPr>
              <p:nvPr/>
            </p:nvSpPr>
            <p:spPr bwMode="auto">
              <a:xfrm>
                <a:off x="1643" y="1202"/>
                <a:ext cx="1225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Congo/TCH5/2017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3" name="Line 233"/>
              <p:cNvSpPr>
                <a:spLocks noChangeShapeType="1"/>
              </p:cNvSpPr>
              <p:nvPr/>
            </p:nvSpPr>
            <p:spPr bwMode="auto">
              <a:xfrm>
                <a:off x="1601" y="1224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4" name="Rectangle 234"/>
              <p:cNvSpPr>
                <a:spLocks noChangeArrowheads="1"/>
              </p:cNvSpPr>
              <p:nvPr/>
            </p:nvSpPr>
            <p:spPr bwMode="auto">
              <a:xfrm>
                <a:off x="1643" y="1263"/>
                <a:ext cx="1253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Congo/NYA14/2017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5" name="Line 235"/>
              <p:cNvSpPr>
                <a:spLocks noChangeShapeType="1"/>
              </p:cNvSpPr>
              <p:nvPr/>
            </p:nvSpPr>
            <p:spPr bwMode="auto">
              <a:xfrm>
                <a:off x="1601" y="1285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6" name="Rectangle 236"/>
              <p:cNvSpPr>
                <a:spLocks noChangeArrowheads="1"/>
              </p:cNvSpPr>
              <p:nvPr/>
            </p:nvSpPr>
            <p:spPr bwMode="auto">
              <a:xfrm>
                <a:off x="1643" y="1324"/>
                <a:ext cx="1221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Congo/KAF4/2017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7" name="Line 237"/>
              <p:cNvSpPr>
                <a:spLocks noChangeShapeType="1"/>
              </p:cNvSpPr>
              <p:nvPr/>
            </p:nvSpPr>
            <p:spPr bwMode="auto">
              <a:xfrm>
                <a:off x="1601" y="1346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8" name="Line 238"/>
              <p:cNvSpPr>
                <a:spLocks noChangeShapeType="1"/>
              </p:cNvSpPr>
              <p:nvPr/>
            </p:nvSpPr>
            <p:spPr bwMode="auto">
              <a:xfrm>
                <a:off x="1600" y="980"/>
                <a:ext cx="0" cy="18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79" name="Line 239"/>
              <p:cNvSpPr>
                <a:spLocks noChangeShapeType="1"/>
              </p:cNvSpPr>
              <p:nvPr/>
            </p:nvSpPr>
            <p:spPr bwMode="auto">
              <a:xfrm>
                <a:off x="1600" y="1164"/>
                <a:ext cx="0" cy="18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0" name="Freeform 240"/>
              <p:cNvSpPr>
                <a:spLocks/>
              </p:cNvSpPr>
              <p:nvPr/>
            </p:nvSpPr>
            <p:spPr bwMode="auto">
              <a:xfrm>
                <a:off x="1591" y="1163"/>
                <a:ext cx="9" cy="151"/>
              </a:xfrm>
              <a:custGeom>
                <a:avLst/>
                <a:gdLst>
                  <a:gd name="T0" fmla="*/ 0 w 9"/>
                  <a:gd name="T1" fmla="*/ 151 h 151"/>
                  <a:gd name="T2" fmla="*/ 0 w 9"/>
                  <a:gd name="T3" fmla="*/ 0 h 151"/>
                  <a:gd name="T4" fmla="*/ 9 w 9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1">
                    <a:moveTo>
                      <a:pt x="0" y="151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1" name="Rectangle 241"/>
              <p:cNvSpPr>
                <a:spLocks noChangeArrowheads="1"/>
              </p:cNvSpPr>
              <p:nvPr/>
            </p:nvSpPr>
            <p:spPr bwMode="auto">
              <a:xfrm>
                <a:off x="1643" y="1386"/>
                <a:ext cx="1225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Congo/TCH6/2017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2" name="Line 242"/>
              <p:cNvSpPr>
                <a:spLocks noChangeShapeType="1"/>
              </p:cNvSpPr>
              <p:nvPr/>
            </p:nvSpPr>
            <p:spPr bwMode="auto">
              <a:xfrm>
                <a:off x="1601" y="1407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3" name="Rectangle 243"/>
              <p:cNvSpPr>
                <a:spLocks noChangeArrowheads="1"/>
              </p:cNvSpPr>
              <p:nvPr/>
            </p:nvSpPr>
            <p:spPr bwMode="auto">
              <a:xfrm>
                <a:off x="1643" y="1447"/>
                <a:ext cx="1221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Congo/KAF1/2017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4" name="Line 244"/>
              <p:cNvSpPr>
                <a:spLocks noChangeShapeType="1"/>
              </p:cNvSpPr>
              <p:nvPr/>
            </p:nvSpPr>
            <p:spPr bwMode="auto">
              <a:xfrm>
                <a:off x="1601" y="1468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5" name="Rectangle 245"/>
              <p:cNvSpPr>
                <a:spLocks noChangeArrowheads="1"/>
              </p:cNvSpPr>
              <p:nvPr/>
            </p:nvSpPr>
            <p:spPr bwMode="auto">
              <a:xfrm>
                <a:off x="1601" y="1508"/>
                <a:ext cx="136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Congo/17RS882-40/2017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6" name="Freeform 246"/>
              <p:cNvSpPr>
                <a:spLocks/>
              </p:cNvSpPr>
              <p:nvPr/>
            </p:nvSpPr>
            <p:spPr bwMode="auto">
              <a:xfrm>
                <a:off x="1600" y="1500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7" name="Line 247"/>
              <p:cNvSpPr>
                <a:spLocks noChangeShapeType="1"/>
              </p:cNvSpPr>
              <p:nvPr/>
            </p:nvSpPr>
            <p:spPr bwMode="auto">
              <a:xfrm>
                <a:off x="1600" y="1407"/>
                <a:ext cx="0" cy="6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8" name="Line 248"/>
              <p:cNvSpPr>
                <a:spLocks noChangeShapeType="1"/>
              </p:cNvSpPr>
              <p:nvPr/>
            </p:nvSpPr>
            <p:spPr bwMode="auto">
              <a:xfrm>
                <a:off x="1600" y="1469"/>
                <a:ext cx="0" cy="6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9" name="Freeform 249"/>
              <p:cNvSpPr>
                <a:spLocks/>
              </p:cNvSpPr>
              <p:nvPr/>
            </p:nvSpPr>
            <p:spPr bwMode="auto">
              <a:xfrm>
                <a:off x="1591" y="1317"/>
                <a:ext cx="9" cy="151"/>
              </a:xfrm>
              <a:custGeom>
                <a:avLst/>
                <a:gdLst>
                  <a:gd name="T0" fmla="*/ 0 w 9"/>
                  <a:gd name="T1" fmla="*/ 0 h 151"/>
                  <a:gd name="T2" fmla="*/ 0 w 9"/>
                  <a:gd name="T3" fmla="*/ 151 h 151"/>
                  <a:gd name="T4" fmla="*/ 9 w 9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1">
                    <a:moveTo>
                      <a:pt x="0" y="0"/>
                    </a:moveTo>
                    <a:lnTo>
                      <a:pt x="0" y="151"/>
                    </a:lnTo>
                    <a:lnTo>
                      <a:pt x="9" y="15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0" name="Freeform 250"/>
              <p:cNvSpPr>
                <a:spLocks/>
              </p:cNvSpPr>
              <p:nvPr/>
            </p:nvSpPr>
            <p:spPr bwMode="auto">
              <a:xfrm>
                <a:off x="1582" y="1315"/>
                <a:ext cx="9" cy="137"/>
              </a:xfrm>
              <a:custGeom>
                <a:avLst/>
                <a:gdLst>
                  <a:gd name="T0" fmla="*/ 0 w 9"/>
                  <a:gd name="T1" fmla="*/ 137 h 137"/>
                  <a:gd name="T2" fmla="*/ 0 w 9"/>
                  <a:gd name="T3" fmla="*/ 0 h 137"/>
                  <a:gd name="T4" fmla="*/ 9 w 9"/>
                  <a:gd name="T5" fmla="*/ 0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37">
                    <a:moveTo>
                      <a:pt x="0" y="137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1" name="Rectangle 251"/>
              <p:cNvSpPr>
                <a:spLocks noChangeArrowheads="1"/>
              </p:cNvSpPr>
              <p:nvPr/>
            </p:nvSpPr>
            <p:spPr bwMode="auto">
              <a:xfrm>
                <a:off x="1602" y="1569"/>
                <a:ext cx="1097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A/duck/Cameroon/17RS1661 3/2017 (H5N8) 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2" name="Freeform 252"/>
              <p:cNvSpPr>
                <a:spLocks/>
              </p:cNvSpPr>
              <p:nvPr/>
            </p:nvSpPr>
            <p:spPr bwMode="auto">
              <a:xfrm>
                <a:off x="1582" y="1454"/>
                <a:ext cx="19" cy="136"/>
              </a:xfrm>
              <a:custGeom>
                <a:avLst/>
                <a:gdLst>
                  <a:gd name="T0" fmla="*/ 0 w 19"/>
                  <a:gd name="T1" fmla="*/ 0 h 136"/>
                  <a:gd name="T2" fmla="*/ 0 w 19"/>
                  <a:gd name="T3" fmla="*/ 136 h 136"/>
                  <a:gd name="T4" fmla="*/ 19 w 19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36">
                    <a:moveTo>
                      <a:pt x="0" y="0"/>
                    </a:moveTo>
                    <a:lnTo>
                      <a:pt x="0" y="136"/>
                    </a:lnTo>
                    <a:lnTo>
                      <a:pt x="19" y="13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3" name="Rectangle 253"/>
              <p:cNvSpPr>
                <a:spLocks noChangeArrowheads="1"/>
              </p:cNvSpPr>
              <p:nvPr/>
            </p:nvSpPr>
            <p:spPr bwMode="auto">
              <a:xfrm>
                <a:off x="1583" y="1630"/>
                <a:ext cx="1386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Congo/17RS882-29/2017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4" name="Freeform 254"/>
              <p:cNvSpPr>
                <a:spLocks/>
              </p:cNvSpPr>
              <p:nvPr/>
            </p:nvSpPr>
            <p:spPr bwMode="auto">
              <a:xfrm>
                <a:off x="1582" y="1485"/>
                <a:ext cx="0" cy="166"/>
              </a:xfrm>
              <a:custGeom>
                <a:avLst/>
                <a:gdLst>
                  <a:gd name="T0" fmla="*/ 0 h 166"/>
                  <a:gd name="T1" fmla="*/ 166 h 166"/>
                  <a:gd name="T2" fmla="*/ 166 h 1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66">
                    <a:moveTo>
                      <a:pt x="0" y="0"/>
                    </a:moveTo>
                    <a:lnTo>
                      <a:pt x="0" y="166"/>
                    </a:lnTo>
                    <a:lnTo>
                      <a:pt x="0" y="1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5" name="Rectangle 255"/>
              <p:cNvSpPr>
                <a:spLocks noChangeArrowheads="1"/>
              </p:cNvSpPr>
              <p:nvPr/>
            </p:nvSpPr>
            <p:spPr bwMode="auto">
              <a:xfrm>
                <a:off x="1625" y="1691"/>
                <a:ext cx="1253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Congo/NYA15/2017 </a:t>
                </a:r>
                <a:r>
                  <a:rPr lang="en-US" sz="8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6" name="Line 256"/>
              <p:cNvSpPr>
                <a:spLocks noChangeShapeType="1"/>
              </p:cNvSpPr>
              <p:nvPr/>
            </p:nvSpPr>
            <p:spPr bwMode="auto">
              <a:xfrm>
                <a:off x="1583" y="1712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7" name="Line 257"/>
              <p:cNvSpPr>
                <a:spLocks noChangeShapeType="1"/>
              </p:cNvSpPr>
              <p:nvPr/>
            </p:nvSpPr>
            <p:spPr bwMode="auto">
              <a:xfrm>
                <a:off x="1582" y="1315"/>
                <a:ext cx="0" cy="198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8" name="Line 258"/>
              <p:cNvSpPr>
                <a:spLocks noChangeShapeType="1"/>
              </p:cNvSpPr>
              <p:nvPr/>
            </p:nvSpPr>
            <p:spPr bwMode="auto">
              <a:xfrm>
                <a:off x="1582" y="1515"/>
                <a:ext cx="0" cy="197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9" name="Freeform 259"/>
              <p:cNvSpPr>
                <a:spLocks/>
              </p:cNvSpPr>
              <p:nvPr/>
            </p:nvSpPr>
            <p:spPr bwMode="auto">
              <a:xfrm>
                <a:off x="1573" y="1514"/>
                <a:ext cx="9" cy="189"/>
              </a:xfrm>
              <a:custGeom>
                <a:avLst/>
                <a:gdLst>
                  <a:gd name="T0" fmla="*/ 0 w 9"/>
                  <a:gd name="T1" fmla="*/ 189 h 189"/>
                  <a:gd name="T2" fmla="*/ 0 w 9"/>
                  <a:gd name="T3" fmla="*/ 0 h 189"/>
                  <a:gd name="T4" fmla="*/ 9 w 9"/>
                  <a:gd name="T5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89">
                    <a:moveTo>
                      <a:pt x="0" y="189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0" name="Rectangle 260"/>
              <p:cNvSpPr>
                <a:spLocks noChangeArrowheads="1"/>
              </p:cNvSpPr>
              <p:nvPr/>
            </p:nvSpPr>
            <p:spPr bwMode="auto">
              <a:xfrm>
                <a:off x="1583" y="1755"/>
                <a:ext cx="1098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A/chicken/Uganda/17RS115-15/2017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1" name="Freeform 261"/>
              <p:cNvSpPr>
                <a:spLocks/>
              </p:cNvSpPr>
              <p:nvPr/>
            </p:nvSpPr>
            <p:spPr bwMode="auto">
              <a:xfrm>
                <a:off x="1573" y="1773"/>
                <a:ext cx="9" cy="60"/>
              </a:xfrm>
              <a:custGeom>
                <a:avLst/>
                <a:gdLst>
                  <a:gd name="T0" fmla="*/ 0 w 9"/>
                  <a:gd name="T1" fmla="*/ 60 h 60"/>
                  <a:gd name="T2" fmla="*/ 0 w 9"/>
                  <a:gd name="T3" fmla="*/ 0 h 60"/>
                  <a:gd name="T4" fmla="*/ 9 w 9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0">
                    <a:moveTo>
                      <a:pt x="0" y="60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2" name="Rectangle 262"/>
              <p:cNvSpPr>
                <a:spLocks noChangeArrowheads="1"/>
              </p:cNvSpPr>
              <p:nvPr/>
            </p:nvSpPr>
            <p:spPr bwMode="auto">
              <a:xfrm>
                <a:off x="1575" y="1816"/>
                <a:ext cx="1451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A/white winged black tern/Uganda/17RS115-3/2017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3" name="Freeform 263"/>
              <p:cNvSpPr>
                <a:spLocks/>
              </p:cNvSpPr>
              <p:nvPr/>
            </p:nvSpPr>
            <p:spPr bwMode="auto">
              <a:xfrm>
                <a:off x="1573" y="1834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5" name="Freeform 265"/>
              <p:cNvSpPr>
                <a:spLocks/>
              </p:cNvSpPr>
              <p:nvPr/>
            </p:nvSpPr>
            <p:spPr bwMode="auto">
              <a:xfrm>
                <a:off x="1573" y="1866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7" name="Freeform 267"/>
              <p:cNvSpPr>
                <a:spLocks/>
              </p:cNvSpPr>
              <p:nvPr/>
            </p:nvSpPr>
            <p:spPr bwMode="auto">
              <a:xfrm>
                <a:off x="1573" y="1736"/>
                <a:ext cx="9" cy="221"/>
              </a:xfrm>
              <a:custGeom>
                <a:avLst/>
                <a:gdLst>
                  <a:gd name="T0" fmla="*/ 0 w 9"/>
                  <a:gd name="T1" fmla="*/ 0 h 221"/>
                  <a:gd name="T2" fmla="*/ 0 w 9"/>
                  <a:gd name="T3" fmla="*/ 221 h 221"/>
                  <a:gd name="T4" fmla="*/ 9 w 9"/>
                  <a:gd name="T5" fmla="*/ 22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21">
                    <a:moveTo>
                      <a:pt x="0" y="0"/>
                    </a:moveTo>
                    <a:lnTo>
                      <a:pt x="0" y="221"/>
                    </a:lnTo>
                    <a:lnTo>
                      <a:pt x="9" y="22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8" name="Line 268"/>
              <p:cNvSpPr>
                <a:spLocks noChangeShapeType="1"/>
              </p:cNvSpPr>
              <p:nvPr/>
            </p:nvSpPr>
            <p:spPr bwMode="auto">
              <a:xfrm>
                <a:off x="1573" y="1514"/>
                <a:ext cx="0" cy="22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9" name="Freeform 269"/>
              <p:cNvSpPr>
                <a:spLocks/>
              </p:cNvSpPr>
              <p:nvPr/>
            </p:nvSpPr>
            <p:spPr bwMode="auto">
              <a:xfrm>
                <a:off x="1545" y="1735"/>
                <a:ext cx="28" cy="155"/>
              </a:xfrm>
              <a:custGeom>
                <a:avLst/>
                <a:gdLst>
                  <a:gd name="T0" fmla="*/ 0 w 28"/>
                  <a:gd name="T1" fmla="*/ 155 h 155"/>
                  <a:gd name="T2" fmla="*/ 0 w 28"/>
                  <a:gd name="T3" fmla="*/ 0 h 155"/>
                  <a:gd name="T4" fmla="*/ 28 w 28"/>
                  <a:gd name="T5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155">
                    <a:moveTo>
                      <a:pt x="0" y="155"/>
                    </a:moveTo>
                    <a:lnTo>
                      <a:pt x="0" y="0"/>
                    </a:lnTo>
                    <a:lnTo>
                      <a:pt x="2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1" name="Freeform 271"/>
              <p:cNvSpPr>
                <a:spLocks/>
              </p:cNvSpPr>
              <p:nvPr/>
            </p:nvSpPr>
            <p:spPr bwMode="auto">
              <a:xfrm>
                <a:off x="1554" y="2018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2" name="Rectangle 272"/>
              <p:cNvSpPr>
                <a:spLocks noChangeArrowheads="1"/>
              </p:cNvSpPr>
              <p:nvPr/>
            </p:nvSpPr>
            <p:spPr bwMode="auto">
              <a:xfrm>
                <a:off x="1564" y="2057"/>
                <a:ext cx="1042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Tyva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/34/2016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3" name="Freeform 273"/>
              <p:cNvSpPr>
                <a:spLocks/>
              </p:cNvSpPr>
              <p:nvPr/>
            </p:nvSpPr>
            <p:spPr bwMode="auto">
              <a:xfrm>
                <a:off x="1554" y="2049"/>
                <a:ext cx="8" cy="30"/>
              </a:xfrm>
              <a:custGeom>
                <a:avLst/>
                <a:gdLst>
                  <a:gd name="T0" fmla="*/ 0 w 8"/>
                  <a:gd name="T1" fmla="*/ 0 h 30"/>
                  <a:gd name="T2" fmla="*/ 0 w 8"/>
                  <a:gd name="T3" fmla="*/ 30 h 30"/>
                  <a:gd name="T4" fmla="*/ 8 w 8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0">
                    <a:moveTo>
                      <a:pt x="0" y="0"/>
                    </a:moveTo>
                    <a:lnTo>
                      <a:pt x="0" y="30"/>
                    </a:lnTo>
                    <a:lnTo>
                      <a:pt x="8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4" name="Freeform 274"/>
              <p:cNvSpPr>
                <a:spLocks/>
              </p:cNvSpPr>
              <p:nvPr/>
            </p:nvSpPr>
            <p:spPr bwMode="auto">
              <a:xfrm>
                <a:off x="1545" y="1893"/>
                <a:ext cx="9" cy="155"/>
              </a:xfrm>
              <a:custGeom>
                <a:avLst/>
                <a:gdLst>
                  <a:gd name="T0" fmla="*/ 0 w 9"/>
                  <a:gd name="T1" fmla="*/ 0 h 155"/>
                  <a:gd name="T2" fmla="*/ 0 w 9"/>
                  <a:gd name="T3" fmla="*/ 155 h 155"/>
                  <a:gd name="T4" fmla="*/ 9 w 9"/>
                  <a:gd name="T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5">
                    <a:moveTo>
                      <a:pt x="0" y="0"/>
                    </a:moveTo>
                    <a:lnTo>
                      <a:pt x="0" y="155"/>
                    </a:lnTo>
                    <a:lnTo>
                      <a:pt x="9" y="15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5" name="Freeform 275"/>
              <p:cNvSpPr>
                <a:spLocks/>
              </p:cNvSpPr>
              <p:nvPr/>
            </p:nvSpPr>
            <p:spPr bwMode="auto">
              <a:xfrm>
                <a:off x="1473" y="1892"/>
                <a:ext cx="72" cy="122"/>
              </a:xfrm>
              <a:custGeom>
                <a:avLst/>
                <a:gdLst>
                  <a:gd name="T0" fmla="*/ 0 w 72"/>
                  <a:gd name="T1" fmla="*/ 122 h 122"/>
                  <a:gd name="T2" fmla="*/ 0 w 72"/>
                  <a:gd name="T3" fmla="*/ 0 h 122"/>
                  <a:gd name="T4" fmla="*/ 72 w 72"/>
                  <a:gd name="T5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22">
                    <a:moveTo>
                      <a:pt x="0" y="122"/>
                    </a:moveTo>
                    <a:lnTo>
                      <a:pt x="0" y="0"/>
                    </a:lnTo>
                    <a:lnTo>
                      <a:pt x="72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6" name="Rectangle 276"/>
              <p:cNvSpPr>
                <a:spLocks noChangeArrowheads="1"/>
              </p:cNvSpPr>
              <p:nvPr/>
            </p:nvSpPr>
            <p:spPr bwMode="auto">
              <a:xfrm>
                <a:off x="1580" y="2118"/>
                <a:ext cx="886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A/duck/Taiwan/A3400/2015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7" name="Freeform 277"/>
              <p:cNvSpPr>
                <a:spLocks/>
              </p:cNvSpPr>
              <p:nvPr/>
            </p:nvSpPr>
            <p:spPr bwMode="auto">
              <a:xfrm>
                <a:off x="1473" y="2017"/>
                <a:ext cx="106" cy="123"/>
              </a:xfrm>
              <a:custGeom>
                <a:avLst/>
                <a:gdLst>
                  <a:gd name="T0" fmla="*/ 0 w 106"/>
                  <a:gd name="T1" fmla="*/ 0 h 123"/>
                  <a:gd name="T2" fmla="*/ 0 w 106"/>
                  <a:gd name="T3" fmla="*/ 123 h 123"/>
                  <a:gd name="T4" fmla="*/ 106 w 106"/>
                  <a:gd name="T5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123">
                    <a:moveTo>
                      <a:pt x="0" y="0"/>
                    </a:moveTo>
                    <a:lnTo>
                      <a:pt x="0" y="123"/>
                    </a:lnTo>
                    <a:lnTo>
                      <a:pt x="106" y="12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8" name="Freeform 278"/>
              <p:cNvSpPr>
                <a:spLocks/>
              </p:cNvSpPr>
              <p:nvPr/>
            </p:nvSpPr>
            <p:spPr bwMode="auto">
              <a:xfrm>
                <a:off x="1447" y="2016"/>
                <a:ext cx="26" cy="165"/>
              </a:xfrm>
              <a:custGeom>
                <a:avLst/>
                <a:gdLst>
                  <a:gd name="T0" fmla="*/ 0 w 26"/>
                  <a:gd name="T1" fmla="*/ 165 h 165"/>
                  <a:gd name="T2" fmla="*/ 0 w 26"/>
                  <a:gd name="T3" fmla="*/ 0 h 165"/>
                  <a:gd name="T4" fmla="*/ 26 w 26"/>
                  <a:gd name="T5" fmla="*/ 0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65">
                    <a:moveTo>
                      <a:pt x="0" y="165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9" name="Rectangle 279"/>
              <p:cNvSpPr>
                <a:spLocks noChangeArrowheads="1"/>
              </p:cNvSpPr>
              <p:nvPr/>
            </p:nvSpPr>
            <p:spPr bwMode="auto">
              <a:xfrm>
                <a:off x="1548" y="2182"/>
                <a:ext cx="1138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A/pigeon/Cameroon/17RS1661-4/2017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0" name="Freeform 280"/>
              <p:cNvSpPr>
                <a:spLocks/>
              </p:cNvSpPr>
              <p:nvPr/>
            </p:nvSpPr>
            <p:spPr bwMode="auto">
              <a:xfrm>
                <a:off x="1547" y="2201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2" name="Freeform 282"/>
              <p:cNvSpPr>
                <a:spLocks/>
              </p:cNvSpPr>
              <p:nvPr/>
            </p:nvSpPr>
            <p:spPr bwMode="auto">
              <a:xfrm>
                <a:off x="1547" y="2233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3" name="Freeform 283"/>
              <p:cNvSpPr>
                <a:spLocks/>
              </p:cNvSpPr>
              <p:nvPr/>
            </p:nvSpPr>
            <p:spPr bwMode="auto">
              <a:xfrm>
                <a:off x="1532" y="2231"/>
                <a:ext cx="15" cy="117"/>
              </a:xfrm>
              <a:custGeom>
                <a:avLst/>
                <a:gdLst>
                  <a:gd name="T0" fmla="*/ 0 w 15"/>
                  <a:gd name="T1" fmla="*/ 117 h 117"/>
                  <a:gd name="T2" fmla="*/ 0 w 15"/>
                  <a:gd name="T3" fmla="*/ 0 h 117"/>
                  <a:gd name="T4" fmla="*/ 15 w 15"/>
                  <a:gd name="T5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17">
                    <a:moveTo>
                      <a:pt x="0" y="117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4" name="Rectangle 284"/>
              <p:cNvSpPr>
                <a:spLocks noChangeArrowheads="1"/>
              </p:cNvSpPr>
              <p:nvPr/>
            </p:nvSpPr>
            <p:spPr bwMode="auto">
              <a:xfrm>
                <a:off x="1564" y="2301"/>
                <a:ext cx="1346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A/ostrich/South Africa/S2017/08 0046 AF/2017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5" name="Freeform 285"/>
              <p:cNvSpPr>
                <a:spLocks/>
              </p:cNvSpPr>
              <p:nvPr/>
            </p:nvSpPr>
            <p:spPr bwMode="auto">
              <a:xfrm>
                <a:off x="1562" y="2323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6" name="Rectangle 286"/>
              <p:cNvSpPr>
                <a:spLocks noChangeArrowheads="1"/>
              </p:cNvSpPr>
              <p:nvPr/>
            </p:nvSpPr>
            <p:spPr bwMode="auto">
              <a:xfrm>
                <a:off x="1564" y="2366"/>
                <a:ext cx="1369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A/Chicken/South Africa/S2017/08 0561 P2/2017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7" name="Freeform 287"/>
              <p:cNvSpPr>
                <a:spLocks/>
              </p:cNvSpPr>
              <p:nvPr/>
            </p:nvSpPr>
            <p:spPr bwMode="auto">
              <a:xfrm>
                <a:off x="1562" y="2355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8" name="Rectangle 288"/>
              <p:cNvSpPr>
                <a:spLocks noChangeArrowheads="1"/>
              </p:cNvSpPr>
              <p:nvPr/>
            </p:nvSpPr>
            <p:spPr bwMode="auto">
              <a:xfrm>
                <a:off x="1564" y="2424"/>
                <a:ext cx="1333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A/ostrich/South Africa/S2017/08 0484 P2/2017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9" name="Freeform 289"/>
              <p:cNvSpPr>
                <a:spLocks/>
              </p:cNvSpPr>
              <p:nvPr/>
            </p:nvSpPr>
            <p:spPr bwMode="auto">
              <a:xfrm>
                <a:off x="1562" y="2445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0" name="Rectangle 290"/>
              <p:cNvSpPr>
                <a:spLocks noChangeArrowheads="1"/>
              </p:cNvSpPr>
              <p:nvPr/>
            </p:nvSpPr>
            <p:spPr bwMode="auto">
              <a:xfrm>
                <a:off x="1564" y="2485"/>
                <a:ext cx="1355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A/chicken/South Africa/S2017/08 0561 P1/2017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1" name="Freeform 291"/>
              <p:cNvSpPr>
                <a:spLocks/>
              </p:cNvSpPr>
              <p:nvPr/>
            </p:nvSpPr>
            <p:spPr bwMode="auto">
              <a:xfrm>
                <a:off x="1562" y="2477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2" name="Rectangle 292"/>
              <p:cNvSpPr>
                <a:spLocks noChangeArrowheads="1"/>
              </p:cNvSpPr>
              <p:nvPr/>
            </p:nvSpPr>
            <p:spPr bwMode="auto">
              <a:xfrm>
                <a:off x="1573" y="2549"/>
                <a:ext cx="1046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Africa/S2017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3" name="Freeform 293"/>
              <p:cNvSpPr>
                <a:spLocks/>
              </p:cNvSpPr>
              <p:nvPr/>
            </p:nvSpPr>
            <p:spPr bwMode="auto">
              <a:xfrm>
                <a:off x="1571" y="2567"/>
                <a:ext cx="0" cy="45"/>
              </a:xfrm>
              <a:custGeom>
                <a:avLst/>
                <a:gdLst>
                  <a:gd name="T0" fmla="*/ 45 h 45"/>
                  <a:gd name="T1" fmla="*/ 0 h 45"/>
                  <a:gd name="T2" fmla="*/ 0 h 4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5">
                    <a:moveTo>
                      <a:pt x="0" y="4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4" name="Rectangle 294"/>
              <p:cNvSpPr>
                <a:spLocks noChangeArrowheads="1"/>
              </p:cNvSpPr>
              <p:nvPr/>
            </p:nvSpPr>
            <p:spPr bwMode="auto">
              <a:xfrm>
                <a:off x="1591" y="2607"/>
                <a:ext cx="1293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A/swan/South Africa/S2017/08 0517 P1/2017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5" name="Freeform 295"/>
              <p:cNvSpPr>
                <a:spLocks/>
              </p:cNvSpPr>
              <p:nvPr/>
            </p:nvSpPr>
            <p:spPr bwMode="auto">
              <a:xfrm>
                <a:off x="1590" y="2628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6" name="Rectangle 296"/>
              <p:cNvSpPr>
                <a:spLocks noChangeArrowheads="1"/>
              </p:cNvSpPr>
              <p:nvPr/>
            </p:nvSpPr>
            <p:spPr bwMode="auto">
              <a:xfrm>
                <a:off x="1591" y="2668"/>
                <a:ext cx="1303" cy="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A/geese/South Africa/S2017/08 0558 P1/2017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7" name="Freeform 297"/>
              <p:cNvSpPr>
                <a:spLocks/>
              </p:cNvSpPr>
              <p:nvPr/>
            </p:nvSpPr>
            <p:spPr bwMode="auto">
              <a:xfrm>
                <a:off x="1590" y="2660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8" name="Freeform 298"/>
              <p:cNvSpPr>
                <a:spLocks/>
              </p:cNvSpPr>
              <p:nvPr/>
            </p:nvSpPr>
            <p:spPr bwMode="auto">
              <a:xfrm>
                <a:off x="1571" y="2614"/>
                <a:ext cx="19" cy="45"/>
              </a:xfrm>
              <a:custGeom>
                <a:avLst/>
                <a:gdLst>
                  <a:gd name="T0" fmla="*/ 0 w 19"/>
                  <a:gd name="T1" fmla="*/ 0 h 45"/>
                  <a:gd name="T2" fmla="*/ 0 w 19"/>
                  <a:gd name="T3" fmla="*/ 45 h 45"/>
                  <a:gd name="T4" fmla="*/ 19 w 19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45">
                    <a:moveTo>
                      <a:pt x="0" y="0"/>
                    </a:moveTo>
                    <a:lnTo>
                      <a:pt x="0" y="45"/>
                    </a:lnTo>
                    <a:lnTo>
                      <a:pt x="19" y="4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9" name="Freeform 299"/>
              <p:cNvSpPr>
                <a:spLocks/>
              </p:cNvSpPr>
              <p:nvPr/>
            </p:nvSpPr>
            <p:spPr bwMode="auto">
              <a:xfrm>
                <a:off x="1562" y="2530"/>
                <a:ext cx="9" cy="83"/>
              </a:xfrm>
              <a:custGeom>
                <a:avLst/>
                <a:gdLst>
                  <a:gd name="T0" fmla="*/ 0 w 9"/>
                  <a:gd name="T1" fmla="*/ 0 h 83"/>
                  <a:gd name="T2" fmla="*/ 0 w 9"/>
                  <a:gd name="T3" fmla="*/ 83 h 83"/>
                  <a:gd name="T4" fmla="*/ 9 w 9"/>
                  <a:gd name="T5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3">
                    <a:moveTo>
                      <a:pt x="0" y="0"/>
                    </a:moveTo>
                    <a:lnTo>
                      <a:pt x="0" y="83"/>
                    </a:lnTo>
                    <a:lnTo>
                      <a:pt x="9" y="8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0" name="Line 300"/>
              <p:cNvSpPr>
                <a:spLocks noChangeShapeType="1"/>
              </p:cNvSpPr>
              <p:nvPr/>
            </p:nvSpPr>
            <p:spPr bwMode="auto">
              <a:xfrm>
                <a:off x="1562" y="2323"/>
                <a:ext cx="0" cy="144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1" name="Line 301"/>
              <p:cNvSpPr>
                <a:spLocks noChangeShapeType="1"/>
              </p:cNvSpPr>
              <p:nvPr/>
            </p:nvSpPr>
            <p:spPr bwMode="auto">
              <a:xfrm>
                <a:off x="1562" y="2469"/>
                <a:ext cx="0" cy="144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2" name="Freeform 302"/>
              <p:cNvSpPr>
                <a:spLocks/>
              </p:cNvSpPr>
              <p:nvPr/>
            </p:nvSpPr>
            <p:spPr bwMode="auto">
              <a:xfrm>
                <a:off x="1532" y="2351"/>
                <a:ext cx="30" cy="117"/>
              </a:xfrm>
              <a:custGeom>
                <a:avLst/>
                <a:gdLst>
                  <a:gd name="T0" fmla="*/ 0 w 30"/>
                  <a:gd name="T1" fmla="*/ 0 h 117"/>
                  <a:gd name="T2" fmla="*/ 0 w 30"/>
                  <a:gd name="T3" fmla="*/ 117 h 117"/>
                  <a:gd name="T4" fmla="*/ 30 w 30"/>
                  <a:gd name="T5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17">
                    <a:moveTo>
                      <a:pt x="0" y="0"/>
                    </a:moveTo>
                    <a:lnTo>
                      <a:pt x="0" y="117"/>
                    </a:lnTo>
                    <a:lnTo>
                      <a:pt x="30" y="11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3" name="Freeform 303"/>
              <p:cNvSpPr>
                <a:spLocks/>
              </p:cNvSpPr>
              <p:nvPr/>
            </p:nvSpPr>
            <p:spPr bwMode="auto">
              <a:xfrm>
                <a:off x="1447" y="2184"/>
                <a:ext cx="85" cy="166"/>
              </a:xfrm>
              <a:custGeom>
                <a:avLst/>
                <a:gdLst>
                  <a:gd name="T0" fmla="*/ 0 w 85"/>
                  <a:gd name="T1" fmla="*/ 0 h 166"/>
                  <a:gd name="T2" fmla="*/ 0 w 85"/>
                  <a:gd name="T3" fmla="*/ 166 h 166"/>
                  <a:gd name="T4" fmla="*/ 85 w 85"/>
                  <a:gd name="T5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166">
                    <a:moveTo>
                      <a:pt x="0" y="0"/>
                    </a:moveTo>
                    <a:lnTo>
                      <a:pt x="0" y="166"/>
                    </a:lnTo>
                    <a:lnTo>
                      <a:pt x="85" y="1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4" name="Freeform 304"/>
              <p:cNvSpPr>
                <a:spLocks/>
              </p:cNvSpPr>
              <p:nvPr/>
            </p:nvSpPr>
            <p:spPr bwMode="auto">
              <a:xfrm>
                <a:off x="1380" y="2182"/>
                <a:ext cx="67" cy="495"/>
              </a:xfrm>
              <a:custGeom>
                <a:avLst/>
                <a:gdLst>
                  <a:gd name="T0" fmla="*/ 0 w 67"/>
                  <a:gd name="T1" fmla="*/ 495 h 495"/>
                  <a:gd name="T2" fmla="*/ 0 w 67"/>
                  <a:gd name="T3" fmla="*/ 0 h 495"/>
                  <a:gd name="T4" fmla="*/ 67 w 67"/>
                  <a:gd name="T5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495">
                    <a:moveTo>
                      <a:pt x="0" y="495"/>
                    </a:moveTo>
                    <a:lnTo>
                      <a:pt x="0" y="0"/>
                    </a:lnTo>
                    <a:lnTo>
                      <a:pt x="6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5" name="Rectangle 305"/>
              <p:cNvSpPr>
                <a:spLocks noChangeArrowheads="1"/>
              </p:cNvSpPr>
              <p:nvPr/>
            </p:nvSpPr>
            <p:spPr bwMode="auto">
              <a:xfrm>
                <a:off x="1666" y="2729"/>
                <a:ext cx="87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A/duck/India/10CA01/2016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6" name="Freeform 306"/>
              <p:cNvSpPr>
                <a:spLocks/>
              </p:cNvSpPr>
              <p:nvPr/>
            </p:nvSpPr>
            <p:spPr bwMode="auto">
              <a:xfrm>
                <a:off x="1616" y="2750"/>
                <a:ext cx="49" cy="30"/>
              </a:xfrm>
              <a:custGeom>
                <a:avLst/>
                <a:gdLst>
                  <a:gd name="T0" fmla="*/ 0 w 49"/>
                  <a:gd name="T1" fmla="*/ 30 h 30"/>
                  <a:gd name="T2" fmla="*/ 0 w 49"/>
                  <a:gd name="T3" fmla="*/ 0 h 30"/>
                  <a:gd name="T4" fmla="*/ 49 w 4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30">
                    <a:moveTo>
                      <a:pt x="0" y="30"/>
                    </a:moveTo>
                    <a:lnTo>
                      <a:pt x="0" y="0"/>
                    </a:lnTo>
                    <a:lnTo>
                      <a:pt x="4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7" name="Rectangle 307"/>
              <p:cNvSpPr>
                <a:spLocks noChangeArrowheads="1"/>
              </p:cNvSpPr>
              <p:nvPr/>
            </p:nvSpPr>
            <p:spPr bwMode="auto">
              <a:xfrm>
                <a:off x="1762" y="2793"/>
                <a:ext cx="1087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A/Common-coot/Egypt/CA285/2016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8" name="Freeform 308"/>
              <p:cNvSpPr>
                <a:spLocks/>
              </p:cNvSpPr>
              <p:nvPr/>
            </p:nvSpPr>
            <p:spPr bwMode="auto">
              <a:xfrm>
                <a:off x="1616" y="2782"/>
                <a:ext cx="144" cy="29"/>
              </a:xfrm>
              <a:custGeom>
                <a:avLst/>
                <a:gdLst>
                  <a:gd name="T0" fmla="*/ 0 w 144"/>
                  <a:gd name="T1" fmla="*/ 0 h 29"/>
                  <a:gd name="T2" fmla="*/ 0 w 144"/>
                  <a:gd name="T3" fmla="*/ 29 h 29"/>
                  <a:gd name="T4" fmla="*/ 144 w 144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29">
                    <a:moveTo>
                      <a:pt x="0" y="0"/>
                    </a:moveTo>
                    <a:lnTo>
                      <a:pt x="0" y="29"/>
                    </a:lnTo>
                    <a:lnTo>
                      <a:pt x="144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49" name="Freeform 309"/>
              <p:cNvSpPr>
                <a:spLocks/>
              </p:cNvSpPr>
              <p:nvPr/>
            </p:nvSpPr>
            <p:spPr bwMode="auto">
              <a:xfrm>
                <a:off x="1599" y="2781"/>
                <a:ext cx="17" cy="60"/>
              </a:xfrm>
              <a:custGeom>
                <a:avLst/>
                <a:gdLst>
                  <a:gd name="T0" fmla="*/ 0 w 17"/>
                  <a:gd name="T1" fmla="*/ 60 h 60"/>
                  <a:gd name="T2" fmla="*/ 0 w 17"/>
                  <a:gd name="T3" fmla="*/ 0 h 60"/>
                  <a:gd name="T4" fmla="*/ 17 w 17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0">
                    <a:moveTo>
                      <a:pt x="0" y="60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1" name="Freeform 311"/>
              <p:cNvSpPr>
                <a:spLocks/>
              </p:cNvSpPr>
              <p:nvPr/>
            </p:nvSpPr>
            <p:spPr bwMode="auto">
              <a:xfrm>
                <a:off x="1659" y="2872"/>
                <a:ext cx="18" cy="30"/>
              </a:xfrm>
              <a:custGeom>
                <a:avLst/>
                <a:gdLst>
                  <a:gd name="T0" fmla="*/ 0 w 18"/>
                  <a:gd name="T1" fmla="*/ 30 h 30"/>
                  <a:gd name="T2" fmla="*/ 0 w 18"/>
                  <a:gd name="T3" fmla="*/ 0 h 30"/>
                  <a:gd name="T4" fmla="*/ 18 w 18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0">
                    <a:moveTo>
                      <a:pt x="0" y="30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2" name="Rectangle 312"/>
              <p:cNvSpPr>
                <a:spLocks noChangeArrowheads="1"/>
              </p:cNvSpPr>
              <p:nvPr/>
            </p:nvSpPr>
            <p:spPr bwMode="auto">
              <a:xfrm>
                <a:off x="1678" y="2912"/>
                <a:ext cx="1171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A/tufted duck/Germany-SH/R8444/2016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3" name="Freeform 313"/>
              <p:cNvSpPr>
                <a:spLocks/>
              </p:cNvSpPr>
              <p:nvPr/>
            </p:nvSpPr>
            <p:spPr bwMode="auto">
              <a:xfrm>
                <a:off x="1659" y="2904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0 w 18"/>
                  <a:gd name="T3" fmla="*/ 30 h 30"/>
                  <a:gd name="T4" fmla="*/ 18 w 18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0" y="30"/>
                    </a:lnTo>
                    <a:lnTo>
                      <a:pt x="18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4" name="Freeform 314"/>
              <p:cNvSpPr>
                <a:spLocks/>
              </p:cNvSpPr>
              <p:nvPr/>
            </p:nvSpPr>
            <p:spPr bwMode="auto">
              <a:xfrm>
                <a:off x="1599" y="2843"/>
                <a:ext cx="60" cy="60"/>
              </a:xfrm>
              <a:custGeom>
                <a:avLst/>
                <a:gdLst>
                  <a:gd name="T0" fmla="*/ 0 w 60"/>
                  <a:gd name="T1" fmla="*/ 0 h 60"/>
                  <a:gd name="T2" fmla="*/ 0 w 60"/>
                  <a:gd name="T3" fmla="*/ 60 h 60"/>
                  <a:gd name="T4" fmla="*/ 60 w 60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60">
                    <a:moveTo>
                      <a:pt x="0" y="0"/>
                    </a:moveTo>
                    <a:lnTo>
                      <a:pt x="0" y="60"/>
                    </a:lnTo>
                    <a:lnTo>
                      <a:pt x="60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5" name="Freeform 315"/>
              <p:cNvSpPr>
                <a:spLocks/>
              </p:cNvSpPr>
              <p:nvPr/>
            </p:nvSpPr>
            <p:spPr bwMode="auto">
              <a:xfrm>
                <a:off x="1511" y="2842"/>
                <a:ext cx="88" cy="113"/>
              </a:xfrm>
              <a:custGeom>
                <a:avLst/>
                <a:gdLst>
                  <a:gd name="T0" fmla="*/ 0 w 88"/>
                  <a:gd name="T1" fmla="*/ 113 h 113"/>
                  <a:gd name="T2" fmla="*/ 0 w 88"/>
                  <a:gd name="T3" fmla="*/ 0 h 113"/>
                  <a:gd name="T4" fmla="*/ 88 w 88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8" h="113">
                    <a:moveTo>
                      <a:pt x="0" y="113"/>
                    </a:moveTo>
                    <a:lnTo>
                      <a:pt x="0" y="0"/>
                    </a:lnTo>
                    <a:lnTo>
                      <a:pt x="8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6" name="Rectangle 316"/>
              <p:cNvSpPr>
                <a:spLocks noChangeArrowheads="1"/>
              </p:cNvSpPr>
              <p:nvPr/>
            </p:nvSpPr>
            <p:spPr bwMode="auto">
              <a:xfrm>
                <a:off x="2657" y="2973"/>
                <a:ext cx="1007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A/turkey/Washington/61-22/2014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7" name="Freeform 317"/>
              <p:cNvSpPr>
                <a:spLocks/>
              </p:cNvSpPr>
              <p:nvPr/>
            </p:nvSpPr>
            <p:spPr bwMode="auto">
              <a:xfrm>
                <a:off x="2656" y="2995"/>
                <a:ext cx="0" cy="75"/>
              </a:xfrm>
              <a:custGeom>
                <a:avLst/>
                <a:gdLst>
                  <a:gd name="T0" fmla="*/ 75 h 75"/>
                  <a:gd name="T1" fmla="*/ 0 h 75"/>
                  <a:gd name="T2" fmla="*/ 0 h 7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5">
                    <a:moveTo>
                      <a:pt x="0" y="7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8" name="Rectangle 318"/>
              <p:cNvSpPr>
                <a:spLocks noChangeArrowheads="1"/>
              </p:cNvSpPr>
              <p:nvPr/>
            </p:nvSpPr>
            <p:spPr bwMode="auto">
              <a:xfrm>
                <a:off x="2675" y="3034"/>
                <a:ext cx="1076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A/mallard/Washington/196262/2015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59" name="Freeform 319"/>
              <p:cNvSpPr>
                <a:spLocks/>
              </p:cNvSpPr>
              <p:nvPr/>
            </p:nvSpPr>
            <p:spPr bwMode="auto">
              <a:xfrm>
                <a:off x="2656" y="3056"/>
                <a:ext cx="18" cy="44"/>
              </a:xfrm>
              <a:custGeom>
                <a:avLst/>
                <a:gdLst>
                  <a:gd name="T0" fmla="*/ 0 w 18"/>
                  <a:gd name="T1" fmla="*/ 44 h 44"/>
                  <a:gd name="T2" fmla="*/ 0 w 18"/>
                  <a:gd name="T3" fmla="*/ 0 h 44"/>
                  <a:gd name="T4" fmla="*/ 18 w 18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4">
                    <a:moveTo>
                      <a:pt x="0" y="44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0" name="Rectangle 320"/>
              <p:cNvSpPr>
                <a:spLocks noChangeArrowheads="1"/>
              </p:cNvSpPr>
              <p:nvPr/>
            </p:nvSpPr>
            <p:spPr bwMode="auto">
              <a:xfrm>
                <a:off x="2675" y="3095"/>
                <a:ext cx="1035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A/chicken/Iowa/04-20/2015(H5N2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1" name="Freeform 321"/>
              <p:cNvSpPr>
                <a:spLocks/>
              </p:cNvSpPr>
              <p:nvPr/>
            </p:nvSpPr>
            <p:spPr bwMode="auto">
              <a:xfrm>
                <a:off x="2665" y="3117"/>
                <a:ext cx="9" cy="29"/>
              </a:xfrm>
              <a:custGeom>
                <a:avLst/>
                <a:gdLst>
                  <a:gd name="T0" fmla="*/ 0 w 9"/>
                  <a:gd name="T1" fmla="*/ 29 h 29"/>
                  <a:gd name="T2" fmla="*/ 0 w 9"/>
                  <a:gd name="T3" fmla="*/ 0 h 29"/>
                  <a:gd name="T4" fmla="*/ 9 w 9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9">
                    <a:moveTo>
                      <a:pt x="0" y="29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2" name="Rectangle 322"/>
              <p:cNvSpPr>
                <a:spLocks noChangeArrowheads="1"/>
              </p:cNvSpPr>
              <p:nvPr/>
            </p:nvSpPr>
            <p:spPr bwMode="auto">
              <a:xfrm>
                <a:off x="2713" y="3156"/>
                <a:ext cx="106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A/mallard/Alaska/AH0088535/2016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3" name="Freeform 323"/>
              <p:cNvSpPr>
                <a:spLocks/>
              </p:cNvSpPr>
              <p:nvPr/>
            </p:nvSpPr>
            <p:spPr bwMode="auto">
              <a:xfrm>
                <a:off x="2665" y="3148"/>
                <a:ext cx="46" cy="30"/>
              </a:xfrm>
              <a:custGeom>
                <a:avLst/>
                <a:gdLst>
                  <a:gd name="T0" fmla="*/ 0 w 46"/>
                  <a:gd name="T1" fmla="*/ 0 h 30"/>
                  <a:gd name="T2" fmla="*/ 0 w 46"/>
                  <a:gd name="T3" fmla="*/ 30 h 30"/>
                  <a:gd name="T4" fmla="*/ 46 w 46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30">
                    <a:moveTo>
                      <a:pt x="0" y="0"/>
                    </a:moveTo>
                    <a:lnTo>
                      <a:pt x="0" y="30"/>
                    </a:lnTo>
                    <a:lnTo>
                      <a:pt x="46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4" name="Freeform 324"/>
              <p:cNvSpPr>
                <a:spLocks/>
              </p:cNvSpPr>
              <p:nvPr/>
            </p:nvSpPr>
            <p:spPr bwMode="auto">
              <a:xfrm>
                <a:off x="2656" y="3103"/>
                <a:ext cx="9" cy="44"/>
              </a:xfrm>
              <a:custGeom>
                <a:avLst/>
                <a:gdLst>
                  <a:gd name="T0" fmla="*/ 0 w 9"/>
                  <a:gd name="T1" fmla="*/ 0 h 44"/>
                  <a:gd name="T2" fmla="*/ 0 w 9"/>
                  <a:gd name="T3" fmla="*/ 44 h 44"/>
                  <a:gd name="T4" fmla="*/ 9 w 9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4">
                    <a:moveTo>
                      <a:pt x="0" y="0"/>
                    </a:moveTo>
                    <a:lnTo>
                      <a:pt x="0" y="44"/>
                    </a:lnTo>
                    <a:lnTo>
                      <a:pt x="9" y="4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5" name="Line 325"/>
              <p:cNvSpPr>
                <a:spLocks noChangeShapeType="1"/>
              </p:cNvSpPr>
              <p:nvPr/>
            </p:nvSpPr>
            <p:spPr bwMode="auto">
              <a:xfrm>
                <a:off x="2656" y="3072"/>
                <a:ext cx="0" cy="75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6" name="Freeform 326"/>
              <p:cNvSpPr>
                <a:spLocks/>
              </p:cNvSpPr>
              <p:nvPr/>
            </p:nvSpPr>
            <p:spPr bwMode="auto">
              <a:xfrm>
                <a:off x="1511" y="2958"/>
                <a:ext cx="1145" cy="113"/>
              </a:xfrm>
              <a:custGeom>
                <a:avLst/>
                <a:gdLst>
                  <a:gd name="T0" fmla="*/ 0 w 1145"/>
                  <a:gd name="T1" fmla="*/ 0 h 113"/>
                  <a:gd name="T2" fmla="*/ 0 w 1145"/>
                  <a:gd name="T3" fmla="*/ 113 h 113"/>
                  <a:gd name="T4" fmla="*/ 1145 w 1145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45" h="113">
                    <a:moveTo>
                      <a:pt x="0" y="0"/>
                    </a:moveTo>
                    <a:lnTo>
                      <a:pt x="0" y="113"/>
                    </a:lnTo>
                    <a:lnTo>
                      <a:pt x="1145" y="113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7" name="Freeform 327"/>
              <p:cNvSpPr>
                <a:spLocks/>
              </p:cNvSpPr>
              <p:nvPr/>
            </p:nvSpPr>
            <p:spPr bwMode="auto">
              <a:xfrm>
                <a:off x="1407" y="2956"/>
                <a:ext cx="104" cy="217"/>
              </a:xfrm>
              <a:custGeom>
                <a:avLst/>
                <a:gdLst>
                  <a:gd name="T0" fmla="*/ 0 w 104"/>
                  <a:gd name="T1" fmla="*/ 217 h 217"/>
                  <a:gd name="T2" fmla="*/ 0 w 104"/>
                  <a:gd name="T3" fmla="*/ 0 h 217"/>
                  <a:gd name="T4" fmla="*/ 104 w 104"/>
                  <a:gd name="T5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217">
                    <a:moveTo>
                      <a:pt x="0" y="217"/>
                    </a:moveTo>
                    <a:lnTo>
                      <a:pt x="0" y="0"/>
                    </a:lnTo>
                    <a:lnTo>
                      <a:pt x="10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8" name="Rectangle 328"/>
              <p:cNvSpPr>
                <a:spLocks noChangeArrowheads="1"/>
              </p:cNvSpPr>
              <p:nvPr/>
            </p:nvSpPr>
            <p:spPr bwMode="auto">
              <a:xfrm>
                <a:off x="1725" y="3217"/>
                <a:ext cx="96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A/duck/Eastern China/008/2008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H5N5)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69" name="Freeform 329"/>
              <p:cNvSpPr>
                <a:spLocks/>
              </p:cNvSpPr>
              <p:nvPr/>
            </p:nvSpPr>
            <p:spPr bwMode="auto">
              <a:xfrm>
                <a:off x="1704" y="3239"/>
                <a:ext cx="19" cy="29"/>
              </a:xfrm>
              <a:custGeom>
                <a:avLst/>
                <a:gdLst>
                  <a:gd name="T0" fmla="*/ 0 w 19"/>
                  <a:gd name="T1" fmla="*/ 29 h 29"/>
                  <a:gd name="T2" fmla="*/ 0 w 19"/>
                  <a:gd name="T3" fmla="*/ 0 h 29"/>
                  <a:gd name="T4" fmla="*/ 19 w 19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9">
                    <a:moveTo>
                      <a:pt x="0" y="29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0" name="Rectangle 330"/>
              <p:cNvSpPr>
                <a:spLocks noChangeArrowheads="1"/>
              </p:cNvSpPr>
              <p:nvPr/>
            </p:nvSpPr>
            <p:spPr bwMode="auto">
              <a:xfrm>
                <a:off x="1760" y="3278"/>
                <a:ext cx="994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A/goose/Guangdong/k0103/2010 (H5N5)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1" name="Freeform 331"/>
              <p:cNvSpPr>
                <a:spLocks/>
              </p:cNvSpPr>
              <p:nvPr/>
            </p:nvSpPr>
            <p:spPr bwMode="auto">
              <a:xfrm>
                <a:off x="1704" y="3271"/>
                <a:ext cx="55" cy="29"/>
              </a:xfrm>
              <a:custGeom>
                <a:avLst/>
                <a:gdLst>
                  <a:gd name="T0" fmla="*/ 0 w 55"/>
                  <a:gd name="T1" fmla="*/ 0 h 29"/>
                  <a:gd name="T2" fmla="*/ 0 w 55"/>
                  <a:gd name="T3" fmla="*/ 29 h 29"/>
                  <a:gd name="T4" fmla="*/ 55 w 55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" h="29">
                    <a:moveTo>
                      <a:pt x="0" y="0"/>
                    </a:moveTo>
                    <a:lnTo>
                      <a:pt x="0" y="29"/>
                    </a:lnTo>
                    <a:lnTo>
                      <a:pt x="55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2" name="Freeform 332"/>
              <p:cNvSpPr>
                <a:spLocks/>
              </p:cNvSpPr>
              <p:nvPr/>
            </p:nvSpPr>
            <p:spPr bwMode="auto">
              <a:xfrm>
                <a:off x="1659" y="3269"/>
                <a:ext cx="45" cy="121"/>
              </a:xfrm>
              <a:custGeom>
                <a:avLst/>
                <a:gdLst>
                  <a:gd name="T0" fmla="*/ 0 w 45"/>
                  <a:gd name="T1" fmla="*/ 121 h 121"/>
                  <a:gd name="T2" fmla="*/ 0 w 45"/>
                  <a:gd name="T3" fmla="*/ 0 h 121"/>
                  <a:gd name="T4" fmla="*/ 45 w 45"/>
                  <a:gd name="T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121">
                    <a:moveTo>
                      <a:pt x="0" y="121"/>
                    </a:moveTo>
                    <a:lnTo>
                      <a:pt x="0" y="0"/>
                    </a:lnTo>
                    <a:lnTo>
                      <a:pt x="4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3" name="Rectangle 333"/>
              <p:cNvSpPr>
                <a:spLocks noChangeArrowheads="1"/>
              </p:cNvSpPr>
              <p:nvPr/>
            </p:nvSpPr>
            <p:spPr bwMode="auto">
              <a:xfrm>
                <a:off x="1903" y="3339"/>
                <a:ext cx="112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 duck/Shanghai/SH-9/2013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4" name="Freeform 334"/>
              <p:cNvSpPr>
                <a:spLocks/>
              </p:cNvSpPr>
              <p:nvPr/>
            </p:nvSpPr>
            <p:spPr bwMode="auto">
              <a:xfrm>
                <a:off x="1875" y="3361"/>
                <a:ext cx="27" cy="29"/>
              </a:xfrm>
              <a:custGeom>
                <a:avLst/>
                <a:gdLst>
                  <a:gd name="T0" fmla="*/ 0 w 27"/>
                  <a:gd name="T1" fmla="*/ 29 h 29"/>
                  <a:gd name="T2" fmla="*/ 0 w 27"/>
                  <a:gd name="T3" fmla="*/ 0 h 29"/>
                  <a:gd name="T4" fmla="*/ 27 w 27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29">
                    <a:moveTo>
                      <a:pt x="0" y="29"/>
                    </a:moveTo>
                    <a:lnTo>
                      <a:pt x="0" y="0"/>
                    </a:lnTo>
                    <a:lnTo>
                      <a:pt x="2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5" name="Rectangle 335"/>
              <p:cNvSpPr>
                <a:spLocks noChangeArrowheads="1"/>
              </p:cNvSpPr>
              <p:nvPr/>
            </p:nvSpPr>
            <p:spPr bwMode="auto">
              <a:xfrm>
                <a:off x="1876" y="3401"/>
                <a:ext cx="1123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A/breeder duck/Korea/Gochang1/2014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6" name="Freeform 336"/>
              <p:cNvSpPr>
                <a:spLocks/>
              </p:cNvSpPr>
              <p:nvPr/>
            </p:nvSpPr>
            <p:spPr bwMode="auto">
              <a:xfrm>
                <a:off x="1875" y="3393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7" name="Freeform 337"/>
              <p:cNvSpPr>
                <a:spLocks/>
              </p:cNvSpPr>
              <p:nvPr/>
            </p:nvSpPr>
            <p:spPr bwMode="auto">
              <a:xfrm>
                <a:off x="1811" y="3391"/>
                <a:ext cx="64" cy="121"/>
              </a:xfrm>
              <a:custGeom>
                <a:avLst/>
                <a:gdLst>
                  <a:gd name="T0" fmla="*/ 0 w 64"/>
                  <a:gd name="T1" fmla="*/ 121 h 121"/>
                  <a:gd name="T2" fmla="*/ 0 w 64"/>
                  <a:gd name="T3" fmla="*/ 0 h 121"/>
                  <a:gd name="T4" fmla="*/ 64 w 64"/>
                  <a:gd name="T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121">
                    <a:moveTo>
                      <a:pt x="0" y="121"/>
                    </a:moveTo>
                    <a:lnTo>
                      <a:pt x="0" y="0"/>
                    </a:lnTo>
                    <a:lnTo>
                      <a:pt x="6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8" name="Rectangle 338"/>
              <p:cNvSpPr>
                <a:spLocks noChangeArrowheads="1"/>
              </p:cNvSpPr>
              <p:nvPr/>
            </p:nvSpPr>
            <p:spPr bwMode="auto">
              <a:xfrm>
                <a:off x="1843" y="3462"/>
                <a:ext cx="857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A/duck/Shandong/Q1/2013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79" name="Freeform 339"/>
              <p:cNvSpPr>
                <a:spLocks/>
              </p:cNvSpPr>
              <p:nvPr/>
            </p:nvSpPr>
            <p:spPr bwMode="auto">
              <a:xfrm>
                <a:off x="1842" y="3483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0" name="Rectangle 340"/>
              <p:cNvSpPr>
                <a:spLocks noChangeArrowheads="1"/>
              </p:cNvSpPr>
              <p:nvPr/>
            </p:nvSpPr>
            <p:spPr bwMode="auto">
              <a:xfrm>
                <a:off x="1843" y="3523"/>
                <a:ext cx="857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A/duck/Shandong/Q1/2013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1" name="Freeform 341"/>
              <p:cNvSpPr>
                <a:spLocks/>
              </p:cNvSpPr>
              <p:nvPr/>
            </p:nvSpPr>
            <p:spPr bwMode="auto">
              <a:xfrm>
                <a:off x="1842" y="3515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2" name="Freeform 342"/>
              <p:cNvSpPr>
                <a:spLocks/>
              </p:cNvSpPr>
              <p:nvPr/>
            </p:nvSpPr>
            <p:spPr bwMode="auto">
              <a:xfrm>
                <a:off x="1823" y="3514"/>
                <a:ext cx="19" cy="120"/>
              </a:xfrm>
              <a:custGeom>
                <a:avLst/>
                <a:gdLst>
                  <a:gd name="T0" fmla="*/ 0 w 19"/>
                  <a:gd name="T1" fmla="*/ 120 h 120"/>
                  <a:gd name="T2" fmla="*/ 0 w 19"/>
                  <a:gd name="T3" fmla="*/ 0 h 120"/>
                  <a:gd name="T4" fmla="*/ 19 w 19"/>
                  <a:gd name="T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20">
                    <a:moveTo>
                      <a:pt x="0" y="120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3" name="Rectangle 343"/>
              <p:cNvSpPr>
                <a:spLocks noChangeArrowheads="1"/>
              </p:cNvSpPr>
              <p:nvPr/>
            </p:nvSpPr>
            <p:spPr bwMode="auto">
              <a:xfrm>
                <a:off x="1948" y="3584"/>
                <a:ext cx="961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A/chicken/Kumamoto/1-7/2014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4" name="Freeform 344"/>
              <p:cNvSpPr>
                <a:spLocks/>
              </p:cNvSpPr>
              <p:nvPr/>
            </p:nvSpPr>
            <p:spPr bwMode="auto">
              <a:xfrm>
                <a:off x="1938" y="3605"/>
                <a:ext cx="9" cy="29"/>
              </a:xfrm>
              <a:custGeom>
                <a:avLst/>
                <a:gdLst>
                  <a:gd name="T0" fmla="*/ 0 w 9"/>
                  <a:gd name="T1" fmla="*/ 29 h 29"/>
                  <a:gd name="T2" fmla="*/ 0 w 9"/>
                  <a:gd name="T3" fmla="*/ 0 h 29"/>
                  <a:gd name="T4" fmla="*/ 9 w 9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9">
                    <a:moveTo>
                      <a:pt x="0" y="29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5" name="Rectangle 345"/>
              <p:cNvSpPr>
                <a:spLocks noChangeArrowheads="1"/>
              </p:cNvSpPr>
              <p:nvPr/>
            </p:nvSpPr>
            <p:spPr bwMode="auto">
              <a:xfrm>
                <a:off x="1939" y="3645"/>
                <a:ext cx="973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A/crane/Kagoshima/KU41/2014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6" name="Freeform 346"/>
              <p:cNvSpPr>
                <a:spLocks/>
              </p:cNvSpPr>
              <p:nvPr/>
            </p:nvSpPr>
            <p:spPr bwMode="auto">
              <a:xfrm>
                <a:off x="1938" y="3637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7" name="Rectangle 347"/>
              <p:cNvSpPr>
                <a:spLocks noChangeArrowheads="1"/>
              </p:cNvSpPr>
              <p:nvPr/>
            </p:nvSpPr>
            <p:spPr bwMode="auto">
              <a:xfrm>
                <a:off x="1948" y="3706"/>
                <a:ext cx="86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A/chicken/Miyazaki/7/2014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8" name="Freeform 348"/>
              <p:cNvSpPr>
                <a:spLocks/>
              </p:cNvSpPr>
              <p:nvPr/>
            </p:nvSpPr>
            <p:spPr bwMode="auto">
              <a:xfrm>
                <a:off x="1938" y="3667"/>
                <a:ext cx="9" cy="60"/>
              </a:xfrm>
              <a:custGeom>
                <a:avLst/>
                <a:gdLst>
                  <a:gd name="T0" fmla="*/ 0 w 9"/>
                  <a:gd name="T1" fmla="*/ 0 h 60"/>
                  <a:gd name="T2" fmla="*/ 0 w 9"/>
                  <a:gd name="T3" fmla="*/ 60 h 60"/>
                  <a:gd name="T4" fmla="*/ 9 w 9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0">
                    <a:moveTo>
                      <a:pt x="0" y="0"/>
                    </a:moveTo>
                    <a:lnTo>
                      <a:pt x="0" y="60"/>
                    </a:lnTo>
                    <a:lnTo>
                      <a:pt x="9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89" name="Rectangle 349"/>
              <p:cNvSpPr>
                <a:spLocks noChangeArrowheads="1"/>
              </p:cNvSpPr>
              <p:nvPr/>
            </p:nvSpPr>
            <p:spPr bwMode="auto">
              <a:xfrm>
                <a:off x="1948" y="3767"/>
                <a:ext cx="965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A/broiler duck/Korea/H29/2014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0" name="Freeform 350"/>
              <p:cNvSpPr>
                <a:spLocks/>
              </p:cNvSpPr>
              <p:nvPr/>
            </p:nvSpPr>
            <p:spPr bwMode="auto">
              <a:xfrm>
                <a:off x="1947" y="3788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1" name="Rectangle 351"/>
              <p:cNvSpPr>
                <a:spLocks noChangeArrowheads="1"/>
              </p:cNvSpPr>
              <p:nvPr/>
            </p:nvSpPr>
            <p:spPr bwMode="auto">
              <a:xfrm>
                <a:off x="1948" y="3828"/>
                <a:ext cx="994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A/tundra swan/Korea/H411/2014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2" name="Freeform 352"/>
              <p:cNvSpPr>
                <a:spLocks/>
              </p:cNvSpPr>
              <p:nvPr/>
            </p:nvSpPr>
            <p:spPr bwMode="auto">
              <a:xfrm>
                <a:off x="1947" y="3820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3" name="Rectangle 353"/>
              <p:cNvSpPr>
                <a:spLocks noChangeArrowheads="1"/>
              </p:cNvSpPr>
              <p:nvPr/>
            </p:nvSpPr>
            <p:spPr bwMode="auto">
              <a:xfrm>
                <a:off x="1994" y="3889"/>
                <a:ext cx="893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A/duck/England/36254/2014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4" name="Freeform 354"/>
              <p:cNvSpPr>
                <a:spLocks/>
              </p:cNvSpPr>
              <p:nvPr/>
            </p:nvSpPr>
            <p:spPr bwMode="auto">
              <a:xfrm>
                <a:off x="1965" y="3910"/>
                <a:ext cx="28" cy="121"/>
              </a:xfrm>
              <a:custGeom>
                <a:avLst/>
                <a:gdLst>
                  <a:gd name="T0" fmla="*/ 0 w 28"/>
                  <a:gd name="T1" fmla="*/ 121 h 121"/>
                  <a:gd name="T2" fmla="*/ 0 w 28"/>
                  <a:gd name="T3" fmla="*/ 0 h 121"/>
                  <a:gd name="T4" fmla="*/ 28 w 28"/>
                  <a:gd name="T5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121">
                    <a:moveTo>
                      <a:pt x="0" y="121"/>
                    </a:moveTo>
                    <a:lnTo>
                      <a:pt x="0" y="0"/>
                    </a:lnTo>
                    <a:lnTo>
                      <a:pt x="2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5" name="Rectangle 355"/>
              <p:cNvSpPr>
                <a:spLocks noChangeArrowheads="1"/>
              </p:cNvSpPr>
              <p:nvPr/>
            </p:nvSpPr>
            <p:spPr bwMode="auto">
              <a:xfrm>
                <a:off x="2003" y="3950"/>
                <a:ext cx="1150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A/chicken/Netherlands/14015526/2014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6" name="Freeform 356"/>
              <p:cNvSpPr>
                <a:spLocks/>
              </p:cNvSpPr>
              <p:nvPr/>
            </p:nvSpPr>
            <p:spPr bwMode="auto">
              <a:xfrm>
                <a:off x="1965" y="3972"/>
                <a:ext cx="37" cy="90"/>
              </a:xfrm>
              <a:custGeom>
                <a:avLst/>
                <a:gdLst>
                  <a:gd name="T0" fmla="*/ 0 w 37"/>
                  <a:gd name="T1" fmla="*/ 90 h 90"/>
                  <a:gd name="T2" fmla="*/ 0 w 37"/>
                  <a:gd name="T3" fmla="*/ 0 h 90"/>
                  <a:gd name="T4" fmla="*/ 37 w 37"/>
                  <a:gd name="T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90">
                    <a:moveTo>
                      <a:pt x="0" y="90"/>
                    </a:moveTo>
                    <a:lnTo>
                      <a:pt x="0" y="0"/>
                    </a:lnTo>
                    <a:lnTo>
                      <a:pt x="3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7" name="Rectangle 357"/>
              <p:cNvSpPr>
                <a:spLocks noChangeArrowheads="1"/>
              </p:cNvSpPr>
              <p:nvPr/>
            </p:nvSpPr>
            <p:spPr bwMode="auto">
              <a:xfrm>
                <a:off x="1975" y="4011"/>
                <a:ext cx="782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wigeon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Sakha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/1/2014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8" name="Freeform 358"/>
              <p:cNvSpPr>
                <a:spLocks/>
              </p:cNvSpPr>
              <p:nvPr/>
            </p:nvSpPr>
            <p:spPr bwMode="auto">
              <a:xfrm>
                <a:off x="1965" y="4033"/>
                <a:ext cx="9" cy="59"/>
              </a:xfrm>
              <a:custGeom>
                <a:avLst/>
                <a:gdLst>
                  <a:gd name="T0" fmla="*/ 0 w 9"/>
                  <a:gd name="T1" fmla="*/ 59 h 59"/>
                  <a:gd name="T2" fmla="*/ 0 w 9"/>
                  <a:gd name="T3" fmla="*/ 0 h 59"/>
                  <a:gd name="T4" fmla="*/ 9 w 9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59">
                    <a:moveTo>
                      <a:pt x="0" y="59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99" name="Rectangle 359"/>
              <p:cNvSpPr>
                <a:spLocks noChangeArrowheads="1"/>
              </p:cNvSpPr>
              <p:nvPr/>
            </p:nvSpPr>
            <p:spPr bwMode="auto">
              <a:xfrm>
                <a:off x="1975" y="4072"/>
                <a:ext cx="935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A/duck/Chiba/26-372-48/2014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0" name="Freeform 360"/>
              <p:cNvSpPr>
                <a:spLocks/>
              </p:cNvSpPr>
              <p:nvPr/>
            </p:nvSpPr>
            <p:spPr bwMode="auto">
              <a:xfrm>
                <a:off x="1965" y="4094"/>
                <a:ext cx="9" cy="29"/>
              </a:xfrm>
              <a:custGeom>
                <a:avLst/>
                <a:gdLst>
                  <a:gd name="T0" fmla="*/ 0 w 9"/>
                  <a:gd name="T1" fmla="*/ 29 h 29"/>
                  <a:gd name="T2" fmla="*/ 0 w 9"/>
                  <a:gd name="T3" fmla="*/ 0 h 29"/>
                  <a:gd name="T4" fmla="*/ 9 w 9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9">
                    <a:moveTo>
                      <a:pt x="0" y="29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1" name="Rectangle 361"/>
              <p:cNvSpPr>
                <a:spLocks noChangeArrowheads="1"/>
              </p:cNvSpPr>
              <p:nvPr/>
            </p:nvSpPr>
            <p:spPr bwMode="auto">
              <a:xfrm>
                <a:off x="1975" y="4133"/>
                <a:ext cx="1075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A/turkey/Germany-MV/R2472/2014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2" name="Freeform 362"/>
              <p:cNvSpPr>
                <a:spLocks/>
              </p:cNvSpPr>
              <p:nvPr/>
            </p:nvSpPr>
            <p:spPr bwMode="auto">
              <a:xfrm>
                <a:off x="1965" y="4125"/>
                <a:ext cx="9" cy="30"/>
              </a:xfrm>
              <a:custGeom>
                <a:avLst/>
                <a:gdLst>
                  <a:gd name="T0" fmla="*/ 0 w 9"/>
                  <a:gd name="T1" fmla="*/ 0 h 30"/>
                  <a:gd name="T2" fmla="*/ 0 w 9"/>
                  <a:gd name="T3" fmla="*/ 30 h 30"/>
                  <a:gd name="T4" fmla="*/ 9 w 9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0" y="0"/>
                    </a:moveTo>
                    <a:lnTo>
                      <a:pt x="0" y="30"/>
                    </a:lnTo>
                    <a:lnTo>
                      <a:pt x="9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3" name="Line 363"/>
              <p:cNvSpPr>
                <a:spLocks noChangeShapeType="1"/>
              </p:cNvSpPr>
              <p:nvPr/>
            </p:nvSpPr>
            <p:spPr bwMode="auto">
              <a:xfrm>
                <a:off x="1965" y="4034"/>
                <a:ext cx="0" cy="121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4" name="Freeform 364"/>
              <p:cNvSpPr>
                <a:spLocks/>
              </p:cNvSpPr>
              <p:nvPr/>
            </p:nvSpPr>
            <p:spPr bwMode="auto">
              <a:xfrm>
                <a:off x="1947" y="3912"/>
                <a:ext cx="18" cy="121"/>
              </a:xfrm>
              <a:custGeom>
                <a:avLst/>
                <a:gdLst>
                  <a:gd name="T0" fmla="*/ 0 w 18"/>
                  <a:gd name="T1" fmla="*/ 0 h 121"/>
                  <a:gd name="T2" fmla="*/ 0 w 18"/>
                  <a:gd name="T3" fmla="*/ 121 h 121"/>
                  <a:gd name="T4" fmla="*/ 18 w 18"/>
                  <a:gd name="T5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21">
                    <a:moveTo>
                      <a:pt x="0" y="0"/>
                    </a:moveTo>
                    <a:lnTo>
                      <a:pt x="0" y="121"/>
                    </a:lnTo>
                    <a:lnTo>
                      <a:pt x="18" y="12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5" name="Line 365"/>
              <p:cNvSpPr>
                <a:spLocks noChangeShapeType="1"/>
              </p:cNvSpPr>
              <p:nvPr/>
            </p:nvSpPr>
            <p:spPr bwMode="auto">
              <a:xfrm>
                <a:off x="1947" y="3788"/>
                <a:ext cx="0" cy="121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6" name="Freeform 366"/>
              <p:cNvSpPr>
                <a:spLocks/>
              </p:cNvSpPr>
              <p:nvPr/>
            </p:nvSpPr>
            <p:spPr bwMode="auto">
              <a:xfrm>
                <a:off x="1938" y="3759"/>
                <a:ext cx="9" cy="151"/>
              </a:xfrm>
              <a:custGeom>
                <a:avLst/>
                <a:gdLst>
                  <a:gd name="T0" fmla="*/ 0 w 9"/>
                  <a:gd name="T1" fmla="*/ 0 h 151"/>
                  <a:gd name="T2" fmla="*/ 0 w 9"/>
                  <a:gd name="T3" fmla="*/ 151 h 151"/>
                  <a:gd name="T4" fmla="*/ 9 w 9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1">
                    <a:moveTo>
                      <a:pt x="0" y="0"/>
                    </a:moveTo>
                    <a:lnTo>
                      <a:pt x="0" y="151"/>
                    </a:lnTo>
                    <a:lnTo>
                      <a:pt x="9" y="15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7" name="Line 367"/>
              <p:cNvSpPr>
                <a:spLocks noChangeShapeType="1"/>
              </p:cNvSpPr>
              <p:nvPr/>
            </p:nvSpPr>
            <p:spPr bwMode="auto">
              <a:xfrm>
                <a:off x="1938" y="3605"/>
                <a:ext cx="0" cy="152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8" name="Freeform 368"/>
              <p:cNvSpPr>
                <a:spLocks/>
              </p:cNvSpPr>
              <p:nvPr/>
            </p:nvSpPr>
            <p:spPr bwMode="auto">
              <a:xfrm>
                <a:off x="1823" y="3637"/>
                <a:ext cx="115" cy="121"/>
              </a:xfrm>
              <a:custGeom>
                <a:avLst/>
                <a:gdLst>
                  <a:gd name="T0" fmla="*/ 0 w 115"/>
                  <a:gd name="T1" fmla="*/ 0 h 121"/>
                  <a:gd name="T2" fmla="*/ 0 w 115"/>
                  <a:gd name="T3" fmla="*/ 121 h 121"/>
                  <a:gd name="T4" fmla="*/ 115 w 115"/>
                  <a:gd name="T5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5" h="121">
                    <a:moveTo>
                      <a:pt x="0" y="0"/>
                    </a:moveTo>
                    <a:lnTo>
                      <a:pt x="0" y="121"/>
                    </a:lnTo>
                    <a:lnTo>
                      <a:pt x="115" y="12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09" name="Freeform 369"/>
              <p:cNvSpPr>
                <a:spLocks/>
              </p:cNvSpPr>
              <p:nvPr/>
            </p:nvSpPr>
            <p:spPr bwMode="auto">
              <a:xfrm>
                <a:off x="1811" y="3515"/>
                <a:ext cx="12" cy="121"/>
              </a:xfrm>
              <a:custGeom>
                <a:avLst/>
                <a:gdLst>
                  <a:gd name="T0" fmla="*/ 0 w 12"/>
                  <a:gd name="T1" fmla="*/ 0 h 121"/>
                  <a:gd name="T2" fmla="*/ 0 w 12"/>
                  <a:gd name="T3" fmla="*/ 121 h 121"/>
                  <a:gd name="T4" fmla="*/ 12 w 12"/>
                  <a:gd name="T5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21">
                    <a:moveTo>
                      <a:pt x="0" y="0"/>
                    </a:moveTo>
                    <a:lnTo>
                      <a:pt x="0" y="121"/>
                    </a:lnTo>
                    <a:lnTo>
                      <a:pt x="12" y="12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0" name="Freeform 370"/>
              <p:cNvSpPr>
                <a:spLocks/>
              </p:cNvSpPr>
              <p:nvPr/>
            </p:nvSpPr>
            <p:spPr bwMode="auto">
              <a:xfrm>
                <a:off x="1659" y="3393"/>
                <a:ext cx="152" cy="121"/>
              </a:xfrm>
              <a:custGeom>
                <a:avLst/>
                <a:gdLst>
                  <a:gd name="T0" fmla="*/ 0 w 152"/>
                  <a:gd name="T1" fmla="*/ 0 h 121"/>
                  <a:gd name="T2" fmla="*/ 0 w 152"/>
                  <a:gd name="T3" fmla="*/ 121 h 121"/>
                  <a:gd name="T4" fmla="*/ 152 w 152"/>
                  <a:gd name="T5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121">
                    <a:moveTo>
                      <a:pt x="0" y="0"/>
                    </a:moveTo>
                    <a:lnTo>
                      <a:pt x="0" y="121"/>
                    </a:lnTo>
                    <a:lnTo>
                      <a:pt x="152" y="12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1" name="Freeform 371"/>
              <p:cNvSpPr>
                <a:spLocks/>
              </p:cNvSpPr>
              <p:nvPr/>
            </p:nvSpPr>
            <p:spPr bwMode="auto">
              <a:xfrm>
                <a:off x="1407" y="3175"/>
                <a:ext cx="252" cy="216"/>
              </a:xfrm>
              <a:custGeom>
                <a:avLst/>
                <a:gdLst>
                  <a:gd name="T0" fmla="*/ 0 w 252"/>
                  <a:gd name="T1" fmla="*/ 0 h 216"/>
                  <a:gd name="T2" fmla="*/ 0 w 252"/>
                  <a:gd name="T3" fmla="*/ 216 h 216"/>
                  <a:gd name="T4" fmla="*/ 252 w 252"/>
                  <a:gd name="T5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2" h="216">
                    <a:moveTo>
                      <a:pt x="0" y="0"/>
                    </a:moveTo>
                    <a:lnTo>
                      <a:pt x="0" y="216"/>
                    </a:lnTo>
                    <a:lnTo>
                      <a:pt x="252" y="21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2" name="Freeform 372"/>
              <p:cNvSpPr>
                <a:spLocks/>
              </p:cNvSpPr>
              <p:nvPr/>
            </p:nvSpPr>
            <p:spPr bwMode="auto">
              <a:xfrm>
                <a:off x="1380" y="2679"/>
                <a:ext cx="27" cy="495"/>
              </a:xfrm>
              <a:custGeom>
                <a:avLst/>
                <a:gdLst>
                  <a:gd name="T0" fmla="*/ 0 w 27"/>
                  <a:gd name="T1" fmla="*/ 0 h 495"/>
                  <a:gd name="T2" fmla="*/ 0 w 27"/>
                  <a:gd name="T3" fmla="*/ 495 h 495"/>
                  <a:gd name="T4" fmla="*/ 27 w 27"/>
                  <a:gd name="T5" fmla="*/ 495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495">
                    <a:moveTo>
                      <a:pt x="0" y="0"/>
                    </a:moveTo>
                    <a:lnTo>
                      <a:pt x="0" y="495"/>
                    </a:lnTo>
                    <a:lnTo>
                      <a:pt x="27" y="49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3" name="Freeform 373"/>
              <p:cNvSpPr>
                <a:spLocks/>
              </p:cNvSpPr>
              <p:nvPr/>
            </p:nvSpPr>
            <p:spPr bwMode="auto">
              <a:xfrm>
                <a:off x="1085" y="2678"/>
                <a:ext cx="295" cy="768"/>
              </a:xfrm>
              <a:custGeom>
                <a:avLst/>
                <a:gdLst>
                  <a:gd name="T0" fmla="*/ 0 w 295"/>
                  <a:gd name="T1" fmla="*/ 768 h 768"/>
                  <a:gd name="T2" fmla="*/ 0 w 295"/>
                  <a:gd name="T3" fmla="*/ 0 h 768"/>
                  <a:gd name="T4" fmla="*/ 295 w 295"/>
                  <a:gd name="T5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5" h="768">
                    <a:moveTo>
                      <a:pt x="0" y="768"/>
                    </a:moveTo>
                    <a:lnTo>
                      <a:pt x="0" y="0"/>
                    </a:lnTo>
                    <a:lnTo>
                      <a:pt x="29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4" name="Rectangle 374"/>
              <p:cNvSpPr>
                <a:spLocks noChangeArrowheads="1"/>
              </p:cNvSpPr>
              <p:nvPr/>
            </p:nvSpPr>
            <p:spPr bwMode="auto">
              <a:xfrm>
                <a:off x="1128" y="4194"/>
                <a:ext cx="108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A/goose/Eastern China/S0513/2013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5" name="Freeform 375"/>
              <p:cNvSpPr>
                <a:spLocks/>
              </p:cNvSpPr>
              <p:nvPr/>
            </p:nvSpPr>
            <p:spPr bwMode="auto">
              <a:xfrm>
                <a:off x="1085" y="3448"/>
                <a:ext cx="42" cy="768"/>
              </a:xfrm>
              <a:custGeom>
                <a:avLst/>
                <a:gdLst>
                  <a:gd name="T0" fmla="*/ 0 w 42"/>
                  <a:gd name="T1" fmla="*/ 0 h 768"/>
                  <a:gd name="T2" fmla="*/ 0 w 42"/>
                  <a:gd name="T3" fmla="*/ 768 h 768"/>
                  <a:gd name="T4" fmla="*/ 42 w 42"/>
                  <a:gd name="T5" fmla="*/ 768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768">
                    <a:moveTo>
                      <a:pt x="0" y="0"/>
                    </a:moveTo>
                    <a:lnTo>
                      <a:pt x="0" y="768"/>
                    </a:lnTo>
                    <a:lnTo>
                      <a:pt x="42" y="76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6" name="Freeform 376"/>
              <p:cNvSpPr>
                <a:spLocks/>
              </p:cNvSpPr>
              <p:nvPr/>
            </p:nvSpPr>
            <p:spPr bwMode="auto">
              <a:xfrm>
                <a:off x="975" y="3447"/>
                <a:ext cx="110" cy="490"/>
              </a:xfrm>
              <a:custGeom>
                <a:avLst/>
                <a:gdLst>
                  <a:gd name="T0" fmla="*/ 0 w 110"/>
                  <a:gd name="T1" fmla="*/ 490 h 490"/>
                  <a:gd name="T2" fmla="*/ 0 w 110"/>
                  <a:gd name="T3" fmla="*/ 0 h 490"/>
                  <a:gd name="T4" fmla="*/ 110 w 110"/>
                  <a:gd name="T5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490">
                    <a:moveTo>
                      <a:pt x="0" y="490"/>
                    </a:moveTo>
                    <a:lnTo>
                      <a:pt x="0" y="0"/>
                    </a:lnTo>
                    <a:lnTo>
                      <a:pt x="11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7" name="Rectangle 377"/>
              <p:cNvSpPr>
                <a:spLocks noChangeArrowheads="1"/>
              </p:cNvSpPr>
              <p:nvPr/>
            </p:nvSpPr>
            <p:spPr bwMode="auto">
              <a:xfrm>
                <a:off x="1098" y="4255"/>
                <a:ext cx="106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A/environment/Zhenjiang/C13/2013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8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8" name="Freeform 378"/>
              <p:cNvSpPr>
                <a:spLocks/>
              </p:cNvSpPr>
              <p:nvPr/>
            </p:nvSpPr>
            <p:spPr bwMode="auto">
              <a:xfrm>
                <a:off x="1097" y="4277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19" name="Rectangle 379"/>
              <p:cNvSpPr>
                <a:spLocks noChangeArrowheads="1"/>
              </p:cNvSpPr>
              <p:nvPr/>
            </p:nvSpPr>
            <p:spPr bwMode="auto">
              <a:xfrm>
                <a:off x="1134" y="4316"/>
                <a:ext cx="1036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A/duck/Vietnam/HU1-1151/2014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0" name="Freeform 380"/>
              <p:cNvSpPr>
                <a:spLocks/>
              </p:cNvSpPr>
              <p:nvPr/>
            </p:nvSpPr>
            <p:spPr bwMode="auto">
              <a:xfrm>
                <a:off x="1097" y="4309"/>
                <a:ext cx="36" cy="29"/>
              </a:xfrm>
              <a:custGeom>
                <a:avLst/>
                <a:gdLst>
                  <a:gd name="T0" fmla="*/ 0 w 36"/>
                  <a:gd name="T1" fmla="*/ 0 h 29"/>
                  <a:gd name="T2" fmla="*/ 0 w 36"/>
                  <a:gd name="T3" fmla="*/ 29 h 29"/>
                  <a:gd name="T4" fmla="*/ 36 w 36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9">
                    <a:moveTo>
                      <a:pt x="0" y="0"/>
                    </a:moveTo>
                    <a:lnTo>
                      <a:pt x="0" y="29"/>
                    </a:lnTo>
                    <a:lnTo>
                      <a:pt x="36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1" name="Rectangle 381"/>
              <p:cNvSpPr>
                <a:spLocks noChangeArrowheads="1"/>
              </p:cNvSpPr>
              <p:nvPr/>
            </p:nvSpPr>
            <p:spPr bwMode="auto">
              <a:xfrm>
                <a:off x="1107" y="4377"/>
                <a:ext cx="873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A/feline/Guangdong/1/2015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2" name="Freeform 382"/>
              <p:cNvSpPr>
                <a:spLocks/>
              </p:cNvSpPr>
              <p:nvPr/>
            </p:nvSpPr>
            <p:spPr bwMode="auto">
              <a:xfrm>
                <a:off x="1097" y="4339"/>
                <a:ext cx="9" cy="60"/>
              </a:xfrm>
              <a:custGeom>
                <a:avLst/>
                <a:gdLst>
                  <a:gd name="T0" fmla="*/ 0 w 9"/>
                  <a:gd name="T1" fmla="*/ 0 h 60"/>
                  <a:gd name="T2" fmla="*/ 0 w 9"/>
                  <a:gd name="T3" fmla="*/ 60 h 60"/>
                  <a:gd name="T4" fmla="*/ 9 w 9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0">
                    <a:moveTo>
                      <a:pt x="0" y="0"/>
                    </a:moveTo>
                    <a:lnTo>
                      <a:pt x="0" y="60"/>
                    </a:lnTo>
                    <a:lnTo>
                      <a:pt x="9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3" name="Line 383"/>
              <p:cNvSpPr>
                <a:spLocks noChangeShapeType="1"/>
              </p:cNvSpPr>
              <p:nvPr/>
            </p:nvSpPr>
            <p:spPr bwMode="auto">
              <a:xfrm>
                <a:off x="1097" y="4277"/>
                <a:ext cx="0" cy="6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4" name="Freeform 384"/>
              <p:cNvSpPr>
                <a:spLocks/>
              </p:cNvSpPr>
              <p:nvPr/>
            </p:nvSpPr>
            <p:spPr bwMode="auto">
              <a:xfrm>
                <a:off x="1088" y="4338"/>
                <a:ext cx="9" cy="90"/>
              </a:xfrm>
              <a:custGeom>
                <a:avLst/>
                <a:gdLst>
                  <a:gd name="T0" fmla="*/ 0 w 9"/>
                  <a:gd name="T1" fmla="*/ 90 h 90"/>
                  <a:gd name="T2" fmla="*/ 0 w 9"/>
                  <a:gd name="T3" fmla="*/ 0 h 90"/>
                  <a:gd name="T4" fmla="*/ 9 w 9"/>
                  <a:gd name="T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0">
                    <a:moveTo>
                      <a:pt x="0" y="90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5" name="Rectangle 385"/>
              <p:cNvSpPr>
                <a:spLocks noChangeArrowheads="1"/>
              </p:cNvSpPr>
              <p:nvPr/>
            </p:nvSpPr>
            <p:spPr bwMode="auto">
              <a:xfrm>
                <a:off x="1164" y="4439"/>
                <a:ext cx="81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A/goose/Hunan/118/2014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6" name="Freeform 386"/>
              <p:cNvSpPr>
                <a:spLocks/>
              </p:cNvSpPr>
              <p:nvPr/>
            </p:nvSpPr>
            <p:spPr bwMode="auto">
              <a:xfrm>
                <a:off x="1126" y="4460"/>
                <a:ext cx="37" cy="60"/>
              </a:xfrm>
              <a:custGeom>
                <a:avLst/>
                <a:gdLst>
                  <a:gd name="T0" fmla="*/ 0 w 37"/>
                  <a:gd name="T1" fmla="*/ 60 h 60"/>
                  <a:gd name="T2" fmla="*/ 0 w 37"/>
                  <a:gd name="T3" fmla="*/ 0 h 60"/>
                  <a:gd name="T4" fmla="*/ 37 w 37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60">
                    <a:moveTo>
                      <a:pt x="0" y="60"/>
                    </a:moveTo>
                    <a:lnTo>
                      <a:pt x="0" y="0"/>
                    </a:lnTo>
                    <a:lnTo>
                      <a:pt x="3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7" name="Rectangle 387"/>
              <p:cNvSpPr>
                <a:spLocks noChangeArrowheads="1"/>
              </p:cNvSpPr>
              <p:nvPr/>
            </p:nvSpPr>
            <p:spPr bwMode="auto">
              <a:xfrm>
                <a:off x="1164" y="4500"/>
                <a:ext cx="96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A/duck/Guangdong/GD01/2014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8" name="Freeform 388"/>
              <p:cNvSpPr>
                <a:spLocks/>
              </p:cNvSpPr>
              <p:nvPr/>
            </p:nvSpPr>
            <p:spPr bwMode="auto">
              <a:xfrm>
                <a:off x="1135" y="4521"/>
                <a:ext cx="27" cy="60"/>
              </a:xfrm>
              <a:custGeom>
                <a:avLst/>
                <a:gdLst>
                  <a:gd name="T0" fmla="*/ 0 w 27"/>
                  <a:gd name="T1" fmla="*/ 60 h 60"/>
                  <a:gd name="T2" fmla="*/ 0 w 27"/>
                  <a:gd name="T3" fmla="*/ 0 h 60"/>
                  <a:gd name="T4" fmla="*/ 27 w 27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60">
                    <a:moveTo>
                      <a:pt x="0" y="60"/>
                    </a:moveTo>
                    <a:lnTo>
                      <a:pt x="0" y="0"/>
                    </a:lnTo>
                    <a:lnTo>
                      <a:pt x="2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29" name="Rectangle 389"/>
              <p:cNvSpPr>
                <a:spLocks noChangeArrowheads="1"/>
              </p:cNvSpPr>
              <p:nvPr/>
            </p:nvSpPr>
            <p:spPr bwMode="auto">
              <a:xfrm>
                <a:off x="1173" y="4561"/>
                <a:ext cx="1202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uscovy duck/Vietnam/LBM631/2014 (H5N1)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0" name="Freeform 390"/>
              <p:cNvSpPr>
                <a:spLocks/>
              </p:cNvSpPr>
              <p:nvPr/>
            </p:nvSpPr>
            <p:spPr bwMode="auto">
              <a:xfrm>
                <a:off x="1135" y="4582"/>
                <a:ext cx="37" cy="29"/>
              </a:xfrm>
              <a:custGeom>
                <a:avLst/>
                <a:gdLst>
                  <a:gd name="T0" fmla="*/ 0 w 37"/>
                  <a:gd name="T1" fmla="*/ 29 h 29"/>
                  <a:gd name="T2" fmla="*/ 0 w 37"/>
                  <a:gd name="T3" fmla="*/ 0 h 29"/>
                  <a:gd name="T4" fmla="*/ 37 w 37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9">
                    <a:moveTo>
                      <a:pt x="0" y="29"/>
                    </a:moveTo>
                    <a:lnTo>
                      <a:pt x="0" y="0"/>
                    </a:lnTo>
                    <a:lnTo>
                      <a:pt x="3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1" name="Rectangle 391"/>
              <p:cNvSpPr>
                <a:spLocks noChangeArrowheads="1"/>
              </p:cNvSpPr>
              <p:nvPr/>
            </p:nvSpPr>
            <p:spPr bwMode="auto">
              <a:xfrm>
                <a:off x="1173" y="4622"/>
                <a:ext cx="1002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A/duck/Vietnam/LBM758/2014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2" name="Freeform 392"/>
              <p:cNvSpPr>
                <a:spLocks/>
              </p:cNvSpPr>
              <p:nvPr/>
            </p:nvSpPr>
            <p:spPr bwMode="auto">
              <a:xfrm>
                <a:off x="1135" y="4614"/>
                <a:ext cx="37" cy="29"/>
              </a:xfrm>
              <a:custGeom>
                <a:avLst/>
                <a:gdLst>
                  <a:gd name="T0" fmla="*/ 0 w 37"/>
                  <a:gd name="T1" fmla="*/ 0 h 29"/>
                  <a:gd name="T2" fmla="*/ 0 w 37"/>
                  <a:gd name="T3" fmla="*/ 29 h 29"/>
                  <a:gd name="T4" fmla="*/ 37 w 37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9">
                    <a:moveTo>
                      <a:pt x="0" y="0"/>
                    </a:moveTo>
                    <a:lnTo>
                      <a:pt x="0" y="29"/>
                    </a:lnTo>
                    <a:lnTo>
                      <a:pt x="37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3" name="Line 393"/>
              <p:cNvSpPr>
                <a:spLocks noChangeShapeType="1"/>
              </p:cNvSpPr>
              <p:nvPr/>
            </p:nvSpPr>
            <p:spPr bwMode="auto">
              <a:xfrm>
                <a:off x="1135" y="4583"/>
                <a:ext cx="0" cy="6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4" name="Freeform 394"/>
              <p:cNvSpPr>
                <a:spLocks/>
              </p:cNvSpPr>
              <p:nvPr/>
            </p:nvSpPr>
            <p:spPr bwMode="auto">
              <a:xfrm>
                <a:off x="1126" y="4522"/>
                <a:ext cx="9" cy="60"/>
              </a:xfrm>
              <a:custGeom>
                <a:avLst/>
                <a:gdLst>
                  <a:gd name="T0" fmla="*/ 0 w 9"/>
                  <a:gd name="T1" fmla="*/ 0 h 60"/>
                  <a:gd name="T2" fmla="*/ 0 w 9"/>
                  <a:gd name="T3" fmla="*/ 60 h 60"/>
                  <a:gd name="T4" fmla="*/ 9 w 9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0">
                    <a:moveTo>
                      <a:pt x="0" y="0"/>
                    </a:moveTo>
                    <a:lnTo>
                      <a:pt x="0" y="60"/>
                    </a:lnTo>
                    <a:lnTo>
                      <a:pt x="9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5" name="Freeform 395"/>
              <p:cNvSpPr>
                <a:spLocks/>
              </p:cNvSpPr>
              <p:nvPr/>
            </p:nvSpPr>
            <p:spPr bwMode="auto">
              <a:xfrm>
                <a:off x="1088" y="4431"/>
                <a:ext cx="38" cy="90"/>
              </a:xfrm>
              <a:custGeom>
                <a:avLst/>
                <a:gdLst>
                  <a:gd name="T0" fmla="*/ 0 w 38"/>
                  <a:gd name="T1" fmla="*/ 0 h 90"/>
                  <a:gd name="T2" fmla="*/ 0 w 38"/>
                  <a:gd name="T3" fmla="*/ 90 h 90"/>
                  <a:gd name="T4" fmla="*/ 38 w 38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90">
                    <a:moveTo>
                      <a:pt x="0" y="0"/>
                    </a:moveTo>
                    <a:lnTo>
                      <a:pt x="0" y="90"/>
                    </a:lnTo>
                    <a:lnTo>
                      <a:pt x="38" y="9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6" name="Freeform 396"/>
              <p:cNvSpPr>
                <a:spLocks/>
              </p:cNvSpPr>
              <p:nvPr/>
            </p:nvSpPr>
            <p:spPr bwMode="auto">
              <a:xfrm>
                <a:off x="975" y="3939"/>
                <a:ext cx="113" cy="490"/>
              </a:xfrm>
              <a:custGeom>
                <a:avLst/>
                <a:gdLst>
                  <a:gd name="T0" fmla="*/ 0 w 113"/>
                  <a:gd name="T1" fmla="*/ 0 h 490"/>
                  <a:gd name="T2" fmla="*/ 0 w 113"/>
                  <a:gd name="T3" fmla="*/ 490 h 490"/>
                  <a:gd name="T4" fmla="*/ 113 w 113"/>
                  <a:gd name="T5" fmla="*/ 49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490">
                    <a:moveTo>
                      <a:pt x="0" y="0"/>
                    </a:moveTo>
                    <a:lnTo>
                      <a:pt x="0" y="490"/>
                    </a:lnTo>
                    <a:lnTo>
                      <a:pt x="113" y="49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7" name="Freeform 397"/>
              <p:cNvSpPr>
                <a:spLocks/>
              </p:cNvSpPr>
              <p:nvPr/>
            </p:nvSpPr>
            <p:spPr bwMode="auto">
              <a:xfrm>
                <a:off x="936" y="3938"/>
                <a:ext cx="39" cy="381"/>
              </a:xfrm>
              <a:custGeom>
                <a:avLst/>
                <a:gdLst>
                  <a:gd name="T0" fmla="*/ 0 w 39"/>
                  <a:gd name="T1" fmla="*/ 381 h 381"/>
                  <a:gd name="T2" fmla="*/ 0 w 39"/>
                  <a:gd name="T3" fmla="*/ 0 h 381"/>
                  <a:gd name="T4" fmla="*/ 39 w 39"/>
                  <a:gd name="T5" fmla="*/ 0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381">
                    <a:moveTo>
                      <a:pt x="0" y="381"/>
                    </a:moveTo>
                    <a:lnTo>
                      <a:pt x="0" y="0"/>
                    </a:lnTo>
                    <a:lnTo>
                      <a:pt x="3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8" name="Rectangle 398"/>
              <p:cNvSpPr>
                <a:spLocks noChangeArrowheads="1"/>
              </p:cNvSpPr>
              <p:nvPr/>
            </p:nvSpPr>
            <p:spPr bwMode="auto">
              <a:xfrm>
                <a:off x="1199" y="4683"/>
                <a:ext cx="597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A/Anhui/1/2005 (H5N1)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9" name="Freeform 399"/>
              <p:cNvSpPr>
                <a:spLocks/>
              </p:cNvSpPr>
              <p:nvPr/>
            </p:nvSpPr>
            <p:spPr bwMode="auto">
              <a:xfrm>
                <a:off x="936" y="4322"/>
                <a:ext cx="261" cy="382"/>
              </a:xfrm>
              <a:custGeom>
                <a:avLst/>
                <a:gdLst>
                  <a:gd name="T0" fmla="*/ 0 w 261"/>
                  <a:gd name="T1" fmla="*/ 0 h 382"/>
                  <a:gd name="T2" fmla="*/ 0 w 261"/>
                  <a:gd name="T3" fmla="*/ 382 h 382"/>
                  <a:gd name="T4" fmla="*/ 261 w 261"/>
                  <a:gd name="T5" fmla="*/ 38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1" h="382">
                    <a:moveTo>
                      <a:pt x="0" y="0"/>
                    </a:moveTo>
                    <a:lnTo>
                      <a:pt x="0" y="382"/>
                    </a:lnTo>
                    <a:lnTo>
                      <a:pt x="261" y="38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0" name="Oval 400"/>
              <p:cNvSpPr>
                <a:spLocks noChangeArrowheads="1"/>
              </p:cNvSpPr>
              <p:nvPr/>
            </p:nvSpPr>
            <p:spPr bwMode="auto">
              <a:xfrm>
                <a:off x="1615" y="982"/>
                <a:ext cx="30" cy="29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1" name="Oval 401"/>
              <p:cNvSpPr>
                <a:spLocks noChangeArrowheads="1"/>
              </p:cNvSpPr>
              <p:nvPr/>
            </p:nvSpPr>
            <p:spPr bwMode="auto">
              <a:xfrm>
                <a:off x="1615" y="1165"/>
                <a:ext cx="30" cy="30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2" name="Oval 402"/>
              <p:cNvSpPr>
                <a:spLocks noChangeArrowheads="1"/>
              </p:cNvSpPr>
              <p:nvPr/>
            </p:nvSpPr>
            <p:spPr bwMode="auto">
              <a:xfrm>
                <a:off x="1615" y="1226"/>
                <a:ext cx="30" cy="30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3" name="Oval 403"/>
              <p:cNvSpPr>
                <a:spLocks noChangeArrowheads="1"/>
              </p:cNvSpPr>
              <p:nvPr/>
            </p:nvSpPr>
            <p:spPr bwMode="auto">
              <a:xfrm>
                <a:off x="1615" y="1287"/>
                <a:ext cx="30" cy="30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4" name="Oval 404"/>
              <p:cNvSpPr>
                <a:spLocks noChangeArrowheads="1"/>
              </p:cNvSpPr>
              <p:nvPr/>
            </p:nvSpPr>
            <p:spPr bwMode="auto">
              <a:xfrm>
                <a:off x="1615" y="1349"/>
                <a:ext cx="30" cy="29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5" name="Oval 405"/>
              <p:cNvSpPr>
                <a:spLocks noChangeArrowheads="1"/>
              </p:cNvSpPr>
              <p:nvPr/>
            </p:nvSpPr>
            <p:spPr bwMode="auto">
              <a:xfrm>
                <a:off x="1615" y="1410"/>
                <a:ext cx="30" cy="29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6" name="Oval 406"/>
              <p:cNvSpPr>
                <a:spLocks noChangeArrowheads="1"/>
              </p:cNvSpPr>
              <p:nvPr/>
            </p:nvSpPr>
            <p:spPr bwMode="auto">
              <a:xfrm>
                <a:off x="1615" y="1471"/>
                <a:ext cx="30" cy="29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7" name="Oval 407"/>
              <p:cNvSpPr>
                <a:spLocks noChangeArrowheads="1"/>
              </p:cNvSpPr>
              <p:nvPr/>
            </p:nvSpPr>
            <p:spPr bwMode="auto">
              <a:xfrm>
                <a:off x="1598" y="1715"/>
                <a:ext cx="29" cy="29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8" name="Rectangle 408"/>
              <p:cNvSpPr>
                <a:spLocks noChangeArrowheads="1"/>
              </p:cNvSpPr>
              <p:nvPr/>
            </p:nvSpPr>
            <p:spPr bwMode="auto">
              <a:xfrm>
                <a:off x="1515" y="1673"/>
                <a:ext cx="5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95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0" name="Rectangle 410"/>
              <p:cNvSpPr>
                <a:spLocks noChangeArrowheads="1"/>
              </p:cNvSpPr>
              <p:nvPr/>
            </p:nvSpPr>
            <p:spPr bwMode="auto">
              <a:xfrm>
                <a:off x="1544" y="1100"/>
                <a:ext cx="5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61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1" name="Rectangle 411"/>
              <p:cNvSpPr>
                <a:spLocks noChangeArrowheads="1"/>
              </p:cNvSpPr>
              <p:nvPr/>
            </p:nvSpPr>
            <p:spPr bwMode="auto">
              <a:xfrm>
                <a:off x="1535" y="1253"/>
                <a:ext cx="5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76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3" name="Rectangle 413"/>
              <p:cNvSpPr>
                <a:spLocks noChangeArrowheads="1"/>
              </p:cNvSpPr>
              <p:nvPr/>
            </p:nvSpPr>
            <p:spPr bwMode="auto">
              <a:xfrm>
                <a:off x="1907" y="4026"/>
                <a:ext cx="5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72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5" name="Rectangle 415"/>
              <p:cNvSpPr>
                <a:spLocks noChangeArrowheads="1"/>
              </p:cNvSpPr>
              <p:nvPr/>
            </p:nvSpPr>
            <p:spPr bwMode="auto">
              <a:xfrm>
                <a:off x="1639" y="3210"/>
                <a:ext cx="5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82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7" name="Rectangle 417"/>
              <p:cNvSpPr>
                <a:spLocks noChangeArrowheads="1"/>
              </p:cNvSpPr>
              <p:nvPr/>
            </p:nvSpPr>
            <p:spPr bwMode="auto">
              <a:xfrm>
                <a:off x="2568" y="3070"/>
                <a:ext cx="88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100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8" name="Rectangle 418"/>
              <p:cNvSpPr>
                <a:spLocks noChangeArrowheads="1"/>
              </p:cNvSpPr>
              <p:nvPr/>
            </p:nvSpPr>
            <p:spPr bwMode="auto">
              <a:xfrm>
                <a:off x="1498" y="2036"/>
                <a:ext cx="5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92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9" name="Rectangle 419"/>
              <p:cNvSpPr>
                <a:spLocks noChangeArrowheads="1"/>
              </p:cNvSpPr>
              <p:nvPr/>
            </p:nvSpPr>
            <p:spPr bwMode="auto">
              <a:xfrm>
                <a:off x="1068" y="4509"/>
                <a:ext cx="5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95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61" name="Rectangle 421"/>
              <p:cNvSpPr>
                <a:spLocks noChangeArrowheads="1"/>
              </p:cNvSpPr>
              <p:nvPr/>
            </p:nvSpPr>
            <p:spPr bwMode="auto">
              <a:xfrm>
                <a:off x="1030" y="4417"/>
                <a:ext cx="5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97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63" name="Rectangle 423"/>
              <p:cNvSpPr>
                <a:spLocks noChangeArrowheads="1"/>
              </p:cNvSpPr>
              <p:nvPr/>
            </p:nvSpPr>
            <p:spPr bwMode="auto">
              <a:xfrm>
                <a:off x="1027" y="3384"/>
                <a:ext cx="59" cy="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65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240" name="Rectangle 426"/>
            <p:cNvSpPr>
              <a:spLocks noChangeArrowheads="1"/>
            </p:cNvSpPr>
            <p:nvPr/>
          </p:nvSpPr>
          <p:spPr bwMode="auto">
            <a:xfrm>
              <a:off x="1526" y="1451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62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1" name="Rectangle 427"/>
            <p:cNvSpPr>
              <a:spLocks noChangeArrowheads="1"/>
            </p:cNvSpPr>
            <p:nvPr/>
          </p:nvSpPr>
          <p:spPr bwMode="auto">
            <a:xfrm>
              <a:off x="1504" y="2456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91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2" name="Rectangle 428"/>
            <p:cNvSpPr>
              <a:spLocks noChangeArrowheads="1"/>
            </p:cNvSpPr>
            <p:nvPr/>
          </p:nvSpPr>
          <p:spPr bwMode="auto">
            <a:xfrm>
              <a:off x="1532" y="2646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4" name="Rectangle 430"/>
            <p:cNvSpPr>
              <a:spLocks noChangeArrowheads="1"/>
            </p:cNvSpPr>
            <p:nvPr/>
          </p:nvSpPr>
          <p:spPr bwMode="auto">
            <a:xfrm>
              <a:off x="1615" y="2912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88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5" name="Rectangle 431"/>
            <p:cNvSpPr>
              <a:spLocks noChangeArrowheads="1"/>
            </p:cNvSpPr>
            <p:nvPr/>
          </p:nvSpPr>
          <p:spPr bwMode="auto">
            <a:xfrm>
              <a:off x="1540" y="2779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77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6" name="Rectangle 432"/>
            <p:cNvSpPr>
              <a:spLocks noChangeArrowheads="1"/>
            </p:cNvSpPr>
            <p:nvPr/>
          </p:nvSpPr>
          <p:spPr bwMode="auto">
            <a:xfrm>
              <a:off x="1783" y="3451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97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7" name="Rectangle 433"/>
            <p:cNvSpPr>
              <a:spLocks noChangeArrowheads="1"/>
            </p:cNvSpPr>
            <p:nvPr/>
          </p:nvSpPr>
          <p:spPr bwMode="auto">
            <a:xfrm>
              <a:off x="1880" y="3754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97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9" name="Rectangle 435"/>
            <p:cNvSpPr>
              <a:spLocks noChangeArrowheads="1"/>
            </p:cNvSpPr>
            <p:nvPr/>
          </p:nvSpPr>
          <p:spPr bwMode="auto">
            <a:xfrm>
              <a:off x="1747" y="3504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95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0" name="Rectangle 436"/>
            <p:cNvSpPr>
              <a:spLocks noChangeArrowheads="1"/>
            </p:cNvSpPr>
            <p:nvPr/>
          </p:nvSpPr>
          <p:spPr bwMode="auto">
            <a:xfrm>
              <a:off x="1600" y="3379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95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2" name="Rectangle 438"/>
            <p:cNvSpPr>
              <a:spLocks noChangeArrowheads="1"/>
            </p:cNvSpPr>
            <p:nvPr/>
          </p:nvSpPr>
          <p:spPr bwMode="auto">
            <a:xfrm>
              <a:off x="1322" y="2615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" name="Rectangle 440"/>
            <p:cNvSpPr>
              <a:spLocks noChangeArrowheads="1"/>
            </p:cNvSpPr>
            <p:nvPr/>
          </p:nvSpPr>
          <p:spPr bwMode="auto">
            <a:xfrm>
              <a:off x="1489" y="2169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93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" name="Rectangle 441"/>
            <p:cNvSpPr>
              <a:spLocks noChangeArrowheads="1"/>
            </p:cNvSpPr>
            <p:nvPr/>
          </p:nvSpPr>
          <p:spPr bwMode="auto">
            <a:xfrm>
              <a:off x="1474" y="2337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6" name="Rectangle 442"/>
            <p:cNvSpPr>
              <a:spLocks noChangeArrowheads="1"/>
            </p:cNvSpPr>
            <p:nvPr/>
          </p:nvSpPr>
          <p:spPr bwMode="auto">
            <a:xfrm>
              <a:off x="1389" y="2120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7" name="Rectangle 443"/>
            <p:cNvSpPr>
              <a:spLocks noChangeArrowheads="1"/>
            </p:cNvSpPr>
            <p:nvPr/>
          </p:nvSpPr>
          <p:spPr bwMode="auto">
            <a:xfrm>
              <a:off x="1415" y="1953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8" name="Rectangle 444"/>
            <p:cNvSpPr>
              <a:spLocks noChangeArrowheads="1"/>
            </p:cNvSpPr>
            <p:nvPr/>
          </p:nvSpPr>
          <p:spPr bwMode="auto">
            <a:xfrm>
              <a:off x="1487" y="1829"/>
              <a:ext cx="59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9" name="Line 445"/>
            <p:cNvSpPr>
              <a:spLocks noChangeShapeType="1"/>
            </p:cNvSpPr>
            <p:nvPr/>
          </p:nvSpPr>
          <p:spPr bwMode="auto">
            <a:xfrm>
              <a:off x="1064" y="4790"/>
              <a:ext cx="143" cy="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60" name="Line 446"/>
            <p:cNvSpPr>
              <a:spLocks noChangeShapeType="1"/>
            </p:cNvSpPr>
            <p:nvPr/>
          </p:nvSpPr>
          <p:spPr bwMode="auto">
            <a:xfrm>
              <a:off x="1064" y="4780"/>
              <a:ext cx="0" cy="2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61" name="Line 447"/>
            <p:cNvSpPr>
              <a:spLocks noChangeShapeType="1"/>
            </p:cNvSpPr>
            <p:nvPr/>
          </p:nvSpPr>
          <p:spPr bwMode="auto">
            <a:xfrm>
              <a:off x="1207" y="4780"/>
              <a:ext cx="0" cy="2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62" name="Rectangle 448"/>
            <p:cNvSpPr>
              <a:spLocks noChangeArrowheads="1"/>
            </p:cNvSpPr>
            <p:nvPr/>
          </p:nvSpPr>
          <p:spPr bwMode="auto">
            <a:xfrm>
              <a:off x="1101" y="4802"/>
              <a:ext cx="132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0.020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8" name="TextBox 447"/>
          <p:cNvSpPr txBox="1"/>
          <p:nvPr/>
        </p:nvSpPr>
        <p:spPr>
          <a:xfrm>
            <a:off x="314544" y="609600"/>
            <a:ext cx="2047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Sup. Fig 1E. NP gene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02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1532731" y="990600"/>
            <a:ext cx="3768725" cy="6734175"/>
            <a:chOff x="1376" y="750"/>
            <a:chExt cx="2374" cy="3963"/>
          </a:xfrm>
        </p:grpSpPr>
        <p:grpSp>
          <p:nvGrpSpPr>
            <p:cNvPr id="5" name="Group 206"/>
            <p:cNvGrpSpPr>
              <a:grpSpLocks/>
            </p:cNvGrpSpPr>
            <p:nvPr/>
          </p:nvGrpSpPr>
          <p:grpSpPr bwMode="auto">
            <a:xfrm>
              <a:off x="1376" y="750"/>
              <a:ext cx="2374" cy="3853"/>
              <a:chOff x="1376" y="750"/>
              <a:chExt cx="2374" cy="3853"/>
            </a:xfrm>
          </p:grpSpPr>
          <p:sp>
            <p:nvSpPr>
              <p:cNvPr id="3166" name="Rectangle 98"/>
              <p:cNvSpPr>
                <a:spLocks noChangeArrowheads="1"/>
              </p:cNvSpPr>
              <p:nvPr/>
            </p:nvSpPr>
            <p:spPr bwMode="auto">
              <a:xfrm>
                <a:off x="2154" y="2807"/>
                <a:ext cx="1480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A/ostrich/South Africa/S2017/08 0046 AF/2017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4" name="Rectangle 96"/>
              <p:cNvSpPr>
                <a:spLocks noChangeArrowheads="1"/>
              </p:cNvSpPr>
              <p:nvPr/>
            </p:nvSpPr>
            <p:spPr bwMode="auto">
              <a:xfrm>
                <a:off x="2172" y="2752"/>
                <a:ext cx="1574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Africa/S2017/08 0190 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2" name="Rectangle 94"/>
              <p:cNvSpPr>
                <a:spLocks noChangeArrowheads="1"/>
              </p:cNvSpPr>
              <p:nvPr/>
            </p:nvSpPr>
            <p:spPr bwMode="auto">
              <a:xfrm>
                <a:off x="2154" y="2697"/>
                <a:ext cx="1596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Africa/S2017/08 0243 P2/2017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0" name="Rectangle 92"/>
              <p:cNvSpPr>
                <a:spLocks noChangeArrowheads="1"/>
              </p:cNvSpPr>
              <p:nvPr/>
            </p:nvSpPr>
            <p:spPr bwMode="auto">
              <a:xfrm>
                <a:off x="2154" y="2641"/>
                <a:ext cx="1433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A/geese/South Africa/S2017/08 0558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8" name="Rectangle 90"/>
              <p:cNvSpPr>
                <a:spLocks noChangeArrowheads="1"/>
              </p:cNvSpPr>
              <p:nvPr/>
            </p:nvSpPr>
            <p:spPr bwMode="auto">
              <a:xfrm>
                <a:off x="2154" y="2585"/>
                <a:ext cx="1490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A/chicken/South Africa/S2017/08 0561 P2/2017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6" name="Rectangle 88"/>
              <p:cNvSpPr>
                <a:spLocks noChangeArrowheads="1"/>
              </p:cNvSpPr>
              <p:nvPr/>
            </p:nvSpPr>
            <p:spPr bwMode="auto">
              <a:xfrm>
                <a:off x="2154" y="2530"/>
                <a:ext cx="1466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A/ostrich/South Africa/S2017/08 0484 P2/2017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4" name="Rectangle 86"/>
              <p:cNvSpPr>
                <a:spLocks noChangeArrowheads="1"/>
              </p:cNvSpPr>
              <p:nvPr/>
            </p:nvSpPr>
            <p:spPr bwMode="auto">
              <a:xfrm>
                <a:off x="2172" y="2474"/>
                <a:ext cx="1423" cy="7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A/swan/South Africa/S2017/08 0517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2" name="Rectangle 84"/>
              <p:cNvSpPr>
                <a:spLocks noChangeArrowheads="1"/>
              </p:cNvSpPr>
              <p:nvPr/>
            </p:nvSpPr>
            <p:spPr bwMode="auto">
              <a:xfrm>
                <a:off x="2118" y="2426"/>
                <a:ext cx="1195" cy="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8" name="Rectangle 60"/>
              <p:cNvSpPr>
                <a:spLocks noChangeArrowheads="1"/>
              </p:cNvSpPr>
              <p:nvPr/>
            </p:nvSpPr>
            <p:spPr bwMode="auto">
              <a:xfrm>
                <a:off x="2302" y="1926"/>
                <a:ext cx="1196" cy="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A/Common-coot/Egypt/CA285/2016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4" name="Rectangle 46"/>
              <p:cNvSpPr>
                <a:spLocks noChangeArrowheads="1"/>
              </p:cNvSpPr>
              <p:nvPr/>
            </p:nvSpPr>
            <p:spPr bwMode="auto">
              <a:xfrm>
                <a:off x="2064" y="1593"/>
                <a:ext cx="898" cy="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A/duck/Egypt/SS19/2017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1" name="Rectangle 43"/>
              <p:cNvSpPr>
                <a:spLocks noChangeArrowheads="1"/>
              </p:cNvSpPr>
              <p:nvPr/>
            </p:nvSpPr>
            <p:spPr bwMode="auto">
              <a:xfrm>
                <a:off x="2099" y="1538"/>
                <a:ext cx="1202" cy="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A/duck/Cameroon/17RS1661-3/2017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6" name="Rectangle 38"/>
              <p:cNvSpPr>
                <a:spLocks noChangeArrowheads="1"/>
              </p:cNvSpPr>
              <p:nvPr/>
            </p:nvSpPr>
            <p:spPr bwMode="auto">
              <a:xfrm>
                <a:off x="2153" y="1482"/>
                <a:ext cx="1477" cy="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A/grey-headed gull/Uganda/MUWRP-538/2017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3" name="Rectangle 6"/>
              <p:cNvSpPr>
                <a:spLocks noChangeArrowheads="1"/>
              </p:cNvSpPr>
              <p:nvPr/>
            </p:nvSpPr>
            <p:spPr bwMode="auto">
              <a:xfrm>
                <a:off x="2191" y="750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5" name="Line 7"/>
              <p:cNvSpPr>
                <a:spLocks noChangeShapeType="1"/>
              </p:cNvSpPr>
              <p:nvPr/>
            </p:nvSpPr>
            <p:spPr bwMode="auto">
              <a:xfrm>
                <a:off x="2153" y="771"/>
                <a:ext cx="0" cy="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6" name="Rectangle 8"/>
              <p:cNvSpPr>
                <a:spLocks noChangeArrowheads="1"/>
              </p:cNvSpPr>
              <p:nvPr/>
            </p:nvSpPr>
            <p:spPr bwMode="auto">
              <a:xfrm>
                <a:off x="2191" y="806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Congo/TCH4/2017 (H5N8)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7" name="Line 9"/>
              <p:cNvSpPr>
                <a:spLocks noChangeShapeType="1"/>
              </p:cNvSpPr>
              <p:nvPr/>
            </p:nvSpPr>
            <p:spPr bwMode="auto">
              <a:xfrm>
                <a:off x="2153" y="827"/>
                <a:ext cx="0" cy="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8" name="Rectangle 10"/>
              <p:cNvSpPr>
                <a:spLocks noChangeArrowheads="1"/>
              </p:cNvSpPr>
              <p:nvPr/>
            </p:nvSpPr>
            <p:spPr bwMode="auto">
              <a:xfrm>
                <a:off x="2191" y="862"/>
                <a:ext cx="137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Congo/NYA14/2017 (H5N8)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9" name="Line 11"/>
              <p:cNvSpPr>
                <a:spLocks noChangeShapeType="1"/>
              </p:cNvSpPr>
              <p:nvPr/>
            </p:nvSpPr>
            <p:spPr bwMode="auto">
              <a:xfrm>
                <a:off x="2153" y="882"/>
                <a:ext cx="0" cy="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0" name="Rectangle 12"/>
              <p:cNvSpPr>
                <a:spLocks noChangeArrowheads="1"/>
              </p:cNvSpPr>
              <p:nvPr/>
            </p:nvSpPr>
            <p:spPr bwMode="auto">
              <a:xfrm>
                <a:off x="2153" y="917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Congo/17RS882-29/2017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1" name="Line 13"/>
              <p:cNvSpPr>
                <a:spLocks noChangeShapeType="1"/>
              </p:cNvSpPr>
              <p:nvPr/>
            </p:nvSpPr>
            <p:spPr bwMode="auto">
              <a:xfrm>
                <a:off x="2153" y="938"/>
                <a:ext cx="0" cy="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2" name="Rectangle 14"/>
              <p:cNvSpPr>
                <a:spLocks noChangeArrowheads="1"/>
              </p:cNvSpPr>
              <p:nvPr/>
            </p:nvSpPr>
            <p:spPr bwMode="auto">
              <a:xfrm>
                <a:off x="2191" y="973"/>
                <a:ext cx="13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3" name="Line 15"/>
              <p:cNvSpPr>
                <a:spLocks noChangeShapeType="1"/>
              </p:cNvSpPr>
              <p:nvPr/>
            </p:nvSpPr>
            <p:spPr bwMode="auto">
              <a:xfrm>
                <a:off x="2153" y="993"/>
                <a:ext cx="0" cy="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4" name="Rectangle 16"/>
              <p:cNvSpPr>
                <a:spLocks noChangeArrowheads="1"/>
              </p:cNvSpPr>
              <p:nvPr/>
            </p:nvSpPr>
            <p:spPr bwMode="auto">
              <a:xfrm>
                <a:off x="2191" y="1028"/>
                <a:ext cx="134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5" name="Line 17"/>
              <p:cNvSpPr>
                <a:spLocks noChangeShapeType="1"/>
              </p:cNvSpPr>
              <p:nvPr/>
            </p:nvSpPr>
            <p:spPr bwMode="auto">
              <a:xfrm>
                <a:off x="2153" y="1049"/>
                <a:ext cx="0" cy="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6" name="Rectangle 18"/>
              <p:cNvSpPr>
                <a:spLocks noChangeArrowheads="1"/>
              </p:cNvSpPr>
              <p:nvPr/>
            </p:nvSpPr>
            <p:spPr bwMode="auto">
              <a:xfrm>
                <a:off x="2171" y="1084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Congo/17RS882-33/2017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7" name="Line 19"/>
              <p:cNvSpPr>
                <a:spLocks noChangeShapeType="1"/>
              </p:cNvSpPr>
              <p:nvPr/>
            </p:nvSpPr>
            <p:spPr bwMode="auto">
              <a:xfrm>
                <a:off x="2171" y="1105"/>
                <a:ext cx="0" cy="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8" name="Rectangle 20"/>
              <p:cNvSpPr>
                <a:spLocks noChangeArrowheads="1"/>
              </p:cNvSpPr>
              <p:nvPr/>
            </p:nvSpPr>
            <p:spPr bwMode="auto">
              <a:xfrm>
                <a:off x="2171" y="1139"/>
                <a:ext cx="147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9" name="Freeform 21"/>
              <p:cNvSpPr>
                <a:spLocks/>
              </p:cNvSpPr>
              <p:nvPr/>
            </p:nvSpPr>
            <p:spPr bwMode="auto">
              <a:xfrm>
                <a:off x="2170" y="1133"/>
                <a:ext cx="0" cy="27"/>
              </a:xfrm>
              <a:custGeom>
                <a:avLst/>
                <a:gdLst>
                  <a:gd name="T0" fmla="*/ 0 h 27"/>
                  <a:gd name="T1" fmla="*/ 27 h 27"/>
                  <a:gd name="T2" fmla="*/ 27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0"/>
                    </a:moveTo>
                    <a:lnTo>
                      <a:pt x="0" y="27"/>
                    </a:lnTo>
                    <a:lnTo>
                      <a:pt x="0" y="27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0" name="Line 22"/>
              <p:cNvSpPr>
                <a:spLocks noChangeShapeType="1"/>
              </p:cNvSpPr>
              <p:nvPr/>
            </p:nvSpPr>
            <p:spPr bwMode="auto">
              <a:xfrm>
                <a:off x="2170" y="1105"/>
                <a:ext cx="0" cy="26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1" name="Freeform 23"/>
              <p:cNvSpPr>
                <a:spLocks/>
              </p:cNvSpPr>
              <p:nvPr/>
            </p:nvSpPr>
            <p:spPr bwMode="auto">
              <a:xfrm>
                <a:off x="2152" y="953"/>
                <a:ext cx="18" cy="179"/>
              </a:xfrm>
              <a:custGeom>
                <a:avLst/>
                <a:gdLst>
                  <a:gd name="T0" fmla="*/ 0 w 18"/>
                  <a:gd name="T1" fmla="*/ 0 h 179"/>
                  <a:gd name="T2" fmla="*/ 0 w 18"/>
                  <a:gd name="T3" fmla="*/ 179 h 179"/>
                  <a:gd name="T4" fmla="*/ 18 w 18"/>
                  <a:gd name="T5" fmla="*/ 17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79">
                    <a:moveTo>
                      <a:pt x="0" y="0"/>
                    </a:moveTo>
                    <a:lnTo>
                      <a:pt x="0" y="179"/>
                    </a:lnTo>
                    <a:lnTo>
                      <a:pt x="18" y="179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2" name="Line 24"/>
              <p:cNvSpPr>
                <a:spLocks noChangeShapeType="1"/>
              </p:cNvSpPr>
              <p:nvPr/>
            </p:nvSpPr>
            <p:spPr bwMode="auto">
              <a:xfrm>
                <a:off x="2152" y="771"/>
                <a:ext cx="0" cy="18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3" name="Freeform 25"/>
              <p:cNvSpPr>
                <a:spLocks/>
              </p:cNvSpPr>
              <p:nvPr/>
            </p:nvSpPr>
            <p:spPr bwMode="auto">
              <a:xfrm>
                <a:off x="2134" y="952"/>
                <a:ext cx="18" cy="255"/>
              </a:xfrm>
              <a:custGeom>
                <a:avLst/>
                <a:gdLst>
                  <a:gd name="T0" fmla="*/ 0 w 18"/>
                  <a:gd name="T1" fmla="*/ 255 h 255"/>
                  <a:gd name="T2" fmla="*/ 0 w 18"/>
                  <a:gd name="T3" fmla="*/ 0 h 255"/>
                  <a:gd name="T4" fmla="*/ 18 w 18"/>
                  <a:gd name="T5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55">
                    <a:moveTo>
                      <a:pt x="0" y="255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4" name="Rectangle 26"/>
              <p:cNvSpPr>
                <a:spLocks noChangeArrowheads="1"/>
              </p:cNvSpPr>
              <p:nvPr/>
            </p:nvSpPr>
            <p:spPr bwMode="auto">
              <a:xfrm>
                <a:off x="2153" y="1195"/>
                <a:ext cx="13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Congo/KAF1/2017 (H5N8)</a:t>
                </a:r>
                <a:endParaRPr kumimoji="0" lang="en-US" sz="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5" name="Freeform 27"/>
              <p:cNvSpPr>
                <a:spLocks/>
              </p:cNvSpPr>
              <p:nvPr/>
            </p:nvSpPr>
            <p:spPr bwMode="auto">
              <a:xfrm>
                <a:off x="2152" y="1216"/>
                <a:ext cx="0" cy="26"/>
              </a:xfrm>
              <a:custGeom>
                <a:avLst/>
                <a:gdLst>
                  <a:gd name="T0" fmla="*/ 26 h 26"/>
                  <a:gd name="T1" fmla="*/ 0 h 26"/>
                  <a:gd name="T2" fmla="*/ 0 h 2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6">
                    <a:moveTo>
                      <a:pt x="0" y="2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6" name="Rectangle 28"/>
              <p:cNvSpPr>
                <a:spLocks noChangeArrowheads="1"/>
              </p:cNvSpPr>
              <p:nvPr/>
            </p:nvSpPr>
            <p:spPr bwMode="auto">
              <a:xfrm>
                <a:off x="2209" y="1250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7" name="Line 29"/>
              <p:cNvSpPr>
                <a:spLocks noChangeShapeType="1"/>
              </p:cNvSpPr>
              <p:nvPr/>
            </p:nvSpPr>
            <p:spPr bwMode="auto">
              <a:xfrm>
                <a:off x="2153" y="1271"/>
                <a:ext cx="17" cy="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8" name="Line 30"/>
              <p:cNvSpPr>
                <a:spLocks noChangeShapeType="1"/>
              </p:cNvSpPr>
              <p:nvPr/>
            </p:nvSpPr>
            <p:spPr bwMode="auto">
              <a:xfrm>
                <a:off x="2152" y="1244"/>
                <a:ext cx="0" cy="27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9" name="Freeform 31"/>
              <p:cNvSpPr>
                <a:spLocks/>
              </p:cNvSpPr>
              <p:nvPr/>
            </p:nvSpPr>
            <p:spPr bwMode="auto">
              <a:xfrm>
                <a:off x="2134" y="1243"/>
                <a:ext cx="18" cy="110"/>
              </a:xfrm>
              <a:custGeom>
                <a:avLst/>
                <a:gdLst>
                  <a:gd name="T0" fmla="*/ 0 w 18"/>
                  <a:gd name="T1" fmla="*/ 110 h 110"/>
                  <a:gd name="T2" fmla="*/ 0 w 18"/>
                  <a:gd name="T3" fmla="*/ 0 h 110"/>
                  <a:gd name="T4" fmla="*/ 18 w 18"/>
                  <a:gd name="T5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10">
                    <a:moveTo>
                      <a:pt x="0" y="110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0" name="Rectangle 32"/>
              <p:cNvSpPr>
                <a:spLocks noChangeArrowheads="1"/>
              </p:cNvSpPr>
              <p:nvPr/>
            </p:nvSpPr>
            <p:spPr bwMode="auto">
              <a:xfrm>
                <a:off x="2135" y="1306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Congo/17RS882-40/2017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1" name="Freeform 33"/>
              <p:cNvSpPr>
                <a:spLocks/>
              </p:cNvSpPr>
              <p:nvPr/>
            </p:nvSpPr>
            <p:spPr bwMode="auto">
              <a:xfrm>
                <a:off x="2134" y="1327"/>
                <a:ext cx="0" cy="68"/>
              </a:xfrm>
              <a:custGeom>
                <a:avLst/>
                <a:gdLst>
                  <a:gd name="T0" fmla="*/ 68 h 68"/>
                  <a:gd name="T1" fmla="*/ 0 h 68"/>
                  <a:gd name="T2" fmla="*/ 0 h 6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8">
                    <a:moveTo>
                      <a:pt x="0" y="6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2" name="Rectangle 34"/>
              <p:cNvSpPr>
                <a:spLocks noChangeArrowheads="1"/>
              </p:cNvSpPr>
              <p:nvPr/>
            </p:nvSpPr>
            <p:spPr bwMode="auto">
              <a:xfrm>
                <a:off x="2173" y="1361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Congo/TCH6/2017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3" name="Line 35"/>
              <p:cNvSpPr>
                <a:spLocks noChangeShapeType="1"/>
              </p:cNvSpPr>
              <p:nvPr/>
            </p:nvSpPr>
            <p:spPr bwMode="auto">
              <a:xfrm>
                <a:off x="2135" y="1382"/>
                <a:ext cx="0" cy="0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4" name="Rectangle 36"/>
              <p:cNvSpPr>
                <a:spLocks noChangeArrowheads="1"/>
              </p:cNvSpPr>
              <p:nvPr/>
            </p:nvSpPr>
            <p:spPr bwMode="auto">
              <a:xfrm>
                <a:off x="2153" y="1427"/>
                <a:ext cx="1477" cy="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A/grey-headed gull/Uganda/MUWRP-538/2017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5" name="Freeform 37"/>
              <p:cNvSpPr>
                <a:spLocks/>
              </p:cNvSpPr>
              <p:nvPr/>
            </p:nvSpPr>
            <p:spPr bwMode="auto">
              <a:xfrm>
                <a:off x="2152" y="1438"/>
                <a:ext cx="0" cy="26"/>
              </a:xfrm>
              <a:custGeom>
                <a:avLst/>
                <a:gdLst>
                  <a:gd name="T0" fmla="*/ 26 h 26"/>
                  <a:gd name="T1" fmla="*/ 0 h 26"/>
                  <a:gd name="T2" fmla="*/ 0 h 2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6">
                    <a:moveTo>
                      <a:pt x="0" y="2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7" name="Freeform 39"/>
              <p:cNvSpPr>
                <a:spLocks/>
              </p:cNvSpPr>
              <p:nvPr/>
            </p:nvSpPr>
            <p:spPr bwMode="auto">
              <a:xfrm>
                <a:off x="2152" y="1466"/>
                <a:ext cx="0" cy="27"/>
              </a:xfrm>
              <a:custGeom>
                <a:avLst/>
                <a:gdLst>
                  <a:gd name="T0" fmla="*/ 0 h 27"/>
                  <a:gd name="T1" fmla="*/ 27 h 27"/>
                  <a:gd name="T2" fmla="*/ 27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0"/>
                    </a:moveTo>
                    <a:lnTo>
                      <a:pt x="0" y="27"/>
                    </a:lnTo>
                    <a:lnTo>
                      <a:pt x="0" y="27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8" name="Freeform 40"/>
              <p:cNvSpPr>
                <a:spLocks/>
              </p:cNvSpPr>
              <p:nvPr/>
            </p:nvSpPr>
            <p:spPr bwMode="auto">
              <a:xfrm>
                <a:off x="2134" y="1425"/>
                <a:ext cx="18" cy="40"/>
              </a:xfrm>
              <a:custGeom>
                <a:avLst/>
                <a:gdLst>
                  <a:gd name="T0" fmla="*/ 0 w 18"/>
                  <a:gd name="T1" fmla="*/ 0 h 40"/>
                  <a:gd name="T2" fmla="*/ 0 w 18"/>
                  <a:gd name="T3" fmla="*/ 40 h 40"/>
                  <a:gd name="T4" fmla="*/ 18 w 18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0">
                    <a:moveTo>
                      <a:pt x="0" y="0"/>
                    </a:moveTo>
                    <a:lnTo>
                      <a:pt x="0" y="40"/>
                    </a:lnTo>
                    <a:lnTo>
                      <a:pt x="18" y="4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09" name="Line 41"/>
              <p:cNvSpPr>
                <a:spLocks noChangeShapeType="1"/>
              </p:cNvSpPr>
              <p:nvPr/>
            </p:nvSpPr>
            <p:spPr bwMode="auto">
              <a:xfrm>
                <a:off x="2134" y="1210"/>
                <a:ext cx="0" cy="255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0" name="Freeform 42"/>
              <p:cNvSpPr>
                <a:spLocks/>
              </p:cNvSpPr>
              <p:nvPr/>
            </p:nvSpPr>
            <p:spPr bwMode="auto">
              <a:xfrm>
                <a:off x="2098" y="1209"/>
                <a:ext cx="36" cy="168"/>
              </a:xfrm>
              <a:custGeom>
                <a:avLst/>
                <a:gdLst>
                  <a:gd name="T0" fmla="*/ 0 w 36"/>
                  <a:gd name="T1" fmla="*/ 168 h 168"/>
                  <a:gd name="T2" fmla="*/ 0 w 36"/>
                  <a:gd name="T3" fmla="*/ 0 h 168"/>
                  <a:gd name="T4" fmla="*/ 36 w 36"/>
                  <a:gd name="T5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168">
                    <a:moveTo>
                      <a:pt x="0" y="168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2" name="Freeform 44"/>
              <p:cNvSpPr>
                <a:spLocks/>
              </p:cNvSpPr>
              <p:nvPr/>
            </p:nvSpPr>
            <p:spPr bwMode="auto">
              <a:xfrm>
                <a:off x="2098" y="1380"/>
                <a:ext cx="0" cy="169"/>
              </a:xfrm>
              <a:custGeom>
                <a:avLst/>
                <a:gdLst>
                  <a:gd name="T0" fmla="*/ 0 h 169"/>
                  <a:gd name="T1" fmla="*/ 169 h 169"/>
                  <a:gd name="T2" fmla="*/ 169 h 16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69">
                    <a:moveTo>
                      <a:pt x="0" y="0"/>
                    </a:moveTo>
                    <a:lnTo>
                      <a:pt x="0" y="169"/>
                    </a:lnTo>
                    <a:lnTo>
                      <a:pt x="0" y="169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3" name="Freeform 45"/>
              <p:cNvSpPr>
                <a:spLocks/>
              </p:cNvSpPr>
              <p:nvPr/>
            </p:nvSpPr>
            <p:spPr bwMode="auto">
              <a:xfrm>
                <a:off x="2062" y="1379"/>
                <a:ext cx="36" cy="139"/>
              </a:xfrm>
              <a:custGeom>
                <a:avLst/>
                <a:gdLst>
                  <a:gd name="T0" fmla="*/ 0 w 36"/>
                  <a:gd name="T1" fmla="*/ 139 h 139"/>
                  <a:gd name="T2" fmla="*/ 0 w 36"/>
                  <a:gd name="T3" fmla="*/ 0 h 139"/>
                  <a:gd name="T4" fmla="*/ 36 w 36"/>
                  <a:gd name="T5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139">
                    <a:moveTo>
                      <a:pt x="0" y="139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5" name="Freeform 47"/>
              <p:cNvSpPr>
                <a:spLocks/>
              </p:cNvSpPr>
              <p:nvPr/>
            </p:nvSpPr>
            <p:spPr bwMode="auto">
              <a:xfrm>
                <a:off x="2062" y="1604"/>
                <a:ext cx="0" cy="27"/>
              </a:xfrm>
              <a:custGeom>
                <a:avLst/>
                <a:gdLst>
                  <a:gd name="T0" fmla="*/ 27 h 27"/>
                  <a:gd name="T1" fmla="*/ 0 h 27"/>
                  <a:gd name="T2" fmla="*/ 0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2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6" name="Rectangle 48"/>
              <p:cNvSpPr>
                <a:spLocks noChangeArrowheads="1"/>
              </p:cNvSpPr>
              <p:nvPr/>
            </p:nvSpPr>
            <p:spPr bwMode="auto">
              <a:xfrm>
                <a:off x="2064" y="1639"/>
                <a:ext cx="95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A/duck/India/10CA01/2016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7" name="Freeform 49"/>
              <p:cNvSpPr>
                <a:spLocks/>
              </p:cNvSpPr>
              <p:nvPr/>
            </p:nvSpPr>
            <p:spPr bwMode="auto">
              <a:xfrm>
                <a:off x="2062" y="1633"/>
                <a:ext cx="0" cy="27"/>
              </a:xfrm>
              <a:custGeom>
                <a:avLst/>
                <a:gdLst>
                  <a:gd name="T0" fmla="*/ 0 h 27"/>
                  <a:gd name="T1" fmla="*/ 27 h 27"/>
                  <a:gd name="T2" fmla="*/ 27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0"/>
                    </a:moveTo>
                    <a:lnTo>
                      <a:pt x="0" y="27"/>
                    </a:lnTo>
                    <a:lnTo>
                      <a:pt x="0" y="27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8" name="Rectangle 50"/>
              <p:cNvSpPr>
                <a:spLocks noChangeArrowheads="1"/>
              </p:cNvSpPr>
              <p:nvPr/>
            </p:nvSpPr>
            <p:spPr bwMode="auto">
              <a:xfrm>
                <a:off x="2190" y="1694"/>
                <a:ext cx="122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A/tufted duck/Denmark/17740-1/2016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19" name="Freeform 51"/>
              <p:cNvSpPr>
                <a:spLocks/>
              </p:cNvSpPr>
              <p:nvPr/>
            </p:nvSpPr>
            <p:spPr bwMode="auto">
              <a:xfrm>
                <a:off x="2188" y="1715"/>
                <a:ext cx="0" cy="27"/>
              </a:xfrm>
              <a:custGeom>
                <a:avLst/>
                <a:gdLst>
                  <a:gd name="T0" fmla="*/ 27 h 27"/>
                  <a:gd name="T1" fmla="*/ 0 h 27"/>
                  <a:gd name="T2" fmla="*/ 0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2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0" name="Rectangle 52"/>
              <p:cNvSpPr>
                <a:spLocks noChangeArrowheads="1"/>
              </p:cNvSpPr>
              <p:nvPr/>
            </p:nvSpPr>
            <p:spPr bwMode="auto">
              <a:xfrm>
                <a:off x="2190" y="1750"/>
                <a:ext cx="102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A/wild duck/Poland/82A/2016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1" name="Freeform 53"/>
              <p:cNvSpPr>
                <a:spLocks/>
              </p:cNvSpPr>
              <p:nvPr/>
            </p:nvSpPr>
            <p:spPr bwMode="auto">
              <a:xfrm>
                <a:off x="2188" y="1744"/>
                <a:ext cx="0" cy="27"/>
              </a:xfrm>
              <a:custGeom>
                <a:avLst/>
                <a:gdLst>
                  <a:gd name="T0" fmla="*/ 0 h 27"/>
                  <a:gd name="T1" fmla="*/ 27 h 27"/>
                  <a:gd name="T2" fmla="*/ 27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0"/>
                    </a:moveTo>
                    <a:lnTo>
                      <a:pt x="0" y="27"/>
                    </a:lnTo>
                    <a:lnTo>
                      <a:pt x="0" y="27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2" name="Rectangle 54"/>
              <p:cNvSpPr>
                <a:spLocks noChangeArrowheads="1"/>
              </p:cNvSpPr>
              <p:nvPr/>
            </p:nvSpPr>
            <p:spPr bwMode="auto">
              <a:xfrm>
                <a:off x="2190" y="1805"/>
                <a:ext cx="128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A/tufted duck/Germany-SH/R8444/2016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3" name="Freeform 55"/>
              <p:cNvSpPr>
                <a:spLocks/>
              </p:cNvSpPr>
              <p:nvPr/>
            </p:nvSpPr>
            <p:spPr bwMode="auto">
              <a:xfrm>
                <a:off x="2188" y="1772"/>
                <a:ext cx="0" cy="54"/>
              </a:xfrm>
              <a:custGeom>
                <a:avLst/>
                <a:gdLst>
                  <a:gd name="T0" fmla="*/ 0 h 54"/>
                  <a:gd name="T1" fmla="*/ 54 h 54"/>
                  <a:gd name="T2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4">
                    <a:moveTo>
                      <a:pt x="0" y="0"/>
                    </a:moveTo>
                    <a:lnTo>
                      <a:pt x="0" y="54"/>
                    </a:lnTo>
                    <a:lnTo>
                      <a:pt x="0" y="54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4" name="Rectangle 56"/>
              <p:cNvSpPr>
                <a:spLocks noChangeArrowheads="1"/>
              </p:cNvSpPr>
              <p:nvPr/>
            </p:nvSpPr>
            <p:spPr bwMode="auto">
              <a:xfrm>
                <a:off x="2280" y="1871"/>
                <a:ext cx="894" cy="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A/duck/Egypt/F446/2017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5" name="Freeform 57"/>
              <p:cNvSpPr>
                <a:spLocks/>
              </p:cNvSpPr>
              <p:nvPr/>
            </p:nvSpPr>
            <p:spPr bwMode="auto">
              <a:xfrm>
                <a:off x="2188" y="1799"/>
                <a:ext cx="91" cy="83"/>
              </a:xfrm>
              <a:custGeom>
                <a:avLst/>
                <a:gdLst>
                  <a:gd name="T0" fmla="*/ 0 w 91"/>
                  <a:gd name="T1" fmla="*/ 0 h 83"/>
                  <a:gd name="T2" fmla="*/ 0 w 91"/>
                  <a:gd name="T3" fmla="*/ 83 h 83"/>
                  <a:gd name="T4" fmla="*/ 91 w 91"/>
                  <a:gd name="T5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83">
                    <a:moveTo>
                      <a:pt x="0" y="0"/>
                    </a:moveTo>
                    <a:lnTo>
                      <a:pt x="0" y="83"/>
                    </a:lnTo>
                    <a:lnTo>
                      <a:pt x="91" y="83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6" name="Line 58"/>
              <p:cNvSpPr>
                <a:spLocks noChangeShapeType="1"/>
              </p:cNvSpPr>
              <p:nvPr/>
            </p:nvSpPr>
            <p:spPr bwMode="auto">
              <a:xfrm>
                <a:off x="2188" y="1715"/>
                <a:ext cx="0" cy="82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7" name="Freeform 59"/>
              <p:cNvSpPr>
                <a:spLocks/>
              </p:cNvSpPr>
              <p:nvPr/>
            </p:nvSpPr>
            <p:spPr bwMode="auto">
              <a:xfrm>
                <a:off x="2171" y="1798"/>
                <a:ext cx="17" cy="69"/>
              </a:xfrm>
              <a:custGeom>
                <a:avLst/>
                <a:gdLst>
                  <a:gd name="T0" fmla="*/ 0 w 17"/>
                  <a:gd name="T1" fmla="*/ 69 h 69"/>
                  <a:gd name="T2" fmla="*/ 0 w 17"/>
                  <a:gd name="T3" fmla="*/ 0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69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29" name="Freeform 61"/>
              <p:cNvSpPr>
                <a:spLocks/>
              </p:cNvSpPr>
              <p:nvPr/>
            </p:nvSpPr>
            <p:spPr bwMode="auto">
              <a:xfrm>
                <a:off x="2171" y="1869"/>
                <a:ext cx="130" cy="68"/>
              </a:xfrm>
              <a:custGeom>
                <a:avLst/>
                <a:gdLst>
                  <a:gd name="T0" fmla="*/ 0 w 130"/>
                  <a:gd name="T1" fmla="*/ 0 h 68"/>
                  <a:gd name="T2" fmla="*/ 0 w 130"/>
                  <a:gd name="T3" fmla="*/ 68 h 68"/>
                  <a:gd name="T4" fmla="*/ 130 w 130"/>
                  <a:gd name="T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0" h="68">
                    <a:moveTo>
                      <a:pt x="0" y="0"/>
                    </a:moveTo>
                    <a:lnTo>
                      <a:pt x="0" y="68"/>
                    </a:lnTo>
                    <a:lnTo>
                      <a:pt x="130" y="68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0" name="Freeform 62"/>
              <p:cNvSpPr>
                <a:spLocks/>
              </p:cNvSpPr>
              <p:nvPr/>
            </p:nvSpPr>
            <p:spPr bwMode="auto">
              <a:xfrm>
                <a:off x="2153" y="1868"/>
                <a:ext cx="18" cy="61"/>
              </a:xfrm>
              <a:custGeom>
                <a:avLst/>
                <a:gdLst>
                  <a:gd name="T0" fmla="*/ 0 w 18"/>
                  <a:gd name="T1" fmla="*/ 61 h 61"/>
                  <a:gd name="T2" fmla="*/ 0 w 18"/>
                  <a:gd name="T3" fmla="*/ 0 h 61"/>
                  <a:gd name="T4" fmla="*/ 18 w 18"/>
                  <a:gd name="T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61">
                    <a:moveTo>
                      <a:pt x="0" y="61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1" name="Rectangle 63"/>
              <p:cNvSpPr>
                <a:spLocks noChangeArrowheads="1"/>
              </p:cNvSpPr>
              <p:nvPr/>
            </p:nvSpPr>
            <p:spPr bwMode="auto">
              <a:xfrm>
                <a:off x="2172" y="1972"/>
                <a:ext cx="146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grebe/Uvs-Nuur Lake/341/2016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2" name="Freeform 64"/>
              <p:cNvSpPr>
                <a:spLocks/>
              </p:cNvSpPr>
              <p:nvPr/>
            </p:nvSpPr>
            <p:spPr bwMode="auto">
              <a:xfrm>
                <a:off x="2153" y="1931"/>
                <a:ext cx="18" cy="62"/>
              </a:xfrm>
              <a:custGeom>
                <a:avLst/>
                <a:gdLst>
                  <a:gd name="T0" fmla="*/ 0 w 18"/>
                  <a:gd name="T1" fmla="*/ 0 h 62"/>
                  <a:gd name="T2" fmla="*/ 0 w 18"/>
                  <a:gd name="T3" fmla="*/ 62 h 62"/>
                  <a:gd name="T4" fmla="*/ 18 w 18"/>
                  <a:gd name="T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62">
                    <a:moveTo>
                      <a:pt x="0" y="0"/>
                    </a:moveTo>
                    <a:lnTo>
                      <a:pt x="0" y="62"/>
                    </a:lnTo>
                    <a:lnTo>
                      <a:pt x="18" y="62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3" name="Freeform 65"/>
              <p:cNvSpPr>
                <a:spLocks/>
              </p:cNvSpPr>
              <p:nvPr/>
            </p:nvSpPr>
            <p:spPr bwMode="auto">
              <a:xfrm>
                <a:off x="2135" y="1930"/>
                <a:ext cx="18" cy="58"/>
              </a:xfrm>
              <a:custGeom>
                <a:avLst/>
                <a:gdLst>
                  <a:gd name="T0" fmla="*/ 0 w 18"/>
                  <a:gd name="T1" fmla="*/ 58 h 58"/>
                  <a:gd name="T2" fmla="*/ 0 w 18"/>
                  <a:gd name="T3" fmla="*/ 0 h 58"/>
                  <a:gd name="T4" fmla="*/ 18 w 18"/>
                  <a:gd name="T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58">
                    <a:moveTo>
                      <a:pt x="0" y="58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4" name="Rectangle 66"/>
              <p:cNvSpPr>
                <a:spLocks noChangeArrowheads="1"/>
              </p:cNvSpPr>
              <p:nvPr/>
            </p:nvSpPr>
            <p:spPr bwMode="auto">
              <a:xfrm>
                <a:off x="2190" y="2027"/>
                <a:ext cx="116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Tyva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/34/2016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5" name="Freeform 67"/>
              <p:cNvSpPr>
                <a:spLocks/>
              </p:cNvSpPr>
              <p:nvPr/>
            </p:nvSpPr>
            <p:spPr bwMode="auto">
              <a:xfrm>
                <a:off x="2135" y="1990"/>
                <a:ext cx="54" cy="58"/>
              </a:xfrm>
              <a:custGeom>
                <a:avLst/>
                <a:gdLst>
                  <a:gd name="T0" fmla="*/ 0 w 54"/>
                  <a:gd name="T1" fmla="*/ 0 h 58"/>
                  <a:gd name="T2" fmla="*/ 0 w 54"/>
                  <a:gd name="T3" fmla="*/ 58 h 58"/>
                  <a:gd name="T4" fmla="*/ 54 w 54"/>
                  <a:gd name="T5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58">
                    <a:moveTo>
                      <a:pt x="0" y="0"/>
                    </a:moveTo>
                    <a:lnTo>
                      <a:pt x="0" y="58"/>
                    </a:lnTo>
                    <a:lnTo>
                      <a:pt x="54" y="58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6" name="Freeform 68"/>
              <p:cNvSpPr>
                <a:spLocks/>
              </p:cNvSpPr>
              <p:nvPr/>
            </p:nvSpPr>
            <p:spPr bwMode="auto">
              <a:xfrm>
                <a:off x="2098" y="1989"/>
                <a:ext cx="37" cy="84"/>
              </a:xfrm>
              <a:custGeom>
                <a:avLst/>
                <a:gdLst>
                  <a:gd name="T0" fmla="*/ 0 w 37"/>
                  <a:gd name="T1" fmla="*/ 84 h 84"/>
                  <a:gd name="T2" fmla="*/ 0 w 37"/>
                  <a:gd name="T3" fmla="*/ 0 h 84"/>
                  <a:gd name="T4" fmla="*/ 37 w 37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84">
                    <a:moveTo>
                      <a:pt x="0" y="84"/>
                    </a:moveTo>
                    <a:lnTo>
                      <a:pt x="0" y="0"/>
                    </a:lnTo>
                    <a:lnTo>
                      <a:pt x="37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7" name="Rectangle 69"/>
              <p:cNvSpPr>
                <a:spLocks noChangeArrowheads="1"/>
              </p:cNvSpPr>
              <p:nvPr/>
            </p:nvSpPr>
            <p:spPr bwMode="auto">
              <a:xfrm>
                <a:off x="2136" y="2083"/>
                <a:ext cx="893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A/duck/Riyadh/AI2/2017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8" name="Freeform 70"/>
              <p:cNvSpPr>
                <a:spLocks/>
              </p:cNvSpPr>
              <p:nvPr/>
            </p:nvSpPr>
            <p:spPr bwMode="auto">
              <a:xfrm>
                <a:off x="2135" y="2104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0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39" name="Rectangle 71"/>
              <p:cNvSpPr>
                <a:spLocks noChangeArrowheads="1"/>
              </p:cNvSpPr>
              <p:nvPr/>
            </p:nvSpPr>
            <p:spPr bwMode="auto">
              <a:xfrm>
                <a:off x="2136" y="2138"/>
                <a:ext cx="125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A/Ornamental bird/Al-Qasim/AI9/2017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0" name="Freeform 72"/>
              <p:cNvSpPr>
                <a:spLocks/>
              </p:cNvSpPr>
              <p:nvPr/>
            </p:nvSpPr>
            <p:spPr bwMode="auto">
              <a:xfrm>
                <a:off x="2135" y="2159"/>
                <a:ext cx="0" cy="27"/>
              </a:xfrm>
              <a:custGeom>
                <a:avLst/>
                <a:gdLst>
                  <a:gd name="T0" fmla="*/ 27 h 27"/>
                  <a:gd name="T1" fmla="*/ 0 h 27"/>
                  <a:gd name="T2" fmla="*/ 0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2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1" name="Rectangle 73"/>
              <p:cNvSpPr>
                <a:spLocks noChangeArrowheads="1"/>
              </p:cNvSpPr>
              <p:nvPr/>
            </p:nvSpPr>
            <p:spPr bwMode="auto">
              <a:xfrm>
                <a:off x="2136" y="2194"/>
                <a:ext cx="94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A/Bulbul/Riyadh/AI4/2017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2" name="Freeform 74"/>
              <p:cNvSpPr>
                <a:spLocks/>
              </p:cNvSpPr>
              <p:nvPr/>
            </p:nvSpPr>
            <p:spPr bwMode="auto">
              <a:xfrm>
                <a:off x="2135" y="2188"/>
                <a:ext cx="0" cy="27"/>
              </a:xfrm>
              <a:custGeom>
                <a:avLst/>
                <a:gdLst>
                  <a:gd name="T0" fmla="*/ 0 h 27"/>
                  <a:gd name="T1" fmla="*/ 27 h 27"/>
                  <a:gd name="T2" fmla="*/ 27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0"/>
                    </a:moveTo>
                    <a:lnTo>
                      <a:pt x="0" y="27"/>
                    </a:lnTo>
                    <a:lnTo>
                      <a:pt x="0" y="27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3" name="Line 75"/>
              <p:cNvSpPr>
                <a:spLocks noChangeShapeType="1"/>
              </p:cNvSpPr>
              <p:nvPr/>
            </p:nvSpPr>
            <p:spPr bwMode="auto">
              <a:xfrm>
                <a:off x="2135" y="2160"/>
                <a:ext cx="0" cy="55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4" name="Freeform 76"/>
              <p:cNvSpPr>
                <a:spLocks/>
              </p:cNvSpPr>
              <p:nvPr/>
            </p:nvSpPr>
            <p:spPr bwMode="auto">
              <a:xfrm>
                <a:off x="2098" y="2075"/>
                <a:ext cx="37" cy="84"/>
              </a:xfrm>
              <a:custGeom>
                <a:avLst/>
                <a:gdLst>
                  <a:gd name="T0" fmla="*/ 0 w 37"/>
                  <a:gd name="T1" fmla="*/ 0 h 84"/>
                  <a:gd name="T2" fmla="*/ 0 w 37"/>
                  <a:gd name="T3" fmla="*/ 84 h 84"/>
                  <a:gd name="T4" fmla="*/ 37 w 37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84">
                    <a:moveTo>
                      <a:pt x="0" y="0"/>
                    </a:moveTo>
                    <a:lnTo>
                      <a:pt x="0" y="84"/>
                    </a:lnTo>
                    <a:lnTo>
                      <a:pt x="37" y="84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5" name="Freeform 77"/>
              <p:cNvSpPr>
                <a:spLocks/>
              </p:cNvSpPr>
              <p:nvPr/>
            </p:nvSpPr>
            <p:spPr bwMode="auto">
              <a:xfrm>
                <a:off x="2080" y="2074"/>
                <a:ext cx="18" cy="194"/>
              </a:xfrm>
              <a:custGeom>
                <a:avLst/>
                <a:gdLst>
                  <a:gd name="T0" fmla="*/ 0 w 18"/>
                  <a:gd name="T1" fmla="*/ 194 h 194"/>
                  <a:gd name="T2" fmla="*/ 0 w 18"/>
                  <a:gd name="T3" fmla="*/ 0 h 194"/>
                  <a:gd name="T4" fmla="*/ 18 w 18"/>
                  <a:gd name="T5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94">
                    <a:moveTo>
                      <a:pt x="0" y="194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6" name="Rectangle 78"/>
              <p:cNvSpPr>
                <a:spLocks noChangeArrowheads="1"/>
              </p:cNvSpPr>
              <p:nvPr/>
            </p:nvSpPr>
            <p:spPr bwMode="auto">
              <a:xfrm>
                <a:off x="2118" y="2259"/>
                <a:ext cx="1244" cy="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A/chicken/Cameroon/17RS1661-1/201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7" name="Freeform 79"/>
              <p:cNvSpPr>
                <a:spLocks/>
              </p:cNvSpPr>
              <p:nvPr/>
            </p:nvSpPr>
            <p:spPr bwMode="auto">
              <a:xfrm>
                <a:off x="2117" y="2270"/>
                <a:ext cx="0" cy="27"/>
              </a:xfrm>
              <a:custGeom>
                <a:avLst/>
                <a:gdLst>
                  <a:gd name="T0" fmla="*/ 27 h 27"/>
                  <a:gd name="T1" fmla="*/ 0 h 27"/>
                  <a:gd name="T2" fmla="*/ 0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2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8" name="Rectangle 80"/>
              <p:cNvSpPr>
                <a:spLocks noChangeArrowheads="1"/>
              </p:cNvSpPr>
              <p:nvPr/>
            </p:nvSpPr>
            <p:spPr bwMode="auto">
              <a:xfrm>
                <a:off x="2118" y="2305"/>
                <a:ext cx="119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teal/Egypt/877/2016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49" name="Freeform 81"/>
              <p:cNvSpPr>
                <a:spLocks/>
              </p:cNvSpPr>
              <p:nvPr/>
            </p:nvSpPr>
            <p:spPr bwMode="auto">
              <a:xfrm>
                <a:off x="2117" y="2299"/>
                <a:ext cx="0" cy="27"/>
              </a:xfrm>
              <a:custGeom>
                <a:avLst/>
                <a:gdLst>
                  <a:gd name="T0" fmla="*/ 0 h 27"/>
                  <a:gd name="T1" fmla="*/ 27 h 27"/>
                  <a:gd name="T2" fmla="*/ 27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0"/>
                    </a:moveTo>
                    <a:lnTo>
                      <a:pt x="0" y="27"/>
                    </a:lnTo>
                    <a:lnTo>
                      <a:pt x="0" y="27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0" name="Rectangle 82"/>
              <p:cNvSpPr>
                <a:spLocks noChangeArrowheads="1"/>
              </p:cNvSpPr>
              <p:nvPr/>
            </p:nvSpPr>
            <p:spPr bwMode="auto">
              <a:xfrm>
                <a:off x="2118" y="2370"/>
                <a:ext cx="1252" cy="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A/pigeon/Cameroon/17RS1661-4/2017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1" name="Freeform 83"/>
              <p:cNvSpPr>
                <a:spLocks/>
              </p:cNvSpPr>
              <p:nvPr/>
            </p:nvSpPr>
            <p:spPr bwMode="auto">
              <a:xfrm>
                <a:off x="2117" y="2327"/>
                <a:ext cx="0" cy="54"/>
              </a:xfrm>
              <a:custGeom>
                <a:avLst/>
                <a:gdLst>
                  <a:gd name="T0" fmla="*/ 0 h 54"/>
                  <a:gd name="T1" fmla="*/ 54 h 54"/>
                  <a:gd name="T2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4">
                    <a:moveTo>
                      <a:pt x="0" y="0"/>
                    </a:moveTo>
                    <a:lnTo>
                      <a:pt x="0" y="54"/>
                    </a:lnTo>
                    <a:lnTo>
                      <a:pt x="0" y="54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3" name="Freeform 85"/>
              <p:cNvSpPr>
                <a:spLocks/>
              </p:cNvSpPr>
              <p:nvPr/>
            </p:nvSpPr>
            <p:spPr bwMode="auto">
              <a:xfrm>
                <a:off x="2117" y="2355"/>
                <a:ext cx="0" cy="82"/>
              </a:xfrm>
              <a:custGeom>
                <a:avLst/>
                <a:gdLst>
                  <a:gd name="T0" fmla="*/ 0 h 82"/>
                  <a:gd name="T1" fmla="*/ 82 h 82"/>
                  <a:gd name="T2" fmla="*/ 82 h 8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2">
                    <a:moveTo>
                      <a:pt x="0" y="0"/>
                    </a:moveTo>
                    <a:lnTo>
                      <a:pt x="0" y="82"/>
                    </a:lnTo>
                    <a:lnTo>
                      <a:pt x="0" y="82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5" name="Freeform 87"/>
              <p:cNvSpPr>
                <a:spLocks/>
              </p:cNvSpPr>
              <p:nvPr/>
            </p:nvSpPr>
            <p:spPr bwMode="auto">
              <a:xfrm>
                <a:off x="2153" y="2492"/>
                <a:ext cx="18" cy="166"/>
              </a:xfrm>
              <a:custGeom>
                <a:avLst/>
                <a:gdLst>
                  <a:gd name="T0" fmla="*/ 0 w 18"/>
                  <a:gd name="T1" fmla="*/ 166 h 166"/>
                  <a:gd name="T2" fmla="*/ 0 w 18"/>
                  <a:gd name="T3" fmla="*/ 0 h 166"/>
                  <a:gd name="T4" fmla="*/ 18 w 18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66">
                    <a:moveTo>
                      <a:pt x="0" y="166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7" name="Freeform 89"/>
              <p:cNvSpPr>
                <a:spLocks/>
              </p:cNvSpPr>
              <p:nvPr/>
            </p:nvSpPr>
            <p:spPr bwMode="auto">
              <a:xfrm>
                <a:off x="2153" y="2548"/>
                <a:ext cx="0" cy="137"/>
              </a:xfrm>
              <a:custGeom>
                <a:avLst/>
                <a:gdLst>
                  <a:gd name="T0" fmla="*/ 137 h 137"/>
                  <a:gd name="T1" fmla="*/ 0 h 137"/>
                  <a:gd name="T2" fmla="*/ 0 h 1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37">
                    <a:moveTo>
                      <a:pt x="0" y="1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9" name="Freeform 91"/>
              <p:cNvSpPr>
                <a:spLocks/>
              </p:cNvSpPr>
              <p:nvPr/>
            </p:nvSpPr>
            <p:spPr bwMode="auto">
              <a:xfrm>
                <a:off x="2153" y="2603"/>
                <a:ext cx="0" cy="110"/>
              </a:xfrm>
              <a:custGeom>
                <a:avLst/>
                <a:gdLst>
                  <a:gd name="T0" fmla="*/ 110 h 110"/>
                  <a:gd name="T1" fmla="*/ 0 h 110"/>
                  <a:gd name="T2" fmla="*/ 0 h 11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1" name="Freeform 93"/>
              <p:cNvSpPr>
                <a:spLocks/>
              </p:cNvSpPr>
              <p:nvPr/>
            </p:nvSpPr>
            <p:spPr bwMode="auto">
              <a:xfrm>
                <a:off x="2153" y="2659"/>
                <a:ext cx="0" cy="82"/>
              </a:xfrm>
              <a:custGeom>
                <a:avLst/>
                <a:gdLst>
                  <a:gd name="T0" fmla="*/ 82 h 82"/>
                  <a:gd name="T1" fmla="*/ 0 h 82"/>
                  <a:gd name="T2" fmla="*/ 0 h 8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2">
                    <a:moveTo>
                      <a:pt x="0" y="8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3" name="Freeform 95"/>
              <p:cNvSpPr>
                <a:spLocks/>
              </p:cNvSpPr>
              <p:nvPr/>
            </p:nvSpPr>
            <p:spPr bwMode="auto">
              <a:xfrm>
                <a:off x="2153" y="2714"/>
                <a:ext cx="0" cy="55"/>
              </a:xfrm>
              <a:custGeom>
                <a:avLst/>
                <a:gdLst>
                  <a:gd name="T0" fmla="*/ 55 h 55"/>
                  <a:gd name="T1" fmla="*/ 0 h 55"/>
                  <a:gd name="T2" fmla="*/ 0 h 5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5">
                    <a:moveTo>
                      <a:pt x="0" y="5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5" name="Freeform 97"/>
              <p:cNvSpPr>
                <a:spLocks/>
              </p:cNvSpPr>
              <p:nvPr/>
            </p:nvSpPr>
            <p:spPr bwMode="auto">
              <a:xfrm>
                <a:off x="2153" y="2770"/>
                <a:ext cx="18" cy="26"/>
              </a:xfrm>
              <a:custGeom>
                <a:avLst/>
                <a:gdLst>
                  <a:gd name="T0" fmla="*/ 0 w 18"/>
                  <a:gd name="T1" fmla="*/ 26 h 26"/>
                  <a:gd name="T2" fmla="*/ 0 w 18"/>
                  <a:gd name="T3" fmla="*/ 0 h 26"/>
                  <a:gd name="T4" fmla="*/ 18 w 18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6">
                    <a:moveTo>
                      <a:pt x="0" y="26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7" name="Freeform 99"/>
              <p:cNvSpPr>
                <a:spLocks/>
              </p:cNvSpPr>
              <p:nvPr/>
            </p:nvSpPr>
            <p:spPr bwMode="auto">
              <a:xfrm>
                <a:off x="2153" y="2799"/>
                <a:ext cx="0" cy="26"/>
              </a:xfrm>
              <a:custGeom>
                <a:avLst/>
                <a:gdLst>
                  <a:gd name="T0" fmla="*/ 0 h 26"/>
                  <a:gd name="T1" fmla="*/ 26 h 26"/>
                  <a:gd name="T2" fmla="*/ 26 h 2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6">
                    <a:moveTo>
                      <a:pt x="0" y="0"/>
                    </a:moveTo>
                    <a:lnTo>
                      <a:pt x="0" y="26"/>
                    </a:lnTo>
                    <a:lnTo>
                      <a:pt x="0" y="26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8" name="Line 100"/>
              <p:cNvSpPr>
                <a:spLocks noChangeShapeType="1"/>
              </p:cNvSpPr>
              <p:nvPr/>
            </p:nvSpPr>
            <p:spPr bwMode="auto">
              <a:xfrm>
                <a:off x="2153" y="2660"/>
                <a:ext cx="0" cy="165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9" name="Freeform 101"/>
              <p:cNvSpPr>
                <a:spLocks/>
              </p:cNvSpPr>
              <p:nvPr/>
            </p:nvSpPr>
            <p:spPr bwMode="auto">
              <a:xfrm>
                <a:off x="2117" y="2466"/>
                <a:ext cx="36" cy="193"/>
              </a:xfrm>
              <a:custGeom>
                <a:avLst/>
                <a:gdLst>
                  <a:gd name="T0" fmla="*/ 0 w 36"/>
                  <a:gd name="T1" fmla="*/ 0 h 193"/>
                  <a:gd name="T2" fmla="*/ 0 w 36"/>
                  <a:gd name="T3" fmla="*/ 193 h 193"/>
                  <a:gd name="T4" fmla="*/ 36 w 36"/>
                  <a:gd name="T5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193">
                    <a:moveTo>
                      <a:pt x="0" y="0"/>
                    </a:moveTo>
                    <a:lnTo>
                      <a:pt x="0" y="193"/>
                    </a:lnTo>
                    <a:lnTo>
                      <a:pt x="36" y="193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0" name="Line 102"/>
              <p:cNvSpPr>
                <a:spLocks noChangeShapeType="1"/>
              </p:cNvSpPr>
              <p:nvPr/>
            </p:nvSpPr>
            <p:spPr bwMode="auto">
              <a:xfrm>
                <a:off x="2117" y="2270"/>
                <a:ext cx="0" cy="193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1" name="Freeform 103"/>
              <p:cNvSpPr>
                <a:spLocks/>
              </p:cNvSpPr>
              <p:nvPr/>
            </p:nvSpPr>
            <p:spPr bwMode="auto">
              <a:xfrm>
                <a:off x="2080" y="2270"/>
                <a:ext cx="37" cy="194"/>
              </a:xfrm>
              <a:custGeom>
                <a:avLst/>
                <a:gdLst>
                  <a:gd name="T0" fmla="*/ 0 w 37"/>
                  <a:gd name="T1" fmla="*/ 0 h 194"/>
                  <a:gd name="T2" fmla="*/ 0 w 37"/>
                  <a:gd name="T3" fmla="*/ 194 h 194"/>
                  <a:gd name="T4" fmla="*/ 37 w 37"/>
                  <a:gd name="T5" fmla="*/ 19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194">
                    <a:moveTo>
                      <a:pt x="0" y="0"/>
                    </a:moveTo>
                    <a:lnTo>
                      <a:pt x="0" y="194"/>
                    </a:lnTo>
                    <a:lnTo>
                      <a:pt x="37" y="194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2" name="Freeform 104"/>
              <p:cNvSpPr>
                <a:spLocks/>
              </p:cNvSpPr>
              <p:nvPr/>
            </p:nvSpPr>
            <p:spPr bwMode="auto">
              <a:xfrm>
                <a:off x="2062" y="1825"/>
                <a:ext cx="18" cy="444"/>
              </a:xfrm>
              <a:custGeom>
                <a:avLst/>
                <a:gdLst>
                  <a:gd name="T0" fmla="*/ 0 w 18"/>
                  <a:gd name="T1" fmla="*/ 0 h 444"/>
                  <a:gd name="T2" fmla="*/ 0 w 18"/>
                  <a:gd name="T3" fmla="*/ 444 h 444"/>
                  <a:gd name="T4" fmla="*/ 18 w 18"/>
                  <a:gd name="T5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44">
                    <a:moveTo>
                      <a:pt x="0" y="0"/>
                    </a:moveTo>
                    <a:lnTo>
                      <a:pt x="0" y="444"/>
                    </a:lnTo>
                    <a:lnTo>
                      <a:pt x="18" y="444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3" name="Line 105"/>
              <p:cNvSpPr>
                <a:spLocks noChangeShapeType="1"/>
              </p:cNvSpPr>
              <p:nvPr/>
            </p:nvSpPr>
            <p:spPr bwMode="auto">
              <a:xfrm>
                <a:off x="2062" y="1379"/>
                <a:ext cx="0" cy="444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4" name="Freeform 106"/>
              <p:cNvSpPr>
                <a:spLocks/>
              </p:cNvSpPr>
              <p:nvPr/>
            </p:nvSpPr>
            <p:spPr bwMode="auto">
              <a:xfrm>
                <a:off x="1376" y="1824"/>
                <a:ext cx="686" cy="999"/>
              </a:xfrm>
              <a:custGeom>
                <a:avLst/>
                <a:gdLst>
                  <a:gd name="T0" fmla="*/ 0 w 686"/>
                  <a:gd name="T1" fmla="*/ 999 h 999"/>
                  <a:gd name="T2" fmla="*/ 0 w 686"/>
                  <a:gd name="T3" fmla="*/ 0 h 999"/>
                  <a:gd name="T4" fmla="*/ 686 w 686"/>
                  <a:gd name="T5" fmla="*/ 0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6" h="999">
                    <a:moveTo>
                      <a:pt x="0" y="999"/>
                    </a:moveTo>
                    <a:lnTo>
                      <a:pt x="0" y="0"/>
                    </a:lnTo>
                    <a:lnTo>
                      <a:pt x="686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5" name="Rectangle 107"/>
              <p:cNvSpPr>
                <a:spLocks noChangeArrowheads="1"/>
              </p:cNvSpPr>
              <p:nvPr/>
            </p:nvSpPr>
            <p:spPr bwMode="auto">
              <a:xfrm>
                <a:off x="2226" y="2860"/>
                <a:ext cx="94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A/black swan/Akita/1/2016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6" name="Freeform 108"/>
              <p:cNvSpPr>
                <a:spLocks/>
              </p:cNvSpPr>
              <p:nvPr/>
            </p:nvSpPr>
            <p:spPr bwMode="auto">
              <a:xfrm>
                <a:off x="2207" y="2881"/>
                <a:ext cx="18" cy="26"/>
              </a:xfrm>
              <a:custGeom>
                <a:avLst/>
                <a:gdLst>
                  <a:gd name="T0" fmla="*/ 0 w 18"/>
                  <a:gd name="T1" fmla="*/ 26 h 26"/>
                  <a:gd name="T2" fmla="*/ 0 w 18"/>
                  <a:gd name="T3" fmla="*/ 0 h 26"/>
                  <a:gd name="T4" fmla="*/ 18 w 18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6">
                    <a:moveTo>
                      <a:pt x="0" y="26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7" name="Rectangle 109"/>
              <p:cNvSpPr>
                <a:spLocks noChangeArrowheads="1"/>
              </p:cNvSpPr>
              <p:nvPr/>
            </p:nvSpPr>
            <p:spPr bwMode="auto">
              <a:xfrm>
                <a:off x="2208" y="2915"/>
                <a:ext cx="131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A/Mandarin duck/Korea/K16-187-3/2016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8" name="Freeform 110"/>
              <p:cNvSpPr>
                <a:spLocks/>
              </p:cNvSpPr>
              <p:nvPr/>
            </p:nvSpPr>
            <p:spPr bwMode="auto">
              <a:xfrm>
                <a:off x="2207" y="2910"/>
                <a:ext cx="0" cy="26"/>
              </a:xfrm>
              <a:custGeom>
                <a:avLst/>
                <a:gdLst>
                  <a:gd name="T0" fmla="*/ 0 h 26"/>
                  <a:gd name="T1" fmla="*/ 26 h 26"/>
                  <a:gd name="T2" fmla="*/ 26 h 2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6">
                    <a:moveTo>
                      <a:pt x="0" y="0"/>
                    </a:moveTo>
                    <a:lnTo>
                      <a:pt x="0" y="26"/>
                    </a:lnTo>
                    <a:lnTo>
                      <a:pt x="0" y="26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79" name="Freeform 111"/>
              <p:cNvSpPr>
                <a:spLocks/>
              </p:cNvSpPr>
              <p:nvPr/>
            </p:nvSpPr>
            <p:spPr bwMode="auto">
              <a:xfrm>
                <a:off x="2171" y="2908"/>
                <a:ext cx="36" cy="41"/>
              </a:xfrm>
              <a:custGeom>
                <a:avLst/>
                <a:gdLst>
                  <a:gd name="T0" fmla="*/ 0 w 36"/>
                  <a:gd name="T1" fmla="*/ 41 h 41"/>
                  <a:gd name="T2" fmla="*/ 0 w 36"/>
                  <a:gd name="T3" fmla="*/ 0 h 41"/>
                  <a:gd name="T4" fmla="*/ 36 w 36"/>
                  <a:gd name="T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41">
                    <a:moveTo>
                      <a:pt x="0" y="41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0" name="Rectangle 112"/>
              <p:cNvSpPr>
                <a:spLocks noChangeArrowheads="1"/>
              </p:cNvSpPr>
              <p:nvPr/>
            </p:nvSpPr>
            <p:spPr bwMode="auto">
              <a:xfrm>
                <a:off x="2190" y="2971"/>
                <a:ext cx="1322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uscovy duck/Vietnam/LBM756/2014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1" name="Freeform 113"/>
              <p:cNvSpPr>
                <a:spLocks/>
              </p:cNvSpPr>
              <p:nvPr/>
            </p:nvSpPr>
            <p:spPr bwMode="auto">
              <a:xfrm>
                <a:off x="2171" y="2951"/>
                <a:ext cx="18" cy="41"/>
              </a:xfrm>
              <a:custGeom>
                <a:avLst/>
                <a:gdLst>
                  <a:gd name="T0" fmla="*/ 0 w 18"/>
                  <a:gd name="T1" fmla="*/ 0 h 41"/>
                  <a:gd name="T2" fmla="*/ 0 w 18"/>
                  <a:gd name="T3" fmla="*/ 41 h 41"/>
                  <a:gd name="T4" fmla="*/ 18 w 18"/>
                  <a:gd name="T5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1">
                    <a:moveTo>
                      <a:pt x="0" y="0"/>
                    </a:moveTo>
                    <a:lnTo>
                      <a:pt x="0" y="41"/>
                    </a:lnTo>
                    <a:lnTo>
                      <a:pt x="18" y="41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2" name="Rectangle 114"/>
              <p:cNvSpPr>
                <a:spLocks noChangeArrowheads="1"/>
              </p:cNvSpPr>
              <p:nvPr/>
            </p:nvSpPr>
            <p:spPr bwMode="auto">
              <a:xfrm>
                <a:off x="2190" y="3026"/>
                <a:ext cx="9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A/feline/Guangdong/1/2015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3" name="Freeform 115"/>
              <p:cNvSpPr>
                <a:spLocks/>
              </p:cNvSpPr>
              <p:nvPr/>
            </p:nvSpPr>
            <p:spPr bwMode="auto">
              <a:xfrm>
                <a:off x="2171" y="2979"/>
                <a:ext cx="18" cy="68"/>
              </a:xfrm>
              <a:custGeom>
                <a:avLst/>
                <a:gdLst>
                  <a:gd name="T0" fmla="*/ 0 w 18"/>
                  <a:gd name="T1" fmla="*/ 0 h 68"/>
                  <a:gd name="T2" fmla="*/ 0 w 18"/>
                  <a:gd name="T3" fmla="*/ 68 h 68"/>
                  <a:gd name="T4" fmla="*/ 18 w 18"/>
                  <a:gd name="T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68">
                    <a:moveTo>
                      <a:pt x="0" y="0"/>
                    </a:moveTo>
                    <a:lnTo>
                      <a:pt x="0" y="68"/>
                    </a:lnTo>
                    <a:lnTo>
                      <a:pt x="18" y="68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4" name="Line 116"/>
              <p:cNvSpPr>
                <a:spLocks noChangeShapeType="1"/>
              </p:cNvSpPr>
              <p:nvPr/>
            </p:nvSpPr>
            <p:spPr bwMode="auto">
              <a:xfrm>
                <a:off x="2171" y="2908"/>
                <a:ext cx="0" cy="69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5" name="Freeform 117"/>
              <p:cNvSpPr>
                <a:spLocks/>
              </p:cNvSpPr>
              <p:nvPr/>
            </p:nvSpPr>
            <p:spPr bwMode="auto">
              <a:xfrm>
                <a:off x="2153" y="2978"/>
                <a:ext cx="18" cy="61"/>
              </a:xfrm>
              <a:custGeom>
                <a:avLst/>
                <a:gdLst>
                  <a:gd name="T0" fmla="*/ 0 w 18"/>
                  <a:gd name="T1" fmla="*/ 61 h 61"/>
                  <a:gd name="T2" fmla="*/ 0 w 18"/>
                  <a:gd name="T3" fmla="*/ 0 h 61"/>
                  <a:gd name="T4" fmla="*/ 18 w 18"/>
                  <a:gd name="T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61">
                    <a:moveTo>
                      <a:pt x="0" y="61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6" name="Rectangle 118"/>
              <p:cNvSpPr>
                <a:spLocks noChangeArrowheads="1"/>
              </p:cNvSpPr>
              <p:nvPr/>
            </p:nvSpPr>
            <p:spPr bwMode="auto">
              <a:xfrm>
                <a:off x="2172" y="3082"/>
                <a:ext cx="106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A/duck/Guangdong/GD01/2014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7" name="Freeform 119"/>
              <p:cNvSpPr>
                <a:spLocks/>
              </p:cNvSpPr>
              <p:nvPr/>
            </p:nvSpPr>
            <p:spPr bwMode="auto">
              <a:xfrm>
                <a:off x="2153" y="3041"/>
                <a:ext cx="18" cy="62"/>
              </a:xfrm>
              <a:custGeom>
                <a:avLst/>
                <a:gdLst>
                  <a:gd name="T0" fmla="*/ 0 w 18"/>
                  <a:gd name="T1" fmla="*/ 0 h 62"/>
                  <a:gd name="T2" fmla="*/ 0 w 18"/>
                  <a:gd name="T3" fmla="*/ 62 h 62"/>
                  <a:gd name="T4" fmla="*/ 18 w 18"/>
                  <a:gd name="T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62">
                    <a:moveTo>
                      <a:pt x="0" y="0"/>
                    </a:moveTo>
                    <a:lnTo>
                      <a:pt x="0" y="62"/>
                    </a:lnTo>
                    <a:lnTo>
                      <a:pt x="18" y="62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8" name="Freeform 120"/>
              <p:cNvSpPr>
                <a:spLocks/>
              </p:cNvSpPr>
              <p:nvPr/>
            </p:nvSpPr>
            <p:spPr bwMode="auto">
              <a:xfrm>
                <a:off x="2136" y="3040"/>
                <a:ext cx="17" cy="58"/>
              </a:xfrm>
              <a:custGeom>
                <a:avLst/>
                <a:gdLst>
                  <a:gd name="T0" fmla="*/ 0 w 17"/>
                  <a:gd name="T1" fmla="*/ 58 h 58"/>
                  <a:gd name="T2" fmla="*/ 0 w 17"/>
                  <a:gd name="T3" fmla="*/ 0 h 58"/>
                  <a:gd name="T4" fmla="*/ 17 w 17"/>
                  <a:gd name="T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58">
                    <a:moveTo>
                      <a:pt x="0" y="58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89" name="Rectangle 121"/>
              <p:cNvSpPr>
                <a:spLocks noChangeArrowheads="1"/>
              </p:cNvSpPr>
              <p:nvPr/>
            </p:nvSpPr>
            <p:spPr bwMode="auto">
              <a:xfrm>
                <a:off x="2156" y="3137"/>
                <a:ext cx="90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A/goose/Hunan/118/2014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0" name="Freeform 122"/>
              <p:cNvSpPr>
                <a:spLocks/>
              </p:cNvSpPr>
              <p:nvPr/>
            </p:nvSpPr>
            <p:spPr bwMode="auto">
              <a:xfrm>
                <a:off x="2136" y="3100"/>
                <a:ext cx="18" cy="58"/>
              </a:xfrm>
              <a:custGeom>
                <a:avLst/>
                <a:gdLst>
                  <a:gd name="T0" fmla="*/ 0 w 18"/>
                  <a:gd name="T1" fmla="*/ 0 h 58"/>
                  <a:gd name="T2" fmla="*/ 0 w 18"/>
                  <a:gd name="T3" fmla="*/ 58 h 58"/>
                  <a:gd name="T4" fmla="*/ 18 w 18"/>
                  <a:gd name="T5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58">
                    <a:moveTo>
                      <a:pt x="0" y="0"/>
                    </a:moveTo>
                    <a:lnTo>
                      <a:pt x="0" y="58"/>
                    </a:lnTo>
                    <a:lnTo>
                      <a:pt x="18" y="58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1" name="Freeform 123"/>
              <p:cNvSpPr>
                <a:spLocks/>
              </p:cNvSpPr>
              <p:nvPr/>
            </p:nvSpPr>
            <p:spPr bwMode="auto">
              <a:xfrm>
                <a:off x="2117" y="3099"/>
                <a:ext cx="19" cy="56"/>
              </a:xfrm>
              <a:custGeom>
                <a:avLst/>
                <a:gdLst>
                  <a:gd name="T0" fmla="*/ 0 w 19"/>
                  <a:gd name="T1" fmla="*/ 56 h 56"/>
                  <a:gd name="T2" fmla="*/ 0 w 19"/>
                  <a:gd name="T3" fmla="*/ 0 h 56"/>
                  <a:gd name="T4" fmla="*/ 19 w 19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56">
                    <a:moveTo>
                      <a:pt x="0" y="56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2" name="Rectangle 124"/>
              <p:cNvSpPr>
                <a:spLocks noChangeArrowheads="1"/>
              </p:cNvSpPr>
              <p:nvPr/>
            </p:nvSpPr>
            <p:spPr bwMode="auto">
              <a:xfrm>
                <a:off x="2209" y="3193"/>
                <a:ext cx="131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duck/Vietnam/LBM631/2014 (H5N1)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3" name="Freeform 125"/>
              <p:cNvSpPr>
                <a:spLocks/>
              </p:cNvSpPr>
              <p:nvPr/>
            </p:nvSpPr>
            <p:spPr bwMode="auto">
              <a:xfrm>
                <a:off x="2117" y="3158"/>
                <a:ext cx="91" cy="56"/>
              </a:xfrm>
              <a:custGeom>
                <a:avLst/>
                <a:gdLst>
                  <a:gd name="T0" fmla="*/ 0 w 91"/>
                  <a:gd name="T1" fmla="*/ 0 h 56"/>
                  <a:gd name="T2" fmla="*/ 0 w 91"/>
                  <a:gd name="T3" fmla="*/ 56 h 56"/>
                  <a:gd name="T4" fmla="*/ 91 w 91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56">
                    <a:moveTo>
                      <a:pt x="0" y="0"/>
                    </a:moveTo>
                    <a:lnTo>
                      <a:pt x="0" y="56"/>
                    </a:lnTo>
                    <a:lnTo>
                      <a:pt x="91" y="56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4" name="Freeform 126"/>
              <p:cNvSpPr>
                <a:spLocks/>
              </p:cNvSpPr>
              <p:nvPr/>
            </p:nvSpPr>
            <p:spPr bwMode="auto">
              <a:xfrm>
                <a:off x="2064" y="3157"/>
                <a:ext cx="53" cy="82"/>
              </a:xfrm>
              <a:custGeom>
                <a:avLst/>
                <a:gdLst>
                  <a:gd name="T0" fmla="*/ 0 w 53"/>
                  <a:gd name="T1" fmla="*/ 82 h 82"/>
                  <a:gd name="T2" fmla="*/ 0 w 53"/>
                  <a:gd name="T3" fmla="*/ 0 h 82"/>
                  <a:gd name="T4" fmla="*/ 53 w 53"/>
                  <a:gd name="T5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82">
                    <a:moveTo>
                      <a:pt x="0" y="82"/>
                    </a:moveTo>
                    <a:lnTo>
                      <a:pt x="0" y="0"/>
                    </a:lnTo>
                    <a:lnTo>
                      <a:pt x="53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5" name="Rectangle 127"/>
              <p:cNvSpPr>
                <a:spLocks noChangeArrowheads="1"/>
              </p:cNvSpPr>
              <p:nvPr/>
            </p:nvSpPr>
            <p:spPr bwMode="auto">
              <a:xfrm>
                <a:off x="2141" y="3248"/>
                <a:ext cx="110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A/duck/Vietnam/HU1-1151/2014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6" name="Freeform 128"/>
              <p:cNvSpPr>
                <a:spLocks/>
              </p:cNvSpPr>
              <p:nvPr/>
            </p:nvSpPr>
            <p:spPr bwMode="auto">
              <a:xfrm>
                <a:off x="2140" y="3269"/>
                <a:ext cx="0" cy="55"/>
              </a:xfrm>
              <a:custGeom>
                <a:avLst/>
                <a:gdLst>
                  <a:gd name="T0" fmla="*/ 55 h 55"/>
                  <a:gd name="T1" fmla="*/ 0 h 55"/>
                  <a:gd name="T2" fmla="*/ 0 h 5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5">
                    <a:moveTo>
                      <a:pt x="0" y="5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7" name="Rectangle 129"/>
              <p:cNvSpPr>
                <a:spLocks noChangeArrowheads="1"/>
              </p:cNvSpPr>
              <p:nvPr/>
            </p:nvSpPr>
            <p:spPr bwMode="auto">
              <a:xfrm>
                <a:off x="2141" y="3304"/>
                <a:ext cx="117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A/environment/Zhenjiang/C13/2013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8" name="Freeform 130"/>
              <p:cNvSpPr>
                <a:spLocks/>
              </p:cNvSpPr>
              <p:nvPr/>
            </p:nvSpPr>
            <p:spPr bwMode="auto">
              <a:xfrm>
                <a:off x="2140" y="3325"/>
                <a:ext cx="0" cy="26"/>
              </a:xfrm>
              <a:custGeom>
                <a:avLst/>
                <a:gdLst>
                  <a:gd name="T0" fmla="*/ 26 h 26"/>
                  <a:gd name="T1" fmla="*/ 0 h 26"/>
                  <a:gd name="T2" fmla="*/ 0 h 2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6">
                    <a:moveTo>
                      <a:pt x="0" y="2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99" name="Rectangle 131"/>
              <p:cNvSpPr>
                <a:spLocks noChangeArrowheads="1"/>
              </p:cNvSpPr>
              <p:nvPr/>
            </p:nvSpPr>
            <p:spPr bwMode="auto">
              <a:xfrm>
                <a:off x="2159" y="3359"/>
                <a:ext cx="83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A/Sichuan/26221/2014 (H5N6)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0" name="Freeform 132"/>
              <p:cNvSpPr>
                <a:spLocks/>
              </p:cNvSpPr>
              <p:nvPr/>
            </p:nvSpPr>
            <p:spPr bwMode="auto">
              <a:xfrm>
                <a:off x="2140" y="3354"/>
                <a:ext cx="18" cy="26"/>
              </a:xfrm>
              <a:custGeom>
                <a:avLst/>
                <a:gdLst>
                  <a:gd name="T0" fmla="*/ 0 w 18"/>
                  <a:gd name="T1" fmla="*/ 0 h 26"/>
                  <a:gd name="T2" fmla="*/ 0 w 18"/>
                  <a:gd name="T3" fmla="*/ 26 h 26"/>
                  <a:gd name="T4" fmla="*/ 18 w 18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6">
                    <a:moveTo>
                      <a:pt x="0" y="0"/>
                    </a:moveTo>
                    <a:lnTo>
                      <a:pt x="0" y="26"/>
                    </a:lnTo>
                    <a:lnTo>
                      <a:pt x="18" y="26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1" name="Line 133"/>
              <p:cNvSpPr>
                <a:spLocks noChangeShapeType="1"/>
              </p:cNvSpPr>
              <p:nvPr/>
            </p:nvSpPr>
            <p:spPr bwMode="auto">
              <a:xfrm>
                <a:off x="2140" y="3326"/>
                <a:ext cx="0" cy="54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2" name="Freeform 134"/>
              <p:cNvSpPr>
                <a:spLocks/>
              </p:cNvSpPr>
              <p:nvPr/>
            </p:nvSpPr>
            <p:spPr bwMode="auto">
              <a:xfrm>
                <a:off x="2064" y="3242"/>
                <a:ext cx="76" cy="83"/>
              </a:xfrm>
              <a:custGeom>
                <a:avLst/>
                <a:gdLst>
                  <a:gd name="T0" fmla="*/ 0 w 76"/>
                  <a:gd name="T1" fmla="*/ 0 h 83"/>
                  <a:gd name="T2" fmla="*/ 0 w 76"/>
                  <a:gd name="T3" fmla="*/ 83 h 83"/>
                  <a:gd name="T4" fmla="*/ 76 w 76"/>
                  <a:gd name="T5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83">
                    <a:moveTo>
                      <a:pt x="0" y="0"/>
                    </a:moveTo>
                    <a:lnTo>
                      <a:pt x="0" y="83"/>
                    </a:lnTo>
                    <a:lnTo>
                      <a:pt x="76" y="83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3" name="Freeform 135"/>
              <p:cNvSpPr>
                <a:spLocks/>
              </p:cNvSpPr>
              <p:nvPr/>
            </p:nvSpPr>
            <p:spPr bwMode="auto">
              <a:xfrm>
                <a:off x="1826" y="3240"/>
                <a:ext cx="238" cy="585"/>
              </a:xfrm>
              <a:custGeom>
                <a:avLst/>
                <a:gdLst>
                  <a:gd name="T0" fmla="*/ 0 w 238"/>
                  <a:gd name="T1" fmla="*/ 585 h 585"/>
                  <a:gd name="T2" fmla="*/ 0 w 238"/>
                  <a:gd name="T3" fmla="*/ 0 h 585"/>
                  <a:gd name="T4" fmla="*/ 238 w 238"/>
                  <a:gd name="T5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8" h="585">
                    <a:moveTo>
                      <a:pt x="0" y="585"/>
                    </a:moveTo>
                    <a:lnTo>
                      <a:pt x="0" y="0"/>
                    </a:lnTo>
                    <a:lnTo>
                      <a:pt x="23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4" name="Rectangle 136"/>
              <p:cNvSpPr>
                <a:spLocks noChangeArrowheads="1"/>
              </p:cNvSpPr>
              <p:nvPr/>
            </p:nvSpPr>
            <p:spPr bwMode="auto">
              <a:xfrm>
                <a:off x="2280" y="3415"/>
                <a:ext cx="97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A/duck/Taiwan/A3400/2015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5" name="Freeform 137"/>
              <p:cNvSpPr>
                <a:spLocks/>
              </p:cNvSpPr>
              <p:nvPr/>
            </p:nvSpPr>
            <p:spPr bwMode="auto">
              <a:xfrm>
                <a:off x="2261" y="3436"/>
                <a:ext cx="18" cy="26"/>
              </a:xfrm>
              <a:custGeom>
                <a:avLst/>
                <a:gdLst>
                  <a:gd name="T0" fmla="*/ 0 w 18"/>
                  <a:gd name="T1" fmla="*/ 26 h 26"/>
                  <a:gd name="T2" fmla="*/ 0 w 18"/>
                  <a:gd name="T3" fmla="*/ 0 h 26"/>
                  <a:gd name="T4" fmla="*/ 18 w 18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6">
                    <a:moveTo>
                      <a:pt x="0" y="26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6" name="Rectangle 138"/>
              <p:cNvSpPr>
                <a:spLocks noChangeArrowheads="1"/>
              </p:cNvSpPr>
              <p:nvPr/>
            </p:nvSpPr>
            <p:spPr bwMode="auto">
              <a:xfrm>
                <a:off x="2262" y="3470"/>
                <a:ext cx="95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A/chicken/Miyazaki/7/2014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7" name="Freeform 139"/>
              <p:cNvSpPr>
                <a:spLocks/>
              </p:cNvSpPr>
              <p:nvPr/>
            </p:nvSpPr>
            <p:spPr bwMode="auto">
              <a:xfrm>
                <a:off x="2261" y="3465"/>
                <a:ext cx="0" cy="26"/>
              </a:xfrm>
              <a:custGeom>
                <a:avLst/>
                <a:gdLst>
                  <a:gd name="T0" fmla="*/ 0 h 26"/>
                  <a:gd name="T1" fmla="*/ 26 h 26"/>
                  <a:gd name="T2" fmla="*/ 26 h 2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6">
                    <a:moveTo>
                      <a:pt x="0" y="0"/>
                    </a:moveTo>
                    <a:lnTo>
                      <a:pt x="0" y="26"/>
                    </a:lnTo>
                    <a:lnTo>
                      <a:pt x="0" y="26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8" name="Rectangle 140"/>
              <p:cNvSpPr>
                <a:spLocks noChangeArrowheads="1"/>
              </p:cNvSpPr>
              <p:nvPr/>
            </p:nvSpPr>
            <p:spPr bwMode="auto">
              <a:xfrm>
                <a:off x="2298" y="3526"/>
                <a:ext cx="118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A/mallard/Washington/196262/2015 (H5N2)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09" name="Freeform 141"/>
              <p:cNvSpPr>
                <a:spLocks/>
              </p:cNvSpPr>
              <p:nvPr/>
            </p:nvSpPr>
            <p:spPr bwMode="auto">
              <a:xfrm>
                <a:off x="2261" y="3492"/>
                <a:ext cx="36" cy="55"/>
              </a:xfrm>
              <a:custGeom>
                <a:avLst/>
                <a:gdLst>
                  <a:gd name="T0" fmla="*/ 0 w 36"/>
                  <a:gd name="T1" fmla="*/ 0 h 55"/>
                  <a:gd name="T2" fmla="*/ 0 w 36"/>
                  <a:gd name="T3" fmla="*/ 55 h 55"/>
                  <a:gd name="T4" fmla="*/ 36 w 36"/>
                  <a:gd name="T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55">
                    <a:moveTo>
                      <a:pt x="0" y="0"/>
                    </a:moveTo>
                    <a:lnTo>
                      <a:pt x="0" y="55"/>
                    </a:lnTo>
                    <a:lnTo>
                      <a:pt x="36" y="55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0" name="Rectangle 142"/>
              <p:cNvSpPr>
                <a:spLocks noChangeArrowheads="1"/>
              </p:cNvSpPr>
              <p:nvPr/>
            </p:nvSpPr>
            <p:spPr bwMode="auto">
              <a:xfrm>
                <a:off x="2262" y="3581"/>
                <a:ext cx="110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A/turkey/Washington/61-22/2014 (H5N2)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1" name="Freeform 143"/>
              <p:cNvSpPr>
                <a:spLocks/>
              </p:cNvSpPr>
              <p:nvPr/>
            </p:nvSpPr>
            <p:spPr bwMode="auto">
              <a:xfrm>
                <a:off x="2261" y="3520"/>
                <a:ext cx="0" cy="82"/>
              </a:xfrm>
              <a:custGeom>
                <a:avLst/>
                <a:gdLst>
                  <a:gd name="T0" fmla="*/ 0 h 82"/>
                  <a:gd name="T1" fmla="*/ 82 h 82"/>
                  <a:gd name="T2" fmla="*/ 82 h 8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2">
                    <a:moveTo>
                      <a:pt x="0" y="0"/>
                    </a:moveTo>
                    <a:lnTo>
                      <a:pt x="0" y="82"/>
                    </a:lnTo>
                    <a:lnTo>
                      <a:pt x="0" y="82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2" name="Rectangle 144"/>
              <p:cNvSpPr>
                <a:spLocks noChangeArrowheads="1"/>
              </p:cNvSpPr>
              <p:nvPr/>
            </p:nvSpPr>
            <p:spPr bwMode="auto">
              <a:xfrm>
                <a:off x="2280" y="3637"/>
                <a:ext cx="95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A/chicken/Iowa/04-20/2015 (H5N2)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3" name="Freeform 145"/>
              <p:cNvSpPr>
                <a:spLocks/>
              </p:cNvSpPr>
              <p:nvPr/>
            </p:nvSpPr>
            <p:spPr bwMode="auto">
              <a:xfrm>
                <a:off x="2261" y="3548"/>
                <a:ext cx="18" cy="110"/>
              </a:xfrm>
              <a:custGeom>
                <a:avLst/>
                <a:gdLst>
                  <a:gd name="T0" fmla="*/ 0 w 18"/>
                  <a:gd name="T1" fmla="*/ 0 h 110"/>
                  <a:gd name="T2" fmla="*/ 0 w 18"/>
                  <a:gd name="T3" fmla="*/ 110 h 110"/>
                  <a:gd name="T4" fmla="*/ 18 w 18"/>
                  <a:gd name="T5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10">
                    <a:moveTo>
                      <a:pt x="0" y="0"/>
                    </a:moveTo>
                    <a:lnTo>
                      <a:pt x="0" y="110"/>
                    </a:lnTo>
                    <a:lnTo>
                      <a:pt x="18" y="11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4" name="Rectangle 146"/>
              <p:cNvSpPr>
                <a:spLocks noChangeArrowheads="1"/>
              </p:cNvSpPr>
              <p:nvPr/>
            </p:nvSpPr>
            <p:spPr bwMode="auto">
              <a:xfrm>
                <a:off x="2262" y="3692"/>
                <a:ext cx="106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A/broiler duck/Korea/H29/2014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5" name="Freeform 147"/>
              <p:cNvSpPr>
                <a:spLocks/>
              </p:cNvSpPr>
              <p:nvPr/>
            </p:nvSpPr>
            <p:spPr bwMode="auto">
              <a:xfrm>
                <a:off x="2261" y="3576"/>
                <a:ext cx="0" cy="137"/>
              </a:xfrm>
              <a:custGeom>
                <a:avLst/>
                <a:gdLst>
                  <a:gd name="T0" fmla="*/ 0 h 137"/>
                  <a:gd name="T1" fmla="*/ 137 h 137"/>
                  <a:gd name="T2" fmla="*/ 137 h 1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37">
                    <a:moveTo>
                      <a:pt x="0" y="0"/>
                    </a:moveTo>
                    <a:lnTo>
                      <a:pt x="0" y="137"/>
                    </a:lnTo>
                    <a:lnTo>
                      <a:pt x="0" y="137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6" name="Rectangle 148"/>
              <p:cNvSpPr>
                <a:spLocks noChangeArrowheads="1"/>
              </p:cNvSpPr>
              <p:nvPr/>
            </p:nvSpPr>
            <p:spPr bwMode="auto">
              <a:xfrm>
                <a:off x="2262" y="3748"/>
                <a:ext cx="111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A/broiler duck/Korea/Buan2/2014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7" name="Freeform 149"/>
              <p:cNvSpPr>
                <a:spLocks/>
              </p:cNvSpPr>
              <p:nvPr/>
            </p:nvSpPr>
            <p:spPr bwMode="auto">
              <a:xfrm>
                <a:off x="2261" y="3603"/>
                <a:ext cx="0" cy="166"/>
              </a:xfrm>
              <a:custGeom>
                <a:avLst/>
                <a:gdLst>
                  <a:gd name="T0" fmla="*/ 0 h 166"/>
                  <a:gd name="T1" fmla="*/ 166 h 166"/>
                  <a:gd name="T2" fmla="*/ 166 h 1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66">
                    <a:moveTo>
                      <a:pt x="0" y="0"/>
                    </a:moveTo>
                    <a:lnTo>
                      <a:pt x="0" y="166"/>
                    </a:lnTo>
                    <a:lnTo>
                      <a:pt x="0" y="166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8" name="Rectangle 150"/>
              <p:cNvSpPr>
                <a:spLocks noChangeArrowheads="1"/>
              </p:cNvSpPr>
              <p:nvPr/>
            </p:nvSpPr>
            <p:spPr bwMode="auto">
              <a:xfrm>
                <a:off x="2262" y="3803"/>
                <a:ext cx="1057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A/chicken/Kumamoto/1-7/2014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19" name="Freeform 151"/>
              <p:cNvSpPr>
                <a:spLocks/>
              </p:cNvSpPr>
              <p:nvPr/>
            </p:nvSpPr>
            <p:spPr bwMode="auto">
              <a:xfrm>
                <a:off x="2261" y="3631"/>
                <a:ext cx="0" cy="193"/>
              </a:xfrm>
              <a:custGeom>
                <a:avLst/>
                <a:gdLst>
                  <a:gd name="T0" fmla="*/ 0 h 193"/>
                  <a:gd name="T1" fmla="*/ 193 h 193"/>
                  <a:gd name="T2" fmla="*/ 193 h 19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93">
                    <a:moveTo>
                      <a:pt x="0" y="0"/>
                    </a:moveTo>
                    <a:lnTo>
                      <a:pt x="0" y="193"/>
                    </a:lnTo>
                    <a:lnTo>
                      <a:pt x="0" y="193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0" name="Rectangle 152"/>
              <p:cNvSpPr>
                <a:spLocks noChangeArrowheads="1"/>
              </p:cNvSpPr>
              <p:nvPr/>
            </p:nvSpPr>
            <p:spPr bwMode="auto">
              <a:xfrm>
                <a:off x="2280" y="3859"/>
                <a:ext cx="1087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A/crane/Kagoshima/KU41/2014 (H5N8) 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1" name="Freeform 153"/>
              <p:cNvSpPr>
                <a:spLocks/>
              </p:cNvSpPr>
              <p:nvPr/>
            </p:nvSpPr>
            <p:spPr bwMode="auto">
              <a:xfrm>
                <a:off x="2261" y="3659"/>
                <a:ext cx="18" cy="221"/>
              </a:xfrm>
              <a:custGeom>
                <a:avLst/>
                <a:gdLst>
                  <a:gd name="T0" fmla="*/ 0 w 18"/>
                  <a:gd name="T1" fmla="*/ 0 h 221"/>
                  <a:gd name="T2" fmla="*/ 0 w 18"/>
                  <a:gd name="T3" fmla="*/ 221 h 221"/>
                  <a:gd name="T4" fmla="*/ 18 w 18"/>
                  <a:gd name="T5" fmla="*/ 22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21">
                    <a:moveTo>
                      <a:pt x="0" y="0"/>
                    </a:moveTo>
                    <a:lnTo>
                      <a:pt x="0" y="221"/>
                    </a:lnTo>
                    <a:lnTo>
                      <a:pt x="18" y="221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2" name="Rectangle 154"/>
              <p:cNvSpPr>
                <a:spLocks noChangeArrowheads="1"/>
              </p:cNvSpPr>
              <p:nvPr/>
            </p:nvSpPr>
            <p:spPr bwMode="auto">
              <a:xfrm>
                <a:off x="2280" y="3914"/>
                <a:ext cx="102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A/duck/Chiba/26-372-48/2014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3" name="Freeform 155"/>
              <p:cNvSpPr>
                <a:spLocks/>
              </p:cNvSpPr>
              <p:nvPr/>
            </p:nvSpPr>
            <p:spPr bwMode="auto">
              <a:xfrm>
                <a:off x="2279" y="3935"/>
                <a:ext cx="0" cy="110"/>
              </a:xfrm>
              <a:custGeom>
                <a:avLst/>
                <a:gdLst>
                  <a:gd name="T0" fmla="*/ 110 h 110"/>
                  <a:gd name="T1" fmla="*/ 0 h 110"/>
                  <a:gd name="T2" fmla="*/ 0 h 11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4" name="Rectangle 156"/>
              <p:cNvSpPr>
                <a:spLocks noChangeArrowheads="1"/>
              </p:cNvSpPr>
              <p:nvPr/>
            </p:nvSpPr>
            <p:spPr bwMode="auto">
              <a:xfrm>
                <a:off x="2280" y="3970"/>
                <a:ext cx="118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A/turkey/Germany-MV/R2472/2014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5" name="Freeform 157"/>
              <p:cNvSpPr>
                <a:spLocks/>
              </p:cNvSpPr>
              <p:nvPr/>
            </p:nvSpPr>
            <p:spPr bwMode="auto">
              <a:xfrm>
                <a:off x="2279" y="3991"/>
                <a:ext cx="0" cy="82"/>
              </a:xfrm>
              <a:custGeom>
                <a:avLst/>
                <a:gdLst>
                  <a:gd name="T0" fmla="*/ 82 h 82"/>
                  <a:gd name="T1" fmla="*/ 0 h 82"/>
                  <a:gd name="T2" fmla="*/ 0 h 8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2">
                    <a:moveTo>
                      <a:pt x="0" y="8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6" name="Rectangle 158"/>
              <p:cNvSpPr>
                <a:spLocks noChangeArrowheads="1"/>
              </p:cNvSpPr>
              <p:nvPr/>
            </p:nvSpPr>
            <p:spPr bwMode="auto">
              <a:xfrm>
                <a:off x="2280" y="4025"/>
                <a:ext cx="8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A/wigeon/Sakha/1/2014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7" name="Freeform 159"/>
              <p:cNvSpPr>
                <a:spLocks/>
              </p:cNvSpPr>
              <p:nvPr/>
            </p:nvSpPr>
            <p:spPr bwMode="auto">
              <a:xfrm>
                <a:off x="2279" y="4046"/>
                <a:ext cx="0" cy="55"/>
              </a:xfrm>
              <a:custGeom>
                <a:avLst/>
                <a:gdLst>
                  <a:gd name="T0" fmla="*/ 55 h 55"/>
                  <a:gd name="T1" fmla="*/ 0 h 55"/>
                  <a:gd name="T2" fmla="*/ 0 h 5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5">
                    <a:moveTo>
                      <a:pt x="0" y="5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8" name="Rectangle 160"/>
              <p:cNvSpPr>
                <a:spLocks noChangeArrowheads="1"/>
              </p:cNvSpPr>
              <p:nvPr/>
            </p:nvSpPr>
            <p:spPr bwMode="auto">
              <a:xfrm>
                <a:off x="2298" y="4081"/>
                <a:ext cx="91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A/duck/England/36254/14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29" name="Freeform 161"/>
              <p:cNvSpPr>
                <a:spLocks/>
              </p:cNvSpPr>
              <p:nvPr/>
            </p:nvSpPr>
            <p:spPr bwMode="auto">
              <a:xfrm>
                <a:off x="2279" y="4102"/>
                <a:ext cx="18" cy="26"/>
              </a:xfrm>
              <a:custGeom>
                <a:avLst/>
                <a:gdLst>
                  <a:gd name="T0" fmla="*/ 0 w 18"/>
                  <a:gd name="T1" fmla="*/ 26 h 26"/>
                  <a:gd name="T2" fmla="*/ 0 w 18"/>
                  <a:gd name="T3" fmla="*/ 0 h 26"/>
                  <a:gd name="T4" fmla="*/ 18 w 18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6">
                    <a:moveTo>
                      <a:pt x="0" y="26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0" name="Rectangle 162"/>
              <p:cNvSpPr>
                <a:spLocks noChangeArrowheads="1"/>
              </p:cNvSpPr>
              <p:nvPr/>
            </p:nvSpPr>
            <p:spPr bwMode="auto">
              <a:xfrm>
                <a:off x="2280" y="4136"/>
                <a:ext cx="1250" cy="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A/chicken/Netherlands/14015526/2014 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1" name="Freeform 163"/>
              <p:cNvSpPr>
                <a:spLocks/>
              </p:cNvSpPr>
              <p:nvPr/>
            </p:nvSpPr>
            <p:spPr bwMode="auto">
              <a:xfrm>
                <a:off x="2279" y="4131"/>
                <a:ext cx="0" cy="26"/>
              </a:xfrm>
              <a:custGeom>
                <a:avLst/>
                <a:gdLst>
                  <a:gd name="T0" fmla="*/ 0 h 26"/>
                  <a:gd name="T1" fmla="*/ 26 h 26"/>
                  <a:gd name="T2" fmla="*/ 26 h 2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6">
                    <a:moveTo>
                      <a:pt x="0" y="0"/>
                    </a:moveTo>
                    <a:lnTo>
                      <a:pt x="0" y="26"/>
                    </a:lnTo>
                    <a:lnTo>
                      <a:pt x="0" y="26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2" name="Line 164"/>
              <p:cNvSpPr>
                <a:spLocks noChangeShapeType="1"/>
              </p:cNvSpPr>
              <p:nvPr/>
            </p:nvSpPr>
            <p:spPr bwMode="auto">
              <a:xfrm>
                <a:off x="2279" y="4048"/>
                <a:ext cx="0" cy="109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3" name="Freeform 165"/>
              <p:cNvSpPr>
                <a:spLocks/>
              </p:cNvSpPr>
              <p:nvPr/>
            </p:nvSpPr>
            <p:spPr bwMode="auto">
              <a:xfrm>
                <a:off x="2261" y="3742"/>
                <a:ext cx="18" cy="304"/>
              </a:xfrm>
              <a:custGeom>
                <a:avLst/>
                <a:gdLst>
                  <a:gd name="T0" fmla="*/ 0 w 18"/>
                  <a:gd name="T1" fmla="*/ 0 h 304"/>
                  <a:gd name="T2" fmla="*/ 0 w 18"/>
                  <a:gd name="T3" fmla="*/ 304 h 304"/>
                  <a:gd name="T4" fmla="*/ 18 w 18"/>
                  <a:gd name="T5" fmla="*/ 304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304">
                    <a:moveTo>
                      <a:pt x="0" y="0"/>
                    </a:moveTo>
                    <a:lnTo>
                      <a:pt x="0" y="304"/>
                    </a:lnTo>
                    <a:lnTo>
                      <a:pt x="18" y="304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4" name="Line 166"/>
              <p:cNvSpPr>
                <a:spLocks noChangeShapeType="1"/>
              </p:cNvSpPr>
              <p:nvPr/>
            </p:nvSpPr>
            <p:spPr bwMode="auto">
              <a:xfrm>
                <a:off x="2261" y="3436"/>
                <a:ext cx="0" cy="304"/>
              </a:xfrm>
              <a:prstGeom prst="line">
                <a:avLst/>
              </a:pr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5" name="Freeform 167"/>
              <p:cNvSpPr>
                <a:spLocks/>
              </p:cNvSpPr>
              <p:nvPr/>
            </p:nvSpPr>
            <p:spPr bwMode="auto">
              <a:xfrm>
                <a:off x="2245" y="3741"/>
                <a:ext cx="16" cy="235"/>
              </a:xfrm>
              <a:custGeom>
                <a:avLst/>
                <a:gdLst>
                  <a:gd name="T0" fmla="*/ 0 w 16"/>
                  <a:gd name="T1" fmla="*/ 235 h 235"/>
                  <a:gd name="T2" fmla="*/ 0 w 16"/>
                  <a:gd name="T3" fmla="*/ 0 h 235"/>
                  <a:gd name="T4" fmla="*/ 16 w 16"/>
                  <a:gd name="T5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235">
                    <a:moveTo>
                      <a:pt x="0" y="235"/>
                    </a:moveTo>
                    <a:lnTo>
                      <a:pt x="0" y="0"/>
                    </a:lnTo>
                    <a:lnTo>
                      <a:pt x="16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6" name="Rectangle 168"/>
              <p:cNvSpPr>
                <a:spLocks noChangeArrowheads="1"/>
              </p:cNvSpPr>
              <p:nvPr/>
            </p:nvSpPr>
            <p:spPr bwMode="auto">
              <a:xfrm>
                <a:off x="2302" y="4192"/>
                <a:ext cx="117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A/mallard/Alaska/AH0088535/2016 (H5N2)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7" name="Freeform 169"/>
              <p:cNvSpPr>
                <a:spLocks/>
              </p:cNvSpPr>
              <p:nvPr/>
            </p:nvSpPr>
            <p:spPr bwMode="auto">
              <a:xfrm>
                <a:off x="2245" y="3978"/>
                <a:ext cx="56" cy="235"/>
              </a:xfrm>
              <a:custGeom>
                <a:avLst/>
                <a:gdLst>
                  <a:gd name="T0" fmla="*/ 0 w 56"/>
                  <a:gd name="T1" fmla="*/ 0 h 235"/>
                  <a:gd name="T2" fmla="*/ 0 w 56"/>
                  <a:gd name="T3" fmla="*/ 235 h 235"/>
                  <a:gd name="T4" fmla="*/ 56 w 56"/>
                  <a:gd name="T5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235">
                    <a:moveTo>
                      <a:pt x="0" y="0"/>
                    </a:moveTo>
                    <a:lnTo>
                      <a:pt x="0" y="235"/>
                    </a:lnTo>
                    <a:lnTo>
                      <a:pt x="56" y="235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8" name="Freeform 170"/>
              <p:cNvSpPr>
                <a:spLocks/>
              </p:cNvSpPr>
              <p:nvPr/>
            </p:nvSpPr>
            <p:spPr bwMode="auto">
              <a:xfrm>
                <a:off x="1983" y="3977"/>
                <a:ext cx="262" cy="158"/>
              </a:xfrm>
              <a:custGeom>
                <a:avLst/>
                <a:gdLst>
                  <a:gd name="T0" fmla="*/ 0 w 262"/>
                  <a:gd name="T1" fmla="*/ 158 h 158"/>
                  <a:gd name="T2" fmla="*/ 0 w 262"/>
                  <a:gd name="T3" fmla="*/ 0 h 158"/>
                  <a:gd name="T4" fmla="*/ 262 w 262"/>
                  <a:gd name="T5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2" h="158">
                    <a:moveTo>
                      <a:pt x="0" y="158"/>
                    </a:moveTo>
                    <a:lnTo>
                      <a:pt x="0" y="0"/>
                    </a:lnTo>
                    <a:lnTo>
                      <a:pt x="262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39" name="Rectangle 171"/>
              <p:cNvSpPr>
                <a:spLocks noChangeArrowheads="1"/>
              </p:cNvSpPr>
              <p:nvPr/>
            </p:nvSpPr>
            <p:spPr bwMode="auto">
              <a:xfrm>
                <a:off x="2041" y="4247"/>
                <a:ext cx="109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A/goose/Guangdong/k0103/2010 (H5N5)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0" name="Freeform 172"/>
              <p:cNvSpPr>
                <a:spLocks/>
              </p:cNvSpPr>
              <p:nvPr/>
            </p:nvSpPr>
            <p:spPr bwMode="auto">
              <a:xfrm>
                <a:off x="2004" y="4268"/>
                <a:ext cx="36" cy="27"/>
              </a:xfrm>
              <a:custGeom>
                <a:avLst/>
                <a:gdLst>
                  <a:gd name="T0" fmla="*/ 0 w 36"/>
                  <a:gd name="T1" fmla="*/ 27 h 27"/>
                  <a:gd name="T2" fmla="*/ 0 w 36"/>
                  <a:gd name="T3" fmla="*/ 0 h 27"/>
                  <a:gd name="T4" fmla="*/ 36 w 36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7">
                    <a:moveTo>
                      <a:pt x="0" y="27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1" name="Rectangle 173"/>
              <p:cNvSpPr>
                <a:spLocks noChangeArrowheads="1"/>
              </p:cNvSpPr>
              <p:nvPr/>
            </p:nvSpPr>
            <p:spPr bwMode="auto">
              <a:xfrm>
                <a:off x="2005" y="4303"/>
                <a:ext cx="106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A/duck/Eastern China/008/2008 (H5N5)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2" name="Freeform 174"/>
              <p:cNvSpPr>
                <a:spLocks/>
              </p:cNvSpPr>
              <p:nvPr/>
            </p:nvSpPr>
            <p:spPr bwMode="auto">
              <a:xfrm>
                <a:off x="2004" y="4297"/>
                <a:ext cx="0" cy="27"/>
              </a:xfrm>
              <a:custGeom>
                <a:avLst/>
                <a:gdLst>
                  <a:gd name="T0" fmla="*/ 0 h 27"/>
                  <a:gd name="T1" fmla="*/ 27 h 27"/>
                  <a:gd name="T2" fmla="*/ 27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0"/>
                    </a:moveTo>
                    <a:lnTo>
                      <a:pt x="0" y="27"/>
                    </a:lnTo>
                    <a:lnTo>
                      <a:pt x="0" y="27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3" name="Freeform 175"/>
              <p:cNvSpPr>
                <a:spLocks/>
              </p:cNvSpPr>
              <p:nvPr/>
            </p:nvSpPr>
            <p:spPr bwMode="auto">
              <a:xfrm>
                <a:off x="1983" y="4138"/>
                <a:ext cx="21" cy="158"/>
              </a:xfrm>
              <a:custGeom>
                <a:avLst/>
                <a:gdLst>
                  <a:gd name="T0" fmla="*/ 0 w 21"/>
                  <a:gd name="T1" fmla="*/ 0 h 158"/>
                  <a:gd name="T2" fmla="*/ 0 w 21"/>
                  <a:gd name="T3" fmla="*/ 158 h 158"/>
                  <a:gd name="T4" fmla="*/ 21 w 21"/>
                  <a:gd name="T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58">
                    <a:moveTo>
                      <a:pt x="0" y="0"/>
                    </a:moveTo>
                    <a:lnTo>
                      <a:pt x="0" y="158"/>
                    </a:lnTo>
                    <a:lnTo>
                      <a:pt x="21" y="158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4" name="Freeform 176"/>
              <p:cNvSpPr>
                <a:spLocks/>
              </p:cNvSpPr>
              <p:nvPr/>
            </p:nvSpPr>
            <p:spPr bwMode="auto">
              <a:xfrm>
                <a:off x="1945" y="4137"/>
                <a:ext cx="38" cy="141"/>
              </a:xfrm>
              <a:custGeom>
                <a:avLst/>
                <a:gdLst>
                  <a:gd name="T0" fmla="*/ 0 w 38"/>
                  <a:gd name="T1" fmla="*/ 141 h 141"/>
                  <a:gd name="T2" fmla="*/ 0 w 38"/>
                  <a:gd name="T3" fmla="*/ 0 h 141"/>
                  <a:gd name="T4" fmla="*/ 38 w 38"/>
                  <a:gd name="T5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41">
                    <a:moveTo>
                      <a:pt x="0" y="141"/>
                    </a:moveTo>
                    <a:lnTo>
                      <a:pt x="0" y="0"/>
                    </a:lnTo>
                    <a:lnTo>
                      <a:pt x="38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5" name="Rectangle 177"/>
              <p:cNvSpPr>
                <a:spLocks noChangeArrowheads="1"/>
              </p:cNvSpPr>
              <p:nvPr/>
            </p:nvSpPr>
            <p:spPr bwMode="auto">
              <a:xfrm>
                <a:off x="2150" y="4358"/>
                <a:ext cx="94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A/duck/Shandong/Q1/2013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6" name="Freeform 178"/>
              <p:cNvSpPr>
                <a:spLocks/>
              </p:cNvSpPr>
              <p:nvPr/>
            </p:nvSpPr>
            <p:spPr bwMode="auto">
              <a:xfrm>
                <a:off x="2016" y="4379"/>
                <a:ext cx="133" cy="41"/>
              </a:xfrm>
              <a:custGeom>
                <a:avLst/>
                <a:gdLst>
                  <a:gd name="T0" fmla="*/ 0 w 133"/>
                  <a:gd name="T1" fmla="*/ 41 h 41"/>
                  <a:gd name="T2" fmla="*/ 0 w 133"/>
                  <a:gd name="T3" fmla="*/ 0 h 41"/>
                  <a:gd name="T4" fmla="*/ 133 w 133"/>
                  <a:gd name="T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3" h="41">
                    <a:moveTo>
                      <a:pt x="0" y="41"/>
                    </a:moveTo>
                    <a:lnTo>
                      <a:pt x="0" y="0"/>
                    </a:lnTo>
                    <a:lnTo>
                      <a:pt x="133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7" name="Rectangle 179"/>
              <p:cNvSpPr>
                <a:spLocks noChangeArrowheads="1"/>
              </p:cNvSpPr>
              <p:nvPr/>
            </p:nvSpPr>
            <p:spPr bwMode="auto">
              <a:xfrm>
                <a:off x="2105" y="4414"/>
                <a:ext cx="123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A/breeder duck/Korea/Gochang1/2014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8" name="Freeform 180"/>
              <p:cNvSpPr>
                <a:spLocks/>
              </p:cNvSpPr>
              <p:nvPr/>
            </p:nvSpPr>
            <p:spPr bwMode="auto">
              <a:xfrm>
                <a:off x="2104" y="4435"/>
                <a:ext cx="0" cy="27"/>
              </a:xfrm>
              <a:custGeom>
                <a:avLst/>
                <a:gdLst>
                  <a:gd name="T0" fmla="*/ 27 h 27"/>
                  <a:gd name="T1" fmla="*/ 0 h 27"/>
                  <a:gd name="T2" fmla="*/ 0 h 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">
                    <a:moveTo>
                      <a:pt x="0" y="2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49" name="Rectangle 181"/>
              <p:cNvSpPr>
                <a:spLocks noChangeArrowheads="1"/>
              </p:cNvSpPr>
              <p:nvPr/>
            </p:nvSpPr>
            <p:spPr bwMode="auto">
              <a:xfrm>
                <a:off x="2159" y="4469"/>
                <a:ext cx="119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 duck/Shanghai/SH-9/2013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0" name="Freeform 182"/>
              <p:cNvSpPr>
                <a:spLocks/>
              </p:cNvSpPr>
              <p:nvPr/>
            </p:nvSpPr>
            <p:spPr bwMode="auto">
              <a:xfrm>
                <a:off x="2104" y="4464"/>
                <a:ext cx="54" cy="26"/>
              </a:xfrm>
              <a:custGeom>
                <a:avLst/>
                <a:gdLst>
                  <a:gd name="T0" fmla="*/ 0 w 54"/>
                  <a:gd name="T1" fmla="*/ 0 h 26"/>
                  <a:gd name="T2" fmla="*/ 0 w 54"/>
                  <a:gd name="T3" fmla="*/ 26 h 26"/>
                  <a:gd name="T4" fmla="*/ 54 w 54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26">
                    <a:moveTo>
                      <a:pt x="0" y="0"/>
                    </a:moveTo>
                    <a:lnTo>
                      <a:pt x="0" y="26"/>
                    </a:lnTo>
                    <a:lnTo>
                      <a:pt x="54" y="26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1" name="Freeform 183"/>
              <p:cNvSpPr>
                <a:spLocks/>
              </p:cNvSpPr>
              <p:nvPr/>
            </p:nvSpPr>
            <p:spPr bwMode="auto">
              <a:xfrm>
                <a:off x="2016" y="4422"/>
                <a:ext cx="88" cy="41"/>
              </a:xfrm>
              <a:custGeom>
                <a:avLst/>
                <a:gdLst>
                  <a:gd name="T0" fmla="*/ 0 w 88"/>
                  <a:gd name="T1" fmla="*/ 0 h 41"/>
                  <a:gd name="T2" fmla="*/ 0 w 88"/>
                  <a:gd name="T3" fmla="*/ 41 h 41"/>
                  <a:gd name="T4" fmla="*/ 88 w 88"/>
                  <a:gd name="T5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8" h="41">
                    <a:moveTo>
                      <a:pt x="0" y="0"/>
                    </a:moveTo>
                    <a:lnTo>
                      <a:pt x="0" y="41"/>
                    </a:lnTo>
                    <a:lnTo>
                      <a:pt x="88" y="41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2" name="Freeform 184"/>
              <p:cNvSpPr>
                <a:spLocks/>
              </p:cNvSpPr>
              <p:nvPr/>
            </p:nvSpPr>
            <p:spPr bwMode="auto">
              <a:xfrm>
                <a:off x="1945" y="4280"/>
                <a:ext cx="71" cy="141"/>
              </a:xfrm>
              <a:custGeom>
                <a:avLst/>
                <a:gdLst>
                  <a:gd name="T0" fmla="*/ 0 w 71"/>
                  <a:gd name="T1" fmla="*/ 0 h 141"/>
                  <a:gd name="T2" fmla="*/ 0 w 71"/>
                  <a:gd name="T3" fmla="*/ 141 h 141"/>
                  <a:gd name="T4" fmla="*/ 71 w 71"/>
                  <a:gd name="T5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141">
                    <a:moveTo>
                      <a:pt x="0" y="0"/>
                    </a:moveTo>
                    <a:lnTo>
                      <a:pt x="0" y="141"/>
                    </a:lnTo>
                    <a:lnTo>
                      <a:pt x="71" y="141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3" name="Freeform 185"/>
              <p:cNvSpPr>
                <a:spLocks/>
              </p:cNvSpPr>
              <p:nvPr/>
            </p:nvSpPr>
            <p:spPr bwMode="auto">
              <a:xfrm>
                <a:off x="1833" y="4279"/>
                <a:ext cx="112" cy="132"/>
              </a:xfrm>
              <a:custGeom>
                <a:avLst/>
                <a:gdLst>
                  <a:gd name="T0" fmla="*/ 0 w 112"/>
                  <a:gd name="T1" fmla="*/ 132 h 132"/>
                  <a:gd name="T2" fmla="*/ 0 w 112"/>
                  <a:gd name="T3" fmla="*/ 0 h 132"/>
                  <a:gd name="T4" fmla="*/ 112 w 112"/>
                  <a:gd name="T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32">
                    <a:moveTo>
                      <a:pt x="0" y="132"/>
                    </a:moveTo>
                    <a:lnTo>
                      <a:pt x="0" y="0"/>
                    </a:lnTo>
                    <a:lnTo>
                      <a:pt x="112" y="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4" name="Rectangle 186"/>
              <p:cNvSpPr>
                <a:spLocks noChangeArrowheads="1"/>
              </p:cNvSpPr>
              <p:nvPr/>
            </p:nvSpPr>
            <p:spPr bwMode="auto">
              <a:xfrm>
                <a:off x="1952" y="4525"/>
                <a:ext cx="65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A/Anhui/1/2005 (H5N1)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5" name="Freeform 187"/>
              <p:cNvSpPr>
                <a:spLocks/>
              </p:cNvSpPr>
              <p:nvPr/>
            </p:nvSpPr>
            <p:spPr bwMode="auto">
              <a:xfrm>
                <a:off x="1833" y="4414"/>
                <a:ext cx="118" cy="132"/>
              </a:xfrm>
              <a:custGeom>
                <a:avLst/>
                <a:gdLst>
                  <a:gd name="T0" fmla="*/ 0 w 118"/>
                  <a:gd name="T1" fmla="*/ 0 h 132"/>
                  <a:gd name="T2" fmla="*/ 0 w 118"/>
                  <a:gd name="T3" fmla="*/ 132 h 132"/>
                  <a:gd name="T4" fmla="*/ 118 w 118"/>
                  <a:gd name="T5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132">
                    <a:moveTo>
                      <a:pt x="0" y="0"/>
                    </a:moveTo>
                    <a:lnTo>
                      <a:pt x="0" y="132"/>
                    </a:lnTo>
                    <a:lnTo>
                      <a:pt x="118" y="132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6" name="Freeform 188"/>
              <p:cNvSpPr>
                <a:spLocks/>
              </p:cNvSpPr>
              <p:nvPr/>
            </p:nvSpPr>
            <p:spPr bwMode="auto">
              <a:xfrm>
                <a:off x="1826" y="3827"/>
                <a:ext cx="7" cy="585"/>
              </a:xfrm>
              <a:custGeom>
                <a:avLst/>
                <a:gdLst>
                  <a:gd name="T0" fmla="*/ 0 w 7"/>
                  <a:gd name="T1" fmla="*/ 0 h 585"/>
                  <a:gd name="T2" fmla="*/ 0 w 7"/>
                  <a:gd name="T3" fmla="*/ 585 h 585"/>
                  <a:gd name="T4" fmla="*/ 7 w 7"/>
                  <a:gd name="T5" fmla="*/ 585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85">
                    <a:moveTo>
                      <a:pt x="0" y="0"/>
                    </a:moveTo>
                    <a:lnTo>
                      <a:pt x="0" y="585"/>
                    </a:lnTo>
                    <a:lnTo>
                      <a:pt x="7" y="585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7" name="Freeform 189"/>
              <p:cNvSpPr>
                <a:spLocks/>
              </p:cNvSpPr>
              <p:nvPr/>
            </p:nvSpPr>
            <p:spPr bwMode="auto">
              <a:xfrm>
                <a:off x="1376" y="2826"/>
                <a:ext cx="450" cy="1000"/>
              </a:xfrm>
              <a:custGeom>
                <a:avLst/>
                <a:gdLst>
                  <a:gd name="T0" fmla="*/ 0 w 450"/>
                  <a:gd name="T1" fmla="*/ 0 h 1000"/>
                  <a:gd name="T2" fmla="*/ 0 w 450"/>
                  <a:gd name="T3" fmla="*/ 1000 h 1000"/>
                  <a:gd name="T4" fmla="*/ 450 w 450"/>
                  <a:gd name="T5" fmla="*/ 1000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0" h="1000">
                    <a:moveTo>
                      <a:pt x="0" y="0"/>
                    </a:moveTo>
                    <a:lnTo>
                      <a:pt x="0" y="1000"/>
                    </a:lnTo>
                    <a:lnTo>
                      <a:pt x="450" y="1000"/>
                    </a:lnTo>
                  </a:path>
                </a:pathLst>
              </a:custGeom>
              <a:noFill/>
              <a:ln w="2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8" name="Oval 190"/>
              <p:cNvSpPr>
                <a:spLocks noChangeArrowheads="1"/>
              </p:cNvSpPr>
              <p:nvPr/>
            </p:nvSpPr>
            <p:spPr bwMode="auto">
              <a:xfrm>
                <a:off x="2170" y="777"/>
                <a:ext cx="27" cy="26"/>
              </a:xfrm>
              <a:prstGeom prst="ellipse">
                <a:avLst/>
              </a:prstGeom>
              <a:solidFill>
                <a:srgbClr val="000000"/>
              </a:solidFill>
              <a:ln w="2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59" name="Oval 191"/>
              <p:cNvSpPr>
                <a:spLocks noChangeArrowheads="1"/>
              </p:cNvSpPr>
              <p:nvPr/>
            </p:nvSpPr>
            <p:spPr bwMode="auto">
              <a:xfrm>
                <a:off x="2170" y="832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2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0" name="Oval 192"/>
              <p:cNvSpPr>
                <a:spLocks noChangeArrowheads="1"/>
              </p:cNvSpPr>
              <p:nvPr/>
            </p:nvSpPr>
            <p:spPr bwMode="auto">
              <a:xfrm>
                <a:off x="2170" y="888"/>
                <a:ext cx="27" cy="26"/>
              </a:xfrm>
              <a:prstGeom prst="ellipse">
                <a:avLst/>
              </a:prstGeom>
              <a:solidFill>
                <a:srgbClr val="000000"/>
              </a:solidFill>
              <a:ln w="2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1" name="Oval 193"/>
              <p:cNvSpPr>
                <a:spLocks noChangeArrowheads="1"/>
              </p:cNvSpPr>
              <p:nvPr/>
            </p:nvSpPr>
            <p:spPr bwMode="auto">
              <a:xfrm>
                <a:off x="2170" y="999"/>
                <a:ext cx="27" cy="26"/>
              </a:xfrm>
              <a:prstGeom prst="ellipse">
                <a:avLst/>
              </a:prstGeom>
              <a:solidFill>
                <a:srgbClr val="000000"/>
              </a:solidFill>
              <a:ln w="2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2" name="Oval 194"/>
              <p:cNvSpPr>
                <a:spLocks noChangeArrowheads="1"/>
              </p:cNvSpPr>
              <p:nvPr/>
            </p:nvSpPr>
            <p:spPr bwMode="auto">
              <a:xfrm>
                <a:off x="2170" y="1054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2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3" name="Oval 195"/>
              <p:cNvSpPr>
                <a:spLocks noChangeArrowheads="1"/>
              </p:cNvSpPr>
              <p:nvPr/>
            </p:nvSpPr>
            <p:spPr bwMode="auto">
              <a:xfrm>
                <a:off x="2188" y="1276"/>
                <a:ext cx="27" cy="27"/>
              </a:xfrm>
              <a:prstGeom prst="ellipse">
                <a:avLst/>
              </a:prstGeom>
              <a:solidFill>
                <a:srgbClr val="000000"/>
              </a:solidFill>
              <a:ln w="2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4" name="Oval 196"/>
              <p:cNvSpPr>
                <a:spLocks noChangeArrowheads="1"/>
              </p:cNvSpPr>
              <p:nvPr/>
            </p:nvSpPr>
            <p:spPr bwMode="auto">
              <a:xfrm>
                <a:off x="2153" y="1387"/>
                <a:ext cx="26" cy="27"/>
              </a:xfrm>
              <a:prstGeom prst="ellipse">
                <a:avLst/>
              </a:prstGeom>
              <a:solidFill>
                <a:srgbClr val="000000"/>
              </a:solidFill>
              <a:ln w="2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68" name="Rectangle 200"/>
              <p:cNvSpPr>
                <a:spLocks noChangeArrowheads="1"/>
              </p:cNvSpPr>
              <p:nvPr/>
            </p:nvSpPr>
            <p:spPr bwMode="auto">
              <a:xfrm>
                <a:off x="2059" y="879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63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71" name="Rectangle 203"/>
              <p:cNvSpPr>
                <a:spLocks noChangeArrowheads="1"/>
              </p:cNvSpPr>
              <p:nvPr/>
            </p:nvSpPr>
            <p:spPr bwMode="auto">
              <a:xfrm>
                <a:off x="2113" y="1474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61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72" name="Rectangle 204"/>
              <p:cNvSpPr>
                <a:spLocks noChangeArrowheads="1"/>
              </p:cNvSpPr>
              <p:nvPr/>
            </p:nvSpPr>
            <p:spPr bwMode="auto">
              <a:xfrm>
                <a:off x="2073" y="2651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87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Rectangle 207"/>
            <p:cNvSpPr>
              <a:spLocks noChangeArrowheads="1"/>
            </p:cNvSpPr>
            <p:nvPr/>
          </p:nvSpPr>
          <p:spPr bwMode="auto">
            <a:xfrm>
              <a:off x="2041" y="1136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74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208"/>
            <p:cNvSpPr>
              <a:spLocks noChangeArrowheads="1"/>
            </p:cNvSpPr>
            <p:nvPr/>
          </p:nvSpPr>
          <p:spPr bwMode="auto">
            <a:xfrm>
              <a:off x="2005" y="1306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78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209"/>
            <p:cNvSpPr>
              <a:spLocks noChangeArrowheads="1"/>
            </p:cNvSpPr>
            <p:nvPr/>
          </p:nvSpPr>
          <p:spPr bwMode="auto">
            <a:xfrm>
              <a:off x="2038" y="2457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87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211"/>
            <p:cNvSpPr>
              <a:spLocks noChangeArrowheads="1"/>
            </p:cNvSpPr>
            <p:nvPr/>
          </p:nvSpPr>
          <p:spPr bwMode="auto">
            <a:xfrm>
              <a:off x="1946" y="4410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214"/>
            <p:cNvSpPr>
              <a:spLocks noChangeArrowheads="1"/>
            </p:cNvSpPr>
            <p:nvPr/>
          </p:nvSpPr>
          <p:spPr bwMode="auto">
            <a:xfrm>
              <a:off x="2180" y="3914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215"/>
            <p:cNvSpPr>
              <a:spLocks noChangeArrowheads="1"/>
            </p:cNvSpPr>
            <p:nvPr/>
          </p:nvSpPr>
          <p:spPr bwMode="auto">
            <a:xfrm>
              <a:off x="1918" y="4074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67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216"/>
            <p:cNvSpPr>
              <a:spLocks noChangeArrowheads="1"/>
            </p:cNvSpPr>
            <p:nvPr/>
          </p:nvSpPr>
          <p:spPr bwMode="auto">
            <a:xfrm>
              <a:off x="1879" y="4216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75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220"/>
            <p:cNvSpPr>
              <a:spLocks noChangeArrowheads="1"/>
            </p:cNvSpPr>
            <p:nvPr/>
          </p:nvSpPr>
          <p:spPr bwMode="auto">
            <a:xfrm>
              <a:off x="2032" y="3086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223"/>
            <p:cNvSpPr>
              <a:spLocks noChangeArrowheads="1"/>
            </p:cNvSpPr>
            <p:nvPr/>
          </p:nvSpPr>
          <p:spPr bwMode="auto">
            <a:xfrm>
              <a:off x="2069" y="1916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61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26"/>
            <p:cNvSpPr>
              <a:spLocks noChangeArrowheads="1"/>
            </p:cNvSpPr>
            <p:nvPr/>
          </p:nvSpPr>
          <p:spPr bwMode="auto">
            <a:xfrm>
              <a:off x="1955" y="1751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28"/>
            <p:cNvSpPr>
              <a:spLocks noChangeArrowheads="1"/>
            </p:cNvSpPr>
            <p:nvPr/>
          </p:nvSpPr>
          <p:spPr bwMode="auto">
            <a:xfrm>
              <a:off x="1964" y="3169"/>
              <a:ext cx="97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29"/>
            <p:cNvSpPr>
              <a:spLocks noChangeArrowheads="1"/>
            </p:cNvSpPr>
            <p:nvPr/>
          </p:nvSpPr>
          <p:spPr bwMode="auto">
            <a:xfrm>
              <a:off x="2075" y="3312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230"/>
            <p:cNvSpPr>
              <a:spLocks noChangeShapeType="1"/>
            </p:cNvSpPr>
            <p:nvPr/>
          </p:nvSpPr>
          <p:spPr bwMode="auto">
            <a:xfrm>
              <a:off x="1492" y="4624"/>
              <a:ext cx="127" cy="0"/>
            </a:xfrm>
            <a:prstGeom prst="line">
              <a:avLst/>
            </a:prstGeom>
            <a:noFill/>
            <a:ln w="2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231"/>
            <p:cNvSpPr>
              <a:spLocks noChangeShapeType="1"/>
            </p:cNvSpPr>
            <p:nvPr/>
          </p:nvSpPr>
          <p:spPr bwMode="auto">
            <a:xfrm>
              <a:off x="1492" y="4615"/>
              <a:ext cx="0" cy="18"/>
            </a:xfrm>
            <a:prstGeom prst="line">
              <a:avLst/>
            </a:prstGeom>
            <a:noFill/>
            <a:ln w="2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232"/>
            <p:cNvSpPr>
              <a:spLocks noChangeShapeType="1"/>
            </p:cNvSpPr>
            <p:nvPr/>
          </p:nvSpPr>
          <p:spPr bwMode="auto">
            <a:xfrm>
              <a:off x="1619" y="4615"/>
              <a:ext cx="0" cy="18"/>
            </a:xfrm>
            <a:prstGeom prst="line">
              <a:avLst/>
            </a:prstGeom>
            <a:noFill/>
            <a:ln w="2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" name="Rectangle 233"/>
            <p:cNvSpPr>
              <a:spLocks noChangeArrowheads="1"/>
            </p:cNvSpPr>
            <p:nvPr/>
          </p:nvSpPr>
          <p:spPr bwMode="auto">
            <a:xfrm>
              <a:off x="1517" y="4635"/>
              <a:ext cx="178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0.0100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4" name="TextBox 233"/>
          <p:cNvSpPr txBox="1"/>
          <p:nvPr/>
        </p:nvSpPr>
        <p:spPr>
          <a:xfrm>
            <a:off x="314544" y="609600"/>
            <a:ext cx="2047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Sup. Fig 1F. M gene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02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1243013" y="1274763"/>
            <a:ext cx="4371975" cy="6516688"/>
            <a:chOff x="1096" y="803"/>
            <a:chExt cx="2754" cy="4105"/>
          </a:xfrm>
        </p:grpSpPr>
        <p:grpSp>
          <p:nvGrpSpPr>
            <p:cNvPr id="5" name="Group 206"/>
            <p:cNvGrpSpPr>
              <a:grpSpLocks/>
            </p:cNvGrpSpPr>
            <p:nvPr/>
          </p:nvGrpSpPr>
          <p:grpSpPr bwMode="auto">
            <a:xfrm>
              <a:off x="1096" y="803"/>
              <a:ext cx="2754" cy="3986"/>
              <a:chOff x="1096" y="803"/>
              <a:chExt cx="2754" cy="3986"/>
            </a:xfrm>
          </p:grpSpPr>
          <p:sp>
            <p:nvSpPr>
              <p:cNvPr id="6208" name="Rectangle 82"/>
              <p:cNvSpPr>
                <a:spLocks noChangeArrowheads="1"/>
              </p:cNvSpPr>
              <p:nvPr/>
            </p:nvSpPr>
            <p:spPr bwMode="auto">
              <a:xfrm>
                <a:off x="2227" y="2764"/>
                <a:ext cx="1195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06" name="Rectangle 80"/>
              <p:cNvSpPr>
                <a:spLocks noChangeArrowheads="1"/>
              </p:cNvSpPr>
              <p:nvPr/>
            </p:nvSpPr>
            <p:spPr bwMode="auto">
              <a:xfrm>
                <a:off x="2227" y="2703"/>
                <a:ext cx="1195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A/green-winged teal/Egypt/877/2016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02" name="Rectangle 76"/>
              <p:cNvSpPr>
                <a:spLocks noChangeArrowheads="1"/>
              </p:cNvSpPr>
              <p:nvPr/>
            </p:nvSpPr>
            <p:spPr bwMode="auto">
              <a:xfrm>
                <a:off x="2325" y="2642"/>
                <a:ext cx="1447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A/Geese/South Africa/S2017/08 0558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00" name="Rectangle 74"/>
              <p:cNvSpPr>
                <a:spLocks noChangeArrowheads="1"/>
              </p:cNvSpPr>
              <p:nvPr/>
            </p:nvSpPr>
            <p:spPr bwMode="auto">
              <a:xfrm>
                <a:off x="2301" y="2574"/>
                <a:ext cx="1506" cy="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A/Chicken/South Africa/S2017/08 0561 P1/2017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8" name="Rectangle 72"/>
              <p:cNvSpPr>
                <a:spLocks noChangeArrowheads="1"/>
              </p:cNvSpPr>
              <p:nvPr/>
            </p:nvSpPr>
            <p:spPr bwMode="auto">
              <a:xfrm>
                <a:off x="2276" y="2520"/>
                <a:ext cx="1574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A/Guinea fowl/South Africa/S2017/08 0190 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6" name="Rectangle 70"/>
              <p:cNvSpPr>
                <a:spLocks noChangeArrowheads="1"/>
              </p:cNvSpPr>
              <p:nvPr/>
            </p:nvSpPr>
            <p:spPr bwMode="auto">
              <a:xfrm>
                <a:off x="2301" y="2459"/>
                <a:ext cx="1494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A/Ostrich/South Africa/S2017/08 0046 AF/2017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3" name="Rectangle 67"/>
              <p:cNvSpPr>
                <a:spLocks noChangeArrowheads="1"/>
              </p:cNvSpPr>
              <p:nvPr/>
            </p:nvSpPr>
            <p:spPr bwMode="auto">
              <a:xfrm>
                <a:off x="2252" y="2398"/>
                <a:ext cx="1252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A/pigeon/Cameroon/17RS1661-4/2017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1" name="Rectangle 65"/>
              <p:cNvSpPr>
                <a:spLocks noChangeArrowheads="1"/>
              </p:cNvSpPr>
              <p:nvPr/>
            </p:nvSpPr>
            <p:spPr bwMode="auto">
              <a:xfrm>
                <a:off x="2252" y="2337"/>
                <a:ext cx="1276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A/chicken/Cameroon/17RS1661-1/2017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9" name="Rectangle 63"/>
              <p:cNvSpPr>
                <a:spLocks noChangeArrowheads="1"/>
              </p:cNvSpPr>
              <p:nvPr/>
            </p:nvSpPr>
            <p:spPr bwMode="auto">
              <a:xfrm>
                <a:off x="2177" y="2275"/>
                <a:ext cx="1208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A/chicken/Uganda/17RS115-15/2017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7" name="Rectangle 61"/>
              <p:cNvSpPr>
                <a:spLocks noChangeArrowheads="1"/>
              </p:cNvSpPr>
              <p:nvPr/>
            </p:nvSpPr>
            <p:spPr bwMode="auto">
              <a:xfrm>
                <a:off x="2177" y="2214"/>
                <a:ext cx="1101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A/duck/Uganda/17RS115-9/2017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1" name="Rectangle 55"/>
              <p:cNvSpPr>
                <a:spLocks noChangeArrowheads="1"/>
              </p:cNvSpPr>
              <p:nvPr/>
            </p:nvSpPr>
            <p:spPr bwMode="auto">
              <a:xfrm>
                <a:off x="2227" y="2031"/>
                <a:ext cx="898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A/duck/Egypt/SS19/2017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9" name="Rectangle 53"/>
              <p:cNvSpPr>
                <a:spLocks noChangeArrowheads="1"/>
              </p:cNvSpPr>
              <p:nvPr/>
            </p:nvSpPr>
            <p:spPr bwMode="auto">
              <a:xfrm>
                <a:off x="2153" y="1970"/>
                <a:ext cx="1197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A/duck/Cameroon/17RS1661 3/2017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5" name="Rectangle 49"/>
              <p:cNvSpPr>
                <a:spLocks noChangeArrowheads="1"/>
              </p:cNvSpPr>
              <p:nvPr/>
            </p:nvSpPr>
            <p:spPr bwMode="auto">
              <a:xfrm>
                <a:off x="2276" y="1909"/>
                <a:ext cx="894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A/duck/Egypt/F446/2017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2294" y="803"/>
                <a:ext cx="134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2252" y="825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Rectangle 8"/>
              <p:cNvSpPr>
                <a:spLocks noChangeArrowheads="1"/>
              </p:cNvSpPr>
              <p:nvPr/>
            </p:nvSpPr>
            <p:spPr bwMode="auto">
              <a:xfrm>
                <a:off x="2294" y="864"/>
                <a:ext cx="133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Line 9"/>
              <p:cNvSpPr>
                <a:spLocks noChangeShapeType="1"/>
              </p:cNvSpPr>
              <p:nvPr/>
            </p:nvSpPr>
            <p:spPr bwMode="auto">
              <a:xfrm>
                <a:off x="2252" y="886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Rectangle 10"/>
              <p:cNvSpPr>
                <a:spLocks noChangeArrowheads="1"/>
              </p:cNvSpPr>
              <p:nvPr/>
            </p:nvSpPr>
            <p:spPr bwMode="auto">
              <a:xfrm>
                <a:off x="2294" y="925"/>
                <a:ext cx="133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Congo/KAF1/2017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Line 11"/>
              <p:cNvSpPr>
                <a:spLocks noChangeShapeType="1"/>
              </p:cNvSpPr>
              <p:nvPr/>
            </p:nvSpPr>
            <p:spPr bwMode="auto">
              <a:xfrm>
                <a:off x="2252" y="947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Rectangle 12"/>
              <p:cNvSpPr>
                <a:spLocks noChangeArrowheads="1"/>
              </p:cNvSpPr>
              <p:nvPr/>
            </p:nvSpPr>
            <p:spPr bwMode="auto">
              <a:xfrm>
                <a:off x="2294" y="986"/>
                <a:ext cx="133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Congo/KAF4/2017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Line 13"/>
              <p:cNvSpPr>
                <a:spLocks noChangeShapeType="1"/>
              </p:cNvSpPr>
              <p:nvPr/>
            </p:nvSpPr>
            <p:spPr bwMode="auto">
              <a:xfrm>
                <a:off x="2252" y="1008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/>
            </p:nvSpPr>
            <p:spPr bwMode="auto">
              <a:xfrm>
                <a:off x="2294" y="1047"/>
                <a:ext cx="138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Congo/NYA14/2017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Line 15"/>
              <p:cNvSpPr>
                <a:spLocks noChangeShapeType="1"/>
              </p:cNvSpPr>
              <p:nvPr/>
            </p:nvSpPr>
            <p:spPr bwMode="auto">
              <a:xfrm>
                <a:off x="2252" y="1069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Rectangle 16"/>
              <p:cNvSpPr>
                <a:spLocks noChangeArrowheads="1"/>
              </p:cNvSpPr>
              <p:nvPr/>
            </p:nvSpPr>
            <p:spPr bwMode="auto">
              <a:xfrm>
                <a:off x="2294" y="1108"/>
                <a:ext cx="133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Line 17"/>
              <p:cNvSpPr>
                <a:spLocks noChangeShapeType="1"/>
              </p:cNvSpPr>
              <p:nvPr/>
            </p:nvSpPr>
            <p:spPr bwMode="auto">
              <a:xfrm>
                <a:off x="2252" y="1130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Rectangle 18"/>
              <p:cNvSpPr>
                <a:spLocks noChangeArrowheads="1"/>
              </p:cNvSpPr>
              <p:nvPr/>
            </p:nvSpPr>
            <p:spPr bwMode="auto">
              <a:xfrm>
                <a:off x="2252" y="1169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Congo/17RS882-33/2017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44" name="Freeform 19"/>
              <p:cNvSpPr>
                <a:spLocks/>
              </p:cNvSpPr>
              <p:nvPr/>
            </p:nvSpPr>
            <p:spPr bwMode="auto">
              <a:xfrm>
                <a:off x="2251" y="1191"/>
                <a:ext cx="0" cy="90"/>
              </a:xfrm>
              <a:custGeom>
                <a:avLst/>
                <a:gdLst>
                  <a:gd name="T0" fmla="*/ 90 h 90"/>
                  <a:gd name="T1" fmla="*/ 0 h 90"/>
                  <a:gd name="T2" fmla="*/ 0 h 9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0">
                    <a:moveTo>
                      <a:pt x="0" y="9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45" name="Rectangle 20"/>
              <p:cNvSpPr>
                <a:spLocks noChangeArrowheads="1"/>
              </p:cNvSpPr>
              <p:nvPr/>
            </p:nvSpPr>
            <p:spPr bwMode="auto">
              <a:xfrm>
                <a:off x="2252" y="1231"/>
                <a:ext cx="152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Congo/17RS882-40/2017 (H5N8)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47" name="Freeform 21"/>
              <p:cNvSpPr>
                <a:spLocks/>
              </p:cNvSpPr>
              <p:nvPr/>
            </p:nvSpPr>
            <p:spPr bwMode="auto">
              <a:xfrm>
                <a:off x="2251" y="1252"/>
                <a:ext cx="0" cy="60"/>
              </a:xfrm>
              <a:custGeom>
                <a:avLst/>
                <a:gdLst>
                  <a:gd name="T0" fmla="*/ 60 h 60"/>
                  <a:gd name="T1" fmla="*/ 0 h 60"/>
                  <a:gd name="T2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0">
                    <a:moveTo>
                      <a:pt x="0" y="6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48" name="Rectangle 22"/>
              <p:cNvSpPr>
                <a:spLocks noChangeArrowheads="1"/>
              </p:cNvSpPr>
              <p:nvPr/>
            </p:nvSpPr>
            <p:spPr bwMode="auto">
              <a:xfrm>
                <a:off x="2252" y="1292"/>
                <a:ext cx="147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49" name="Freeform 23"/>
              <p:cNvSpPr>
                <a:spLocks/>
              </p:cNvSpPr>
              <p:nvPr/>
            </p:nvSpPr>
            <p:spPr bwMode="auto">
              <a:xfrm>
                <a:off x="2251" y="1313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0" name="Rectangle 24"/>
              <p:cNvSpPr>
                <a:spLocks noChangeArrowheads="1"/>
              </p:cNvSpPr>
              <p:nvPr/>
            </p:nvSpPr>
            <p:spPr bwMode="auto">
              <a:xfrm>
                <a:off x="2294" y="1353"/>
                <a:ext cx="134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Congo/TCH6/2017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1" name="Line 25"/>
              <p:cNvSpPr>
                <a:spLocks noChangeShapeType="1"/>
              </p:cNvSpPr>
              <p:nvPr/>
            </p:nvSpPr>
            <p:spPr bwMode="auto">
              <a:xfrm>
                <a:off x="2252" y="1374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2" name="Line 26"/>
              <p:cNvSpPr>
                <a:spLocks noChangeShapeType="1"/>
              </p:cNvSpPr>
              <p:nvPr/>
            </p:nvSpPr>
            <p:spPr bwMode="auto">
              <a:xfrm>
                <a:off x="2251" y="825"/>
                <a:ext cx="0" cy="273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3" name="Line 27"/>
              <p:cNvSpPr>
                <a:spLocks noChangeShapeType="1"/>
              </p:cNvSpPr>
              <p:nvPr/>
            </p:nvSpPr>
            <p:spPr bwMode="auto">
              <a:xfrm>
                <a:off x="2251" y="1101"/>
                <a:ext cx="0" cy="273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4" name="Freeform 28"/>
              <p:cNvSpPr>
                <a:spLocks/>
              </p:cNvSpPr>
              <p:nvPr/>
            </p:nvSpPr>
            <p:spPr bwMode="auto">
              <a:xfrm>
                <a:off x="2177" y="1099"/>
                <a:ext cx="74" cy="167"/>
              </a:xfrm>
              <a:custGeom>
                <a:avLst/>
                <a:gdLst>
                  <a:gd name="T0" fmla="*/ 0 w 74"/>
                  <a:gd name="T1" fmla="*/ 167 h 167"/>
                  <a:gd name="T2" fmla="*/ 0 w 74"/>
                  <a:gd name="T3" fmla="*/ 0 h 167"/>
                  <a:gd name="T4" fmla="*/ 74 w 74"/>
                  <a:gd name="T5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167">
                    <a:moveTo>
                      <a:pt x="0" y="167"/>
                    </a:moveTo>
                    <a:lnTo>
                      <a:pt x="0" y="0"/>
                    </a:lnTo>
                    <a:lnTo>
                      <a:pt x="7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5" name="Rectangle 29"/>
              <p:cNvSpPr>
                <a:spLocks noChangeArrowheads="1"/>
              </p:cNvSpPr>
              <p:nvPr/>
            </p:nvSpPr>
            <p:spPr bwMode="auto">
              <a:xfrm>
                <a:off x="2178" y="1414"/>
                <a:ext cx="150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Congo/17RS882-29/2017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6" name="Freeform 30"/>
              <p:cNvSpPr>
                <a:spLocks/>
              </p:cNvSpPr>
              <p:nvPr/>
            </p:nvSpPr>
            <p:spPr bwMode="auto">
              <a:xfrm>
                <a:off x="2177" y="1269"/>
                <a:ext cx="0" cy="166"/>
              </a:xfrm>
              <a:custGeom>
                <a:avLst/>
                <a:gdLst>
                  <a:gd name="T0" fmla="*/ 0 h 166"/>
                  <a:gd name="T1" fmla="*/ 166 h 166"/>
                  <a:gd name="T2" fmla="*/ 166 h 1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66">
                    <a:moveTo>
                      <a:pt x="0" y="0"/>
                    </a:moveTo>
                    <a:lnTo>
                      <a:pt x="0" y="166"/>
                    </a:lnTo>
                    <a:lnTo>
                      <a:pt x="0" y="16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7" name="Rectangle 31"/>
              <p:cNvSpPr>
                <a:spLocks noChangeArrowheads="1"/>
              </p:cNvSpPr>
              <p:nvPr/>
            </p:nvSpPr>
            <p:spPr bwMode="auto">
              <a:xfrm>
                <a:off x="2220" y="1475"/>
                <a:ext cx="137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A/Muscovy duck/DR Congo/NYA15/2017 (H5N8)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8" name="Line 32"/>
              <p:cNvSpPr>
                <a:spLocks noChangeShapeType="1"/>
              </p:cNvSpPr>
              <p:nvPr/>
            </p:nvSpPr>
            <p:spPr bwMode="auto">
              <a:xfrm>
                <a:off x="2178" y="1496"/>
                <a:ext cx="0" cy="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9" name="Line 33"/>
              <p:cNvSpPr>
                <a:spLocks noChangeShapeType="1"/>
              </p:cNvSpPr>
              <p:nvPr/>
            </p:nvSpPr>
            <p:spPr bwMode="auto">
              <a:xfrm>
                <a:off x="2177" y="1099"/>
                <a:ext cx="0" cy="198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0" name="Line 34"/>
              <p:cNvSpPr>
                <a:spLocks noChangeShapeType="1"/>
              </p:cNvSpPr>
              <p:nvPr/>
            </p:nvSpPr>
            <p:spPr bwMode="auto">
              <a:xfrm>
                <a:off x="2177" y="1299"/>
                <a:ext cx="0" cy="197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1" name="Freeform 35"/>
              <p:cNvSpPr>
                <a:spLocks/>
              </p:cNvSpPr>
              <p:nvPr/>
            </p:nvSpPr>
            <p:spPr bwMode="auto">
              <a:xfrm>
                <a:off x="2128" y="1298"/>
                <a:ext cx="49" cy="399"/>
              </a:xfrm>
              <a:custGeom>
                <a:avLst/>
                <a:gdLst>
                  <a:gd name="T0" fmla="*/ 0 w 49"/>
                  <a:gd name="T1" fmla="*/ 399 h 399"/>
                  <a:gd name="T2" fmla="*/ 0 w 49"/>
                  <a:gd name="T3" fmla="*/ 0 h 399"/>
                  <a:gd name="T4" fmla="*/ 49 w 49"/>
                  <a:gd name="T5" fmla="*/ 0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399">
                    <a:moveTo>
                      <a:pt x="0" y="399"/>
                    </a:moveTo>
                    <a:lnTo>
                      <a:pt x="0" y="0"/>
                    </a:lnTo>
                    <a:lnTo>
                      <a:pt x="4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2" name="Rectangle 36"/>
              <p:cNvSpPr>
                <a:spLocks noChangeArrowheads="1"/>
              </p:cNvSpPr>
              <p:nvPr/>
            </p:nvSpPr>
            <p:spPr bwMode="auto">
              <a:xfrm>
                <a:off x="2153" y="1543"/>
                <a:ext cx="1534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A/grey-headed gull/Uganda/MUWRP-538/2017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3" name="Freeform 37"/>
              <p:cNvSpPr>
                <a:spLocks/>
              </p:cNvSpPr>
              <p:nvPr/>
            </p:nvSpPr>
            <p:spPr bwMode="auto">
              <a:xfrm>
                <a:off x="2152" y="1557"/>
                <a:ext cx="0" cy="541"/>
              </a:xfrm>
              <a:custGeom>
                <a:avLst/>
                <a:gdLst>
                  <a:gd name="T0" fmla="*/ 541 h 541"/>
                  <a:gd name="T1" fmla="*/ 0 h 541"/>
                  <a:gd name="T2" fmla="*/ 0 h 54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41">
                    <a:moveTo>
                      <a:pt x="0" y="54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4" name="Rectangle 38"/>
              <p:cNvSpPr>
                <a:spLocks noChangeArrowheads="1"/>
              </p:cNvSpPr>
              <p:nvPr/>
            </p:nvSpPr>
            <p:spPr bwMode="auto">
              <a:xfrm>
                <a:off x="2202" y="1597"/>
                <a:ext cx="152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Uvs-Nuur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Lake/341/2016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5" name="Freeform 39"/>
              <p:cNvSpPr>
                <a:spLocks/>
              </p:cNvSpPr>
              <p:nvPr/>
            </p:nvSpPr>
            <p:spPr bwMode="auto">
              <a:xfrm>
                <a:off x="2152" y="1618"/>
                <a:ext cx="49" cy="510"/>
              </a:xfrm>
              <a:custGeom>
                <a:avLst/>
                <a:gdLst>
                  <a:gd name="T0" fmla="*/ 0 w 49"/>
                  <a:gd name="T1" fmla="*/ 510 h 510"/>
                  <a:gd name="T2" fmla="*/ 0 w 49"/>
                  <a:gd name="T3" fmla="*/ 0 h 510"/>
                  <a:gd name="T4" fmla="*/ 49 w 49"/>
                  <a:gd name="T5" fmla="*/ 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510">
                    <a:moveTo>
                      <a:pt x="0" y="510"/>
                    </a:moveTo>
                    <a:lnTo>
                      <a:pt x="0" y="0"/>
                    </a:lnTo>
                    <a:lnTo>
                      <a:pt x="4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6" name="Rectangle 40"/>
              <p:cNvSpPr>
                <a:spLocks noChangeArrowheads="1"/>
              </p:cNvSpPr>
              <p:nvPr/>
            </p:nvSpPr>
            <p:spPr bwMode="auto">
              <a:xfrm>
                <a:off x="2177" y="1658"/>
                <a:ext cx="116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A/great crested grebe/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Tyva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/34/2016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7" name="Freeform 41"/>
              <p:cNvSpPr>
                <a:spLocks/>
              </p:cNvSpPr>
              <p:nvPr/>
            </p:nvSpPr>
            <p:spPr bwMode="auto">
              <a:xfrm>
                <a:off x="2152" y="1679"/>
                <a:ext cx="24" cy="480"/>
              </a:xfrm>
              <a:custGeom>
                <a:avLst/>
                <a:gdLst>
                  <a:gd name="T0" fmla="*/ 0 w 24"/>
                  <a:gd name="T1" fmla="*/ 480 h 480"/>
                  <a:gd name="T2" fmla="*/ 0 w 24"/>
                  <a:gd name="T3" fmla="*/ 0 h 480"/>
                  <a:gd name="T4" fmla="*/ 24 w 24"/>
                  <a:gd name="T5" fmla="*/ 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80">
                    <a:moveTo>
                      <a:pt x="0" y="480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8" name="Rectangle 42"/>
              <p:cNvSpPr>
                <a:spLocks noChangeArrowheads="1"/>
              </p:cNvSpPr>
              <p:nvPr/>
            </p:nvSpPr>
            <p:spPr bwMode="auto">
              <a:xfrm>
                <a:off x="2301" y="1719"/>
                <a:ext cx="102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A/wild duck/Poland/82A/2016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9" name="Freeform 43"/>
              <p:cNvSpPr>
                <a:spLocks/>
              </p:cNvSpPr>
              <p:nvPr/>
            </p:nvSpPr>
            <p:spPr bwMode="auto">
              <a:xfrm>
                <a:off x="2250" y="1740"/>
                <a:ext cx="50" cy="30"/>
              </a:xfrm>
              <a:custGeom>
                <a:avLst/>
                <a:gdLst>
                  <a:gd name="T0" fmla="*/ 0 w 50"/>
                  <a:gd name="T1" fmla="*/ 30 h 30"/>
                  <a:gd name="T2" fmla="*/ 0 w 50"/>
                  <a:gd name="T3" fmla="*/ 0 h 30"/>
                  <a:gd name="T4" fmla="*/ 50 w 50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30">
                    <a:moveTo>
                      <a:pt x="0" y="30"/>
                    </a:moveTo>
                    <a:lnTo>
                      <a:pt x="0" y="0"/>
                    </a:lnTo>
                    <a:lnTo>
                      <a:pt x="5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0" name="Rectangle 44"/>
              <p:cNvSpPr>
                <a:spLocks noChangeArrowheads="1"/>
              </p:cNvSpPr>
              <p:nvPr/>
            </p:nvSpPr>
            <p:spPr bwMode="auto">
              <a:xfrm>
                <a:off x="2252" y="1780"/>
                <a:ext cx="128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A/tufted duck/Germany-SH/R8444/2016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1" name="Freeform 45"/>
              <p:cNvSpPr>
                <a:spLocks/>
              </p:cNvSpPr>
              <p:nvPr/>
            </p:nvSpPr>
            <p:spPr bwMode="auto">
              <a:xfrm>
                <a:off x="2250" y="1772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2" name="Freeform 46"/>
              <p:cNvSpPr>
                <a:spLocks/>
              </p:cNvSpPr>
              <p:nvPr/>
            </p:nvSpPr>
            <p:spPr bwMode="auto">
              <a:xfrm>
                <a:off x="2226" y="1771"/>
                <a:ext cx="24" cy="44"/>
              </a:xfrm>
              <a:custGeom>
                <a:avLst/>
                <a:gdLst>
                  <a:gd name="T0" fmla="*/ 0 w 24"/>
                  <a:gd name="T1" fmla="*/ 44 h 44"/>
                  <a:gd name="T2" fmla="*/ 0 w 24"/>
                  <a:gd name="T3" fmla="*/ 0 h 44"/>
                  <a:gd name="T4" fmla="*/ 24 w 24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4">
                    <a:moveTo>
                      <a:pt x="0" y="44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3" name="Rectangle 47"/>
              <p:cNvSpPr>
                <a:spLocks noChangeArrowheads="1"/>
              </p:cNvSpPr>
              <p:nvPr/>
            </p:nvSpPr>
            <p:spPr bwMode="auto">
              <a:xfrm>
                <a:off x="2301" y="1848"/>
                <a:ext cx="1196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A/Common-coot/Egypt/CA285/2016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4" name="Freeform 48"/>
              <p:cNvSpPr>
                <a:spLocks/>
              </p:cNvSpPr>
              <p:nvPr/>
            </p:nvSpPr>
            <p:spPr bwMode="auto">
              <a:xfrm>
                <a:off x="2226" y="1818"/>
                <a:ext cx="73" cy="45"/>
              </a:xfrm>
              <a:custGeom>
                <a:avLst/>
                <a:gdLst>
                  <a:gd name="T0" fmla="*/ 0 w 73"/>
                  <a:gd name="T1" fmla="*/ 0 h 45"/>
                  <a:gd name="T2" fmla="*/ 0 w 73"/>
                  <a:gd name="T3" fmla="*/ 45 h 45"/>
                  <a:gd name="T4" fmla="*/ 73 w 73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45">
                    <a:moveTo>
                      <a:pt x="0" y="0"/>
                    </a:moveTo>
                    <a:lnTo>
                      <a:pt x="0" y="45"/>
                    </a:lnTo>
                    <a:lnTo>
                      <a:pt x="73" y="4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6" name="Freeform 50"/>
              <p:cNvSpPr>
                <a:spLocks/>
              </p:cNvSpPr>
              <p:nvPr/>
            </p:nvSpPr>
            <p:spPr bwMode="auto">
              <a:xfrm>
                <a:off x="2226" y="1849"/>
                <a:ext cx="48" cy="75"/>
              </a:xfrm>
              <a:custGeom>
                <a:avLst/>
                <a:gdLst>
                  <a:gd name="T0" fmla="*/ 0 w 48"/>
                  <a:gd name="T1" fmla="*/ 0 h 75"/>
                  <a:gd name="T2" fmla="*/ 0 w 48"/>
                  <a:gd name="T3" fmla="*/ 75 h 75"/>
                  <a:gd name="T4" fmla="*/ 48 w 48"/>
                  <a:gd name="T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75">
                    <a:moveTo>
                      <a:pt x="0" y="0"/>
                    </a:moveTo>
                    <a:lnTo>
                      <a:pt x="0" y="75"/>
                    </a:lnTo>
                    <a:lnTo>
                      <a:pt x="48" y="75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7" name="Line 51"/>
              <p:cNvSpPr>
                <a:spLocks noChangeShapeType="1"/>
              </p:cNvSpPr>
              <p:nvPr/>
            </p:nvSpPr>
            <p:spPr bwMode="auto">
              <a:xfrm>
                <a:off x="2226" y="1771"/>
                <a:ext cx="0" cy="75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8" name="Freeform 52"/>
              <p:cNvSpPr>
                <a:spLocks/>
              </p:cNvSpPr>
              <p:nvPr/>
            </p:nvSpPr>
            <p:spPr bwMode="auto">
              <a:xfrm>
                <a:off x="2152" y="1847"/>
                <a:ext cx="74" cy="396"/>
              </a:xfrm>
              <a:custGeom>
                <a:avLst/>
                <a:gdLst>
                  <a:gd name="T0" fmla="*/ 0 w 74"/>
                  <a:gd name="T1" fmla="*/ 396 h 396"/>
                  <a:gd name="T2" fmla="*/ 0 w 74"/>
                  <a:gd name="T3" fmla="*/ 0 h 396"/>
                  <a:gd name="T4" fmla="*/ 74 w 74"/>
                  <a:gd name="T5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396">
                    <a:moveTo>
                      <a:pt x="0" y="396"/>
                    </a:moveTo>
                    <a:lnTo>
                      <a:pt x="0" y="0"/>
                    </a:lnTo>
                    <a:lnTo>
                      <a:pt x="7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0" name="Freeform 54"/>
              <p:cNvSpPr>
                <a:spLocks/>
              </p:cNvSpPr>
              <p:nvPr/>
            </p:nvSpPr>
            <p:spPr bwMode="auto">
              <a:xfrm>
                <a:off x="2152" y="1985"/>
                <a:ext cx="0" cy="327"/>
              </a:xfrm>
              <a:custGeom>
                <a:avLst/>
                <a:gdLst>
                  <a:gd name="T0" fmla="*/ 327 h 327"/>
                  <a:gd name="T1" fmla="*/ 0 h 327"/>
                  <a:gd name="T2" fmla="*/ 0 h 3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27">
                    <a:moveTo>
                      <a:pt x="0" y="32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2" name="Freeform 56"/>
              <p:cNvSpPr>
                <a:spLocks/>
              </p:cNvSpPr>
              <p:nvPr/>
            </p:nvSpPr>
            <p:spPr bwMode="auto">
              <a:xfrm>
                <a:off x="2152" y="2046"/>
                <a:ext cx="74" cy="29"/>
              </a:xfrm>
              <a:custGeom>
                <a:avLst/>
                <a:gdLst>
                  <a:gd name="T0" fmla="*/ 0 w 74"/>
                  <a:gd name="T1" fmla="*/ 29 h 29"/>
                  <a:gd name="T2" fmla="*/ 0 w 74"/>
                  <a:gd name="T3" fmla="*/ 0 h 29"/>
                  <a:gd name="T4" fmla="*/ 74 w 74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29">
                    <a:moveTo>
                      <a:pt x="0" y="29"/>
                    </a:moveTo>
                    <a:lnTo>
                      <a:pt x="0" y="0"/>
                    </a:lnTo>
                    <a:lnTo>
                      <a:pt x="7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3" name="Rectangle 57"/>
              <p:cNvSpPr>
                <a:spLocks noChangeArrowheads="1"/>
              </p:cNvSpPr>
              <p:nvPr/>
            </p:nvSpPr>
            <p:spPr bwMode="auto">
              <a:xfrm>
                <a:off x="2177" y="2085"/>
                <a:ext cx="99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A/duck/India/10CA01/2016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4" name="Freeform 58"/>
              <p:cNvSpPr>
                <a:spLocks/>
              </p:cNvSpPr>
              <p:nvPr/>
            </p:nvSpPr>
            <p:spPr bwMode="auto">
              <a:xfrm>
                <a:off x="2152" y="2078"/>
                <a:ext cx="24" cy="29"/>
              </a:xfrm>
              <a:custGeom>
                <a:avLst/>
                <a:gdLst>
                  <a:gd name="T0" fmla="*/ 0 w 24"/>
                  <a:gd name="T1" fmla="*/ 0 h 29"/>
                  <a:gd name="T2" fmla="*/ 0 w 24"/>
                  <a:gd name="T3" fmla="*/ 29 h 29"/>
                  <a:gd name="T4" fmla="*/ 24 w 24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29">
                    <a:moveTo>
                      <a:pt x="0" y="0"/>
                    </a:moveTo>
                    <a:lnTo>
                      <a:pt x="0" y="29"/>
                    </a:lnTo>
                    <a:lnTo>
                      <a:pt x="24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5" name="Rectangle 59"/>
              <p:cNvSpPr>
                <a:spLocks noChangeArrowheads="1"/>
              </p:cNvSpPr>
              <p:nvPr/>
            </p:nvSpPr>
            <p:spPr bwMode="auto">
              <a:xfrm>
                <a:off x="2202" y="2153"/>
                <a:ext cx="1596" cy="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A/white winged black tern/Uganda/17RS115-3/2017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6" name="Freeform 60"/>
              <p:cNvSpPr>
                <a:spLocks/>
              </p:cNvSpPr>
              <p:nvPr/>
            </p:nvSpPr>
            <p:spPr bwMode="auto">
              <a:xfrm>
                <a:off x="2152" y="2108"/>
                <a:ext cx="49" cy="60"/>
              </a:xfrm>
              <a:custGeom>
                <a:avLst/>
                <a:gdLst>
                  <a:gd name="T0" fmla="*/ 0 w 49"/>
                  <a:gd name="T1" fmla="*/ 0 h 60"/>
                  <a:gd name="T2" fmla="*/ 0 w 49"/>
                  <a:gd name="T3" fmla="*/ 60 h 60"/>
                  <a:gd name="T4" fmla="*/ 49 w 49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60">
                    <a:moveTo>
                      <a:pt x="0" y="0"/>
                    </a:moveTo>
                    <a:lnTo>
                      <a:pt x="0" y="60"/>
                    </a:lnTo>
                    <a:lnTo>
                      <a:pt x="49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88" name="Freeform 62"/>
              <p:cNvSpPr>
                <a:spLocks/>
              </p:cNvSpPr>
              <p:nvPr/>
            </p:nvSpPr>
            <p:spPr bwMode="auto">
              <a:xfrm>
                <a:off x="2152" y="2139"/>
                <a:ext cx="24" cy="90"/>
              </a:xfrm>
              <a:custGeom>
                <a:avLst/>
                <a:gdLst>
                  <a:gd name="T0" fmla="*/ 0 w 24"/>
                  <a:gd name="T1" fmla="*/ 0 h 90"/>
                  <a:gd name="T2" fmla="*/ 0 w 24"/>
                  <a:gd name="T3" fmla="*/ 90 h 90"/>
                  <a:gd name="T4" fmla="*/ 24 w 24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90">
                    <a:moveTo>
                      <a:pt x="0" y="0"/>
                    </a:moveTo>
                    <a:lnTo>
                      <a:pt x="0" y="90"/>
                    </a:lnTo>
                    <a:lnTo>
                      <a:pt x="24" y="9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0" name="Freeform 64"/>
              <p:cNvSpPr>
                <a:spLocks/>
              </p:cNvSpPr>
              <p:nvPr/>
            </p:nvSpPr>
            <p:spPr bwMode="auto">
              <a:xfrm>
                <a:off x="2152" y="2169"/>
                <a:ext cx="24" cy="121"/>
              </a:xfrm>
              <a:custGeom>
                <a:avLst/>
                <a:gdLst>
                  <a:gd name="T0" fmla="*/ 0 w 24"/>
                  <a:gd name="T1" fmla="*/ 0 h 121"/>
                  <a:gd name="T2" fmla="*/ 0 w 24"/>
                  <a:gd name="T3" fmla="*/ 121 h 121"/>
                  <a:gd name="T4" fmla="*/ 24 w 24"/>
                  <a:gd name="T5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21">
                    <a:moveTo>
                      <a:pt x="0" y="0"/>
                    </a:moveTo>
                    <a:lnTo>
                      <a:pt x="0" y="121"/>
                    </a:lnTo>
                    <a:lnTo>
                      <a:pt x="24" y="12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2" name="Freeform 66"/>
              <p:cNvSpPr>
                <a:spLocks/>
              </p:cNvSpPr>
              <p:nvPr/>
            </p:nvSpPr>
            <p:spPr bwMode="auto">
              <a:xfrm>
                <a:off x="2250" y="2351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4" name="Freeform 68"/>
              <p:cNvSpPr>
                <a:spLocks/>
              </p:cNvSpPr>
              <p:nvPr/>
            </p:nvSpPr>
            <p:spPr bwMode="auto">
              <a:xfrm>
                <a:off x="2250" y="2383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5" name="Freeform 69"/>
              <p:cNvSpPr>
                <a:spLocks/>
              </p:cNvSpPr>
              <p:nvPr/>
            </p:nvSpPr>
            <p:spPr bwMode="auto">
              <a:xfrm>
                <a:off x="2226" y="2382"/>
                <a:ext cx="24" cy="258"/>
              </a:xfrm>
              <a:custGeom>
                <a:avLst/>
                <a:gdLst>
                  <a:gd name="T0" fmla="*/ 0 w 24"/>
                  <a:gd name="T1" fmla="*/ 258 h 258"/>
                  <a:gd name="T2" fmla="*/ 0 w 24"/>
                  <a:gd name="T3" fmla="*/ 0 h 258"/>
                  <a:gd name="T4" fmla="*/ 24 w 24"/>
                  <a:gd name="T5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258">
                    <a:moveTo>
                      <a:pt x="0" y="258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7" name="Freeform 71"/>
              <p:cNvSpPr>
                <a:spLocks/>
              </p:cNvSpPr>
              <p:nvPr/>
            </p:nvSpPr>
            <p:spPr bwMode="auto">
              <a:xfrm>
                <a:off x="2275" y="2473"/>
                <a:ext cx="24" cy="29"/>
              </a:xfrm>
              <a:custGeom>
                <a:avLst/>
                <a:gdLst>
                  <a:gd name="T0" fmla="*/ 0 w 24"/>
                  <a:gd name="T1" fmla="*/ 29 h 29"/>
                  <a:gd name="T2" fmla="*/ 0 w 24"/>
                  <a:gd name="T3" fmla="*/ 0 h 29"/>
                  <a:gd name="T4" fmla="*/ 24 w 24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29">
                    <a:moveTo>
                      <a:pt x="0" y="29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99" name="Freeform 73"/>
              <p:cNvSpPr>
                <a:spLocks/>
              </p:cNvSpPr>
              <p:nvPr/>
            </p:nvSpPr>
            <p:spPr bwMode="auto">
              <a:xfrm>
                <a:off x="2275" y="2505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01" name="Freeform 75"/>
              <p:cNvSpPr>
                <a:spLocks/>
              </p:cNvSpPr>
              <p:nvPr/>
            </p:nvSpPr>
            <p:spPr bwMode="auto">
              <a:xfrm>
                <a:off x="2275" y="2535"/>
                <a:ext cx="24" cy="60"/>
              </a:xfrm>
              <a:custGeom>
                <a:avLst/>
                <a:gdLst>
                  <a:gd name="T0" fmla="*/ 0 w 24"/>
                  <a:gd name="T1" fmla="*/ 0 h 60"/>
                  <a:gd name="T2" fmla="*/ 0 w 24"/>
                  <a:gd name="T3" fmla="*/ 60 h 60"/>
                  <a:gd name="T4" fmla="*/ 24 w 24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60">
                    <a:moveTo>
                      <a:pt x="0" y="0"/>
                    </a:moveTo>
                    <a:lnTo>
                      <a:pt x="0" y="60"/>
                    </a:lnTo>
                    <a:lnTo>
                      <a:pt x="24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03" name="Freeform 77"/>
              <p:cNvSpPr>
                <a:spLocks/>
              </p:cNvSpPr>
              <p:nvPr/>
            </p:nvSpPr>
            <p:spPr bwMode="auto">
              <a:xfrm>
                <a:off x="2275" y="2566"/>
                <a:ext cx="49" cy="90"/>
              </a:xfrm>
              <a:custGeom>
                <a:avLst/>
                <a:gdLst>
                  <a:gd name="T0" fmla="*/ 0 w 49"/>
                  <a:gd name="T1" fmla="*/ 0 h 90"/>
                  <a:gd name="T2" fmla="*/ 0 w 49"/>
                  <a:gd name="T3" fmla="*/ 90 h 90"/>
                  <a:gd name="T4" fmla="*/ 49 w 49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90">
                    <a:moveTo>
                      <a:pt x="0" y="0"/>
                    </a:moveTo>
                    <a:lnTo>
                      <a:pt x="0" y="90"/>
                    </a:lnTo>
                    <a:lnTo>
                      <a:pt x="49" y="9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04" name="Line 78"/>
              <p:cNvSpPr>
                <a:spLocks noChangeShapeType="1"/>
              </p:cNvSpPr>
              <p:nvPr/>
            </p:nvSpPr>
            <p:spPr bwMode="auto">
              <a:xfrm>
                <a:off x="2275" y="2473"/>
                <a:ext cx="0" cy="9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05" name="Freeform 79"/>
              <p:cNvSpPr>
                <a:spLocks/>
              </p:cNvSpPr>
              <p:nvPr/>
            </p:nvSpPr>
            <p:spPr bwMode="auto">
              <a:xfrm>
                <a:off x="2226" y="2565"/>
                <a:ext cx="49" cy="166"/>
              </a:xfrm>
              <a:custGeom>
                <a:avLst/>
                <a:gdLst>
                  <a:gd name="T0" fmla="*/ 0 w 49"/>
                  <a:gd name="T1" fmla="*/ 166 h 166"/>
                  <a:gd name="T2" fmla="*/ 0 w 49"/>
                  <a:gd name="T3" fmla="*/ 0 h 166"/>
                  <a:gd name="T4" fmla="*/ 49 w 49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166">
                    <a:moveTo>
                      <a:pt x="0" y="166"/>
                    </a:moveTo>
                    <a:lnTo>
                      <a:pt x="0" y="0"/>
                    </a:lnTo>
                    <a:lnTo>
                      <a:pt x="4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07" name="Freeform 81"/>
              <p:cNvSpPr>
                <a:spLocks/>
              </p:cNvSpPr>
              <p:nvPr/>
            </p:nvSpPr>
            <p:spPr bwMode="auto">
              <a:xfrm>
                <a:off x="2226" y="2717"/>
                <a:ext cx="0" cy="91"/>
              </a:xfrm>
              <a:custGeom>
                <a:avLst/>
                <a:gdLst>
                  <a:gd name="T0" fmla="*/ 91 h 91"/>
                  <a:gd name="T1" fmla="*/ 0 h 91"/>
                  <a:gd name="T2" fmla="*/ 0 h 9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1">
                    <a:moveTo>
                      <a:pt x="0" y="9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09" name="Freeform 83"/>
              <p:cNvSpPr>
                <a:spLocks/>
              </p:cNvSpPr>
              <p:nvPr/>
            </p:nvSpPr>
            <p:spPr bwMode="auto">
              <a:xfrm>
                <a:off x="2226" y="2778"/>
                <a:ext cx="0" cy="60"/>
              </a:xfrm>
              <a:custGeom>
                <a:avLst/>
                <a:gdLst>
                  <a:gd name="T0" fmla="*/ 60 h 60"/>
                  <a:gd name="T1" fmla="*/ 0 h 60"/>
                  <a:gd name="T2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0">
                    <a:moveTo>
                      <a:pt x="0" y="6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0" name="Rectangle 84"/>
              <p:cNvSpPr>
                <a:spLocks noChangeArrowheads="1"/>
              </p:cNvSpPr>
              <p:nvPr/>
            </p:nvSpPr>
            <p:spPr bwMode="auto">
              <a:xfrm>
                <a:off x="2276" y="2818"/>
                <a:ext cx="90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A/Duck/Riyadh/AI2/2017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1" name="Freeform 85"/>
              <p:cNvSpPr>
                <a:spLocks/>
              </p:cNvSpPr>
              <p:nvPr/>
            </p:nvSpPr>
            <p:spPr bwMode="auto">
              <a:xfrm>
                <a:off x="2275" y="2839"/>
                <a:ext cx="0" cy="60"/>
              </a:xfrm>
              <a:custGeom>
                <a:avLst/>
                <a:gdLst>
                  <a:gd name="T0" fmla="*/ 60 h 60"/>
                  <a:gd name="T1" fmla="*/ 0 h 60"/>
                  <a:gd name="T2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0">
                    <a:moveTo>
                      <a:pt x="0" y="6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2" name="Rectangle 86"/>
              <p:cNvSpPr>
                <a:spLocks noChangeArrowheads="1"/>
              </p:cNvSpPr>
              <p:nvPr/>
            </p:nvSpPr>
            <p:spPr bwMode="auto">
              <a:xfrm>
                <a:off x="2276" y="2879"/>
                <a:ext cx="125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A/Ornamental bird/Al-Qasim/AI9/2017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3" name="Freeform 87"/>
              <p:cNvSpPr>
                <a:spLocks/>
              </p:cNvSpPr>
              <p:nvPr/>
            </p:nvSpPr>
            <p:spPr bwMode="auto">
              <a:xfrm>
                <a:off x="2275" y="2901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4" name="Rectangle 88"/>
              <p:cNvSpPr>
                <a:spLocks noChangeArrowheads="1"/>
              </p:cNvSpPr>
              <p:nvPr/>
            </p:nvSpPr>
            <p:spPr bwMode="auto">
              <a:xfrm>
                <a:off x="2276" y="2940"/>
                <a:ext cx="94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A/Bulbul/Riyadh/AI4/2017 (H5N8)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5" name="Freeform 89"/>
              <p:cNvSpPr>
                <a:spLocks/>
              </p:cNvSpPr>
              <p:nvPr/>
            </p:nvSpPr>
            <p:spPr bwMode="auto">
              <a:xfrm>
                <a:off x="2275" y="2932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6" name="Line 90"/>
              <p:cNvSpPr>
                <a:spLocks noChangeShapeType="1"/>
              </p:cNvSpPr>
              <p:nvPr/>
            </p:nvSpPr>
            <p:spPr bwMode="auto">
              <a:xfrm>
                <a:off x="2275" y="2902"/>
                <a:ext cx="0" cy="6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7" name="Freeform 91"/>
              <p:cNvSpPr>
                <a:spLocks/>
              </p:cNvSpPr>
              <p:nvPr/>
            </p:nvSpPr>
            <p:spPr bwMode="auto">
              <a:xfrm>
                <a:off x="2226" y="2841"/>
                <a:ext cx="49" cy="60"/>
              </a:xfrm>
              <a:custGeom>
                <a:avLst/>
                <a:gdLst>
                  <a:gd name="T0" fmla="*/ 0 w 49"/>
                  <a:gd name="T1" fmla="*/ 0 h 60"/>
                  <a:gd name="T2" fmla="*/ 0 w 49"/>
                  <a:gd name="T3" fmla="*/ 60 h 60"/>
                  <a:gd name="T4" fmla="*/ 49 w 49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60">
                    <a:moveTo>
                      <a:pt x="0" y="0"/>
                    </a:moveTo>
                    <a:lnTo>
                      <a:pt x="0" y="60"/>
                    </a:lnTo>
                    <a:lnTo>
                      <a:pt x="49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8" name="Line 92"/>
              <p:cNvSpPr>
                <a:spLocks noChangeShapeType="1"/>
              </p:cNvSpPr>
              <p:nvPr/>
            </p:nvSpPr>
            <p:spPr bwMode="auto">
              <a:xfrm>
                <a:off x="2226" y="2642"/>
                <a:ext cx="0" cy="259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19" name="Freeform 93"/>
              <p:cNvSpPr>
                <a:spLocks/>
              </p:cNvSpPr>
              <p:nvPr/>
            </p:nvSpPr>
            <p:spPr bwMode="auto">
              <a:xfrm>
                <a:off x="2152" y="2345"/>
                <a:ext cx="74" cy="296"/>
              </a:xfrm>
              <a:custGeom>
                <a:avLst/>
                <a:gdLst>
                  <a:gd name="T0" fmla="*/ 0 w 74"/>
                  <a:gd name="T1" fmla="*/ 0 h 296"/>
                  <a:gd name="T2" fmla="*/ 0 w 74"/>
                  <a:gd name="T3" fmla="*/ 296 h 296"/>
                  <a:gd name="T4" fmla="*/ 74 w 74"/>
                  <a:gd name="T5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296">
                    <a:moveTo>
                      <a:pt x="0" y="0"/>
                    </a:moveTo>
                    <a:lnTo>
                      <a:pt x="0" y="296"/>
                    </a:lnTo>
                    <a:lnTo>
                      <a:pt x="74" y="29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0" name="Line 94"/>
              <p:cNvSpPr>
                <a:spLocks noChangeShapeType="1"/>
              </p:cNvSpPr>
              <p:nvPr/>
            </p:nvSpPr>
            <p:spPr bwMode="auto">
              <a:xfrm>
                <a:off x="2152" y="2100"/>
                <a:ext cx="0" cy="541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1" name="Freeform 95"/>
              <p:cNvSpPr>
                <a:spLocks/>
              </p:cNvSpPr>
              <p:nvPr/>
            </p:nvSpPr>
            <p:spPr bwMode="auto">
              <a:xfrm>
                <a:off x="2128" y="1700"/>
                <a:ext cx="24" cy="399"/>
              </a:xfrm>
              <a:custGeom>
                <a:avLst/>
                <a:gdLst>
                  <a:gd name="T0" fmla="*/ 0 w 24"/>
                  <a:gd name="T1" fmla="*/ 0 h 399"/>
                  <a:gd name="T2" fmla="*/ 0 w 24"/>
                  <a:gd name="T3" fmla="*/ 399 h 399"/>
                  <a:gd name="T4" fmla="*/ 24 w 24"/>
                  <a:gd name="T5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399">
                    <a:moveTo>
                      <a:pt x="0" y="0"/>
                    </a:moveTo>
                    <a:lnTo>
                      <a:pt x="0" y="399"/>
                    </a:lnTo>
                    <a:lnTo>
                      <a:pt x="24" y="39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2" name="Freeform 96"/>
              <p:cNvSpPr>
                <a:spLocks/>
              </p:cNvSpPr>
              <p:nvPr/>
            </p:nvSpPr>
            <p:spPr bwMode="auto">
              <a:xfrm>
                <a:off x="2052" y="1698"/>
                <a:ext cx="76" cy="661"/>
              </a:xfrm>
              <a:custGeom>
                <a:avLst/>
                <a:gdLst>
                  <a:gd name="T0" fmla="*/ 0 w 76"/>
                  <a:gd name="T1" fmla="*/ 661 h 661"/>
                  <a:gd name="T2" fmla="*/ 0 w 76"/>
                  <a:gd name="T3" fmla="*/ 0 h 661"/>
                  <a:gd name="T4" fmla="*/ 76 w 76"/>
                  <a:gd name="T5" fmla="*/ 0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661">
                    <a:moveTo>
                      <a:pt x="0" y="661"/>
                    </a:moveTo>
                    <a:lnTo>
                      <a:pt x="0" y="0"/>
                    </a:lnTo>
                    <a:lnTo>
                      <a:pt x="7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3" name="Rectangle 97"/>
              <p:cNvSpPr>
                <a:spLocks noChangeArrowheads="1"/>
              </p:cNvSpPr>
              <p:nvPr/>
            </p:nvSpPr>
            <p:spPr bwMode="auto">
              <a:xfrm>
                <a:off x="2155" y="3001"/>
                <a:ext cx="119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 duck/Shanghai/SH-9/2013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4" name="Freeform 98"/>
              <p:cNvSpPr>
                <a:spLocks/>
              </p:cNvSpPr>
              <p:nvPr/>
            </p:nvSpPr>
            <p:spPr bwMode="auto">
              <a:xfrm>
                <a:off x="2052" y="2362"/>
                <a:ext cx="102" cy="661"/>
              </a:xfrm>
              <a:custGeom>
                <a:avLst/>
                <a:gdLst>
                  <a:gd name="T0" fmla="*/ 0 w 102"/>
                  <a:gd name="T1" fmla="*/ 0 h 661"/>
                  <a:gd name="T2" fmla="*/ 0 w 102"/>
                  <a:gd name="T3" fmla="*/ 661 h 661"/>
                  <a:gd name="T4" fmla="*/ 102 w 102"/>
                  <a:gd name="T5" fmla="*/ 661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" h="661">
                    <a:moveTo>
                      <a:pt x="0" y="0"/>
                    </a:moveTo>
                    <a:lnTo>
                      <a:pt x="0" y="661"/>
                    </a:lnTo>
                    <a:lnTo>
                      <a:pt x="102" y="66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5" name="Freeform 99"/>
              <p:cNvSpPr>
                <a:spLocks/>
              </p:cNvSpPr>
              <p:nvPr/>
            </p:nvSpPr>
            <p:spPr bwMode="auto">
              <a:xfrm>
                <a:off x="1628" y="2361"/>
                <a:ext cx="424" cy="360"/>
              </a:xfrm>
              <a:custGeom>
                <a:avLst/>
                <a:gdLst>
                  <a:gd name="T0" fmla="*/ 0 w 424"/>
                  <a:gd name="T1" fmla="*/ 360 h 360"/>
                  <a:gd name="T2" fmla="*/ 0 w 424"/>
                  <a:gd name="T3" fmla="*/ 0 h 360"/>
                  <a:gd name="T4" fmla="*/ 424 w 424"/>
                  <a:gd name="T5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4" h="360">
                    <a:moveTo>
                      <a:pt x="0" y="360"/>
                    </a:moveTo>
                    <a:lnTo>
                      <a:pt x="0" y="0"/>
                    </a:lnTo>
                    <a:lnTo>
                      <a:pt x="4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6" name="Rectangle 100"/>
              <p:cNvSpPr>
                <a:spLocks noChangeArrowheads="1"/>
              </p:cNvSpPr>
              <p:nvPr/>
            </p:nvSpPr>
            <p:spPr bwMode="auto">
              <a:xfrm>
                <a:off x="1892" y="3062"/>
                <a:ext cx="97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A/duck/Taiwan/A3400/2015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7" name="Freeform 101"/>
              <p:cNvSpPr>
                <a:spLocks/>
              </p:cNvSpPr>
              <p:nvPr/>
            </p:nvSpPr>
            <p:spPr bwMode="auto">
              <a:xfrm>
                <a:off x="1628" y="2723"/>
                <a:ext cx="262" cy="361"/>
              </a:xfrm>
              <a:custGeom>
                <a:avLst/>
                <a:gdLst>
                  <a:gd name="T0" fmla="*/ 0 w 262"/>
                  <a:gd name="T1" fmla="*/ 0 h 361"/>
                  <a:gd name="T2" fmla="*/ 0 w 262"/>
                  <a:gd name="T3" fmla="*/ 361 h 361"/>
                  <a:gd name="T4" fmla="*/ 262 w 262"/>
                  <a:gd name="T5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2" h="361">
                    <a:moveTo>
                      <a:pt x="0" y="0"/>
                    </a:moveTo>
                    <a:lnTo>
                      <a:pt x="0" y="361"/>
                    </a:lnTo>
                    <a:lnTo>
                      <a:pt x="262" y="361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8" name="Freeform 102"/>
              <p:cNvSpPr>
                <a:spLocks/>
              </p:cNvSpPr>
              <p:nvPr/>
            </p:nvSpPr>
            <p:spPr bwMode="auto">
              <a:xfrm>
                <a:off x="1523" y="2722"/>
                <a:ext cx="105" cy="288"/>
              </a:xfrm>
              <a:custGeom>
                <a:avLst/>
                <a:gdLst>
                  <a:gd name="T0" fmla="*/ 0 w 105"/>
                  <a:gd name="T1" fmla="*/ 288 h 288"/>
                  <a:gd name="T2" fmla="*/ 0 w 105"/>
                  <a:gd name="T3" fmla="*/ 0 h 288"/>
                  <a:gd name="T4" fmla="*/ 105 w 105"/>
                  <a:gd name="T5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" h="288">
                    <a:moveTo>
                      <a:pt x="0" y="288"/>
                    </a:moveTo>
                    <a:lnTo>
                      <a:pt x="0" y="0"/>
                    </a:lnTo>
                    <a:lnTo>
                      <a:pt x="105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29" name="Rectangle 103"/>
              <p:cNvSpPr>
                <a:spLocks noChangeArrowheads="1"/>
              </p:cNvSpPr>
              <p:nvPr/>
            </p:nvSpPr>
            <p:spPr bwMode="auto">
              <a:xfrm>
                <a:off x="1988" y="3123"/>
                <a:ext cx="102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A/duck/Chiba/26-372-48/2014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0" name="Freeform 104"/>
              <p:cNvSpPr>
                <a:spLocks/>
              </p:cNvSpPr>
              <p:nvPr/>
            </p:nvSpPr>
            <p:spPr bwMode="auto">
              <a:xfrm>
                <a:off x="1963" y="3145"/>
                <a:ext cx="24" cy="155"/>
              </a:xfrm>
              <a:custGeom>
                <a:avLst/>
                <a:gdLst>
                  <a:gd name="T0" fmla="*/ 0 w 24"/>
                  <a:gd name="T1" fmla="*/ 155 h 155"/>
                  <a:gd name="T2" fmla="*/ 0 w 24"/>
                  <a:gd name="T3" fmla="*/ 0 h 155"/>
                  <a:gd name="T4" fmla="*/ 24 w 24"/>
                  <a:gd name="T5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5">
                    <a:moveTo>
                      <a:pt x="0" y="155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1" name="Rectangle 105"/>
              <p:cNvSpPr>
                <a:spLocks noChangeArrowheads="1"/>
              </p:cNvSpPr>
              <p:nvPr/>
            </p:nvSpPr>
            <p:spPr bwMode="auto">
              <a:xfrm>
                <a:off x="1990" y="3184"/>
                <a:ext cx="118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A/turkey/Germany-MV/R2472/2014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2" name="Freeform 106"/>
              <p:cNvSpPr>
                <a:spLocks/>
              </p:cNvSpPr>
              <p:nvPr/>
            </p:nvSpPr>
            <p:spPr bwMode="auto">
              <a:xfrm>
                <a:off x="1989" y="3206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3" name="Rectangle 107"/>
              <p:cNvSpPr>
                <a:spLocks noChangeArrowheads="1"/>
              </p:cNvSpPr>
              <p:nvPr/>
            </p:nvSpPr>
            <p:spPr bwMode="auto">
              <a:xfrm>
                <a:off x="1990" y="3245"/>
                <a:ext cx="8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wigeon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kumimoji="0" lang="en-US" sz="8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Sakha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4" name="Freeform 108"/>
              <p:cNvSpPr>
                <a:spLocks/>
              </p:cNvSpPr>
              <p:nvPr/>
            </p:nvSpPr>
            <p:spPr bwMode="auto">
              <a:xfrm>
                <a:off x="1989" y="3238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5" name="Rectangle 109"/>
              <p:cNvSpPr>
                <a:spLocks noChangeArrowheads="1"/>
              </p:cNvSpPr>
              <p:nvPr/>
            </p:nvSpPr>
            <p:spPr bwMode="auto">
              <a:xfrm>
                <a:off x="2014" y="3306"/>
                <a:ext cx="12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A/Chicken/Netherlands/14015526/2014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6" name="Freeform 110"/>
              <p:cNvSpPr>
                <a:spLocks/>
              </p:cNvSpPr>
              <p:nvPr/>
            </p:nvSpPr>
            <p:spPr bwMode="auto">
              <a:xfrm>
                <a:off x="1989" y="3268"/>
                <a:ext cx="24" cy="60"/>
              </a:xfrm>
              <a:custGeom>
                <a:avLst/>
                <a:gdLst>
                  <a:gd name="T0" fmla="*/ 0 w 24"/>
                  <a:gd name="T1" fmla="*/ 0 h 60"/>
                  <a:gd name="T2" fmla="*/ 0 w 24"/>
                  <a:gd name="T3" fmla="*/ 60 h 60"/>
                  <a:gd name="T4" fmla="*/ 24 w 24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60">
                    <a:moveTo>
                      <a:pt x="0" y="0"/>
                    </a:moveTo>
                    <a:lnTo>
                      <a:pt x="0" y="60"/>
                    </a:lnTo>
                    <a:lnTo>
                      <a:pt x="24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7" name="Rectangle 111"/>
              <p:cNvSpPr>
                <a:spLocks noChangeArrowheads="1"/>
              </p:cNvSpPr>
              <p:nvPr/>
            </p:nvSpPr>
            <p:spPr bwMode="auto">
              <a:xfrm>
                <a:off x="2014" y="3367"/>
                <a:ext cx="98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A/duck/England/36254/2014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8" name="Freeform 112"/>
              <p:cNvSpPr>
                <a:spLocks/>
              </p:cNvSpPr>
              <p:nvPr/>
            </p:nvSpPr>
            <p:spPr bwMode="auto">
              <a:xfrm>
                <a:off x="1989" y="3389"/>
                <a:ext cx="24" cy="159"/>
              </a:xfrm>
              <a:custGeom>
                <a:avLst/>
                <a:gdLst>
                  <a:gd name="T0" fmla="*/ 0 w 24"/>
                  <a:gd name="T1" fmla="*/ 159 h 159"/>
                  <a:gd name="T2" fmla="*/ 0 w 24"/>
                  <a:gd name="T3" fmla="*/ 0 h 159"/>
                  <a:gd name="T4" fmla="*/ 24 w 24"/>
                  <a:gd name="T5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9">
                    <a:moveTo>
                      <a:pt x="0" y="159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39" name="Rectangle 113"/>
              <p:cNvSpPr>
                <a:spLocks noChangeArrowheads="1"/>
              </p:cNvSpPr>
              <p:nvPr/>
            </p:nvSpPr>
            <p:spPr bwMode="auto">
              <a:xfrm>
                <a:off x="2114" y="3429"/>
                <a:ext cx="95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A/chicken/Miyazaki/7/2014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0" name="Freeform 114"/>
              <p:cNvSpPr>
                <a:spLocks/>
              </p:cNvSpPr>
              <p:nvPr/>
            </p:nvSpPr>
            <p:spPr bwMode="auto">
              <a:xfrm>
                <a:off x="2088" y="3450"/>
                <a:ext cx="24" cy="29"/>
              </a:xfrm>
              <a:custGeom>
                <a:avLst/>
                <a:gdLst>
                  <a:gd name="T0" fmla="*/ 0 w 24"/>
                  <a:gd name="T1" fmla="*/ 29 h 29"/>
                  <a:gd name="T2" fmla="*/ 0 w 24"/>
                  <a:gd name="T3" fmla="*/ 0 h 29"/>
                  <a:gd name="T4" fmla="*/ 24 w 24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29">
                    <a:moveTo>
                      <a:pt x="0" y="29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1" name="Rectangle 115"/>
              <p:cNvSpPr>
                <a:spLocks noChangeArrowheads="1"/>
              </p:cNvSpPr>
              <p:nvPr/>
            </p:nvSpPr>
            <p:spPr bwMode="auto">
              <a:xfrm>
                <a:off x="2089" y="3490"/>
                <a:ext cx="107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A/crane/Kagoshima/KU41/2014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2" name="Freeform 116"/>
              <p:cNvSpPr>
                <a:spLocks/>
              </p:cNvSpPr>
              <p:nvPr/>
            </p:nvSpPr>
            <p:spPr bwMode="auto">
              <a:xfrm>
                <a:off x="2088" y="3482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3" name="Freeform 117"/>
              <p:cNvSpPr>
                <a:spLocks/>
              </p:cNvSpPr>
              <p:nvPr/>
            </p:nvSpPr>
            <p:spPr bwMode="auto">
              <a:xfrm>
                <a:off x="2014" y="3481"/>
                <a:ext cx="74" cy="227"/>
              </a:xfrm>
              <a:custGeom>
                <a:avLst/>
                <a:gdLst>
                  <a:gd name="T0" fmla="*/ 0 w 74"/>
                  <a:gd name="T1" fmla="*/ 227 h 227"/>
                  <a:gd name="T2" fmla="*/ 0 w 74"/>
                  <a:gd name="T3" fmla="*/ 0 h 227"/>
                  <a:gd name="T4" fmla="*/ 74 w 74"/>
                  <a:gd name="T5" fmla="*/ 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227">
                    <a:moveTo>
                      <a:pt x="0" y="227"/>
                    </a:moveTo>
                    <a:lnTo>
                      <a:pt x="0" y="0"/>
                    </a:lnTo>
                    <a:lnTo>
                      <a:pt x="7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4" name="Rectangle 118"/>
              <p:cNvSpPr>
                <a:spLocks noChangeArrowheads="1"/>
              </p:cNvSpPr>
              <p:nvPr/>
            </p:nvSpPr>
            <p:spPr bwMode="auto">
              <a:xfrm>
                <a:off x="2063" y="3551"/>
                <a:ext cx="99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A/chicken/Iowa/04-20/2015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5" name="Freeform 119"/>
              <p:cNvSpPr>
                <a:spLocks/>
              </p:cNvSpPr>
              <p:nvPr/>
            </p:nvSpPr>
            <p:spPr bwMode="auto">
              <a:xfrm>
                <a:off x="2038" y="3572"/>
                <a:ext cx="24" cy="29"/>
              </a:xfrm>
              <a:custGeom>
                <a:avLst/>
                <a:gdLst>
                  <a:gd name="T0" fmla="*/ 0 w 24"/>
                  <a:gd name="T1" fmla="*/ 29 h 29"/>
                  <a:gd name="T2" fmla="*/ 0 w 24"/>
                  <a:gd name="T3" fmla="*/ 0 h 29"/>
                  <a:gd name="T4" fmla="*/ 24 w 24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29">
                    <a:moveTo>
                      <a:pt x="0" y="29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6" name="Rectangle 120"/>
              <p:cNvSpPr>
                <a:spLocks noChangeArrowheads="1"/>
              </p:cNvSpPr>
              <p:nvPr/>
            </p:nvSpPr>
            <p:spPr bwMode="auto">
              <a:xfrm>
                <a:off x="2138" y="3612"/>
                <a:ext cx="121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A/mallard/Alaska/AH0088535/2016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7" name="Freeform 121"/>
              <p:cNvSpPr>
                <a:spLocks/>
              </p:cNvSpPr>
              <p:nvPr/>
            </p:nvSpPr>
            <p:spPr bwMode="auto">
              <a:xfrm>
                <a:off x="2038" y="3604"/>
                <a:ext cx="98" cy="29"/>
              </a:xfrm>
              <a:custGeom>
                <a:avLst/>
                <a:gdLst>
                  <a:gd name="T0" fmla="*/ 0 w 98"/>
                  <a:gd name="T1" fmla="*/ 0 h 29"/>
                  <a:gd name="T2" fmla="*/ 0 w 98"/>
                  <a:gd name="T3" fmla="*/ 29 h 29"/>
                  <a:gd name="T4" fmla="*/ 98 w 98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8" h="29">
                    <a:moveTo>
                      <a:pt x="0" y="0"/>
                    </a:moveTo>
                    <a:lnTo>
                      <a:pt x="0" y="29"/>
                    </a:lnTo>
                    <a:lnTo>
                      <a:pt x="98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8" name="Rectangle 122"/>
              <p:cNvSpPr>
                <a:spLocks noChangeArrowheads="1"/>
              </p:cNvSpPr>
              <p:nvPr/>
            </p:nvSpPr>
            <p:spPr bwMode="auto">
              <a:xfrm>
                <a:off x="2039" y="3673"/>
                <a:ext cx="110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A/turkey/Washington/61-22/2014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49" name="Freeform 123"/>
              <p:cNvSpPr>
                <a:spLocks/>
              </p:cNvSpPr>
              <p:nvPr/>
            </p:nvSpPr>
            <p:spPr bwMode="auto">
              <a:xfrm>
                <a:off x="2038" y="3634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6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0" name="Line 124"/>
              <p:cNvSpPr>
                <a:spLocks noChangeShapeType="1"/>
              </p:cNvSpPr>
              <p:nvPr/>
            </p:nvSpPr>
            <p:spPr bwMode="auto">
              <a:xfrm>
                <a:off x="2038" y="3572"/>
                <a:ext cx="0" cy="6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1" name="Freeform 125"/>
              <p:cNvSpPr>
                <a:spLocks/>
              </p:cNvSpPr>
              <p:nvPr/>
            </p:nvSpPr>
            <p:spPr bwMode="auto">
              <a:xfrm>
                <a:off x="2014" y="3633"/>
                <a:ext cx="24" cy="152"/>
              </a:xfrm>
              <a:custGeom>
                <a:avLst/>
                <a:gdLst>
                  <a:gd name="T0" fmla="*/ 0 w 24"/>
                  <a:gd name="T1" fmla="*/ 152 h 152"/>
                  <a:gd name="T2" fmla="*/ 0 w 24"/>
                  <a:gd name="T3" fmla="*/ 0 h 152"/>
                  <a:gd name="T4" fmla="*/ 24 w 24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2">
                    <a:moveTo>
                      <a:pt x="0" y="152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2" name="Rectangle 126"/>
              <p:cNvSpPr>
                <a:spLocks noChangeArrowheads="1"/>
              </p:cNvSpPr>
              <p:nvPr/>
            </p:nvSpPr>
            <p:spPr bwMode="auto">
              <a:xfrm>
                <a:off x="2015" y="3734"/>
                <a:ext cx="111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A/tundra swan/Korea/H411/2014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3" name="Freeform 127"/>
              <p:cNvSpPr>
                <a:spLocks/>
              </p:cNvSpPr>
              <p:nvPr/>
            </p:nvSpPr>
            <p:spPr bwMode="auto">
              <a:xfrm>
                <a:off x="2014" y="3755"/>
                <a:ext cx="0" cy="91"/>
              </a:xfrm>
              <a:custGeom>
                <a:avLst/>
                <a:gdLst>
                  <a:gd name="T0" fmla="*/ 91 h 91"/>
                  <a:gd name="T1" fmla="*/ 0 h 91"/>
                  <a:gd name="T2" fmla="*/ 0 h 9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1">
                    <a:moveTo>
                      <a:pt x="0" y="9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4" name="Rectangle 128"/>
              <p:cNvSpPr>
                <a:spLocks noChangeArrowheads="1"/>
              </p:cNvSpPr>
              <p:nvPr/>
            </p:nvSpPr>
            <p:spPr bwMode="auto">
              <a:xfrm>
                <a:off x="2015" y="3795"/>
                <a:ext cx="139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A/mallard/Washington/196262/2015 H5N2 (H5N2)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5" name="Freeform 129"/>
              <p:cNvSpPr>
                <a:spLocks/>
              </p:cNvSpPr>
              <p:nvPr/>
            </p:nvSpPr>
            <p:spPr bwMode="auto">
              <a:xfrm>
                <a:off x="2014" y="3816"/>
                <a:ext cx="0" cy="60"/>
              </a:xfrm>
              <a:custGeom>
                <a:avLst/>
                <a:gdLst>
                  <a:gd name="T0" fmla="*/ 60 h 60"/>
                  <a:gd name="T1" fmla="*/ 0 h 60"/>
                  <a:gd name="T2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0">
                    <a:moveTo>
                      <a:pt x="0" y="6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6" name="Rectangle 130"/>
              <p:cNvSpPr>
                <a:spLocks noChangeArrowheads="1"/>
              </p:cNvSpPr>
              <p:nvPr/>
            </p:nvSpPr>
            <p:spPr bwMode="auto">
              <a:xfrm>
                <a:off x="2015" y="3856"/>
                <a:ext cx="108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A/broiler duck/Korea/H29/2014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7" name="Freeform 131"/>
              <p:cNvSpPr>
                <a:spLocks/>
              </p:cNvSpPr>
              <p:nvPr/>
            </p:nvSpPr>
            <p:spPr bwMode="auto">
              <a:xfrm>
                <a:off x="2014" y="3877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8" name="Rectangle 132"/>
              <p:cNvSpPr>
                <a:spLocks noChangeArrowheads="1"/>
              </p:cNvSpPr>
              <p:nvPr/>
            </p:nvSpPr>
            <p:spPr bwMode="auto">
              <a:xfrm>
                <a:off x="2064" y="3917"/>
                <a:ext cx="123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A/breeder duck/Korea/Gochang1/2014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59" name="Freeform 133"/>
              <p:cNvSpPr>
                <a:spLocks/>
              </p:cNvSpPr>
              <p:nvPr/>
            </p:nvSpPr>
            <p:spPr bwMode="auto">
              <a:xfrm>
                <a:off x="2014" y="3909"/>
                <a:ext cx="49" cy="29"/>
              </a:xfrm>
              <a:custGeom>
                <a:avLst/>
                <a:gdLst>
                  <a:gd name="T0" fmla="*/ 0 w 49"/>
                  <a:gd name="T1" fmla="*/ 0 h 29"/>
                  <a:gd name="T2" fmla="*/ 0 w 49"/>
                  <a:gd name="T3" fmla="*/ 29 h 29"/>
                  <a:gd name="T4" fmla="*/ 49 w 49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29">
                    <a:moveTo>
                      <a:pt x="0" y="0"/>
                    </a:moveTo>
                    <a:lnTo>
                      <a:pt x="0" y="29"/>
                    </a:lnTo>
                    <a:lnTo>
                      <a:pt x="49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0" name="Line 134"/>
              <p:cNvSpPr>
                <a:spLocks noChangeShapeType="1"/>
              </p:cNvSpPr>
              <p:nvPr/>
            </p:nvSpPr>
            <p:spPr bwMode="auto">
              <a:xfrm>
                <a:off x="2014" y="3711"/>
                <a:ext cx="0" cy="227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1" name="Freeform 135"/>
              <p:cNvSpPr>
                <a:spLocks/>
              </p:cNvSpPr>
              <p:nvPr/>
            </p:nvSpPr>
            <p:spPr bwMode="auto">
              <a:xfrm>
                <a:off x="1989" y="3550"/>
                <a:ext cx="25" cy="159"/>
              </a:xfrm>
              <a:custGeom>
                <a:avLst/>
                <a:gdLst>
                  <a:gd name="T0" fmla="*/ 0 w 25"/>
                  <a:gd name="T1" fmla="*/ 0 h 159"/>
                  <a:gd name="T2" fmla="*/ 0 w 25"/>
                  <a:gd name="T3" fmla="*/ 159 h 159"/>
                  <a:gd name="T4" fmla="*/ 25 w 25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5" y="15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2" name="Line 136"/>
              <p:cNvSpPr>
                <a:spLocks noChangeShapeType="1"/>
              </p:cNvSpPr>
              <p:nvPr/>
            </p:nvSpPr>
            <p:spPr bwMode="auto">
              <a:xfrm>
                <a:off x="1989" y="3206"/>
                <a:ext cx="0" cy="25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3" name="Line 137"/>
              <p:cNvSpPr>
                <a:spLocks noChangeShapeType="1"/>
              </p:cNvSpPr>
              <p:nvPr/>
            </p:nvSpPr>
            <p:spPr bwMode="auto">
              <a:xfrm>
                <a:off x="1989" y="3459"/>
                <a:ext cx="0" cy="250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4" name="Freeform 138"/>
              <p:cNvSpPr>
                <a:spLocks/>
              </p:cNvSpPr>
              <p:nvPr/>
            </p:nvSpPr>
            <p:spPr bwMode="auto">
              <a:xfrm>
                <a:off x="1963" y="3302"/>
                <a:ext cx="26" cy="156"/>
              </a:xfrm>
              <a:custGeom>
                <a:avLst/>
                <a:gdLst>
                  <a:gd name="T0" fmla="*/ 0 w 26"/>
                  <a:gd name="T1" fmla="*/ 0 h 156"/>
                  <a:gd name="T2" fmla="*/ 0 w 26"/>
                  <a:gd name="T3" fmla="*/ 156 h 156"/>
                  <a:gd name="T4" fmla="*/ 26 w 26"/>
                  <a:gd name="T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56">
                    <a:moveTo>
                      <a:pt x="0" y="0"/>
                    </a:moveTo>
                    <a:lnTo>
                      <a:pt x="0" y="156"/>
                    </a:lnTo>
                    <a:lnTo>
                      <a:pt x="26" y="15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5" name="Freeform 139"/>
              <p:cNvSpPr>
                <a:spLocks/>
              </p:cNvSpPr>
              <p:nvPr/>
            </p:nvSpPr>
            <p:spPr bwMode="auto">
              <a:xfrm>
                <a:off x="1523" y="3012"/>
                <a:ext cx="440" cy="289"/>
              </a:xfrm>
              <a:custGeom>
                <a:avLst/>
                <a:gdLst>
                  <a:gd name="T0" fmla="*/ 0 w 440"/>
                  <a:gd name="T1" fmla="*/ 0 h 289"/>
                  <a:gd name="T2" fmla="*/ 0 w 440"/>
                  <a:gd name="T3" fmla="*/ 289 h 289"/>
                  <a:gd name="T4" fmla="*/ 440 w 440"/>
                  <a:gd name="T5" fmla="*/ 28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0" h="289">
                    <a:moveTo>
                      <a:pt x="0" y="0"/>
                    </a:moveTo>
                    <a:lnTo>
                      <a:pt x="0" y="289"/>
                    </a:lnTo>
                    <a:lnTo>
                      <a:pt x="440" y="28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6" name="Freeform 140"/>
              <p:cNvSpPr>
                <a:spLocks/>
              </p:cNvSpPr>
              <p:nvPr/>
            </p:nvSpPr>
            <p:spPr bwMode="auto">
              <a:xfrm>
                <a:off x="1182" y="3011"/>
                <a:ext cx="341" cy="698"/>
              </a:xfrm>
              <a:custGeom>
                <a:avLst/>
                <a:gdLst>
                  <a:gd name="T0" fmla="*/ 0 w 341"/>
                  <a:gd name="T1" fmla="*/ 698 h 698"/>
                  <a:gd name="T2" fmla="*/ 0 w 341"/>
                  <a:gd name="T3" fmla="*/ 0 h 698"/>
                  <a:gd name="T4" fmla="*/ 341 w 341"/>
                  <a:gd name="T5" fmla="*/ 0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1" h="698">
                    <a:moveTo>
                      <a:pt x="0" y="698"/>
                    </a:moveTo>
                    <a:lnTo>
                      <a:pt x="0" y="0"/>
                    </a:lnTo>
                    <a:lnTo>
                      <a:pt x="34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7" name="Rectangle 141"/>
              <p:cNvSpPr>
                <a:spLocks noChangeArrowheads="1"/>
              </p:cNvSpPr>
              <p:nvPr/>
            </p:nvSpPr>
            <p:spPr bwMode="auto">
              <a:xfrm>
                <a:off x="1899" y="3978"/>
                <a:ext cx="108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A/duck/Vietnam/LBM758/2014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8" name="Freeform 142"/>
              <p:cNvSpPr>
                <a:spLocks/>
              </p:cNvSpPr>
              <p:nvPr/>
            </p:nvSpPr>
            <p:spPr bwMode="auto">
              <a:xfrm>
                <a:off x="1849" y="4000"/>
                <a:ext cx="49" cy="29"/>
              </a:xfrm>
              <a:custGeom>
                <a:avLst/>
                <a:gdLst>
                  <a:gd name="T0" fmla="*/ 0 w 49"/>
                  <a:gd name="T1" fmla="*/ 29 h 29"/>
                  <a:gd name="T2" fmla="*/ 0 w 49"/>
                  <a:gd name="T3" fmla="*/ 0 h 29"/>
                  <a:gd name="T4" fmla="*/ 49 w 49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29">
                    <a:moveTo>
                      <a:pt x="0" y="29"/>
                    </a:moveTo>
                    <a:lnTo>
                      <a:pt x="0" y="0"/>
                    </a:lnTo>
                    <a:lnTo>
                      <a:pt x="4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69" name="Rectangle 143"/>
              <p:cNvSpPr>
                <a:spLocks noChangeArrowheads="1"/>
              </p:cNvSpPr>
              <p:nvPr/>
            </p:nvSpPr>
            <p:spPr bwMode="auto">
              <a:xfrm>
                <a:off x="1874" y="4039"/>
                <a:ext cx="96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A/feline/Guangdong/1/2015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0" name="Freeform 144"/>
              <p:cNvSpPr>
                <a:spLocks/>
              </p:cNvSpPr>
              <p:nvPr/>
            </p:nvSpPr>
            <p:spPr bwMode="auto">
              <a:xfrm>
                <a:off x="1849" y="4031"/>
                <a:ext cx="24" cy="30"/>
              </a:xfrm>
              <a:custGeom>
                <a:avLst/>
                <a:gdLst>
                  <a:gd name="T0" fmla="*/ 0 w 24"/>
                  <a:gd name="T1" fmla="*/ 0 h 30"/>
                  <a:gd name="T2" fmla="*/ 0 w 24"/>
                  <a:gd name="T3" fmla="*/ 30 h 30"/>
                  <a:gd name="T4" fmla="*/ 24 w 24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30">
                    <a:moveTo>
                      <a:pt x="0" y="0"/>
                    </a:moveTo>
                    <a:lnTo>
                      <a:pt x="0" y="30"/>
                    </a:lnTo>
                    <a:lnTo>
                      <a:pt x="24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1" name="Freeform 145"/>
              <p:cNvSpPr>
                <a:spLocks/>
              </p:cNvSpPr>
              <p:nvPr/>
            </p:nvSpPr>
            <p:spPr bwMode="auto">
              <a:xfrm>
                <a:off x="1825" y="4030"/>
                <a:ext cx="24" cy="60"/>
              </a:xfrm>
              <a:custGeom>
                <a:avLst/>
                <a:gdLst>
                  <a:gd name="T0" fmla="*/ 0 w 24"/>
                  <a:gd name="T1" fmla="*/ 60 h 60"/>
                  <a:gd name="T2" fmla="*/ 0 w 24"/>
                  <a:gd name="T3" fmla="*/ 0 h 60"/>
                  <a:gd name="T4" fmla="*/ 24 w 24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60">
                    <a:moveTo>
                      <a:pt x="0" y="60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2" name="Rectangle 146"/>
              <p:cNvSpPr>
                <a:spLocks noChangeArrowheads="1"/>
              </p:cNvSpPr>
              <p:nvPr/>
            </p:nvSpPr>
            <p:spPr bwMode="auto">
              <a:xfrm>
                <a:off x="1875" y="4100"/>
                <a:ext cx="1197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A/goose/Eastern China/S0513/2013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3" name="Freeform 147"/>
              <p:cNvSpPr>
                <a:spLocks/>
              </p:cNvSpPr>
              <p:nvPr/>
            </p:nvSpPr>
            <p:spPr bwMode="auto">
              <a:xfrm>
                <a:off x="1874" y="4122"/>
                <a:ext cx="0" cy="29"/>
              </a:xfrm>
              <a:custGeom>
                <a:avLst/>
                <a:gdLst>
                  <a:gd name="T0" fmla="*/ 29 h 29"/>
                  <a:gd name="T1" fmla="*/ 0 h 29"/>
                  <a:gd name="T2" fmla="*/ 0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2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4" name="Rectangle 148"/>
              <p:cNvSpPr>
                <a:spLocks noChangeArrowheads="1"/>
              </p:cNvSpPr>
              <p:nvPr/>
            </p:nvSpPr>
            <p:spPr bwMode="auto">
              <a:xfrm>
                <a:off x="1899" y="4161"/>
                <a:ext cx="1101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A/duck/Guangdong/GD01/2014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5" name="Freeform 149"/>
              <p:cNvSpPr>
                <a:spLocks/>
              </p:cNvSpPr>
              <p:nvPr/>
            </p:nvSpPr>
            <p:spPr bwMode="auto">
              <a:xfrm>
                <a:off x="1874" y="4153"/>
                <a:ext cx="24" cy="30"/>
              </a:xfrm>
              <a:custGeom>
                <a:avLst/>
                <a:gdLst>
                  <a:gd name="T0" fmla="*/ 0 w 24"/>
                  <a:gd name="T1" fmla="*/ 0 h 30"/>
                  <a:gd name="T2" fmla="*/ 0 w 24"/>
                  <a:gd name="T3" fmla="*/ 30 h 30"/>
                  <a:gd name="T4" fmla="*/ 24 w 24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30">
                    <a:moveTo>
                      <a:pt x="0" y="0"/>
                    </a:moveTo>
                    <a:lnTo>
                      <a:pt x="0" y="30"/>
                    </a:lnTo>
                    <a:lnTo>
                      <a:pt x="24" y="3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6" name="Freeform 150"/>
              <p:cNvSpPr>
                <a:spLocks/>
              </p:cNvSpPr>
              <p:nvPr/>
            </p:nvSpPr>
            <p:spPr bwMode="auto">
              <a:xfrm>
                <a:off x="1825" y="4092"/>
                <a:ext cx="49" cy="60"/>
              </a:xfrm>
              <a:custGeom>
                <a:avLst/>
                <a:gdLst>
                  <a:gd name="T0" fmla="*/ 0 w 49"/>
                  <a:gd name="T1" fmla="*/ 0 h 60"/>
                  <a:gd name="T2" fmla="*/ 0 w 49"/>
                  <a:gd name="T3" fmla="*/ 60 h 60"/>
                  <a:gd name="T4" fmla="*/ 49 w 49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60">
                    <a:moveTo>
                      <a:pt x="0" y="0"/>
                    </a:moveTo>
                    <a:lnTo>
                      <a:pt x="0" y="60"/>
                    </a:lnTo>
                    <a:lnTo>
                      <a:pt x="49" y="6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7" name="Rectangle 151"/>
              <p:cNvSpPr>
                <a:spLocks noChangeArrowheads="1"/>
              </p:cNvSpPr>
              <p:nvPr/>
            </p:nvSpPr>
            <p:spPr bwMode="auto">
              <a:xfrm>
                <a:off x="1875" y="4222"/>
                <a:ext cx="900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A/goose/Hunan/118/2014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8" name="Freeform 152"/>
              <p:cNvSpPr>
                <a:spLocks/>
              </p:cNvSpPr>
              <p:nvPr/>
            </p:nvSpPr>
            <p:spPr bwMode="auto">
              <a:xfrm>
                <a:off x="1825" y="4138"/>
                <a:ext cx="49" cy="106"/>
              </a:xfrm>
              <a:custGeom>
                <a:avLst/>
                <a:gdLst>
                  <a:gd name="T0" fmla="*/ 0 w 49"/>
                  <a:gd name="T1" fmla="*/ 0 h 106"/>
                  <a:gd name="T2" fmla="*/ 0 w 49"/>
                  <a:gd name="T3" fmla="*/ 106 h 106"/>
                  <a:gd name="T4" fmla="*/ 49 w 49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106">
                    <a:moveTo>
                      <a:pt x="0" y="0"/>
                    </a:moveTo>
                    <a:lnTo>
                      <a:pt x="0" y="106"/>
                    </a:lnTo>
                    <a:lnTo>
                      <a:pt x="49" y="106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79" name="Line 153"/>
              <p:cNvSpPr>
                <a:spLocks noChangeShapeType="1"/>
              </p:cNvSpPr>
              <p:nvPr/>
            </p:nvSpPr>
            <p:spPr bwMode="auto">
              <a:xfrm>
                <a:off x="1825" y="4030"/>
                <a:ext cx="0" cy="106"/>
              </a:xfrm>
              <a:prstGeom prst="line">
                <a:avLst/>
              </a:pr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0" name="Freeform 154"/>
              <p:cNvSpPr>
                <a:spLocks/>
              </p:cNvSpPr>
              <p:nvPr/>
            </p:nvSpPr>
            <p:spPr bwMode="auto">
              <a:xfrm>
                <a:off x="1775" y="4137"/>
                <a:ext cx="50" cy="98"/>
              </a:xfrm>
              <a:custGeom>
                <a:avLst/>
                <a:gdLst>
                  <a:gd name="T0" fmla="*/ 0 w 50"/>
                  <a:gd name="T1" fmla="*/ 98 h 98"/>
                  <a:gd name="T2" fmla="*/ 0 w 50"/>
                  <a:gd name="T3" fmla="*/ 0 h 98"/>
                  <a:gd name="T4" fmla="*/ 50 w 50"/>
                  <a:gd name="T5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98">
                    <a:moveTo>
                      <a:pt x="0" y="98"/>
                    </a:moveTo>
                    <a:lnTo>
                      <a:pt x="0" y="0"/>
                    </a:lnTo>
                    <a:lnTo>
                      <a:pt x="50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1" name="Rectangle 155"/>
              <p:cNvSpPr>
                <a:spLocks noChangeArrowheads="1"/>
              </p:cNvSpPr>
              <p:nvPr/>
            </p:nvSpPr>
            <p:spPr bwMode="auto">
              <a:xfrm>
                <a:off x="1899" y="4283"/>
                <a:ext cx="1148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A/pigeon/Sichuan/NCXN29/2014 (H5N1)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2" name="Freeform 156"/>
              <p:cNvSpPr>
                <a:spLocks/>
              </p:cNvSpPr>
              <p:nvPr/>
            </p:nvSpPr>
            <p:spPr bwMode="auto">
              <a:xfrm>
                <a:off x="1823" y="4305"/>
                <a:ext cx="74" cy="29"/>
              </a:xfrm>
              <a:custGeom>
                <a:avLst/>
                <a:gdLst>
                  <a:gd name="T0" fmla="*/ 0 w 74"/>
                  <a:gd name="T1" fmla="*/ 29 h 29"/>
                  <a:gd name="T2" fmla="*/ 0 w 74"/>
                  <a:gd name="T3" fmla="*/ 0 h 29"/>
                  <a:gd name="T4" fmla="*/ 74 w 74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29">
                    <a:moveTo>
                      <a:pt x="0" y="29"/>
                    </a:moveTo>
                    <a:lnTo>
                      <a:pt x="0" y="0"/>
                    </a:lnTo>
                    <a:lnTo>
                      <a:pt x="74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3" name="Rectangle 157"/>
              <p:cNvSpPr>
                <a:spLocks noChangeArrowheads="1"/>
              </p:cNvSpPr>
              <p:nvPr/>
            </p:nvSpPr>
            <p:spPr bwMode="auto">
              <a:xfrm>
                <a:off x="1825" y="4344"/>
                <a:ext cx="1322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uscovy duck/Vietnam/LBM631/2014 (H5N1)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4" name="Freeform 158"/>
              <p:cNvSpPr>
                <a:spLocks/>
              </p:cNvSpPr>
              <p:nvPr/>
            </p:nvSpPr>
            <p:spPr bwMode="auto">
              <a:xfrm>
                <a:off x="1823" y="4337"/>
                <a:ext cx="0" cy="29"/>
              </a:xfrm>
              <a:custGeom>
                <a:avLst/>
                <a:gdLst>
                  <a:gd name="T0" fmla="*/ 0 h 29"/>
                  <a:gd name="T1" fmla="*/ 29 h 29"/>
                  <a:gd name="T2" fmla="*/ 29 h 2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9">
                    <a:moveTo>
                      <a:pt x="0" y="0"/>
                    </a:moveTo>
                    <a:lnTo>
                      <a:pt x="0" y="29"/>
                    </a:lnTo>
                    <a:lnTo>
                      <a:pt x="0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5" name="Freeform 159"/>
              <p:cNvSpPr>
                <a:spLocks/>
              </p:cNvSpPr>
              <p:nvPr/>
            </p:nvSpPr>
            <p:spPr bwMode="auto">
              <a:xfrm>
                <a:off x="1775" y="4237"/>
                <a:ext cx="48" cy="98"/>
              </a:xfrm>
              <a:custGeom>
                <a:avLst/>
                <a:gdLst>
                  <a:gd name="T0" fmla="*/ 0 w 48"/>
                  <a:gd name="T1" fmla="*/ 0 h 98"/>
                  <a:gd name="T2" fmla="*/ 0 w 48"/>
                  <a:gd name="T3" fmla="*/ 98 h 98"/>
                  <a:gd name="T4" fmla="*/ 48 w 48"/>
                  <a:gd name="T5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98">
                    <a:moveTo>
                      <a:pt x="0" y="0"/>
                    </a:moveTo>
                    <a:lnTo>
                      <a:pt x="0" y="98"/>
                    </a:lnTo>
                    <a:lnTo>
                      <a:pt x="48" y="98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6" name="Freeform 160"/>
              <p:cNvSpPr>
                <a:spLocks/>
              </p:cNvSpPr>
              <p:nvPr/>
            </p:nvSpPr>
            <p:spPr bwMode="auto">
              <a:xfrm>
                <a:off x="1628" y="4236"/>
                <a:ext cx="147" cy="94"/>
              </a:xfrm>
              <a:custGeom>
                <a:avLst/>
                <a:gdLst>
                  <a:gd name="T0" fmla="*/ 0 w 147"/>
                  <a:gd name="T1" fmla="*/ 94 h 94"/>
                  <a:gd name="T2" fmla="*/ 0 w 147"/>
                  <a:gd name="T3" fmla="*/ 0 h 94"/>
                  <a:gd name="T4" fmla="*/ 147 w 147"/>
                  <a:gd name="T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7" h="94">
                    <a:moveTo>
                      <a:pt x="0" y="94"/>
                    </a:moveTo>
                    <a:lnTo>
                      <a:pt x="0" y="0"/>
                    </a:lnTo>
                    <a:lnTo>
                      <a:pt x="147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7" name="Rectangle 161"/>
              <p:cNvSpPr>
                <a:spLocks noChangeArrowheads="1"/>
              </p:cNvSpPr>
              <p:nvPr/>
            </p:nvSpPr>
            <p:spPr bwMode="auto">
              <a:xfrm>
                <a:off x="1680" y="4405"/>
                <a:ext cx="110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A/duck/Vietnam/HU1-1151/2014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8" name="Freeform 162"/>
              <p:cNvSpPr>
                <a:spLocks/>
              </p:cNvSpPr>
              <p:nvPr/>
            </p:nvSpPr>
            <p:spPr bwMode="auto">
              <a:xfrm>
                <a:off x="1628" y="4333"/>
                <a:ext cx="50" cy="94"/>
              </a:xfrm>
              <a:custGeom>
                <a:avLst/>
                <a:gdLst>
                  <a:gd name="T0" fmla="*/ 0 w 50"/>
                  <a:gd name="T1" fmla="*/ 0 h 94"/>
                  <a:gd name="T2" fmla="*/ 0 w 50"/>
                  <a:gd name="T3" fmla="*/ 94 h 94"/>
                  <a:gd name="T4" fmla="*/ 50 w 50"/>
                  <a:gd name="T5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94">
                    <a:moveTo>
                      <a:pt x="0" y="0"/>
                    </a:moveTo>
                    <a:lnTo>
                      <a:pt x="0" y="94"/>
                    </a:lnTo>
                    <a:lnTo>
                      <a:pt x="50" y="9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89" name="Freeform 163"/>
              <p:cNvSpPr>
                <a:spLocks/>
              </p:cNvSpPr>
              <p:nvPr/>
            </p:nvSpPr>
            <p:spPr bwMode="auto">
              <a:xfrm>
                <a:off x="1579" y="4332"/>
                <a:ext cx="49" cy="76"/>
              </a:xfrm>
              <a:custGeom>
                <a:avLst/>
                <a:gdLst>
                  <a:gd name="T0" fmla="*/ 0 w 49"/>
                  <a:gd name="T1" fmla="*/ 76 h 76"/>
                  <a:gd name="T2" fmla="*/ 0 w 49"/>
                  <a:gd name="T3" fmla="*/ 0 h 76"/>
                  <a:gd name="T4" fmla="*/ 49 w 49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76">
                    <a:moveTo>
                      <a:pt x="0" y="76"/>
                    </a:moveTo>
                    <a:lnTo>
                      <a:pt x="0" y="0"/>
                    </a:lnTo>
                    <a:lnTo>
                      <a:pt x="4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0" name="Rectangle 164"/>
              <p:cNvSpPr>
                <a:spLocks noChangeArrowheads="1"/>
              </p:cNvSpPr>
              <p:nvPr/>
            </p:nvSpPr>
            <p:spPr bwMode="auto">
              <a:xfrm>
                <a:off x="1662" y="4466"/>
                <a:ext cx="1213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A/environment/Zhenjiang/C13/2013 (H5N6)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1" name="Freeform 165"/>
              <p:cNvSpPr>
                <a:spLocks/>
              </p:cNvSpPr>
              <p:nvPr/>
            </p:nvSpPr>
            <p:spPr bwMode="auto">
              <a:xfrm>
                <a:off x="1579" y="4411"/>
                <a:ext cx="82" cy="77"/>
              </a:xfrm>
              <a:custGeom>
                <a:avLst/>
                <a:gdLst>
                  <a:gd name="T0" fmla="*/ 0 w 82"/>
                  <a:gd name="T1" fmla="*/ 0 h 77"/>
                  <a:gd name="T2" fmla="*/ 0 w 82"/>
                  <a:gd name="T3" fmla="*/ 77 h 77"/>
                  <a:gd name="T4" fmla="*/ 82 w 82"/>
                  <a:gd name="T5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77">
                    <a:moveTo>
                      <a:pt x="0" y="0"/>
                    </a:moveTo>
                    <a:lnTo>
                      <a:pt x="0" y="77"/>
                    </a:lnTo>
                    <a:lnTo>
                      <a:pt x="82" y="77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2" name="Freeform 166"/>
              <p:cNvSpPr>
                <a:spLocks/>
              </p:cNvSpPr>
              <p:nvPr/>
            </p:nvSpPr>
            <p:spPr bwMode="auto">
              <a:xfrm>
                <a:off x="1182" y="3711"/>
                <a:ext cx="397" cy="699"/>
              </a:xfrm>
              <a:custGeom>
                <a:avLst/>
                <a:gdLst>
                  <a:gd name="T0" fmla="*/ 0 w 397"/>
                  <a:gd name="T1" fmla="*/ 0 h 699"/>
                  <a:gd name="T2" fmla="*/ 0 w 397"/>
                  <a:gd name="T3" fmla="*/ 699 h 699"/>
                  <a:gd name="T4" fmla="*/ 397 w 397"/>
                  <a:gd name="T5" fmla="*/ 699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7" h="699">
                    <a:moveTo>
                      <a:pt x="0" y="0"/>
                    </a:moveTo>
                    <a:lnTo>
                      <a:pt x="0" y="699"/>
                    </a:lnTo>
                    <a:lnTo>
                      <a:pt x="397" y="69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3" name="Freeform 167"/>
              <p:cNvSpPr>
                <a:spLocks/>
              </p:cNvSpPr>
              <p:nvPr/>
            </p:nvSpPr>
            <p:spPr bwMode="auto">
              <a:xfrm>
                <a:off x="1096" y="3710"/>
                <a:ext cx="86" cy="483"/>
              </a:xfrm>
              <a:custGeom>
                <a:avLst/>
                <a:gdLst>
                  <a:gd name="T0" fmla="*/ 0 w 86"/>
                  <a:gd name="T1" fmla="*/ 483 h 483"/>
                  <a:gd name="T2" fmla="*/ 0 w 86"/>
                  <a:gd name="T3" fmla="*/ 0 h 483"/>
                  <a:gd name="T4" fmla="*/ 86 w 86"/>
                  <a:gd name="T5" fmla="*/ 0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483">
                    <a:moveTo>
                      <a:pt x="0" y="483"/>
                    </a:moveTo>
                    <a:lnTo>
                      <a:pt x="0" y="0"/>
                    </a:lnTo>
                    <a:lnTo>
                      <a:pt x="86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4" name="Rectangle 168"/>
              <p:cNvSpPr>
                <a:spLocks noChangeArrowheads="1"/>
              </p:cNvSpPr>
              <p:nvPr/>
            </p:nvSpPr>
            <p:spPr bwMode="auto">
              <a:xfrm>
                <a:off x="1625" y="4528"/>
                <a:ext cx="106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A/duck/Eastern China/008/2008 (H5N5)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5" name="Freeform 169"/>
              <p:cNvSpPr>
                <a:spLocks/>
              </p:cNvSpPr>
              <p:nvPr/>
            </p:nvSpPr>
            <p:spPr bwMode="auto">
              <a:xfrm>
                <a:off x="1575" y="4549"/>
                <a:ext cx="49" cy="29"/>
              </a:xfrm>
              <a:custGeom>
                <a:avLst/>
                <a:gdLst>
                  <a:gd name="T0" fmla="*/ 0 w 49"/>
                  <a:gd name="T1" fmla="*/ 29 h 29"/>
                  <a:gd name="T2" fmla="*/ 0 w 49"/>
                  <a:gd name="T3" fmla="*/ 0 h 29"/>
                  <a:gd name="T4" fmla="*/ 49 w 49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29">
                    <a:moveTo>
                      <a:pt x="0" y="29"/>
                    </a:moveTo>
                    <a:lnTo>
                      <a:pt x="0" y="0"/>
                    </a:lnTo>
                    <a:lnTo>
                      <a:pt x="49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6" name="Rectangle 170"/>
              <p:cNvSpPr>
                <a:spLocks noChangeArrowheads="1"/>
              </p:cNvSpPr>
              <p:nvPr/>
            </p:nvSpPr>
            <p:spPr bwMode="auto">
              <a:xfrm>
                <a:off x="1625" y="4589"/>
                <a:ext cx="1094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A/goose/Guangdong/k0103/2010 (H5N5)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7" name="Freeform 171"/>
              <p:cNvSpPr>
                <a:spLocks/>
              </p:cNvSpPr>
              <p:nvPr/>
            </p:nvSpPr>
            <p:spPr bwMode="auto">
              <a:xfrm>
                <a:off x="1575" y="4581"/>
                <a:ext cx="49" cy="29"/>
              </a:xfrm>
              <a:custGeom>
                <a:avLst/>
                <a:gdLst>
                  <a:gd name="T0" fmla="*/ 0 w 49"/>
                  <a:gd name="T1" fmla="*/ 0 h 29"/>
                  <a:gd name="T2" fmla="*/ 0 w 49"/>
                  <a:gd name="T3" fmla="*/ 29 h 29"/>
                  <a:gd name="T4" fmla="*/ 49 w 49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29">
                    <a:moveTo>
                      <a:pt x="0" y="0"/>
                    </a:moveTo>
                    <a:lnTo>
                      <a:pt x="0" y="29"/>
                    </a:lnTo>
                    <a:lnTo>
                      <a:pt x="49" y="29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8" name="Freeform 172"/>
              <p:cNvSpPr>
                <a:spLocks/>
              </p:cNvSpPr>
              <p:nvPr/>
            </p:nvSpPr>
            <p:spPr bwMode="auto">
              <a:xfrm>
                <a:off x="1544" y="4580"/>
                <a:ext cx="31" cy="44"/>
              </a:xfrm>
              <a:custGeom>
                <a:avLst/>
                <a:gdLst>
                  <a:gd name="T0" fmla="*/ 0 w 31"/>
                  <a:gd name="T1" fmla="*/ 44 h 44"/>
                  <a:gd name="T2" fmla="*/ 0 w 31"/>
                  <a:gd name="T3" fmla="*/ 0 h 44"/>
                  <a:gd name="T4" fmla="*/ 31 w 31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44">
                    <a:moveTo>
                      <a:pt x="0" y="44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99" name="Rectangle 173"/>
              <p:cNvSpPr>
                <a:spLocks noChangeArrowheads="1"/>
              </p:cNvSpPr>
              <p:nvPr/>
            </p:nvSpPr>
            <p:spPr bwMode="auto">
              <a:xfrm>
                <a:off x="1905" y="4650"/>
                <a:ext cx="97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A/duck/Shandong/Q1/2013 (H5N8)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0" name="Freeform 174"/>
              <p:cNvSpPr>
                <a:spLocks/>
              </p:cNvSpPr>
              <p:nvPr/>
            </p:nvSpPr>
            <p:spPr bwMode="auto">
              <a:xfrm>
                <a:off x="1544" y="4627"/>
                <a:ext cx="360" cy="44"/>
              </a:xfrm>
              <a:custGeom>
                <a:avLst/>
                <a:gdLst>
                  <a:gd name="T0" fmla="*/ 0 w 360"/>
                  <a:gd name="T1" fmla="*/ 0 h 44"/>
                  <a:gd name="T2" fmla="*/ 0 w 360"/>
                  <a:gd name="T3" fmla="*/ 44 h 44"/>
                  <a:gd name="T4" fmla="*/ 360 w 360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0" h="44">
                    <a:moveTo>
                      <a:pt x="0" y="0"/>
                    </a:moveTo>
                    <a:lnTo>
                      <a:pt x="0" y="44"/>
                    </a:lnTo>
                    <a:lnTo>
                      <a:pt x="360" y="4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1" name="Freeform 175"/>
              <p:cNvSpPr>
                <a:spLocks/>
              </p:cNvSpPr>
              <p:nvPr/>
            </p:nvSpPr>
            <p:spPr bwMode="auto">
              <a:xfrm>
                <a:off x="1226" y="4625"/>
                <a:ext cx="318" cy="52"/>
              </a:xfrm>
              <a:custGeom>
                <a:avLst/>
                <a:gdLst>
                  <a:gd name="T0" fmla="*/ 0 w 318"/>
                  <a:gd name="T1" fmla="*/ 52 h 52"/>
                  <a:gd name="T2" fmla="*/ 0 w 318"/>
                  <a:gd name="T3" fmla="*/ 0 h 52"/>
                  <a:gd name="T4" fmla="*/ 318 w 318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" h="52">
                    <a:moveTo>
                      <a:pt x="0" y="52"/>
                    </a:moveTo>
                    <a:lnTo>
                      <a:pt x="0" y="0"/>
                    </a:lnTo>
                    <a:lnTo>
                      <a:pt x="318" y="0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2" name="Rectangle 176"/>
              <p:cNvSpPr>
                <a:spLocks noChangeArrowheads="1"/>
              </p:cNvSpPr>
              <p:nvPr/>
            </p:nvSpPr>
            <p:spPr bwMode="auto">
              <a:xfrm>
                <a:off x="1245" y="4711"/>
                <a:ext cx="65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A/Anhui/1/2005 </a:t>
                </a: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H5N1)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3" name="Freeform 177"/>
              <p:cNvSpPr>
                <a:spLocks/>
              </p:cNvSpPr>
              <p:nvPr/>
            </p:nvSpPr>
            <p:spPr bwMode="auto">
              <a:xfrm>
                <a:off x="1226" y="4680"/>
                <a:ext cx="17" cy="52"/>
              </a:xfrm>
              <a:custGeom>
                <a:avLst/>
                <a:gdLst>
                  <a:gd name="T0" fmla="*/ 0 w 17"/>
                  <a:gd name="T1" fmla="*/ 0 h 52"/>
                  <a:gd name="T2" fmla="*/ 0 w 17"/>
                  <a:gd name="T3" fmla="*/ 52 h 52"/>
                  <a:gd name="T4" fmla="*/ 17 w 17"/>
                  <a:gd name="T5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52">
                    <a:moveTo>
                      <a:pt x="0" y="0"/>
                    </a:moveTo>
                    <a:lnTo>
                      <a:pt x="0" y="52"/>
                    </a:lnTo>
                    <a:lnTo>
                      <a:pt x="17" y="52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4" name="Freeform 178"/>
              <p:cNvSpPr>
                <a:spLocks/>
              </p:cNvSpPr>
              <p:nvPr/>
            </p:nvSpPr>
            <p:spPr bwMode="auto">
              <a:xfrm>
                <a:off x="1096" y="4195"/>
                <a:ext cx="130" cy="484"/>
              </a:xfrm>
              <a:custGeom>
                <a:avLst/>
                <a:gdLst>
                  <a:gd name="T0" fmla="*/ 0 w 130"/>
                  <a:gd name="T1" fmla="*/ 0 h 484"/>
                  <a:gd name="T2" fmla="*/ 0 w 130"/>
                  <a:gd name="T3" fmla="*/ 484 h 484"/>
                  <a:gd name="T4" fmla="*/ 130 w 130"/>
                  <a:gd name="T5" fmla="*/ 484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0" h="484">
                    <a:moveTo>
                      <a:pt x="0" y="0"/>
                    </a:moveTo>
                    <a:lnTo>
                      <a:pt x="0" y="484"/>
                    </a:lnTo>
                    <a:lnTo>
                      <a:pt x="130" y="484"/>
                    </a:lnTo>
                  </a:path>
                </a:pathLst>
              </a:custGeom>
              <a:noFill/>
              <a:ln w="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5" name="Oval 179"/>
              <p:cNvSpPr>
                <a:spLocks noChangeArrowheads="1"/>
              </p:cNvSpPr>
              <p:nvPr/>
            </p:nvSpPr>
            <p:spPr bwMode="auto">
              <a:xfrm>
                <a:off x="2262" y="824"/>
                <a:ext cx="30" cy="29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6" name="Oval 180"/>
              <p:cNvSpPr>
                <a:spLocks noChangeArrowheads="1"/>
              </p:cNvSpPr>
              <p:nvPr/>
            </p:nvSpPr>
            <p:spPr bwMode="auto">
              <a:xfrm>
                <a:off x="2262" y="885"/>
                <a:ext cx="30" cy="29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7" name="Oval 181"/>
              <p:cNvSpPr>
                <a:spLocks noChangeArrowheads="1"/>
              </p:cNvSpPr>
              <p:nvPr/>
            </p:nvSpPr>
            <p:spPr bwMode="auto">
              <a:xfrm>
                <a:off x="2262" y="946"/>
                <a:ext cx="30" cy="30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8" name="Oval 182"/>
              <p:cNvSpPr>
                <a:spLocks noChangeArrowheads="1"/>
              </p:cNvSpPr>
              <p:nvPr/>
            </p:nvSpPr>
            <p:spPr bwMode="auto">
              <a:xfrm>
                <a:off x="2262" y="1007"/>
                <a:ext cx="30" cy="30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09" name="Oval 183"/>
              <p:cNvSpPr>
                <a:spLocks noChangeArrowheads="1"/>
              </p:cNvSpPr>
              <p:nvPr/>
            </p:nvSpPr>
            <p:spPr bwMode="auto">
              <a:xfrm>
                <a:off x="2262" y="1068"/>
                <a:ext cx="30" cy="30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10" name="Oval 184"/>
              <p:cNvSpPr>
                <a:spLocks noChangeArrowheads="1"/>
              </p:cNvSpPr>
              <p:nvPr/>
            </p:nvSpPr>
            <p:spPr bwMode="auto">
              <a:xfrm>
                <a:off x="2262" y="1129"/>
                <a:ext cx="30" cy="30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11" name="Oval 185"/>
              <p:cNvSpPr>
                <a:spLocks noChangeArrowheads="1"/>
              </p:cNvSpPr>
              <p:nvPr/>
            </p:nvSpPr>
            <p:spPr bwMode="auto">
              <a:xfrm>
                <a:off x="2262" y="1374"/>
                <a:ext cx="30" cy="29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12" name="Oval 186"/>
              <p:cNvSpPr>
                <a:spLocks noChangeArrowheads="1"/>
              </p:cNvSpPr>
              <p:nvPr/>
            </p:nvSpPr>
            <p:spPr bwMode="auto">
              <a:xfrm>
                <a:off x="2189" y="1496"/>
                <a:ext cx="29" cy="29"/>
              </a:xfrm>
              <a:prstGeom prst="ellipse">
                <a:avLst/>
              </a:prstGeom>
              <a:solidFill>
                <a:srgbClr val="000000"/>
              </a:solidFill>
              <a:ln w="3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13" name="Rectangle 187"/>
              <p:cNvSpPr>
                <a:spLocks noChangeArrowheads="1"/>
              </p:cNvSpPr>
              <p:nvPr/>
            </p:nvSpPr>
            <p:spPr bwMode="auto">
              <a:xfrm>
                <a:off x="2187" y="1022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91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14" name="Rectangle 188"/>
              <p:cNvSpPr>
                <a:spLocks noChangeArrowheads="1"/>
              </p:cNvSpPr>
              <p:nvPr/>
            </p:nvSpPr>
            <p:spPr bwMode="auto">
              <a:xfrm>
                <a:off x="2113" y="1220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66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18" name="Rectangle 192"/>
              <p:cNvSpPr>
                <a:spLocks noChangeArrowheads="1"/>
              </p:cNvSpPr>
              <p:nvPr/>
            </p:nvSpPr>
            <p:spPr bwMode="auto">
              <a:xfrm>
                <a:off x="1470" y="4558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99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20" name="Rectangle 194"/>
              <p:cNvSpPr>
                <a:spLocks noChangeArrowheads="1"/>
              </p:cNvSpPr>
              <p:nvPr/>
            </p:nvSpPr>
            <p:spPr bwMode="auto">
              <a:xfrm>
                <a:off x="1775" y="3964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63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22" name="Rectangle 196"/>
              <p:cNvSpPr>
                <a:spLocks noChangeArrowheads="1"/>
              </p:cNvSpPr>
              <p:nvPr/>
            </p:nvSpPr>
            <p:spPr bwMode="auto">
              <a:xfrm>
                <a:off x="1751" y="4071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96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23" name="Rectangle 197"/>
              <p:cNvSpPr>
                <a:spLocks noChangeArrowheads="1"/>
              </p:cNvSpPr>
              <p:nvPr/>
            </p:nvSpPr>
            <p:spPr bwMode="auto">
              <a:xfrm>
                <a:off x="1701" y="4168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96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25" name="Rectangle 199"/>
              <p:cNvSpPr>
                <a:spLocks noChangeArrowheads="1"/>
              </p:cNvSpPr>
              <p:nvPr/>
            </p:nvSpPr>
            <p:spPr bwMode="auto">
              <a:xfrm>
                <a:off x="1514" y="4400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99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26" name="Rectangle 200"/>
              <p:cNvSpPr>
                <a:spLocks noChangeArrowheads="1"/>
              </p:cNvSpPr>
              <p:nvPr/>
            </p:nvSpPr>
            <p:spPr bwMode="auto">
              <a:xfrm>
                <a:off x="1162" y="4669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95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27" name="Rectangle 201"/>
              <p:cNvSpPr>
                <a:spLocks noChangeArrowheads="1"/>
              </p:cNvSpPr>
              <p:nvPr/>
            </p:nvSpPr>
            <p:spPr bwMode="auto">
              <a:xfrm>
                <a:off x="2163" y="2505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87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30" name="Rectangle 204"/>
              <p:cNvSpPr>
                <a:spLocks noChangeArrowheads="1"/>
              </p:cNvSpPr>
              <p:nvPr/>
            </p:nvSpPr>
            <p:spPr bwMode="auto">
              <a:xfrm>
                <a:off x="1862" y="3300"/>
                <a:ext cx="97" cy="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100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31" name="Rectangle 205"/>
              <p:cNvSpPr>
                <a:spLocks noChangeArrowheads="1"/>
              </p:cNvSpPr>
              <p:nvPr/>
            </p:nvSpPr>
            <p:spPr bwMode="auto">
              <a:xfrm>
                <a:off x="1451" y="2944"/>
                <a:ext cx="6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99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" name="Rectangle 208"/>
            <p:cNvSpPr>
              <a:spLocks noChangeArrowheads="1"/>
            </p:cNvSpPr>
            <p:nvPr/>
          </p:nvSpPr>
          <p:spPr bwMode="auto">
            <a:xfrm>
              <a:off x="1988" y="2283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98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209"/>
            <p:cNvSpPr>
              <a:spLocks noChangeArrowheads="1"/>
            </p:cNvSpPr>
            <p:nvPr/>
          </p:nvSpPr>
          <p:spPr bwMode="auto">
            <a:xfrm>
              <a:off x="2063" y="1621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95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212"/>
            <p:cNvSpPr>
              <a:spLocks noChangeArrowheads="1"/>
            </p:cNvSpPr>
            <p:nvPr/>
          </p:nvSpPr>
          <p:spPr bwMode="auto">
            <a:xfrm>
              <a:off x="2161" y="1788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91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214"/>
            <p:cNvSpPr>
              <a:spLocks noChangeArrowheads="1"/>
            </p:cNvSpPr>
            <p:nvPr/>
          </p:nvSpPr>
          <p:spPr bwMode="auto">
            <a:xfrm>
              <a:off x="2162" y="2632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94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215"/>
            <p:cNvSpPr>
              <a:spLocks noChangeArrowheads="1"/>
            </p:cNvSpPr>
            <p:nvPr/>
          </p:nvSpPr>
          <p:spPr bwMode="auto">
            <a:xfrm>
              <a:off x="2214" y="2900"/>
              <a:ext cx="65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87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16"/>
            <p:cNvSpPr>
              <a:spLocks noChangeShapeType="1"/>
            </p:cNvSpPr>
            <p:nvPr/>
          </p:nvSpPr>
          <p:spPr bwMode="auto">
            <a:xfrm>
              <a:off x="1224" y="4818"/>
              <a:ext cx="154" cy="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217"/>
            <p:cNvSpPr>
              <a:spLocks noChangeShapeType="1"/>
            </p:cNvSpPr>
            <p:nvPr/>
          </p:nvSpPr>
          <p:spPr bwMode="auto">
            <a:xfrm>
              <a:off x="1224" y="4808"/>
              <a:ext cx="0" cy="2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218"/>
            <p:cNvSpPr>
              <a:spLocks noChangeShapeType="1"/>
            </p:cNvSpPr>
            <p:nvPr/>
          </p:nvSpPr>
          <p:spPr bwMode="auto">
            <a:xfrm>
              <a:off x="1378" y="4808"/>
              <a:ext cx="0" cy="20"/>
            </a:xfrm>
            <a:prstGeom prst="line">
              <a:avLst/>
            </a:prstGeom>
            <a:noFill/>
            <a:ln w="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219"/>
            <p:cNvSpPr>
              <a:spLocks noChangeArrowheads="1"/>
            </p:cNvSpPr>
            <p:nvPr/>
          </p:nvSpPr>
          <p:spPr bwMode="auto">
            <a:xfrm>
              <a:off x="1259" y="4830"/>
              <a:ext cx="178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0.0100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6" name="TextBox 205"/>
          <p:cNvSpPr txBox="1"/>
          <p:nvPr/>
        </p:nvSpPr>
        <p:spPr>
          <a:xfrm>
            <a:off x="314544" y="609600"/>
            <a:ext cx="2047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Sup. Fig 1G. NS gene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02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11138</TotalTime>
  <Words>2961</Words>
  <Application>Microsoft Office PowerPoint</Application>
  <PresentationFormat>On-screen Show (4:3)</PresentationFormat>
  <Paragraphs>629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Augustin Twabela</dc:creator>
  <cp:lastModifiedBy>Augustin Twabela</cp:lastModifiedBy>
  <cp:revision>75</cp:revision>
  <cp:lastPrinted>2019-09-05T05:13:09Z</cp:lastPrinted>
  <dcterms:created xsi:type="dcterms:W3CDTF">2019-08-13T10:33:09Z</dcterms:created>
  <dcterms:modified xsi:type="dcterms:W3CDTF">2019-09-30T12:11:20Z</dcterms:modified>
</cp:coreProperties>
</file>